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74F416-C361-4F79-8CF7-FD6D161FB633}">
          <p14:sldIdLst>
            <p14:sldId id="25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Tavlaki" initials="MT" lastIdx="20" clrIdx="0">
    <p:extLst>
      <p:ext uri="{19B8F6BF-5375-455C-9EA6-DF929625EA0E}">
        <p15:presenceInfo xmlns:p15="http://schemas.microsoft.com/office/powerpoint/2012/main" userId="30136cf4bba3dc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B79"/>
    <a:srgbClr val="095B6B"/>
    <a:srgbClr val="0B7287"/>
    <a:srgbClr val="FFFFFF"/>
    <a:srgbClr val="66FFCC"/>
    <a:srgbClr val="5481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C74346-7E80-40A5-8482-B9F3C715D9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E11F4-70BB-4FAA-B996-48DBF096DB1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64D6E-F2A5-42B4-A03E-33B645EC2152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65C27-170E-4C66-A227-1CA3C682FE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074F3-8EAE-498D-98DC-A68E6A0DEA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9BB25-E9D8-4197-8F7A-8C59433A0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21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622A7-7F18-4496-99E7-6AA62B4CF0EC}" type="datetimeFigureOut">
              <a:rPr lang="en-US" smtClean="0"/>
              <a:t>14-May-20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BA70B-8EE0-4F23-A8A3-0493A3829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18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81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5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13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6403807"/>
            <a:ext cx="2294312" cy="45595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9848674" y="6431727"/>
            <a:ext cx="2255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NTUA,</a:t>
            </a:r>
            <a:r>
              <a:rPr lang="en-US" sz="2000" baseline="0" dirty="0">
                <a:latin typeface="+mn-lt"/>
              </a:rPr>
              <a:t> </a:t>
            </a:r>
            <a:r>
              <a:rPr lang="en-US" sz="2000" baseline="0" dirty="0" smtClean="0">
                <a:latin typeface="+mn-lt"/>
              </a:rPr>
              <a:t>15 </a:t>
            </a:r>
            <a:r>
              <a:rPr lang="en-US" sz="2000" baseline="0" dirty="0">
                <a:latin typeface="+mn-lt"/>
              </a:rPr>
              <a:t>May 2020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0224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29125" y="6439696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F90F251-BA1B-42E7-A23D-1DF8C7468E14}" type="slidenum">
              <a:rPr lang="en-US" smtClean="0"/>
              <a:pPr/>
              <a:t>‹#›</a:t>
            </a:fld>
            <a:r>
              <a:rPr lang="en-US" dirty="0" smtClean="0"/>
              <a:t>/10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" y="6433950"/>
            <a:ext cx="2009552" cy="402686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 flipH="1">
            <a:off x="-9525" y="0"/>
            <a:ext cx="12201525" cy="60007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tx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75507" y="0"/>
            <a:ext cx="10431463" cy="600074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09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-9525" y="6386511"/>
            <a:ext cx="12201525" cy="471488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403807"/>
            <a:ext cx="3074751" cy="45595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8442719" y="6441904"/>
            <a:ext cx="281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anose="02040602050305030304" pitchFamily="18" charset="0"/>
              </a:rPr>
              <a:t>NTUA</a:t>
            </a:r>
            <a:r>
              <a:rPr lang="en-US" sz="2000" dirty="0"/>
              <a:t>,</a:t>
            </a:r>
            <a:r>
              <a:rPr lang="en-US" sz="2000" baseline="0" dirty="0"/>
              <a:t> 30 October 2018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311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0433" y="5166879"/>
            <a:ext cx="12192744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/>
            </a:pPr>
            <a:endParaRPr lang="en-US" sz="825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87" y="5839236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228" y="602179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9"/>
            <a:ext cx="2743200" cy="365125"/>
          </a:xfrm>
        </p:spPr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47 - Ελεύθερη σχεδίαση"/>
          <p:cNvSpPr/>
          <p:nvPr userDrawn="1"/>
        </p:nvSpPr>
        <p:spPr>
          <a:xfrm rot="10800000">
            <a:off x="-7144" y="6286500"/>
            <a:ext cx="9158288" cy="565150"/>
          </a:xfrm>
          <a:custGeom>
            <a:avLst/>
            <a:gdLst>
              <a:gd name="connsiteX0" fmla="*/ 0 w 9157447"/>
              <a:gd name="connsiteY0" fmla="*/ 564776 h 564776"/>
              <a:gd name="connsiteX1" fmla="*/ 376518 w 9157447"/>
              <a:gd name="connsiteY1" fmla="*/ 564776 h 564776"/>
              <a:gd name="connsiteX2" fmla="*/ 658906 w 9157447"/>
              <a:gd name="connsiteY2" fmla="*/ 228600 h 564776"/>
              <a:gd name="connsiteX3" fmla="*/ 9144000 w 9157447"/>
              <a:gd name="connsiteY3" fmla="*/ 242047 h 564776"/>
              <a:gd name="connsiteX4" fmla="*/ 9157447 w 9157447"/>
              <a:gd name="connsiteY4" fmla="*/ 0 h 564776"/>
              <a:gd name="connsiteX5" fmla="*/ 0 w 9157447"/>
              <a:gd name="connsiteY5" fmla="*/ 13447 h 564776"/>
              <a:gd name="connsiteX6" fmla="*/ 0 w 9157447"/>
              <a:gd name="connsiteY6" fmla="*/ 564776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7447" h="564776">
                <a:moveTo>
                  <a:pt x="0" y="564776"/>
                </a:moveTo>
                <a:lnTo>
                  <a:pt x="376518" y="564776"/>
                </a:lnTo>
                <a:lnTo>
                  <a:pt x="658906" y="228600"/>
                </a:lnTo>
                <a:lnTo>
                  <a:pt x="9144000" y="242047"/>
                </a:lnTo>
                <a:lnTo>
                  <a:pt x="9157447" y="0"/>
                </a:lnTo>
                <a:lnTo>
                  <a:pt x="0" y="13447"/>
                </a:lnTo>
                <a:lnTo>
                  <a:pt x="0" y="564776"/>
                </a:lnTo>
                <a:close/>
              </a:path>
            </a:pathLst>
          </a:custGeom>
          <a:solidFill>
            <a:srgbClr val="FCB43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98649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20433" y="5166879"/>
            <a:ext cx="12192744" cy="36000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/>
            </a:pPr>
            <a:endParaRPr lang="en-US" sz="825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9187" y="5839236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228" y="6021798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9"/>
            <a:ext cx="2743200" cy="365125"/>
          </a:xfrm>
        </p:spPr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47 - Ελεύθερη σχεδίαση"/>
          <p:cNvSpPr/>
          <p:nvPr userDrawn="1"/>
        </p:nvSpPr>
        <p:spPr>
          <a:xfrm rot="10800000">
            <a:off x="-7144" y="6286500"/>
            <a:ext cx="9158288" cy="565150"/>
          </a:xfrm>
          <a:custGeom>
            <a:avLst/>
            <a:gdLst>
              <a:gd name="connsiteX0" fmla="*/ 0 w 9157447"/>
              <a:gd name="connsiteY0" fmla="*/ 564776 h 564776"/>
              <a:gd name="connsiteX1" fmla="*/ 376518 w 9157447"/>
              <a:gd name="connsiteY1" fmla="*/ 564776 h 564776"/>
              <a:gd name="connsiteX2" fmla="*/ 658906 w 9157447"/>
              <a:gd name="connsiteY2" fmla="*/ 228600 h 564776"/>
              <a:gd name="connsiteX3" fmla="*/ 9144000 w 9157447"/>
              <a:gd name="connsiteY3" fmla="*/ 242047 h 564776"/>
              <a:gd name="connsiteX4" fmla="*/ 9157447 w 9157447"/>
              <a:gd name="connsiteY4" fmla="*/ 0 h 564776"/>
              <a:gd name="connsiteX5" fmla="*/ 0 w 9157447"/>
              <a:gd name="connsiteY5" fmla="*/ 13447 h 564776"/>
              <a:gd name="connsiteX6" fmla="*/ 0 w 9157447"/>
              <a:gd name="connsiteY6" fmla="*/ 564776 h 56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7447" h="564776">
                <a:moveTo>
                  <a:pt x="0" y="564776"/>
                </a:moveTo>
                <a:lnTo>
                  <a:pt x="376518" y="564776"/>
                </a:lnTo>
                <a:lnTo>
                  <a:pt x="658906" y="228600"/>
                </a:lnTo>
                <a:lnTo>
                  <a:pt x="9144000" y="242047"/>
                </a:lnTo>
                <a:lnTo>
                  <a:pt x="9157447" y="0"/>
                </a:lnTo>
                <a:lnTo>
                  <a:pt x="0" y="13447"/>
                </a:lnTo>
                <a:lnTo>
                  <a:pt x="0" y="564776"/>
                </a:lnTo>
                <a:close/>
              </a:path>
            </a:pathLst>
          </a:custGeom>
          <a:solidFill>
            <a:srgbClr val="FCB432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80440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6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61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9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0F251-BA1B-42E7-A23D-1DF8C7468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7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62" r:id="rId14"/>
    <p:sldLayoutId id="2147483673" r:id="rId15"/>
    <p:sldLayoutId id="214748367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88328" y="639192"/>
            <a:ext cx="5215344" cy="95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67318" y="4158793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http://mgroup.ntua.gr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2042" y="3388765"/>
            <a:ext cx="6006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Large scale analysis and modeling group</a:t>
            </a:r>
          </a:p>
        </p:txBody>
      </p:sp>
    </p:spTree>
    <p:extLst>
      <p:ext uri="{BB962C8B-B14F-4D97-AF65-F5344CB8AC3E}">
        <p14:creationId xmlns:p14="http://schemas.microsoft.com/office/powerpoint/2010/main" val="7299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7374" y="0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Preconditioned Conjugate Gradient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40724" y="946688"/>
                <a:ext cx="6614160" cy="5197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Algorithm</a:t>
                </a:r>
                <a:endParaRPr lang="en-US" sz="20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b="1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 smtClean="0"/>
              </a:p>
              <a:p>
                <a:pPr marL="1431925"/>
                <a:r>
                  <a:rPr lang="en-US" sz="2000" dirty="0" smtClean="0"/>
                  <a:t>for t = 1, 2, …</a:t>
                </a:r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1431925"/>
                <a:r>
                  <a:rPr lang="en-US" sz="2000" dirty="0" smtClean="0"/>
                  <a:t>if</a:t>
                </a:r>
                <a:r>
                  <a:rPr lang="el-GR" sz="2000" dirty="0" smtClean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l-G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l-G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l-G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200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l-GR" sz="2000" dirty="0" smtClean="0"/>
                  <a:t> </a:t>
                </a:r>
                <a:r>
                  <a:rPr lang="en-US" sz="2000" dirty="0" smtClean="0"/>
                  <a:t>end</a:t>
                </a:r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288925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2000" b="1" dirty="0" smtClean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724" y="946688"/>
                <a:ext cx="6614160" cy="5197833"/>
              </a:xfrm>
              <a:prstGeom prst="rect">
                <a:avLst/>
              </a:prstGeom>
              <a:blipFill>
                <a:blip r:embed="rId2"/>
                <a:stretch>
                  <a:fillRect l="-1659" t="-1055" b="-12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5275" y="2130726"/>
                <a:ext cx="6001643" cy="17235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Solve: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Preconditioner: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1" dirty="0"/>
              </a:p>
              <a:p>
                <a:pPr marL="800100" lvl="1" indent="-342900">
                  <a:spcAft>
                    <a:spcPts val="1200"/>
                  </a:spcAft>
                  <a:buFont typeface="Courier New" panose="02070309020205020404" pitchFamily="49" charset="0"/>
                  <a:buChar char="o"/>
                </a:pPr>
                <a:r>
                  <a:rPr lang="en-US" sz="2000" dirty="0"/>
                  <a:t>A simple choice: </a:t>
                </a:r>
                <a:r>
                  <a:rPr lang="en-US" dirty="0"/>
                  <a:t>take the diagonal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and invert it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" y="2130726"/>
                <a:ext cx="6001643" cy="1723549"/>
              </a:xfrm>
              <a:prstGeom prst="rect">
                <a:avLst/>
              </a:prstGeom>
              <a:blipFill>
                <a:blip r:embed="rId3"/>
                <a:stretch>
                  <a:fillRect l="-1320" t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10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9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0F251-BA1B-42E7-A23D-1DF8C7468E14}" type="slidenum">
              <a:rPr lang="en-US" smtClean="0"/>
              <a:pPr/>
              <a:t>2</a:t>
            </a:fld>
            <a:r>
              <a:rPr lang="en-US" dirty="0" smtClean="0"/>
              <a:t>/10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A8F69-A2CB-434E-ABFE-A79FDAB0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9F1D3D-C1AB-4F03-8B6A-DD796992BFE5}"/>
              </a:ext>
            </a:extLst>
          </p:cNvPr>
          <p:cNvSpPr txBox="1">
            <a:spLocks/>
          </p:cNvSpPr>
          <p:nvPr/>
        </p:nvSpPr>
        <p:spPr>
          <a:xfrm>
            <a:off x="335341" y="1328507"/>
            <a:ext cx="11681255" cy="4579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each individual method to eliminate bugs in complex programs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in parallel programming, it is easier to make mistakes and much harder to debug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automatic tests requires some work upfront but saves countless hours of debugging.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tests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altering or extending existing code. Tests make sure that we have not introduced bug in existing code, which may be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Old, probably forgotten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code written by a coworker</a:t>
            </a:r>
          </a:p>
        </p:txBody>
      </p:sp>
    </p:spTree>
    <p:extLst>
      <p:ext uri="{BB962C8B-B14F-4D97-AF65-F5344CB8AC3E}">
        <p14:creationId xmlns:p14="http://schemas.microsoft.com/office/powerpoint/2010/main" val="377823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000" b="1" dirty="0"/>
              <a:t>Vector </a:t>
            </a:r>
            <a:r>
              <a:rPr lang="en-US" sz="4000" b="1" dirty="0" smtClean="0"/>
              <a:t>partition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/>
              <p:cNvSpPr txBox="1">
                <a:spLocks/>
              </p:cNvSpPr>
              <p:nvPr/>
            </p:nvSpPr>
            <p:spPr>
              <a:xfrm>
                <a:off x="1080401" y="1355520"/>
                <a:ext cx="7886700" cy="427434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Cambria Math" panose="02040503050406030204" pitchFamily="18" charset="0"/>
                  </a:rPr>
                  <a:t>vector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entries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threads (or processes)</a:t>
                </a:r>
                <a:endParaRPr lang="el-GR" dirty="0" smtClean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Entries per thread: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+1=3</m:t>
                    </m:r>
                  </m:oMath>
                </a14:m>
                <a:endParaRPr lang="el-GR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 smtClean="0"/>
                  <a:t>x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01" y="1355520"/>
                <a:ext cx="7886700" cy="4274345"/>
              </a:xfrm>
              <a:prstGeom prst="rect">
                <a:avLst/>
              </a:prstGeom>
              <a:blipFill>
                <a:blip r:embed="rId2"/>
                <a:stretch>
                  <a:fillRect l="-1391" t="-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18084" y="4022480"/>
            <a:ext cx="5366031" cy="1158335"/>
            <a:chOff x="3482084" y="3775639"/>
            <a:chExt cx="7154708" cy="1544448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3956293" y="3317049"/>
              <a:ext cx="579664" cy="152808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2" name="Left Brace 11"/>
            <p:cNvSpPr/>
            <p:nvPr/>
          </p:nvSpPr>
          <p:spPr>
            <a:xfrm rot="16200000">
              <a:off x="6216418" y="3316394"/>
              <a:ext cx="579665" cy="149815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3" name="Left Brace 12"/>
            <p:cNvSpPr/>
            <p:nvPr/>
          </p:nvSpPr>
          <p:spPr>
            <a:xfrm rot="16200000">
              <a:off x="8433547" y="3258405"/>
              <a:ext cx="579664" cy="161413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4" name="Left Brace 13"/>
            <p:cNvSpPr/>
            <p:nvPr/>
          </p:nvSpPr>
          <p:spPr>
            <a:xfrm rot="16200000">
              <a:off x="9901597" y="3941475"/>
              <a:ext cx="579664" cy="247991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01345" y="462246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t=0</a:t>
              </a:r>
              <a:endParaRPr 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108491" y="462246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t=1</a:t>
              </a:r>
              <a:endParaRPr lang="en-US" sz="28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25620" y="458163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t=2</a:t>
              </a:r>
              <a:endParaRPr lang="en-US" sz="2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47232" y="458163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t=3</a:t>
              </a:r>
              <a:endParaRPr lang="en-US" sz="2800" dirty="0"/>
            </a:p>
          </p:txBody>
        </p:sp>
      </p:grp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000" b="1" dirty="0"/>
              <a:t>Vector </a:t>
            </a:r>
            <a:r>
              <a:rPr lang="en-US" sz="4000" b="1" dirty="0" smtClean="0"/>
              <a:t>addition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1770809" y="1797931"/>
                <a:ext cx="8311242" cy="427434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09" y="1797931"/>
                <a:ext cx="8311242" cy="427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621364" y="2136107"/>
            <a:ext cx="737416" cy="2412170"/>
            <a:chOff x="2586891" y="-315484"/>
            <a:chExt cx="983221" cy="3216228"/>
          </a:xfrm>
        </p:grpSpPr>
        <p:sp>
          <p:nvSpPr>
            <p:cNvPr id="12" name="TextBox 11"/>
            <p:cNvSpPr txBox="1"/>
            <p:nvPr/>
          </p:nvSpPr>
          <p:spPr>
            <a:xfrm>
              <a:off x="2586891" y="-31548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t=0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80552" y="1097090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t=1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80552" y="2203117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t=2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4599734" y="2007747"/>
            <a:ext cx="2637064" cy="1077715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9734" y="3085462"/>
            <a:ext cx="2637064" cy="1077715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9734" y="4163177"/>
            <a:ext cx="2645228" cy="385100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00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/>
          <p:cNvSpPr>
            <a:spLocks noGrp="1"/>
          </p:cNvSpPr>
          <p:nvPr>
            <p:ph type="title"/>
          </p:nvPr>
        </p:nvSpPr>
        <p:spPr>
          <a:xfrm>
            <a:off x="1080401" y="0"/>
            <a:ext cx="10431463" cy="600074"/>
          </a:xfrm>
        </p:spPr>
        <p:txBody>
          <a:bodyPr/>
          <a:lstStyle/>
          <a:p>
            <a:r>
              <a:rPr lang="en-US" sz="4400" b="1" dirty="0"/>
              <a:t>Vector </a:t>
            </a:r>
            <a:r>
              <a:rPr lang="en-US" sz="4400" b="1" dirty="0" smtClean="0"/>
              <a:t>dot product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770809" y="1797931"/>
            <a:ext cx="8311242" cy="4274345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87260" y="421339"/>
                <a:ext cx="9661584" cy="6866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</a:rPr>
                  <a:t>Step 1 </a:t>
                </a:r>
                <a:r>
                  <a:rPr lang="en-US" sz="2400" b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(parallel):</a:t>
                </a:r>
                <a:endParaRPr lang="en-US" sz="2400" b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r>
                  <a:rPr lang="en-US" sz="2400" b="1" dirty="0">
                    <a:latin typeface="Cambria Math" panose="02040503050406030204" pitchFamily="18" charset="0"/>
                  </a:rPr>
                  <a:t>Step 2 (serial): </a:t>
                </a:r>
                <a:r>
                  <a:rPr lang="en-US" sz="2400" b="1" i="1" dirty="0"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algn="ctr"/>
                <a:endParaRPr lang="en-US" sz="2400" dirty="0"/>
              </a:p>
              <a:p>
                <a:endParaRPr lang="en-US" sz="2000" dirty="0"/>
              </a:p>
              <a:p>
                <a:r>
                  <a:rPr lang="en-US" sz="2000" dirty="0"/>
                  <a:t>		         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260" y="421339"/>
                <a:ext cx="9661584" cy="6866367"/>
              </a:xfrm>
              <a:prstGeom prst="rect">
                <a:avLst/>
              </a:prstGeom>
              <a:blipFill>
                <a:blip r:embed="rId2"/>
                <a:stretch>
                  <a:fillRect l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2594548" y="2330274"/>
            <a:ext cx="7605769" cy="2633439"/>
            <a:chOff x="774374" y="2347526"/>
            <a:chExt cx="7605769" cy="2633439"/>
          </a:xfrm>
        </p:grpSpPr>
        <p:grpSp>
          <p:nvGrpSpPr>
            <p:cNvPr id="19" name="Group 18"/>
            <p:cNvGrpSpPr/>
            <p:nvPr/>
          </p:nvGrpSpPr>
          <p:grpSpPr>
            <a:xfrm>
              <a:off x="774374" y="2347526"/>
              <a:ext cx="1820022" cy="2633439"/>
              <a:chOff x="645592" y="2321482"/>
              <a:chExt cx="1820022" cy="2633439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645592" y="2321482"/>
                <a:ext cx="1820022" cy="1164667"/>
              </a:xfrm>
              <a:prstGeom prst="rect">
                <a:avLst/>
              </a:prstGeom>
              <a:solidFill>
                <a:srgbClr val="5B9BD5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645592" y="3486150"/>
                <a:ext cx="1820022" cy="1088106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45592" y="4568169"/>
                <a:ext cx="1820022" cy="386752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3365162" y="3123970"/>
              <a:ext cx="5014981" cy="1126668"/>
              <a:chOff x="3272890" y="3110593"/>
              <a:chExt cx="5014981" cy="112666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272892" y="3110593"/>
                <a:ext cx="5014979" cy="375556"/>
              </a:xfrm>
              <a:prstGeom prst="rect">
                <a:avLst/>
              </a:prstGeom>
              <a:solidFill>
                <a:srgbClr val="5B9BD5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272891" y="3486149"/>
                <a:ext cx="5014979" cy="375556"/>
              </a:xfrm>
              <a:prstGeom prst="rect">
                <a:avLst/>
              </a:prstGeom>
              <a:solidFill>
                <a:srgbClr val="FF000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272890" y="3861705"/>
                <a:ext cx="5014979" cy="375556"/>
              </a:xfrm>
              <a:prstGeom prst="rect">
                <a:avLst/>
              </a:prstGeom>
              <a:solidFill>
                <a:srgbClr val="00B050">
                  <a:alpha val="25098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>
              <a:off x="2717661" y="3004457"/>
              <a:ext cx="530648" cy="30729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677435" y="3687304"/>
              <a:ext cx="560331" cy="36894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2719622" y="4139293"/>
              <a:ext cx="518144" cy="648296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5/10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 txBox="1">
            <a:spLocks/>
          </p:cNvSpPr>
          <p:nvPr/>
        </p:nvSpPr>
        <p:spPr>
          <a:xfrm>
            <a:off x="2366720" y="33684"/>
            <a:ext cx="7886700" cy="6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Striped matrix * vector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/>
              <p:cNvSpPr txBox="1">
                <a:spLocks/>
              </p:cNvSpPr>
              <p:nvPr/>
            </p:nvSpPr>
            <p:spPr>
              <a:xfrm>
                <a:off x="1572402" y="1608150"/>
                <a:ext cx="8311242" cy="427434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7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56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65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/>
                  <a:t>		             </a:t>
                </a:r>
              </a:p>
            </p:txBody>
          </p:sp>
        </mc:Choice>
        <mc:Fallback xmlns="">
          <p:sp>
            <p:nvSpPr>
              <p:cNvPr id="3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402" y="1608150"/>
                <a:ext cx="8311242" cy="4274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351651" y="2144361"/>
            <a:ext cx="737416" cy="2341976"/>
            <a:chOff x="2586891" y="-315484"/>
            <a:chExt cx="983220" cy="3122636"/>
          </a:xfrm>
        </p:grpSpPr>
        <p:sp>
          <p:nvSpPr>
            <p:cNvPr id="33" name="TextBox 32"/>
            <p:cNvSpPr txBox="1"/>
            <p:nvPr/>
          </p:nvSpPr>
          <p:spPr>
            <a:xfrm>
              <a:off x="2586891" y="-315484"/>
              <a:ext cx="889560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accent1"/>
                  </a:solidFill>
                </a:rPr>
                <a:t>t=0</a:t>
              </a:r>
              <a:endParaRPr lang="en-US" sz="2800" dirty="0">
                <a:solidFill>
                  <a:schemeClr val="accent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80552" y="1097090"/>
              <a:ext cx="88955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t=1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62002" y="2109525"/>
              <a:ext cx="88955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00B050"/>
                  </a:solidFill>
                </a:rPr>
                <a:t>t=2</a:t>
              </a:r>
              <a:endParaRPr lang="en-US" sz="2800" dirty="0">
                <a:solidFill>
                  <a:srgbClr val="00B050"/>
                </a:solidFill>
              </a:endParaRPr>
            </a:p>
          </p:txBody>
        </p:sp>
      </p:grpSp>
      <p:sp>
        <p:nvSpPr>
          <p:cNvPr id="36" name="Rectangle 35"/>
          <p:cNvSpPr/>
          <p:nvPr/>
        </p:nvSpPr>
        <p:spPr>
          <a:xfrm>
            <a:off x="2273674" y="1921907"/>
            <a:ext cx="5551102" cy="1067264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273673" y="2989171"/>
            <a:ext cx="5551102" cy="1017761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73673" y="4006933"/>
            <a:ext cx="5551102" cy="386752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9" name="Left Brace 38"/>
          <p:cNvSpPr/>
          <p:nvPr/>
        </p:nvSpPr>
        <p:spPr>
          <a:xfrm rot="16200000">
            <a:off x="8241664" y="4702662"/>
            <a:ext cx="434748" cy="41332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0" name="TextBox 39"/>
          <p:cNvSpPr txBox="1"/>
          <p:nvPr/>
        </p:nvSpPr>
        <p:spPr>
          <a:xfrm>
            <a:off x="7307829" y="5192471"/>
            <a:ext cx="27157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 threads read the </a:t>
            </a:r>
          </a:p>
          <a:p>
            <a:r>
              <a:rPr lang="en-US" sz="2400" dirty="0" smtClean="0"/>
              <a:t>whole vector </a:t>
            </a:r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9212704" y="1946326"/>
            <a:ext cx="421822" cy="1017761"/>
          </a:xfrm>
          <a:prstGeom prst="rect">
            <a:avLst/>
          </a:prstGeom>
          <a:solidFill>
            <a:srgbClr val="5B9BD5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212704" y="2964088"/>
            <a:ext cx="421822" cy="1066600"/>
          </a:xfrm>
          <a:prstGeom prst="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212704" y="4030687"/>
            <a:ext cx="421822" cy="337913"/>
          </a:xfrm>
          <a:prstGeom prst="rect">
            <a:avLst/>
          </a:prstGeom>
          <a:solidFill>
            <a:srgbClr val="00B05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107925" y="0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Distributed memory vectors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/>
              <p:cNvSpPr txBox="1">
                <a:spLocks/>
              </p:cNvSpPr>
              <p:nvPr/>
            </p:nvSpPr>
            <p:spPr>
              <a:xfrm>
                <a:off x="1409185" y="789330"/>
                <a:ext cx="9416966" cy="553436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/>
                  <a:t>global </a:t>
                </a:r>
                <a:r>
                  <a:rPr lang="en-US" b="1" dirty="0"/>
                  <a:t>x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 smtClean="0"/>
              </a:p>
              <a:p>
                <a:r>
                  <a:rPr lang="en-US" b="1" dirty="0" smtClean="0"/>
                  <a:t>Distributed vector</a:t>
                </a:r>
                <a:r>
                  <a:rPr lang="en-US" dirty="0" smtClean="0"/>
                  <a:t>		             </a:t>
                </a:r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 smtClean="0"/>
                  <a:t>process 0: local </a:t>
                </a:r>
                <a:r>
                  <a:rPr lang="en-US" sz="2400" b="1" dirty="0" smtClean="0"/>
                  <a:t>x</a:t>
                </a:r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1: </a:t>
                </a:r>
                <a:r>
                  <a:rPr lang="en-US" sz="2400" dirty="0"/>
                  <a:t>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 smtClean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2: </a:t>
                </a:r>
                <a:r>
                  <a:rPr lang="en-US" sz="2400" dirty="0"/>
                  <a:t>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22860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</a:t>
                </a:r>
                <a:r>
                  <a:rPr lang="en-US" sz="2400" dirty="0" smtClean="0"/>
                  <a:t>3: </a:t>
                </a:r>
                <a:r>
                  <a:rPr lang="en-US" sz="2400" dirty="0"/>
                  <a:t>local </a:t>
                </a:r>
                <a:r>
                  <a:rPr lang="en-US" sz="2400" b="1" dirty="0" smtClean="0"/>
                  <a:t>x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b="1" dirty="0" smtClean="0"/>
                  <a:t>Mirror vector</a:t>
                </a:r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0: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1: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2: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45720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process 3: local </a:t>
                </a:r>
                <a:r>
                  <a:rPr lang="en-US" sz="2400" b="1" dirty="0"/>
                  <a:t>x</a:t>
                </a:r>
                <a:r>
                  <a:rPr lang="en-US" sz="2400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185" y="789330"/>
                <a:ext cx="9416966" cy="5534368"/>
              </a:xfrm>
              <a:prstGeom prst="rect">
                <a:avLst/>
              </a:prstGeom>
              <a:blipFill>
                <a:blip r:embed="rId2"/>
                <a:stretch>
                  <a:fillRect l="-1165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7/10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152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409185" y="789330"/>
            <a:ext cx="9416966" cy="55343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25377" y="6781"/>
            <a:ext cx="7886700" cy="6125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n-US" b="1" dirty="0" smtClean="0">
                <a:latin typeface="+mn-lt"/>
              </a:rPr>
              <a:t>MPI collective routines</a:t>
            </a:r>
            <a:endParaRPr lang="en-US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65" y="1402641"/>
            <a:ext cx="3530774" cy="15888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948" y="1313385"/>
            <a:ext cx="3718677" cy="16781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134" y="4207662"/>
            <a:ext cx="3626803" cy="16413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7705" y="4105662"/>
            <a:ext cx="2724371" cy="21263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39445" y="790165"/>
            <a:ext cx="1663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Broadcast</a:t>
            </a:r>
            <a:endParaRPr lang="en-US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613842" y="663982"/>
            <a:ext cx="1228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Scatter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56812" y="3582442"/>
            <a:ext cx="121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Gather</a:t>
            </a:r>
            <a:endParaRPr 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627179" y="3482915"/>
            <a:ext cx="154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Allgather</a:t>
            </a:r>
            <a:endParaRPr lang="en-US" sz="2800" b="1" dirty="0"/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8/10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900891" y="80953"/>
            <a:ext cx="7886700" cy="612573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+mn-lt"/>
              </a:rPr>
              <a:t>Jacobi algorithm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481100" y="899566"/>
                <a:ext cx="6614160" cy="4739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Solve: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𝑫𝒙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2400" b="1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 smtClean="0"/>
              </a:p>
              <a:p>
                <a:endParaRPr lang="en-US" b="1" dirty="0" smtClean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b="1" dirty="0" smtClean="0"/>
                  <a:t>Algorithm:</a:t>
                </a:r>
              </a:p>
              <a:p>
                <a:r>
                  <a:rPr lang="en-US" sz="2800" b="1" dirty="0">
                    <a:latin typeface="+mn-lt"/>
                  </a:rPr>
                  <a:t> </a:t>
                </a:r>
                <a:r>
                  <a:rPr lang="en-US" sz="2800" b="1" dirty="0" smtClean="0">
                    <a:latin typeface="+mn-lt"/>
                  </a:rPr>
                  <a:t>  </a:t>
                </a:r>
                <a:r>
                  <a:rPr lang="en-US" sz="2400" dirty="0" smtClean="0">
                    <a:latin typeface="+mn-lt"/>
                  </a:rPr>
                  <a:t>for t = 0, 1, …</a:t>
                </a:r>
              </a:p>
              <a:p>
                <a:r>
                  <a:rPr lang="en-US" sz="2800" b="1" dirty="0"/>
                  <a:t>	</a:t>
                </a:r>
                <a:r>
                  <a:rPr lang="en-US" sz="2800" b="1" dirty="0" smtClean="0"/>
                  <a:t>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400" b="1" dirty="0" smtClean="0"/>
              </a:p>
              <a:p>
                <a:r>
                  <a:rPr lang="en-US" b="1" dirty="0" smtClean="0">
                    <a:latin typeface="+mn-lt"/>
                  </a:rPr>
                  <a:t>	    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sz="2400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 smtClean="0"/>
                  <a:t> end</a:t>
                </a:r>
              </a:p>
              <a:p>
                <a:endParaRPr lang="en-US" sz="1600" b="1" dirty="0" smtClean="0">
                  <a:latin typeface="+mn-lt"/>
                </a:endParaRPr>
              </a:p>
              <a:p>
                <a:endParaRPr lang="en-US" b="1" dirty="0" smtClean="0">
                  <a:latin typeface="+mn-lt"/>
                </a:endParaRPr>
              </a:p>
              <a:p>
                <a:pPr>
                  <a:spcAft>
                    <a:spcPts val="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100" y="899566"/>
                <a:ext cx="6614160" cy="4739759"/>
              </a:xfrm>
              <a:prstGeom prst="rect">
                <a:avLst/>
              </a:prstGeom>
              <a:blipFill>
                <a:blip r:embed="rId2"/>
                <a:stretch>
                  <a:fillRect l="-1659"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A88AB5F-7BE6-40DE-B492-4ED07ED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106"/>
            <a:ext cx="2743200" cy="365125"/>
          </a:xfrm>
        </p:spPr>
        <p:txBody>
          <a:bodyPr/>
          <a:lstStyle/>
          <a:p>
            <a:r>
              <a:rPr lang="en-US" dirty="0" smtClean="0"/>
              <a:t>9/10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8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1806</TotalTime>
  <Words>177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Book Antiqua</vt:lpstr>
      <vt:lpstr>Calibri</vt:lpstr>
      <vt:lpstr>Calibri Light</vt:lpstr>
      <vt:lpstr>Cambria Math</vt:lpstr>
      <vt:lpstr>Courier New</vt:lpstr>
      <vt:lpstr>Helvetica</vt:lpstr>
      <vt:lpstr>Times New Roman</vt:lpstr>
      <vt:lpstr>Verdana</vt:lpstr>
      <vt:lpstr>Wingdings</vt:lpstr>
      <vt:lpstr>Office Theme</vt:lpstr>
      <vt:lpstr>PowerPoint Presentation</vt:lpstr>
      <vt:lpstr>Testing</vt:lpstr>
      <vt:lpstr>Vector partition</vt:lpstr>
      <vt:lpstr>Vector addition</vt:lpstr>
      <vt:lpstr>Vector dot product</vt:lpstr>
      <vt:lpstr>PowerPoint Presentation</vt:lpstr>
      <vt:lpstr>Distributed memory vectors</vt:lpstr>
      <vt:lpstr>PowerPoint Presentation</vt:lpstr>
      <vt:lpstr>Jacobi algorithm</vt:lpstr>
      <vt:lpstr>Preconditioned Conjugate Gradient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Δομή MSolve</dc:title>
  <dc:creator>Serafeim</dc:creator>
  <cp:lastModifiedBy>Serafeim</cp:lastModifiedBy>
  <cp:revision>123</cp:revision>
  <dcterms:created xsi:type="dcterms:W3CDTF">2018-10-04T09:17:34Z</dcterms:created>
  <dcterms:modified xsi:type="dcterms:W3CDTF">2020-05-14T18:13:44Z</dcterms:modified>
</cp:coreProperties>
</file>