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embeddedFontLst>
    <p:embeddedFont>
      <p:font typeface="Helvetica Neue" charset="0"/>
      <p:regular r:id="rId9"/>
      <p:bold r:id="rId10"/>
      <p:italic r:id="rId11"/>
      <p:boldItalic r:id="rId12"/>
    </p:embeddedFont>
    <p:embeddedFont>
      <p:font typeface="Gill Sans" charset="0"/>
      <p:regular r:id="rId13"/>
      <p:bold r:id="rId14"/>
    </p:embeddedFont>
    <p:embeddedFont>
      <p:font typeface="Helvetica Neue Light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2" d="100"/>
          <a:sy n="152" d="100"/>
        </p:scale>
        <p:origin x="-36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67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ertura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221456" y="4336256"/>
            <a:ext cx="714300" cy="714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97" y="4484054"/>
            <a:ext cx="535500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64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774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01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028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179695" y="2650331"/>
            <a:ext cx="73071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585097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64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774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01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028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andar Vacía">
  <p:cSld name="Estandar Vací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21456" y="4336256"/>
            <a:ext cx="714300" cy="714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97" y="4484054"/>
            <a:ext cx="535500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21456" y="4336256"/>
            <a:ext cx="714300" cy="714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www.keepcoding.io</a:t>
            </a:r>
            <a:endParaRPr sz="800"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697" y="4484054"/>
            <a:ext cx="535500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00" cy="17358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43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64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774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01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028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21469" y="228600"/>
            <a:ext cx="235800" cy="2358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21456" y="4336256"/>
            <a:ext cx="714300" cy="714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97" y="4484054"/>
            <a:ext cx="535500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78644" y="107156"/>
            <a:ext cx="7836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64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774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01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028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92931" y="785813"/>
            <a:ext cx="78366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cias">
  <p:cSld name="Gracia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Font typeface="Helvetica Neue Light"/>
              <a:buNone/>
            </a:pPr>
            <a:r>
              <a:rPr lang="es" sz="54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Font typeface="Helvetica Neue Light"/>
              <a:buNone/>
            </a:pPr>
            <a:r>
              <a:rPr lang="es" sz="2500" b="0" i="0" u="sng" strike="noStrike" cap="non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60" name="Shape 60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21456" y="4336256"/>
            <a:ext cx="714300" cy="714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97" y="4484054"/>
            <a:ext cx="535500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51425" tIns="51425" rIns="51425" bIns="5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8575" tIns="28575" rIns="28575" bIns="2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eepcoding.i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935831" y="2171700"/>
            <a:ext cx="328500" cy="3285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Shape 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Shape 8"/>
          <p:cNvSpPr/>
          <p:nvPr/>
        </p:nvSpPr>
        <p:spPr>
          <a:xfrm>
            <a:off x="221456" y="4336256"/>
            <a:ext cx="714300" cy="714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www.keepcoding.io</a:t>
            </a:r>
            <a:endParaRPr sz="8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3697" y="4484054"/>
            <a:ext cx="535500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Font typeface="Helvetica Neue Light"/>
              <a:buNone/>
            </a:pPr>
            <a:endParaRPr sz="2000" b="0" i="0" u="none" strike="noStrike" cap="non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64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774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01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028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8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Práctica Data Mining</a:t>
            </a: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267744" y="2499742"/>
            <a:ext cx="5544616" cy="17358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smtClean="0">
                <a:solidFill>
                  <a:schemeClr val="accent5"/>
                </a:solidFill>
              </a:rPr>
              <a:t>Modelo de venta cruzada en banco</a:t>
            </a:r>
            <a:endParaRPr sz="32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331640" y="195486"/>
            <a:ext cx="7472400" cy="6858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Definición del problema</a:t>
            </a:r>
            <a:endParaRPr sz="32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331640" y="843558"/>
            <a:ext cx="7272808" cy="36004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700" dirty="0"/>
              <a:t>El equipo de marketing de un banco quiere hacer una campaña para vender un depósito bancario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700" dirty="0"/>
              <a:t>Tenemos que hacer un modelo que nos permita distinguir que clientes son los más propensos a la compra del producto. Se trata de predecir el éxito de una campaña de marketing telemático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700" dirty="0"/>
              <a:t>Para entrenar el modelo disponemos de un dataset con 41.000 clientes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700" dirty="0"/>
              <a:t>El equipo de marketing nos pide que entreguemos un modelo y les digamos que perfil tienen los clientes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700" dirty="0"/>
              <a:t>Con el modelo realizado seleccionaremos los mejores scores y un grupo de </a:t>
            </a:r>
            <a:r>
              <a:rPr lang="es-ES" altLang="es-ES" sz="1700" dirty="0" smtClean="0"/>
              <a:t>control</a:t>
            </a:r>
            <a:endParaRPr lang="es-ES" altLang="es-E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331640" y="123478"/>
            <a:ext cx="7472400" cy="6858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Definición de los datos</a:t>
            </a:r>
            <a:endParaRPr sz="32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403648" y="627534"/>
            <a:ext cx="7472400" cy="4032448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600" dirty="0"/>
              <a:t>BANK_ADDITIONAL_FULL </a:t>
            </a:r>
            <a:r>
              <a:rPr lang="es-ES" altLang="es-ES" sz="1600" dirty="0" smtClean="0"/>
              <a:t>– 41188 </a:t>
            </a:r>
            <a:r>
              <a:rPr lang="es-ES" altLang="es-ES" sz="1600" dirty="0"/>
              <a:t>registros y 20 variables: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/>
              <a:t>1 - age (numeric)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/>
              <a:t>2 - job : type of job (categorical: 'admin.',</a:t>
            </a:r>
            <a:r>
              <a:rPr lang="en-US" altLang="es-ES" sz="1200" dirty="0" smtClean="0"/>
              <a:t>'bluecollar</a:t>
            </a:r>
            <a:r>
              <a:rPr lang="en-US" altLang="es-ES" sz="1200" dirty="0"/>
              <a:t>','</a:t>
            </a:r>
            <a:r>
              <a:rPr lang="en-US" altLang="es-ES" sz="1200" dirty="0" err="1"/>
              <a:t>entrepreneur','housemaid',</a:t>
            </a:r>
            <a:r>
              <a:rPr lang="en-US" altLang="es-ES" sz="1200" dirty="0" err="1" smtClean="0"/>
              <a:t>'management</a:t>
            </a:r>
            <a:r>
              <a:rPr lang="en-US" altLang="es-ES" sz="1200" dirty="0" smtClean="0"/>
              <a:t>', 'retired</a:t>
            </a:r>
            <a:r>
              <a:rPr lang="en-US" altLang="es-ES" sz="1200" dirty="0"/>
              <a:t>','self-employed','services','student','technician','unemployed','unknown')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/>
              <a:t>3 - marital : marital status (categorical: '</a:t>
            </a:r>
            <a:r>
              <a:rPr lang="en-US" altLang="es-ES" sz="1200" dirty="0" err="1"/>
              <a:t>divorced','married','single','unknown</a:t>
            </a:r>
            <a:r>
              <a:rPr lang="en-US" altLang="es-ES" sz="1200" dirty="0"/>
              <a:t>'; note: 'divorced' means divorced or widowed)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/>
              <a:t>4 - education (categorical: 'basic.4y','basic.6y','basic.9y','high.school',</a:t>
            </a:r>
            <a:r>
              <a:rPr lang="en-US" altLang="es-ES" sz="1200" dirty="0" smtClean="0"/>
              <a:t>'illiterate', '</a:t>
            </a:r>
            <a:r>
              <a:rPr lang="en-US" altLang="es-ES" sz="1200" dirty="0" err="1" smtClean="0"/>
              <a:t>professional.course','university.degree</a:t>
            </a:r>
            <a:r>
              <a:rPr lang="en-US" altLang="es-ES" sz="1200" dirty="0" err="1"/>
              <a:t>','unknown</a:t>
            </a:r>
            <a:r>
              <a:rPr lang="en-US" altLang="es-ES" sz="1200" dirty="0"/>
              <a:t>')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/>
              <a:t>5 - default: has credit in default? (categorical: '</a:t>
            </a:r>
            <a:r>
              <a:rPr lang="en-US" altLang="es-ES" sz="1200" dirty="0" err="1"/>
              <a:t>no','yes','unknown</a:t>
            </a:r>
            <a:r>
              <a:rPr lang="en-US" altLang="es-ES" sz="1200" dirty="0" smtClean="0"/>
              <a:t>')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6 </a:t>
            </a:r>
            <a:r>
              <a:rPr lang="en-US" altLang="es-ES" sz="1200" dirty="0"/>
              <a:t>- housing: has housing loan? (categorical: '</a:t>
            </a:r>
            <a:r>
              <a:rPr lang="en-US" altLang="es-ES" sz="1200" dirty="0" err="1"/>
              <a:t>no','yes','unknown</a:t>
            </a:r>
            <a:r>
              <a:rPr lang="en-US" altLang="es-ES" sz="1200" dirty="0" smtClean="0"/>
              <a:t>')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7 </a:t>
            </a:r>
            <a:r>
              <a:rPr lang="en-US" altLang="es-ES" sz="1200" dirty="0"/>
              <a:t>- loan: has personal loan? (categorical: '</a:t>
            </a:r>
            <a:r>
              <a:rPr lang="en-US" altLang="es-ES" sz="1200" dirty="0" err="1"/>
              <a:t>no','yes','unknown</a:t>
            </a:r>
            <a:r>
              <a:rPr lang="en-US" altLang="es-ES" sz="1200" dirty="0" smtClean="0"/>
              <a:t>')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# </a:t>
            </a:r>
            <a:r>
              <a:rPr lang="en-US" altLang="es-ES" sz="1200" dirty="0"/>
              <a:t>related with the last contact of the current </a:t>
            </a:r>
            <a:r>
              <a:rPr lang="en-US" altLang="es-ES" sz="1200" dirty="0" smtClean="0"/>
              <a:t>campaign: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8 </a:t>
            </a:r>
            <a:r>
              <a:rPr lang="en-US" altLang="es-ES" sz="1200" dirty="0"/>
              <a:t>- contact: contact communication type (categorical: '</a:t>
            </a:r>
            <a:r>
              <a:rPr lang="en-US" altLang="es-ES" sz="1200" dirty="0" err="1"/>
              <a:t>cellular','telephone</a:t>
            </a:r>
            <a:r>
              <a:rPr lang="en-US" altLang="es-ES" sz="1200" dirty="0"/>
              <a:t>') </a:t>
            </a:r>
            <a:endParaRPr lang="en-US" altLang="es-ES" sz="1200" dirty="0" smtClean="0"/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9 </a:t>
            </a:r>
            <a:r>
              <a:rPr lang="en-US" altLang="es-ES" sz="1200" dirty="0"/>
              <a:t>- month: last contact month of year (categorical: '</a:t>
            </a:r>
            <a:r>
              <a:rPr lang="en-US" altLang="es-ES" sz="1200" dirty="0" err="1"/>
              <a:t>jan</a:t>
            </a:r>
            <a:r>
              <a:rPr lang="en-US" altLang="es-ES" sz="1200" dirty="0"/>
              <a:t>', '</a:t>
            </a:r>
            <a:r>
              <a:rPr lang="en-US" altLang="es-ES" sz="1200" dirty="0" err="1"/>
              <a:t>feb</a:t>
            </a:r>
            <a:r>
              <a:rPr lang="en-US" altLang="es-ES" sz="1200" dirty="0"/>
              <a:t>', 'mar', ..., '</a:t>
            </a:r>
            <a:r>
              <a:rPr lang="en-US" altLang="es-ES" sz="1200" dirty="0" err="1"/>
              <a:t>nov</a:t>
            </a:r>
            <a:r>
              <a:rPr lang="en-US" altLang="es-ES" sz="1200" dirty="0"/>
              <a:t>', '</a:t>
            </a:r>
            <a:r>
              <a:rPr lang="en-US" altLang="es-ES" sz="1200" dirty="0" err="1"/>
              <a:t>dec</a:t>
            </a:r>
            <a:r>
              <a:rPr lang="en-US" altLang="es-ES" sz="1200" dirty="0" smtClean="0"/>
              <a:t>')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10 </a:t>
            </a:r>
            <a:r>
              <a:rPr lang="en-US" altLang="es-ES" sz="1200" dirty="0"/>
              <a:t>- </a:t>
            </a:r>
            <a:r>
              <a:rPr lang="en-US" altLang="es-ES" sz="1200" dirty="0" err="1"/>
              <a:t>day_of_week</a:t>
            </a:r>
            <a:r>
              <a:rPr lang="en-US" altLang="es-ES" sz="1200" dirty="0"/>
              <a:t>: last contact day of the week (categorical: '</a:t>
            </a:r>
            <a:r>
              <a:rPr lang="en-US" altLang="es-ES" sz="1200" dirty="0" err="1"/>
              <a:t>mon</a:t>
            </a:r>
            <a:r>
              <a:rPr lang="en-US" altLang="es-ES" sz="1200" dirty="0"/>
              <a:t>','</a:t>
            </a:r>
            <a:r>
              <a:rPr lang="en-US" altLang="es-ES" sz="1200" dirty="0" err="1"/>
              <a:t>tue</a:t>
            </a:r>
            <a:r>
              <a:rPr lang="en-US" altLang="es-ES" sz="1200" dirty="0"/>
              <a:t>','wed','</a:t>
            </a:r>
            <a:r>
              <a:rPr lang="en-US" altLang="es-ES" sz="1200" dirty="0" err="1"/>
              <a:t>thu</a:t>
            </a:r>
            <a:r>
              <a:rPr lang="en-US" altLang="es-ES" sz="1200" dirty="0"/>
              <a:t>','</a:t>
            </a:r>
            <a:r>
              <a:rPr lang="en-US" altLang="es-ES" sz="1200" dirty="0" err="1"/>
              <a:t>fri</a:t>
            </a:r>
            <a:r>
              <a:rPr lang="en-US" altLang="es-ES" sz="1200" dirty="0"/>
              <a:t>')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65240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331640" y="123478"/>
            <a:ext cx="7472400" cy="6858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Definición de los datos</a:t>
            </a:r>
            <a:endParaRPr sz="32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331640" y="627534"/>
            <a:ext cx="7472400" cy="4104456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11 </a:t>
            </a:r>
            <a:r>
              <a:rPr lang="en-US" altLang="es-ES" sz="1200" dirty="0"/>
              <a:t>- duration: last contact duration, in seconds (numeric). </a:t>
            </a:r>
            <a:r>
              <a:rPr lang="en-US" altLang="es-ES" sz="1200" dirty="0"/>
              <a:t>Important note: this attribute highly affects the output target (e.g., if duration=0 then y='no'). Yet, the duration is not known before a call is performed. Also, after the end of the call y is obviously known. </a:t>
            </a:r>
            <a:r>
              <a:rPr lang="en-US" altLang="es-ES" sz="1200" dirty="0"/>
              <a:t>Thus, this input should only be included for benchmark purposes and should be discarded if the intention is to have a realistic predictive </a:t>
            </a:r>
            <a:r>
              <a:rPr lang="en-US" altLang="es-ES" sz="1200" dirty="0" smtClean="0"/>
              <a:t>model.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12 </a:t>
            </a:r>
            <a:r>
              <a:rPr lang="en-US" altLang="es-ES" sz="1200" dirty="0"/>
              <a:t>- campaign: number of contacts performed during this campaign and for this client (numeric, includes last </a:t>
            </a:r>
            <a:r>
              <a:rPr lang="en-US" altLang="es-ES" sz="1200" dirty="0" smtClean="0"/>
              <a:t>contact)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13 </a:t>
            </a:r>
            <a:r>
              <a:rPr lang="en-US" altLang="es-ES" sz="1200" dirty="0"/>
              <a:t>- </a:t>
            </a:r>
            <a:r>
              <a:rPr lang="en-US" altLang="es-ES" sz="1200" dirty="0" err="1"/>
              <a:t>pdays</a:t>
            </a:r>
            <a:r>
              <a:rPr lang="en-US" altLang="es-ES" sz="1200" dirty="0"/>
              <a:t>: number of days that passed by after the client was last contacted from a previous campaign (numeric; 999 means client was not previously </a:t>
            </a:r>
            <a:r>
              <a:rPr lang="en-US" altLang="es-ES" sz="1200" dirty="0" smtClean="0"/>
              <a:t>contacted)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14 </a:t>
            </a:r>
            <a:r>
              <a:rPr lang="en-US" altLang="es-ES" sz="1200" dirty="0"/>
              <a:t>- previous: number of contacts performed before this campaign and for this client (</a:t>
            </a:r>
            <a:r>
              <a:rPr lang="en-US" altLang="es-ES" sz="1200" dirty="0" smtClean="0"/>
              <a:t>numeric)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15 </a:t>
            </a:r>
            <a:r>
              <a:rPr lang="en-US" altLang="es-ES" sz="1200" dirty="0"/>
              <a:t>- </a:t>
            </a:r>
            <a:r>
              <a:rPr lang="en-US" altLang="es-ES" sz="1200" dirty="0" err="1"/>
              <a:t>poutcome</a:t>
            </a:r>
            <a:r>
              <a:rPr lang="en-US" altLang="es-ES" sz="1200" dirty="0"/>
              <a:t>: outcome of the previous marketing campaign (categorical: '</a:t>
            </a:r>
            <a:r>
              <a:rPr lang="en-US" altLang="es-ES" sz="1200" dirty="0" err="1"/>
              <a:t>failure','nonexistent','success</a:t>
            </a:r>
            <a:r>
              <a:rPr lang="en-US" altLang="es-ES" sz="1200" dirty="0" smtClean="0"/>
              <a:t>')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16 </a:t>
            </a:r>
            <a:r>
              <a:rPr lang="en-US" altLang="es-ES" sz="1200" dirty="0"/>
              <a:t>- </a:t>
            </a:r>
            <a:r>
              <a:rPr lang="en-US" altLang="es-ES" sz="1200" dirty="0" err="1"/>
              <a:t>emp.var.rate</a:t>
            </a:r>
            <a:r>
              <a:rPr lang="en-US" altLang="es-ES" sz="1200" dirty="0"/>
              <a:t>: employment variation rate - quarterly indicator (</a:t>
            </a:r>
            <a:r>
              <a:rPr lang="en-US" altLang="es-ES" sz="1200" dirty="0" smtClean="0"/>
              <a:t>numeric)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17 </a:t>
            </a:r>
            <a:r>
              <a:rPr lang="en-US" altLang="es-ES" sz="1200" dirty="0"/>
              <a:t>- </a:t>
            </a:r>
            <a:r>
              <a:rPr lang="en-US" altLang="es-ES" sz="1200" dirty="0" err="1"/>
              <a:t>cons.price.idx</a:t>
            </a:r>
            <a:r>
              <a:rPr lang="en-US" altLang="es-ES" sz="1200" dirty="0"/>
              <a:t>: consumer price index - monthly indicator (numeric) </a:t>
            </a:r>
            <a:endParaRPr lang="en-US" altLang="es-ES" sz="1200" dirty="0" smtClean="0"/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18 </a:t>
            </a:r>
            <a:r>
              <a:rPr lang="en-US" altLang="es-ES" sz="1200" dirty="0"/>
              <a:t>- </a:t>
            </a:r>
            <a:r>
              <a:rPr lang="en-US" altLang="es-ES" sz="1200" dirty="0" err="1"/>
              <a:t>cons.conf.idx</a:t>
            </a:r>
            <a:r>
              <a:rPr lang="en-US" altLang="es-ES" sz="1200" dirty="0"/>
              <a:t>: consumer confidence index - monthly indicator (numeric) </a:t>
            </a:r>
            <a:endParaRPr lang="en-US" altLang="es-ES" sz="1200" dirty="0" smtClean="0"/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19 </a:t>
            </a:r>
            <a:r>
              <a:rPr lang="en-US" altLang="es-ES" sz="1200" dirty="0"/>
              <a:t>- euribor3m: </a:t>
            </a:r>
            <a:r>
              <a:rPr lang="en-US" altLang="es-ES" sz="1200" dirty="0" err="1"/>
              <a:t>euribor</a:t>
            </a:r>
            <a:r>
              <a:rPr lang="en-US" altLang="es-ES" sz="1200" dirty="0"/>
              <a:t> 3 month rate - daily indicator (</a:t>
            </a:r>
            <a:r>
              <a:rPr lang="en-US" altLang="es-ES" sz="1200" dirty="0" smtClean="0"/>
              <a:t>numeric)</a:t>
            </a:r>
          </a:p>
          <a:p>
            <a:pPr marL="627063" lvl="1" indent="-182563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 smtClean="0"/>
              <a:t>20 </a:t>
            </a:r>
            <a:r>
              <a:rPr lang="en-US" altLang="es-ES" sz="1200" dirty="0"/>
              <a:t>- </a:t>
            </a:r>
            <a:r>
              <a:rPr lang="en-US" altLang="es-ES" sz="1200" dirty="0" err="1"/>
              <a:t>nr.employed</a:t>
            </a:r>
            <a:r>
              <a:rPr lang="en-US" altLang="es-ES" sz="1200" dirty="0"/>
              <a:t>: number of employees - quarterly indicator (numeric</a:t>
            </a:r>
            <a:r>
              <a:rPr lang="en-US" altLang="es-ES" sz="1200" dirty="0" smtClean="0"/>
              <a:t>)</a:t>
            </a:r>
            <a:endParaRPr lang="en-US" altLang="es-ES" sz="1200" dirty="0"/>
          </a:p>
        </p:txBody>
      </p:sp>
    </p:spTree>
    <p:extLst>
      <p:ext uri="{BB962C8B-B14F-4D97-AF65-F5344CB8AC3E}">
        <p14:creationId xmlns:p14="http://schemas.microsoft.com/office/powerpoint/2010/main" val="35716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331640" y="123478"/>
            <a:ext cx="7472400" cy="6858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Definición de la variable dependiente</a:t>
            </a:r>
            <a:endParaRPr sz="32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331640" y="627534"/>
            <a:ext cx="7472400" cy="396044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720725" lvl="1" indent="-363538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s-ES" sz="1600" dirty="0" smtClean="0"/>
              <a:t>Variable </a:t>
            </a:r>
            <a:r>
              <a:rPr lang="en-US" altLang="es-ES" sz="1600" dirty="0"/>
              <a:t>dependiente: </a:t>
            </a:r>
          </a:p>
          <a:p>
            <a:pPr marL="1350963" lvl="1" indent="-28575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s-ES" sz="1200" dirty="0"/>
              <a:t>21 - y - has the client subscribed a term deposit? (binary: '</a:t>
            </a:r>
            <a:r>
              <a:rPr lang="en-US" altLang="es-ES" sz="1200" dirty="0" err="1"/>
              <a:t>yes','no</a:t>
            </a:r>
            <a:r>
              <a:rPr lang="en-US" altLang="es-ES" sz="1200" dirty="0"/>
              <a:t>')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6754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331640" y="123478"/>
            <a:ext cx="7472400" cy="6858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Práctica</a:t>
            </a:r>
            <a:endParaRPr sz="32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331640" y="627534"/>
            <a:ext cx="7472400" cy="396044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400" dirty="0"/>
              <a:t>Descripción de los datos:</a:t>
            </a:r>
          </a:p>
          <a:p>
            <a:pPr marL="1408113"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ES" altLang="es-ES" sz="1400" dirty="0"/>
              <a:t>Análisis </a:t>
            </a:r>
            <a:r>
              <a:rPr lang="es-ES" altLang="es-ES" sz="1400" dirty="0" err="1"/>
              <a:t>univariable</a:t>
            </a:r>
            <a:r>
              <a:rPr lang="es-ES" altLang="es-ES" sz="1400" dirty="0"/>
              <a:t> de los principales estadísticos</a:t>
            </a:r>
          </a:p>
          <a:p>
            <a:pPr marL="1408113"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ES" altLang="es-ES" sz="1400" dirty="0"/>
              <a:t>Preparar una herramienta para análisis gráficos exploratorios</a:t>
            </a:r>
          </a:p>
          <a:p>
            <a:pPr marL="1408113"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ES" altLang="es-ES" sz="1400" dirty="0"/>
              <a:t>¿Eliminarías alguna variable del modelo?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400" dirty="0"/>
              <a:t>Modelos de Enterprise Miner:</a:t>
            </a:r>
          </a:p>
          <a:p>
            <a:pPr marL="1408113"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ES" altLang="es-ES" sz="1400" dirty="0"/>
              <a:t>Regresión </a:t>
            </a:r>
            <a:r>
              <a:rPr lang="es-ES" altLang="es-ES" sz="1400" dirty="0" smtClean="0"/>
              <a:t>Lineal</a:t>
            </a:r>
            <a:endParaRPr lang="es-ES" altLang="es-ES" sz="1400" dirty="0"/>
          </a:p>
          <a:p>
            <a:pPr marL="1408113"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ES" altLang="es-ES" sz="1400" dirty="0" smtClean="0"/>
              <a:t>GLM</a:t>
            </a:r>
            <a:endParaRPr lang="es-ES" altLang="es-ES" sz="1400" dirty="0"/>
          </a:p>
          <a:p>
            <a:pPr marL="1408113"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ES" altLang="es-ES" sz="1400" dirty="0" smtClean="0"/>
              <a:t>Redes Neuronales</a:t>
            </a:r>
            <a:endParaRPr lang="es-ES" altLang="es-ES" sz="1400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400" dirty="0"/>
              <a:t>Realizar el modelo de regresión logística en SAS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400" dirty="0"/>
              <a:t>¿Qué modelo es mejor?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altLang="es-ES" sz="1400" dirty="0"/>
              <a:t>Con los datos BANK_ADDITIONAL realizar una selección de clientes para una campaña donde estén el 10% de los mejores clientes que seleccione el modelo y el 5% de una selección aleatoria.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10227240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682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Wingdings</vt:lpstr>
      <vt:lpstr>Helvetica Neue</vt:lpstr>
      <vt:lpstr>Gill Sans</vt:lpstr>
      <vt:lpstr>Helvetica Neue Light</vt:lpstr>
      <vt:lpstr>White</vt:lpstr>
      <vt:lpstr>Práctica Data Mining</vt:lpstr>
      <vt:lpstr>Definición del problema</vt:lpstr>
      <vt:lpstr>Definición de los datos</vt:lpstr>
      <vt:lpstr>Definición de los datos</vt:lpstr>
      <vt:lpstr>Definición de la variable dependiente</vt:lpstr>
      <vt:lpstr>Práctica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Data Mining</dc:title>
  <cp:lastModifiedBy>Dolores</cp:lastModifiedBy>
  <cp:revision>3</cp:revision>
  <dcterms:modified xsi:type="dcterms:W3CDTF">2018-07-14T16:32:43Z</dcterms:modified>
</cp:coreProperties>
</file>