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3" r:id="rId4"/>
    <p:sldId id="260" r:id="rId5"/>
    <p:sldId id="299" r:id="rId6"/>
    <p:sldId id="300" r:id="rId7"/>
    <p:sldId id="301" r:id="rId8"/>
    <p:sldId id="302" r:id="rId9"/>
    <p:sldId id="303" r:id="rId10"/>
    <p:sldId id="304" r:id="rId11"/>
    <p:sldId id="269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italic r:id="rId18"/>
    </p:embeddedFont>
    <p:embeddedFont>
      <p:font typeface="Oswa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960000"/>
    <a:srgbClr val="1A1A1A"/>
    <a:srgbClr val="FFF5E6"/>
    <a:srgbClr val="27AE62"/>
    <a:srgbClr val="52BA52"/>
    <a:srgbClr val="E6F5E6"/>
    <a:srgbClr val="3C943C"/>
    <a:srgbClr val="80808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249" autoAdjust="0"/>
  </p:normalViewPr>
  <p:slideViewPr>
    <p:cSldViewPr>
      <p:cViewPr>
        <p:scale>
          <a:sx n="40" d="100"/>
          <a:sy n="40" d="100"/>
        </p:scale>
        <p:origin x="1056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5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6" y="3399634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CONTOSO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6" y="5886898"/>
            <a:ext cx="9815307" cy="114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STORE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DAE17BC-8CAA-2162-7B36-B4D1582832A5}"/>
              </a:ext>
            </a:extLst>
          </p:cNvPr>
          <p:cNvSpPr txBox="1"/>
          <p:nvPr/>
        </p:nvSpPr>
        <p:spPr>
          <a:xfrm>
            <a:off x="4236345" y="7233616"/>
            <a:ext cx="9815307" cy="107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3600" dirty="0">
                <a:solidFill>
                  <a:srgbClr val="231F20"/>
                </a:solidFill>
                <a:latin typeface="Oswald Bold"/>
              </a:rPr>
              <a:t>Data-Driven Sales Performance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FBA65-9052-6817-E1A9-F83C707C9A22}"/>
              </a:ext>
            </a:extLst>
          </p:cNvPr>
          <p:cNvSpPr txBox="1"/>
          <p:nvPr/>
        </p:nvSpPr>
        <p:spPr>
          <a:xfrm>
            <a:off x="4236345" y="8016867"/>
            <a:ext cx="9815307" cy="107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3600" dirty="0">
                <a:solidFill>
                  <a:srgbClr val="231F20"/>
                </a:solidFill>
                <a:latin typeface="Oswald Bold"/>
              </a:rPr>
              <a:t>Team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id="{1F651836-30F8-6128-1478-44FF83136A96}"/>
              </a:ext>
            </a:extLst>
          </p:cNvPr>
          <p:cNvSpPr/>
          <p:nvPr/>
        </p:nvSpPr>
        <p:spPr>
          <a:xfrm rot="887923">
            <a:off x="-9485465" y="5588441"/>
            <a:ext cx="11861334" cy="11847350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449C7961-BAF8-D171-05B3-0553E8999511}"/>
              </a:ext>
            </a:extLst>
          </p:cNvPr>
          <p:cNvSpPr/>
          <p:nvPr/>
        </p:nvSpPr>
        <p:spPr>
          <a:xfrm rot="887923">
            <a:off x="15773067" y="-71711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4814E26B-11DA-8C99-B75E-97EE1CC79CA4}"/>
              </a:ext>
            </a:extLst>
          </p:cNvPr>
          <p:cNvSpPr txBox="1"/>
          <p:nvPr/>
        </p:nvSpPr>
        <p:spPr>
          <a:xfrm>
            <a:off x="4819262" y="2947206"/>
            <a:ext cx="12831293" cy="6390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Invest in Top Categories: Increase marketing and inventory for top-performing subcategories like Laptops.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Expand Geographic Focus: Leverage insights to push winning products in top countries.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Optimize Supply Chain: Analyze reasons for delivery delays to improve the ordered-to-delivered ratio.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Analyze Promotion ROI: Conduct a deep dive to measure the sales impact of promotions and optimize scheduling.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Montserrat Medium" panose="00000600000000000000" pitchFamily="2" charset="0"/>
              </a:rPr>
              <a:t>Enhance Dashboards: Continue developing operational dashboards for the sales team to track daily performance.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CF027E-EB54-46CC-BA4C-1603CE819FD9}"/>
              </a:ext>
            </a:extLst>
          </p:cNvPr>
          <p:cNvSpPr/>
          <p:nvPr/>
        </p:nvSpPr>
        <p:spPr>
          <a:xfrm rot="3600000">
            <a:off x="2478779" y="4189778"/>
            <a:ext cx="2871465" cy="2148256"/>
          </a:xfrm>
          <a:custGeom>
            <a:avLst/>
            <a:gdLst>
              <a:gd name="connsiteX0" fmla="*/ 0 w 2956403"/>
              <a:gd name="connsiteY0" fmla="*/ 0 h 2216706"/>
              <a:gd name="connsiteX1" fmla="*/ 2956403 w 2956403"/>
              <a:gd name="connsiteY1" fmla="*/ 1706880 h 2216706"/>
              <a:gd name="connsiteX2" fmla="*/ 2073358 w 2956403"/>
              <a:gd name="connsiteY2" fmla="*/ 2216706 h 2216706"/>
              <a:gd name="connsiteX3" fmla="*/ 1971838 w 2956403"/>
              <a:gd name="connsiteY3" fmla="*/ 2046310 h 2216706"/>
              <a:gd name="connsiteX4" fmla="*/ 241199 w 2956403"/>
              <a:gd name="connsiteY4" fmla="*/ 988593 h 2216706"/>
              <a:gd name="connsiteX5" fmla="*/ 0 w 2956403"/>
              <a:gd name="connsiteY5" fmla="*/ 976174 h 22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706">
                <a:moveTo>
                  <a:pt x="0" y="0"/>
                </a:moveTo>
                <a:cubicBezTo>
                  <a:pt x="1219619" y="0"/>
                  <a:pt x="2346593" y="650659"/>
                  <a:pt x="2956403" y="1706880"/>
                </a:cubicBezTo>
                <a:lnTo>
                  <a:pt x="2073358" y="2216706"/>
                </a:lnTo>
                <a:lnTo>
                  <a:pt x="1971838" y="2046310"/>
                </a:lnTo>
                <a:cubicBezTo>
                  <a:pt x="1586806" y="1465169"/>
                  <a:pt x="961463" y="1063180"/>
                  <a:pt x="241199" y="988593"/>
                </a:cubicBezTo>
                <a:lnTo>
                  <a:pt x="0" y="9761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3" tIns="811530" rIns="1429257" bIns="47129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FF37F9-A683-C257-24EC-AC69613EF1DC}"/>
              </a:ext>
            </a:extLst>
          </p:cNvPr>
          <p:cNvSpPr/>
          <p:nvPr/>
        </p:nvSpPr>
        <p:spPr>
          <a:xfrm rot="3600000">
            <a:off x="1285218" y="5862559"/>
            <a:ext cx="1305640" cy="3315682"/>
          </a:xfrm>
          <a:custGeom>
            <a:avLst/>
            <a:gdLst>
              <a:gd name="connsiteX0" fmla="*/ 886905 w 1344261"/>
              <a:gd name="connsiteY0" fmla="*/ 0 h 3413760"/>
              <a:gd name="connsiteX1" fmla="*/ 886905 w 1344261"/>
              <a:gd name="connsiteY1" fmla="*/ 3413760 h 3413760"/>
              <a:gd name="connsiteX2" fmla="*/ 3378 w 1344261"/>
              <a:gd name="connsiteY2" fmla="*/ 2903656 h 3413760"/>
              <a:gd name="connsiteX3" fmla="*/ 24760 w 1344261"/>
              <a:gd name="connsiteY3" fmla="*/ 2867768 h 3413760"/>
              <a:gd name="connsiteX4" fmla="*/ 312087 w 1344261"/>
              <a:gd name="connsiteY4" fmla="*/ 1710690 h 3413760"/>
              <a:gd name="connsiteX5" fmla="*/ 24760 w 1344261"/>
              <a:gd name="connsiteY5" fmla="*/ 553613 h 3413760"/>
              <a:gd name="connsiteX6" fmla="*/ 0 w 1344261"/>
              <a:gd name="connsiteY6" fmla="*/ 51205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261" h="3413760">
                <a:moveTo>
                  <a:pt x="886905" y="0"/>
                </a:moveTo>
                <a:cubicBezTo>
                  <a:pt x="1496714" y="1056221"/>
                  <a:pt x="1496714" y="2357539"/>
                  <a:pt x="886905" y="3413760"/>
                </a:cubicBezTo>
                <a:lnTo>
                  <a:pt x="3378" y="2903656"/>
                </a:lnTo>
                <a:lnTo>
                  <a:pt x="24760" y="2867768"/>
                </a:lnTo>
                <a:cubicBezTo>
                  <a:pt x="208001" y="2523811"/>
                  <a:pt x="312087" y="2129645"/>
                  <a:pt x="312087" y="1710690"/>
                </a:cubicBezTo>
                <a:cubicBezTo>
                  <a:pt x="312087" y="1291735"/>
                  <a:pt x="208001" y="897569"/>
                  <a:pt x="24760" y="553613"/>
                </a:cubicBezTo>
                <a:lnTo>
                  <a:pt x="0" y="512055"/>
                </a:lnTo>
                <a:close/>
              </a:path>
            </a:pathLst>
          </a:custGeom>
          <a:solidFill>
            <a:srgbClr val="27AE6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6150" tIns="2805430" rIns="171958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7653A4-488E-9A44-EF2D-DC4804D978E2}"/>
              </a:ext>
            </a:extLst>
          </p:cNvPr>
          <p:cNvSpPr/>
          <p:nvPr/>
        </p:nvSpPr>
        <p:spPr>
          <a:xfrm rot="3600000">
            <a:off x="-2167929" y="6524809"/>
            <a:ext cx="2871465" cy="2148256"/>
          </a:xfrm>
          <a:custGeom>
            <a:avLst/>
            <a:gdLst>
              <a:gd name="connsiteX0" fmla="*/ 2072876 w 2956403"/>
              <a:gd name="connsiteY0" fmla="*/ 0 h 2216984"/>
              <a:gd name="connsiteX1" fmla="*/ 2956403 w 2956403"/>
              <a:gd name="connsiteY1" fmla="*/ 510104 h 2216984"/>
              <a:gd name="connsiteX2" fmla="*/ 0 w 2956403"/>
              <a:gd name="connsiteY2" fmla="*/ 2216984 h 2216984"/>
              <a:gd name="connsiteX3" fmla="*/ 0 w 2956403"/>
              <a:gd name="connsiteY3" fmla="*/ 1234457 h 2216984"/>
              <a:gd name="connsiteX4" fmla="*/ 970 w 2956403"/>
              <a:gd name="connsiteY4" fmla="*/ 1234507 h 2216984"/>
              <a:gd name="connsiteX5" fmla="*/ 1975013 w 2956403"/>
              <a:gd name="connsiteY5" fmla="*/ 164257 h 221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984">
                <a:moveTo>
                  <a:pt x="2072876" y="0"/>
                </a:moveTo>
                <a:lnTo>
                  <a:pt x="2956403" y="510104"/>
                </a:lnTo>
                <a:cubicBezTo>
                  <a:pt x="2346594" y="1566325"/>
                  <a:pt x="1219619" y="2216984"/>
                  <a:pt x="0" y="2216984"/>
                </a:cubicBezTo>
                <a:lnTo>
                  <a:pt x="0" y="1234457"/>
                </a:lnTo>
                <a:lnTo>
                  <a:pt x="970" y="1234507"/>
                </a:lnTo>
                <a:cubicBezTo>
                  <a:pt x="822706" y="1234507"/>
                  <a:pt x="1547199" y="809969"/>
                  <a:pt x="1975013" y="164257"/>
                </a:cubicBezTo>
                <a:close/>
              </a:path>
            </a:pathLst>
          </a:custGeom>
          <a:solidFill>
            <a:srgbClr val="2C97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2" tIns="4712970" rIns="1429258" bIns="81153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5CC5B-14BD-F1F0-990A-9BF7EACBEE82}"/>
              </a:ext>
            </a:extLst>
          </p:cNvPr>
          <p:cNvSpPr/>
          <p:nvPr/>
        </p:nvSpPr>
        <p:spPr>
          <a:xfrm rot="3600000">
            <a:off x="-3657066" y="3951393"/>
            <a:ext cx="2871465" cy="2150218"/>
          </a:xfrm>
          <a:custGeom>
            <a:avLst/>
            <a:gdLst>
              <a:gd name="connsiteX0" fmla="*/ 878049 w 2956403"/>
              <a:gd name="connsiteY0" fmla="*/ 0 h 2213822"/>
              <a:gd name="connsiteX1" fmla="*/ 972853 w 2956403"/>
              <a:gd name="connsiteY1" fmla="*/ 159123 h 2213822"/>
              <a:gd name="connsiteX2" fmla="*/ 2946896 w 2956403"/>
              <a:gd name="connsiteY2" fmla="*/ 1229373 h 2213822"/>
              <a:gd name="connsiteX3" fmla="*/ 2956403 w 2956403"/>
              <a:gd name="connsiteY3" fmla="*/ 1228884 h 2213822"/>
              <a:gd name="connsiteX4" fmla="*/ 2956403 w 2956403"/>
              <a:gd name="connsiteY4" fmla="*/ 2213822 h 2213822"/>
              <a:gd name="connsiteX5" fmla="*/ 0 w 2956403"/>
              <a:gd name="connsiteY5" fmla="*/ 506942 h 221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3822">
                <a:moveTo>
                  <a:pt x="878049" y="0"/>
                </a:moveTo>
                <a:lnTo>
                  <a:pt x="972853" y="159123"/>
                </a:lnTo>
                <a:cubicBezTo>
                  <a:pt x="1400667" y="804835"/>
                  <a:pt x="2125161" y="1229373"/>
                  <a:pt x="2946896" y="1229373"/>
                </a:cubicBezTo>
                <a:lnTo>
                  <a:pt x="2956403" y="1228884"/>
                </a:lnTo>
                <a:lnTo>
                  <a:pt x="2956403" y="2213822"/>
                </a:lnTo>
                <a:cubicBezTo>
                  <a:pt x="1736784" y="2213822"/>
                  <a:pt x="609810" y="1563163"/>
                  <a:pt x="0" y="506942"/>
                </a:cubicBezTo>
                <a:close/>
              </a:path>
            </a:pathLst>
          </a:custGeom>
          <a:solidFill>
            <a:srgbClr val="34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4715510" rIns="3569462" bIns="81407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B4776C-03E0-F9C9-1156-94A5507D5853}"/>
              </a:ext>
            </a:extLst>
          </p:cNvPr>
          <p:cNvSpPr/>
          <p:nvPr/>
        </p:nvSpPr>
        <p:spPr>
          <a:xfrm rot="3600000">
            <a:off x="-1486209" y="1113089"/>
            <a:ext cx="1299990" cy="3315682"/>
          </a:xfrm>
          <a:custGeom>
            <a:avLst/>
            <a:gdLst>
              <a:gd name="connsiteX0" fmla="*/ 457357 w 1338444"/>
              <a:gd name="connsiteY0" fmla="*/ 0 h 3413760"/>
              <a:gd name="connsiteX1" fmla="*/ 1338444 w 1338444"/>
              <a:gd name="connsiteY1" fmla="*/ 508696 h 3413760"/>
              <a:gd name="connsiteX2" fmla="*/ 1310966 w 1338444"/>
              <a:gd name="connsiteY2" fmla="*/ 554816 h 3413760"/>
              <a:gd name="connsiteX3" fmla="*/ 1023638 w 1338444"/>
              <a:gd name="connsiteY3" fmla="*/ 1711893 h 3413760"/>
              <a:gd name="connsiteX4" fmla="*/ 1310966 w 1338444"/>
              <a:gd name="connsiteY4" fmla="*/ 2868971 h 3413760"/>
              <a:gd name="connsiteX5" fmla="*/ 1333999 w 1338444"/>
              <a:gd name="connsiteY5" fmla="*/ 2907631 h 3413760"/>
              <a:gd name="connsiteX6" fmla="*/ 457357 w 1338444"/>
              <a:gd name="connsiteY6" fmla="*/ 3413760 h 3413760"/>
              <a:gd name="connsiteX7" fmla="*/ 457357 w 1338444"/>
              <a:gd name="connsiteY7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444" h="3413760">
                <a:moveTo>
                  <a:pt x="457357" y="0"/>
                </a:moveTo>
                <a:lnTo>
                  <a:pt x="1338444" y="508696"/>
                </a:lnTo>
                <a:lnTo>
                  <a:pt x="1310966" y="554816"/>
                </a:lnTo>
                <a:cubicBezTo>
                  <a:pt x="1127724" y="898772"/>
                  <a:pt x="1023638" y="1292938"/>
                  <a:pt x="1023638" y="1711893"/>
                </a:cubicBezTo>
                <a:cubicBezTo>
                  <a:pt x="1023638" y="2130848"/>
                  <a:pt x="1127724" y="2525014"/>
                  <a:pt x="1310966" y="2868971"/>
                </a:cubicBezTo>
                <a:lnTo>
                  <a:pt x="1333999" y="2907631"/>
                </a:lnTo>
                <a:lnTo>
                  <a:pt x="457357" y="3413760"/>
                </a:lnTo>
                <a:cubicBezTo>
                  <a:pt x="-152452" y="2357539"/>
                  <a:pt x="-152452" y="1056221"/>
                  <a:pt x="457357" y="0"/>
                </a:cubicBezTo>
                <a:close/>
              </a:path>
            </a:pathLst>
          </a:custGeom>
          <a:solidFill>
            <a:srgbClr val="FB451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214" tIns="2805430" rIns="4739894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498CA7-4F9C-2D41-06DF-5B3104860123}"/>
              </a:ext>
            </a:extLst>
          </p:cNvPr>
          <p:cNvSpPr/>
          <p:nvPr/>
        </p:nvSpPr>
        <p:spPr>
          <a:xfrm rot="3600000">
            <a:off x="391968" y="1621553"/>
            <a:ext cx="2871465" cy="2151873"/>
          </a:xfrm>
          <a:custGeom>
            <a:avLst/>
            <a:gdLst>
              <a:gd name="connsiteX0" fmla="*/ 2956403 w 2956403"/>
              <a:gd name="connsiteY0" fmla="*/ 0 h 2215526"/>
              <a:gd name="connsiteX1" fmla="*/ 2956403 w 2956403"/>
              <a:gd name="connsiteY1" fmla="*/ 973570 h 2215526"/>
              <a:gd name="connsiteX2" fmla="*/ 2713969 w 2956403"/>
              <a:gd name="connsiteY2" fmla="*/ 986053 h 2215526"/>
              <a:gd name="connsiteX3" fmla="*/ 983330 w 2956403"/>
              <a:gd name="connsiteY3" fmla="*/ 2043770 h 2215526"/>
              <a:gd name="connsiteX4" fmla="*/ 881000 w 2956403"/>
              <a:gd name="connsiteY4" fmla="*/ 2215526 h 2215526"/>
              <a:gd name="connsiteX5" fmla="*/ 0 w 2956403"/>
              <a:gd name="connsiteY5" fmla="*/ 1706880 h 2215526"/>
              <a:gd name="connsiteX6" fmla="*/ 2956403 w 2956403"/>
              <a:gd name="connsiteY6" fmla="*/ 0 h 22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6403" h="2215526">
                <a:moveTo>
                  <a:pt x="2956403" y="0"/>
                </a:moveTo>
                <a:lnTo>
                  <a:pt x="2956403" y="973570"/>
                </a:lnTo>
                <a:lnTo>
                  <a:pt x="2713969" y="986053"/>
                </a:lnTo>
                <a:cubicBezTo>
                  <a:pt x="1993706" y="1060640"/>
                  <a:pt x="1368362" y="1462629"/>
                  <a:pt x="983330" y="2043770"/>
                </a:cubicBezTo>
                <a:lnTo>
                  <a:pt x="881000" y="2215526"/>
                </a:lnTo>
                <a:lnTo>
                  <a:pt x="0" y="1706880"/>
                </a:lnTo>
                <a:cubicBezTo>
                  <a:pt x="609809" y="650659"/>
                  <a:pt x="1736784" y="0"/>
                  <a:pt x="2956403" y="0"/>
                </a:cubicBezTo>
                <a:close/>
              </a:path>
            </a:pathLst>
          </a:custGeom>
          <a:solidFill>
            <a:srgbClr val="F39B1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814070" rIns="3569462" bIns="471551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1A613-042C-CAEB-2953-9AE21C1C6EB1}"/>
              </a:ext>
            </a:extLst>
          </p:cNvPr>
          <p:cNvSpPr txBox="1"/>
          <p:nvPr/>
        </p:nvSpPr>
        <p:spPr>
          <a:xfrm>
            <a:off x="4697610" y="619332"/>
            <a:ext cx="88927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Oswald Bold" panose="020B0604020202020204" charset="0"/>
              </a:rPr>
              <a:t>STRATEGIC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08B28-C06F-0C00-1792-4A86286CD6D8}"/>
              </a:ext>
            </a:extLst>
          </p:cNvPr>
          <p:cNvSpPr txBox="1"/>
          <p:nvPr/>
        </p:nvSpPr>
        <p:spPr>
          <a:xfrm>
            <a:off x="312632" y="4528213"/>
            <a:ext cx="323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Oswald Bold" panose="020B0604020202020204" charset="0"/>
              </a:rPr>
              <a:t>REC.</a:t>
            </a:r>
            <a:endParaRPr lang="en-US" sz="6600" dirty="0">
              <a:latin typeface="Oswald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11530" y="4309938"/>
            <a:ext cx="6421287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13800" spc="924" dirty="0">
                <a:solidFill>
                  <a:srgbClr val="231F20"/>
                </a:solidFill>
                <a:latin typeface="Oswald Bold"/>
              </a:rPr>
              <a:t>THANKS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3C0C494-D65E-1B34-F2CD-4E5CA1430555}"/>
              </a:ext>
            </a:extLst>
          </p:cNvPr>
          <p:cNvSpPr txBox="1"/>
          <p:nvPr/>
        </p:nvSpPr>
        <p:spPr>
          <a:xfrm>
            <a:off x="791194" y="5143499"/>
            <a:ext cx="7061959" cy="1346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3200" dirty="0">
                <a:solidFill>
                  <a:srgbClr val="231F20"/>
                </a:solidFill>
                <a:latin typeface="Oswald Bold"/>
              </a:rPr>
              <a:t>FOR YOUR ATTENTION AND PARTICIPATION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709939" y="7050649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202331" y="647700"/>
            <a:ext cx="9883333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AGENDA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0C5B3-834B-3511-A7BF-43E094AF59A9}"/>
              </a:ext>
            </a:extLst>
          </p:cNvPr>
          <p:cNvSpPr txBox="1"/>
          <p:nvPr/>
        </p:nvSpPr>
        <p:spPr>
          <a:xfrm>
            <a:off x="2438400" y="2547949"/>
            <a:ext cx="13487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Oswald Bold" panose="00000800000000000000" charset="0"/>
                <a:ea typeface="Gadugi" panose="020B0502040204020203" pitchFamily="34" charset="0"/>
              </a:rPr>
              <a:t>Overall Sales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Oswald Bold" panose="00000800000000000000" charset="0"/>
                <a:ea typeface="Gadugi" panose="020B0502040204020203" pitchFamily="34" charset="0"/>
              </a:rPr>
              <a:t>Sales by Category &amp; Product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Oswald Bold" panose="00000800000000000000" charset="0"/>
                <a:ea typeface="Gadugi" panose="020B0502040204020203" pitchFamily="34" charset="0"/>
              </a:rPr>
              <a:t>Monthly Sales Trends (Ordered vs. Delivered)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Oswald Bold" panose="00000800000000000000" charset="0"/>
                <a:ea typeface="Gadugi" panose="020B0502040204020203" pitchFamily="34" charset="0"/>
              </a:rPr>
              <a:t>Geographic Sales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Oswald Bold" panose="00000800000000000000" charset="0"/>
                <a:ea typeface="Gadugi" panose="020B0502040204020203" pitchFamily="34" charset="0"/>
              </a:rPr>
              <a:t>Order Delivery Forecast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Oswald Bold" panose="00000800000000000000" charset="0"/>
                <a:ea typeface="Gadugi" panose="020B0502040204020203" pitchFamily="34" charset="0"/>
              </a:rPr>
              <a:t>Promotion Effectiveness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Oswald Bold" panose="00000800000000000000" charset="0"/>
                <a:ea typeface="Gadugi" panose="020B0502040204020203" pitchFamily="34" charset="0"/>
              </a:rPr>
              <a:t>Key Takeaways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latin typeface="Oswald Bold" panose="00000800000000000000" charset="0"/>
                <a:ea typeface="Gadugi" panose="020B0502040204020203" pitchFamily="34" charset="0"/>
              </a:rPr>
              <a:t>Strategic Recommendations</a:t>
            </a:r>
            <a:endParaRPr lang="en-US" sz="4800" dirty="0">
              <a:latin typeface="Oswald Bold" panose="000008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rot="887923">
            <a:off x="-5877579" y="758312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909019" y="2060608"/>
            <a:ext cx="13258800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8000" dirty="0">
                <a:solidFill>
                  <a:srgbClr val="231F20"/>
                </a:solidFill>
                <a:latin typeface="Oswald Bold"/>
              </a:rPr>
              <a:t>OVERALL SALES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1BAA8-E279-633A-CC31-491A7376E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359" y="4687685"/>
            <a:ext cx="14618119" cy="1447800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E6C9634E-EB61-2B02-0086-1A56DC307D13}"/>
              </a:ext>
            </a:extLst>
          </p:cNvPr>
          <p:cNvSpPr txBox="1"/>
          <p:nvPr/>
        </p:nvSpPr>
        <p:spPr>
          <a:xfrm>
            <a:off x="3010961" y="6411266"/>
            <a:ext cx="12266078" cy="3315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A 57.4% margin indicates a premium product mix and strong pricing power.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An average unit price of $226 supports the premium brand positioning.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A remarkably low return rate of 1.16% signifies high product quality and accurate marketing.</a:t>
            </a:r>
          </a:p>
        </p:txBody>
      </p:sp>
    </p:spTree>
    <p:extLst>
      <p:ext uri="{BB962C8B-B14F-4D97-AF65-F5344CB8AC3E}">
        <p14:creationId xmlns:p14="http://schemas.microsoft.com/office/powerpoint/2010/main" val="3558272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100443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214132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817676" y="1657998"/>
            <a:ext cx="12652643" cy="1308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b="1" dirty="0">
                <a:solidFill>
                  <a:srgbClr val="FFFFFF"/>
                </a:solidFill>
                <a:latin typeface="Oswald Bold"/>
              </a:rPr>
              <a:t>SALES BY CATEGORY &amp; PRODUCT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96952" y="4611209"/>
            <a:ext cx="7428744" cy="4291705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85ECDAF-28FB-403F-3FB1-10A1B0F2A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826703"/>
            <a:ext cx="7064352" cy="3836424"/>
          </a:xfrm>
          <a:prstGeom prst="rect">
            <a:avLst/>
          </a:prstGeom>
        </p:spPr>
      </p:pic>
      <p:grpSp>
        <p:nvGrpSpPr>
          <p:cNvPr id="29" name="Group 13">
            <a:extLst>
              <a:ext uri="{FF2B5EF4-FFF2-40B4-BE49-F238E27FC236}">
                <a16:creationId xmlns:a16="http://schemas.microsoft.com/office/drawing/2014/main" id="{08F82FFA-8E0D-F48D-E215-83553FC2AFA4}"/>
              </a:ext>
            </a:extLst>
          </p:cNvPr>
          <p:cNvGrpSpPr/>
          <p:nvPr/>
        </p:nvGrpSpPr>
        <p:grpSpPr>
          <a:xfrm>
            <a:off x="9143996" y="4585594"/>
            <a:ext cx="6858004" cy="4291706"/>
            <a:chOff x="0" y="0"/>
            <a:chExt cx="1744696" cy="542290"/>
          </a:xfrm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2E33171E-1798-BEBC-9857-5C39FEAFB957}"/>
                </a:ext>
              </a:extLst>
            </p:cNvPr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047890C3-2027-7DE6-252D-9DB36B690CC5}"/>
                </a:ext>
              </a:extLst>
            </p:cNvPr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7DDDDCB3-ABA1-F642-FA85-853D16319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6073" y="4758528"/>
            <a:ext cx="6467327" cy="3890171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FD6A865E-84D9-1EF8-B5D7-2B2015383148}"/>
              </a:ext>
            </a:extLst>
          </p:cNvPr>
          <p:cNvSpPr txBox="1"/>
          <p:nvPr/>
        </p:nvSpPr>
        <p:spPr>
          <a:xfrm>
            <a:off x="3009119" y="3328790"/>
            <a:ext cx="12269753" cy="730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The Computers category is the undisputed leader, driving nearly half of all revenue.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2B69574E-6900-5CE7-F689-F751445A587F}"/>
              </a:ext>
            </a:extLst>
          </p:cNvPr>
          <p:cNvSpPr txBox="1"/>
          <p:nvPr/>
        </p:nvSpPr>
        <p:spPr>
          <a:xfrm>
            <a:off x="3196055" y="8939079"/>
            <a:ext cx="10859282" cy="730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Laptops and Premium Televisions are the highest-value product segments.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id="{1F651836-30F8-6128-1478-44FF83136A96}"/>
              </a:ext>
            </a:extLst>
          </p:cNvPr>
          <p:cNvSpPr/>
          <p:nvPr/>
        </p:nvSpPr>
        <p:spPr>
          <a:xfrm rot="887923">
            <a:off x="-9485465" y="5588441"/>
            <a:ext cx="11861334" cy="11847350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3D792FB2-E0A8-3097-E91D-F118B9206CFE}"/>
              </a:ext>
            </a:extLst>
          </p:cNvPr>
          <p:cNvSpPr/>
          <p:nvPr/>
        </p:nvSpPr>
        <p:spPr>
          <a:xfrm rot="7200000">
            <a:off x="388135" y="6527364"/>
            <a:ext cx="2871465" cy="2148256"/>
          </a:xfrm>
          <a:custGeom>
            <a:avLst/>
            <a:gdLst>
              <a:gd name="connsiteX0" fmla="*/ 0 w 2956403"/>
              <a:gd name="connsiteY0" fmla="*/ 0 h 2216706"/>
              <a:gd name="connsiteX1" fmla="*/ 2956403 w 2956403"/>
              <a:gd name="connsiteY1" fmla="*/ 1706880 h 2216706"/>
              <a:gd name="connsiteX2" fmla="*/ 2073358 w 2956403"/>
              <a:gd name="connsiteY2" fmla="*/ 2216706 h 2216706"/>
              <a:gd name="connsiteX3" fmla="*/ 1971838 w 2956403"/>
              <a:gd name="connsiteY3" fmla="*/ 2046310 h 2216706"/>
              <a:gd name="connsiteX4" fmla="*/ 241199 w 2956403"/>
              <a:gd name="connsiteY4" fmla="*/ 988593 h 2216706"/>
              <a:gd name="connsiteX5" fmla="*/ 0 w 2956403"/>
              <a:gd name="connsiteY5" fmla="*/ 976174 h 22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706">
                <a:moveTo>
                  <a:pt x="0" y="0"/>
                </a:moveTo>
                <a:cubicBezTo>
                  <a:pt x="1219619" y="0"/>
                  <a:pt x="2346593" y="650659"/>
                  <a:pt x="2956403" y="1706880"/>
                </a:cubicBezTo>
                <a:lnTo>
                  <a:pt x="2073358" y="2216706"/>
                </a:lnTo>
                <a:lnTo>
                  <a:pt x="1971838" y="2046310"/>
                </a:lnTo>
                <a:cubicBezTo>
                  <a:pt x="1586806" y="1465169"/>
                  <a:pt x="961463" y="1063180"/>
                  <a:pt x="241199" y="988593"/>
                </a:cubicBezTo>
                <a:lnTo>
                  <a:pt x="0" y="9761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3" tIns="811530" rIns="1429257" bIns="47129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E65B71E1-71E3-0198-3188-748FF0AF8A05}"/>
              </a:ext>
            </a:extLst>
          </p:cNvPr>
          <p:cNvSpPr/>
          <p:nvPr/>
        </p:nvSpPr>
        <p:spPr>
          <a:xfrm rot="7200000">
            <a:off x="-1462436" y="5894176"/>
            <a:ext cx="1305640" cy="3315682"/>
          </a:xfrm>
          <a:custGeom>
            <a:avLst/>
            <a:gdLst>
              <a:gd name="connsiteX0" fmla="*/ 886905 w 1344261"/>
              <a:gd name="connsiteY0" fmla="*/ 0 h 3413760"/>
              <a:gd name="connsiteX1" fmla="*/ 886905 w 1344261"/>
              <a:gd name="connsiteY1" fmla="*/ 3413760 h 3413760"/>
              <a:gd name="connsiteX2" fmla="*/ 3378 w 1344261"/>
              <a:gd name="connsiteY2" fmla="*/ 2903656 h 3413760"/>
              <a:gd name="connsiteX3" fmla="*/ 24760 w 1344261"/>
              <a:gd name="connsiteY3" fmla="*/ 2867768 h 3413760"/>
              <a:gd name="connsiteX4" fmla="*/ 312087 w 1344261"/>
              <a:gd name="connsiteY4" fmla="*/ 1710690 h 3413760"/>
              <a:gd name="connsiteX5" fmla="*/ 24760 w 1344261"/>
              <a:gd name="connsiteY5" fmla="*/ 553613 h 3413760"/>
              <a:gd name="connsiteX6" fmla="*/ 0 w 1344261"/>
              <a:gd name="connsiteY6" fmla="*/ 51205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261" h="3413760">
                <a:moveTo>
                  <a:pt x="886905" y="0"/>
                </a:moveTo>
                <a:cubicBezTo>
                  <a:pt x="1496714" y="1056221"/>
                  <a:pt x="1496714" y="2357539"/>
                  <a:pt x="886905" y="3413760"/>
                </a:cubicBezTo>
                <a:lnTo>
                  <a:pt x="3378" y="2903656"/>
                </a:lnTo>
                <a:lnTo>
                  <a:pt x="24760" y="2867768"/>
                </a:lnTo>
                <a:cubicBezTo>
                  <a:pt x="208001" y="2523811"/>
                  <a:pt x="312087" y="2129645"/>
                  <a:pt x="312087" y="1710690"/>
                </a:cubicBezTo>
                <a:cubicBezTo>
                  <a:pt x="312087" y="1291735"/>
                  <a:pt x="208001" y="897569"/>
                  <a:pt x="24760" y="553613"/>
                </a:cubicBezTo>
                <a:lnTo>
                  <a:pt x="0" y="512055"/>
                </a:lnTo>
                <a:close/>
              </a:path>
            </a:pathLst>
          </a:custGeom>
          <a:solidFill>
            <a:srgbClr val="27AE6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6150" tIns="2805430" rIns="171958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31BA5E2-8117-0E48-988B-DA914192280B}"/>
              </a:ext>
            </a:extLst>
          </p:cNvPr>
          <p:cNvSpPr/>
          <p:nvPr/>
        </p:nvSpPr>
        <p:spPr>
          <a:xfrm rot="7200000">
            <a:off x="-3646830" y="4205234"/>
            <a:ext cx="2871465" cy="2148256"/>
          </a:xfrm>
          <a:custGeom>
            <a:avLst/>
            <a:gdLst>
              <a:gd name="connsiteX0" fmla="*/ 2072876 w 2956403"/>
              <a:gd name="connsiteY0" fmla="*/ 0 h 2216984"/>
              <a:gd name="connsiteX1" fmla="*/ 2956403 w 2956403"/>
              <a:gd name="connsiteY1" fmla="*/ 510104 h 2216984"/>
              <a:gd name="connsiteX2" fmla="*/ 0 w 2956403"/>
              <a:gd name="connsiteY2" fmla="*/ 2216984 h 2216984"/>
              <a:gd name="connsiteX3" fmla="*/ 0 w 2956403"/>
              <a:gd name="connsiteY3" fmla="*/ 1234457 h 2216984"/>
              <a:gd name="connsiteX4" fmla="*/ 970 w 2956403"/>
              <a:gd name="connsiteY4" fmla="*/ 1234507 h 2216984"/>
              <a:gd name="connsiteX5" fmla="*/ 1975013 w 2956403"/>
              <a:gd name="connsiteY5" fmla="*/ 164257 h 221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984">
                <a:moveTo>
                  <a:pt x="2072876" y="0"/>
                </a:moveTo>
                <a:lnTo>
                  <a:pt x="2956403" y="510104"/>
                </a:lnTo>
                <a:cubicBezTo>
                  <a:pt x="2346594" y="1566325"/>
                  <a:pt x="1219619" y="2216984"/>
                  <a:pt x="0" y="2216984"/>
                </a:cubicBezTo>
                <a:lnTo>
                  <a:pt x="0" y="1234457"/>
                </a:lnTo>
                <a:lnTo>
                  <a:pt x="970" y="1234507"/>
                </a:lnTo>
                <a:cubicBezTo>
                  <a:pt x="822706" y="1234507"/>
                  <a:pt x="1547199" y="809969"/>
                  <a:pt x="1975013" y="164257"/>
                </a:cubicBezTo>
                <a:close/>
              </a:path>
            </a:pathLst>
          </a:custGeom>
          <a:solidFill>
            <a:srgbClr val="2C97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2" tIns="4712970" rIns="1429258" bIns="81153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DAFB625-08A8-FC64-D4A3-9C5EFC259C47}"/>
              </a:ext>
            </a:extLst>
          </p:cNvPr>
          <p:cNvSpPr/>
          <p:nvPr/>
        </p:nvSpPr>
        <p:spPr>
          <a:xfrm rot="7200000">
            <a:off x="-2170960" y="1619093"/>
            <a:ext cx="2871465" cy="2150218"/>
          </a:xfrm>
          <a:custGeom>
            <a:avLst/>
            <a:gdLst>
              <a:gd name="connsiteX0" fmla="*/ 878049 w 2956403"/>
              <a:gd name="connsiteY0" fmla="*/ 0 h 2213822"/>
              <a:gd name="connsiteX1" fmla="*/ 972853 w 2956403"/>
              <a:gd name="connsiteY1" fmla="*/ 159123 h 2213822"/>
              <a:gd name="connsiteX2" fmla="*/ 2946896 w 2956403"/>
              <a:gd name="connsiteY2" fmla="*/ 1229373 h 2213822"/>
              <a:gd name="connsiteX3" fmla="*/ 2956403 w 2956403"/>
              <a:gd name="connsiteY3" fmla="*/ 1228884 h 2213822"/>
              <a:gd name="connsiteX4" fmla="*/ 2956403 w 2956403"/>
              <a:gd name="connsiteY4" fmla="*/ 2213822 h 2213822"/>
              <a:gd name="connsiteX5" fmla="*/ 0 w 2956403"/>
              <a:gd name="connsiteY5" fmla="*/ 506942 h 221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3822">
                <a:moveTo>
                  <a:pt x="878049" y="0"/>
                </a:moveTo>
                <a:lnTo>
                  <a:pt x="972853" y="159123"/>
                </a:lnTo>
                <a:cubicBezTo>
                  <a:pt x="1400667" y="804835"/>
                  <a:pt x="2125161" y="1229373"/>
                  <a:pt x="2946896" y="1229373"/>
                </a:cubicBezTo>
                <a:lnTo>
                  <a:pt x="2956403" y="1228884"/>
                </a:lnTo>
                <a:lnTo>
                  <a:pt x="2956403" y="2213822"/>
                </a:lnTo>
                <a:cubicBezTo>
                  <a:pt x="1736784" y="2213822"/>
                  <a:pt x="609810" y="1563163"/>
                  <a:pt x="0" y="506942"/>
                </a:cubicBezTo>
                <a:close/>
              </a:path>
            </a:pathLst>
          </a:custGeom>
          <a:solidFill>
            <a:srgbClr val="34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4715510" rIns="3569462" bIns="81407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DBCE504-154A-E021-EEEB-EE6DED3E969A}"/>
              </a:ext>
            </a:extLst>
          </p:cNvPr>
          <p:cNvSpPr/>
          <p:nvPr/>
        </p:nvSpPr>
        <p:spPr>
          <a:xfrm rot="7200000">
            <a:off x="1281469" y="1090808"/>
            <a:ext cx="1299990" cy="3315682"/>
          </a:xfrm>
          <a:custGeom>
            <a:avLst/>
            <a:gdLst>
              <a:gd name="connsiteX0" fmla="*/ 457357 w 1338444"/>
              <a:gd name="connsiteY0" fmla="*/ 0 h 3413760"/>
              <a:gd name="connsiteX1" fmla="*/ 1338444 w 1338444"/>
              <a:gd name="connsiteY1" fmla="*/ 508696 h 3413760"/>
              <a:gd name="connsiteX2" fmla="*/ 1310966 w 1338444"/>
              <a:gd name="connsiteY2" fmla="*/ 554816 h 3413760"/>
              <a:gd name="connsiteX3" fmla="*/ 1023638 w 1338444"/>
              <a:gd name="connsiteY3" fmla="*/ 1711893 h 3413760"/>
              <a:gd name="connsiteX4" fmla="*/ 1310966 w 1338444"/>
              <a:gd name="connsiteY4" fmla="*/ 2868971 h 3413760"/>
              <a:gd name="connsiteX5" fmla="*/ 1333999 w 1338444"/>
              <a:gd name="connsiteY5" fmla="*/ 2907631 h 3413760"/>
              <a:gd name="connsiteX6" fmla="*/ 457357 w 1338444"/>
              <a:gd name="connsiteY6" fmla="*/ 3413760 h 3413760"/>
              <a:gd name="connsiteX7" fmla="*/ 457357 w 1338444"/>
              <a:gd name="connsiteY7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444" h="3413760">
                <a:moveTo>
                  <a:pt x="457357" y="0"/>
                </a:moveTo>
                <a:lnTo>
                  <a:pt x="1338444" y="508696"/>
                </a:lnTo>
                <a:lnTo>
                  <a:pt x="1310966" y="554816"/>
                </a:lnTo>
                <a:cubicBezTo>
                  <a:pt x="1127724" y="898772"/>
                  <a:pt x="1023638" y="1292938"/>
                  <a:pt x="1023638" y="1711893"/>
                </a:cubicBezTo>
                <a:cubicBezTo>
                  <a:pt x="1023638" y="2130848"/>
                  <a:pt x="1127724" y="2525014"/>
                  <a:pt x="1310966" y="2868971"/>
                </a:cubicBezTo>
                <a:lnTo>
                  <a:pt x="1333999" y="2907631"/>
                </a:lnTo>
                <a:lnTo>
                  <a:pt x="457357" y="3413760"/>
                </a:lnTo>
                <a:cubicBezTo>
                  <a:pt x="-152452" y="2357539"/>
                  <a:pt x="-152452" y="1056221"/>
                  <a:pt x="457357" y="0"/>
                </a:cubicBezTo>
                <a:close/>
              </a:path>
            </a:pathLst>
          </a:custGeom>
          <a:solidFill>
            <a:srgbClr val="FB451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214" tIns="2805430" rIns="4739894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2D70C9FE-A954-E619-7C72-78779AD6CD11}"/>
              </a:ext>
            </a:extLst>
          </p:cNvPr>
          <p:cNvSpPr/>
          <p:nvPr/>
        </p:nvSpPr>
        <p:spPr>
          <a:xfrm rot="7200000">
            <a:off x="2477212" y="3941785"/>
            <a:ext cx="2871465" cy="2151873"/>
          </a:xfrm>
          <a:custGeom>
            <a:avLst/>
            <a:gdLst>
              <a:gd name="connsiteX0" fmla="*/ 2956403 w 2956403"/>
              <a:gd name="connsiteY0" fmla="*/ 0 h 2215526"/>
              <a:gd name="connsiteX1" fmla="*/ 2956403 w 2956403"/>
              <a:gd name="connsiteY1" fmla="*/ 973570 h 2215526"/>
              <a:gd name="connsiteX2" fmla="*/ 2713969 w 2956403"/>
              <a:gd name="connsiteY2" fmla="*/ 986053 h 2215526"/>
              <a:gd name="connsiteX3" fmla="*/ 983330 w 2956403"/>
              <a:gd name="connsiteY3" fmla="*/ 2043770 h 2215526"/>
              <a:gd name="connsiteX4" fmla="*/ 881000 w 2956403"/>
              <a:gd name="connsiteY4" fmla="*/ 2215526 h 2215526"/>
              <a:gd name="connsiteX5" fmla="*/ 0 w 2956403"/>
              <a:gd name="connsiteY5" fmla="*/ 1706880 h 2215526"/>
              <a:gd name="connsiteX6" fmla="*/ 2956403 w 2956403"/>
              <a:gd name="connsiteY6" fmla="*/ 0 h 22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6403" h="2215526">
                <a:moveTo>
                  <a:pt x="2956403" y="0"/>
                </a:moveTo>
                <a:lnTo>
                  <a:pt x="2956403" y="973570"/>
                </a:lnTo>
                <a:lnTo>
                  <a:pt x="2713969" y="986053"/>
                </a:lnTo>
                <a:cubicBezTo>
                  <a:pt x="1993706" y="1060640"/>
                  <a:pt x="1368362" y="1462629"/>
                  <a:pt x="983330" y="2043770"/>
                </a:cubicBezTo>
                <a:lnTo>
                  <a:pt x="881000" y="2215526"/>
                </a:lnTo>
                <a:lnTo>
                  <a:pt x="0" y="1706880"/>
                </a:lnTo>
                <a:cubicBezTo>
                  <a:pt x="609809" y="650659"/>
                  <a:pt x="1736784" y="0"/>
                  <a:pt x="2956403" y="0"/>
                </a:cubicBezTo>
                <a:close/>
              </a:path>
            </a:pathLst>
          </a:custGeom>
          <a:solidFill>
            <a:srgbClr val="F39B1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814070" rIns="3569462" bIns="471551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C0893-F3AE-95FC-B2A1-61FE7F7B38B5}"/>
              </a:ext>
            </a:extLst>
          </p:cNvPr>
          <p:cNvSpPr txBox="1"/>
          <p:nvPr/>
        </p:nvSpPr>
        <p:spPr>
          <a:xfrm>
            <a:off x="312632" y="4528213"/>
            <a:ext cx="323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Oswald Bold" panose="020B0604020202020204" charset="0"/>
              </a:rPr>
              <a:t>INSIGHTS</a:t>
            </a:r>
            <a:endParaRPr lang="en-US" sz="6600" dirty="0">
              <a:latin typeface="Oswald Bold" panose="020B0604020202020204" charset="0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449C7961-BAF8-D171-05B3-0553E8999511}"/>
              </a:ext>
            </a:extLst>
          </p:cNvPr>
          <p:cNvSpPr/>
          <p:nvPr/>
        </p:nvSpPr>
        <p:spPr>
          <a:xfrm rot="887923">
            <a:off x="15996995" y="-755871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0313B-8C43-82FE-E1DF-98F5C4F63B77}"/>
              </a:ext>
            </a:extLst>
          </p:cNvPr>
          <p:cNvSpPr txBox="1"/>
          <p:nvPr/>
        </p:nvSpPr>
        <p:spPr>
          <a:xfrm>
            <a:off x="4697610" y="802818"/>
            <a:ext cx="8892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Oswald Bold" panose="020B0604020202020204" charset="0"/>
              </a:rPr>
              <a:t>MONTHLY SALES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BDBA3-9345-87B4-C1EA-1B720D751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771" y="2748649"/>
            <a:ext cx="12674055" cy="5211761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A037AA1A-FECA-AEDD-6247-1DDDF5BD51E1}"/>
              </a:ext>
            </a:extLst>
          </p:cNvPr>
          <p:cNvSpPr txBox="1"/>
          <p:nvPr/>
        </p:nvSpPr>
        <p:spPr>
          <a:xfrm>
            <a:off x="2593765" y="8266451"/>
            <a:ext cx="15042474" cy="730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A 2.6% gap ($220M) between orders and deliveries represents a significant revenue recognition delay.</a:t>
            </a:r>
          </a:p>
        </p:txBody>
      </p:sp>
    </p:spTree>
    <p:extLst>
      <p:ext uri="{BB962C8B-B14F-4D97-AF65-F5344CB8AC3E}">
        <p14:creationId xmlns:p14="http://schemas.microsoft.com/office/powerpoint/2010/main" val="15100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id="{1F651836-30F8-6128-1478-44FF83136A96}"/>
              </a:ext>
            </a:extLst>
          </p:cNvPr>
          <p:cNvSpPr/>
          <p:nvPr/>
        </p:nvSpPr>
        <p:spPr>
          <a:xfrm rot="887923">
            <a:off x="-9485465" y="5588441"/>
            <a:ext cx="11861334" cy="11847350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449C7961-BAF8-D171-05B3-0553E8999511}"/>
              </a:ext>
            </a:extLst>
          </p:cNvPr>
          <p:cNvSpPr/>
          <p:nvPr/>
        </p:nvSpPr>
        <p:spPr>
          <a:xfrm rot="887923">
            <a:off x="15773067" y="-71711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CF027E-EB54-46CC-BA4C-1603CE819FD9}"/>
              </a:ext>
            </a:extLst>
          </p:cNvPr>
          <p:cNvSpPr/>
          <p:nvPr/>
        </p:nvSpPr>
        <p:spPr>
          <a:xfrm rot="10800000">
            <a:off x="-2373128" y="6402720"/>
            <a:ext cx="2871465" cy="2148256"/>
          </a:xfrm>
          <a:custGeom>
            <a:avLst/>
            <a:gdLst>
              <a:gd name="connsiteX0" fmla="*/ 0 w 2956403"/>
              <a:gd name="connsiteY0" fmla="*/ 0 h 2216706"/>
              <a:gd name="connsiteX1" fmla="*/ 2956403 w 2956403"/>
              <a:gd name="connsiteY1" fmla="*/ 1706880 h 2216706"/>
              <a:gd name="connsiteX2" fmla="*/ 2073358 w 2956403"/>
              <a:gd name="connsiteY2" fmla="*/ 2216706 h 2216706"/>
              <a:gd name="connsiteX3" fmla="*/ 1971838 w 2956403"/>
              <a:gd name="connsiteY3" fmla="*/ 2046310 h 2216706"/>
              <a:gd name="connsiteX4" fmla="*/ 241199 w 2956403"/>
              <a:gd name="connsiteY4" fmla="*/ 988593 h 2216706"/>
              <a:gd name="connsiteX5" fmla="*/ 0 w 2956403"/>
              <a:gd name="connsiteY5" fmla="*/ 976174 h 22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706">
                <a:moveTo>
                  <a:pt x="0" y="0"/>
                </a:moveTo>
                <a:cubicBezTo>
                  <a:pt x="1219619" y="0"/>
                  <a:pt x="2346593" y="650659"/>
                  <a:pt x="2956403" y="1706880"/>
                </a:cubicBezTo>
                <a:lnTo>
                  <a:pt x="2073358" y="2216706"/>
                </a:lnTo>
                <a:lnTo>
                  <a:pt x="1971838" y="2046310"/>
                </a:lnTo>
                <a:cubicBezTo>
                  <a:pt x="1586806" y="1465169"/>
                  <a:pt x="961463" y="1063180"/>
                  <a:pt x="241199" y="988593"/>
                </a:cubicBezTo>
                <a:lnTo>
                  <a:pt x="0" y="9761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3" tIns="811530" rIns="1429257" bIns="47129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FF37F9-A683-C257-24EC-AC69613EF1DC}"/>
              </a:ext>
            </a:extLst>
          </p:cNvPr>
          <p:cNvSpPr/>
          <p:nvPr/>
        </p:nvSpPr>
        <p:spPr>
          <a:xfrm rot="10800000">
            <a:off x="-2864110" y="3513606"/>
            <a:ext cx="1305640" cy="3315682"/>
          </a:xfrm>
          <a:custGeom>
            <a:avLst/>
            <a:gdLst>
              <a:gd name="connsiteX0" fmla="*/ 886905 w 1344261"/>
              <a:gd name="connsiteY0" fmla="*/ 0 h 3413760"/>
              <a:gd name="connsiteX1" fmla="*/ 886905 w 1344261"/>
              <a:gd name="connsiteY1" fmla="*/ 3413760 h 3413760"/>
              <a:gd name="connsiteX2" fmla="*/ 3378 w 1344261"/>
              <a:gd name="connsiteY2" fmla="*/ 2903656 h 3413760"/>
              <a:gd name="connsiteX3" fmla="*/ 24760 w 1344261"/>
              <a:gd name="connsiteY3" fmla="*/ 2867768 h 3413760"/>
              <a:gd name="connsiteX4" fmla="*/ 312087 w 1344261"/>
              <a:gd name="connsiteY4" fmla="*/ 1710690 h 3413760"/>
              <a:gd name="connsiteX5" fmla="*/ 24760 w 1344261"/>
              <a:gd name="connsiteY5" fmla="*/ 553613 h 3413760"/>
              <a:gd name="connsiteX6" fmla="*/ 0 w 1344261"/>
              <a:gd name="connsiteY6" fmla="*/ 51205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261" h="3413760">
                <a:moveTo>
                  <a:pt x="886905" y="0"/>
                </a:moveTo>
                <a:cubicBezTo>
                  <a:pt x="1496714" y="1056221"/>
                  <a:pt x="1496714" y="2357539"/>
                  <a:pt x="886905" y="3413760"/>
                </a:cubicBezTo>
                <a:lnTo>
                  <a:pt x="3378" y="2903656"/>
                </a:lnTo>
                <a:lnTo>
                  <a:pt x="24760" y="2867768"/>
                </a:lnTo>
                <a:cubicBezTo>
                  <a:pt x="208001" y="2523811"/>
                  <a:pt x="312087" y="2129645"/>
                  <a:pt x="312087" y="1710690"/>
                </a:cubicBezTo>
                <a:cubicBezTo>
                  <a:pt x="312087" y="1291735"/>
                  <a:pt x="208001" y="897569"/>
                  <a:pt x="24760" y="553613"/>
                </a:cubicBezTo>
                <a:lnTo>
                  <a:pt x="0" y="512055"/>
                </a:lnTo>
                <a:close/>
              </a:path>
            </a:pathLst>
          </a:custGeom>
          <a:solidFill>
            <a:srgbClr val="27AE6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6150" tIns="2805430" rIns="171958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7653A4-488E-9A44-EF2D-DC4804D978E2}"/>
              </a:ext>
            </a:extLst>
          </p:cNvPr>
          <p:cNvSpPr/>
          <p:nvPr/>
        </p:nvSpPr>
        <p:spPr>
          <a:xfrm rot="10800000">
            <a:off x="-2379587" y="1747273"/>
            <a:ext cx="2871465" cy="2148256"/>
          </a:xfrm>
          <a:custGeom>
            <a:avLst/>
            <a:gdLst>
              <a:gd name="connsiteX0" fmla="*/ 2072876 w 2956403"/>
              <a:gd name="connsiteY0" fmla="*/ 0 h 2216984"/>
              <a:gd name="connsiteX1" fmla="*/ 2956403 w 2956403"/>
              <a:gd name="connsiteY1" fmla="*/ 510104 h 2216984"/>
              <a:gd name="connsiteX2" fmla="*/ 0 w 2956403"/>
              <a:gd name="connsiteY2" fmla="*/ 2216984 h 2216984"/>
              <a:gd name="connsiteX3" fmla="*/ 0 w 2956403"/>
              <a:gd name="connsiteY3" fmla="*/ 1234457 h 2216984"/>
              <a:gd name="connsiteX4" fmla="*/ 970 w 2956403"/>
              <a:gd name="connsiteY4" fmla="*/ 1234507 h 2216984"/>
              <a:gd name="connsiteX5" fmla="*/ 1975013 w 2956403"/>
              <a:gd name="connsiteY5" fmla="*/ 164257 h 221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984">
                <a:moveTo>
                  <a:pt x="2072876" y="0"/>
                </a:moveTo>
                <a:lnTo>
                  <a:pt x="2956403" y="510104"/>
                </a:lnTo>
                <a:cubicBezTo>
                  <a:pt x="2346594" y="1566325"/>
                  <a:pt x="1219619" y="2216984"/>
                  <a:pt x="0" y="2216984"/>
                </a:cubicBezTo>
                <a:lnTo>
                  <a:pt x="0" y="1234457"/>
                </a:lnTo>
                <a:lnTo>
                  <a:pt x="970" y="1234507"/>
                </a:lnTo>
                <a:cubicBezTo>
                  <a:pt x="822706" y="1234507"/>
                  <a:pt x="1547199" y="809969"/>
                  <a:pt x="1975013" y="164257"/>
                </a:cubicBezTo>
                <a:close/>
              </a:path>
            </a:pathLst>
          </a:custGeom>
          <a:solidFill>
            <a:srgbClr val="2C97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2" tIns="4712970" rIns="1429258" bIns="81153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5CC5B-14BD-F1F0-990A-9BF7EACBEE82}"/>
              </a:ext>
            </a:extLst>
          </p:cNvPr>
          <p:cNvSpPr/>
          <p:nvPr/>
        </p:nvSpPr>
        <p:spPr>
          <a:xfrm rot="10800000">
            <a:off x="597163" y="1731853"/>
            <a:ext cx="2871465" cy="2150218"/>
          </a:xfrm>
          <a:custGeom>
            <a:avLst/>
            <a:gdLst>
              <a:gd name="connsiteX0" fmla="*/ 878049 w 2956403"/>
              <a:gd name="connsiteY0" fmla="*/ 0 h 2213822"/>
              <a:gd name="connsiteX1" fmla="*/ 972853 w 2956403"/>
              <a:gd name="connsiteY1" fmla="*/ 159123 h 2213822"/>
              <a:gd name="connsiteX2" fmla="*/ 2946896 w 2956403"/>
              <a:gd name="connsiteY2" fmla="*/ 1229373 h 2213822"/>
              <a:gd name="connsiteX3" fmla="*/ 2956403 w 2956403"/>
              <a:gd name="connsiteY3" fmla="*/ 1228884 h 2213822"/>
              <a:gd name="connsiteX4" fmla="*/ 2956403 w 2956403"/>
              <a:gd name="connsiteY4" fmla="*/ 2213822 h 2213822"/>
              <a:gd name="connsiteX5" fmla="*/ 0 w 2956403"/>
              <a:gd name="connsiteY5" fmla="*/ 506942 h 221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3822">
                <a:moveTo>
                  <a:pt x="878049" y="0"/>
                </a:moveTo>
                <a:lnTo>
                  <a:pt x="972853" y="159123"/>
                </a:lnTo>
                <a:cubicBezTo>
                  <a:pt x="1400667" y="804835"/>
                  <a:pt x="2125161" y="1229373"/>
                  <a:pt x="2946896" y="1229373"/>
                </a:cubicBezTo>
                <a:lnTo>
                  <a:pt x="2956403" y="1228884"/>
                </a:lnTo>
                <a:lnTo>
                  <a:pt x="2956403" y="2213822"/>
                </a:lnTo>
                <a:cubicBezTo>
                  <a:pt x="1736784" y="2213822"/>
                  <a:pt x="609810" y="1563163"/>
                  <a:pt x="0" y="506942"/>
                </a:cubicBezTo>
                <a:close/>
              </a:path>
            </a:pathLst>
          </a:custGeom>
          <a:solidFill>
            <a:srgbClr val="34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4715510" rIns="3569462" bIns="81407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B4776C-03E0-F9C9-1156-94A5507D5853}"/>
              </a:ext>
            </a:extLst>
          </p:cNvPr>
          <p:cNvSpPr/>
          <p:nvPr/>
        </p:nvSpPr>
        <p:spPr>
          <a:xfrm rot="10800000">
            <a:off x="3272010" y="3485767"/>
            <a:ext cx="1299990" cy="3315682"/>
          </a:xfrm>
          <a:custGeom>
            <a:avLst/>
            <a:gdLst>
              <a:gd name="connsiteX0" fmla="*/ 457357 w 1338444"/>
              <a:gd name="connsiteY0" fmla="*/ 0 h 3413760"/>
              <a:gd name="connsiteX1" fmla="*/ 1338444 w 1338444"/>
              <a:gd name="connsiteY1" fmla="*/ 508696 h 3413760"/>
              <a:gd name="connsiteX2" fmla="*/ 1310966 w 1338444"/>
              <a:gd name="connsiteY2" fmla="*/ 554816 h 3413760"/>
              <a:gd name="connsiteX3" fmla="*/ 1023638 w 1338444"/>
              <a:gd name="connsiteY3" fmla="*/ 1711893 h 3413760"/>
              <a:gd name="connsiteX4" fmla="*/ 1310966 w 1338444"/>
              <a:gd name="connsiteY4" fmla="*/ 2868971 h 3413760"/>
              <a:gd name="connsiteX5" fmla="*/ 1333999 w 1338444"/>
              <a:gd name="connsiteY5" fmla="*/ 2907631 h 3413760"/>
              <a:gd name="connsiteX6" fmla="*/ 457357 w 1338444"/>
              <a:gd name="connsiteY6" fmla="*/ 3413760 h 3413760"/>
              <a:gd name="connsiteX7" fmla="*/ 457357 w 1338444"/>
              <a:gd name="connsiteY7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444" h="3413760">
                <a:moveTo>
                  <a:pt x="457357" y="0"/>
                </a:moveTo>
                <a:lnTo>
                  <a:pt x="1338444" y="508696"/>
                </a:lnTo>
                <a:lnTo>
                  <a:pt x="1310966" y="554816"/>
                </a:lnTo>
                <a:cubicBezTo>
                  <a:pt x="1127724" y="898772"/>
                  <a:pt x="1023638" y="1292938"/>
                  <a:pt x="1023638" y="1711893"/>
                </a:cubicBezTo>
                <a:cubicBezTo>
                  <a:pt x="1023638" y="2130848"/>
                  <a:pt x="1127724" y="2525014"/>
                  <a:pt x="1310966" y="2868971"/>
                </a:cubicBezTo>
                <a:lnTo>
                  <a:pt x="1333999" y="2907631"/>
                </a:lnTo>
                <a:lnTo>
                  <a:pt x="457357" y="3413760"/>
                </a:lnTo>
                <a:cubicBezTo>
                  <a:pt x="-152452" y="2357539"/>
                  <a:pt x="-152452" y="1056221"/>
                  <a:pt x="457357" y="0"/>
                </a:cubicBezTo>
                <a:close/>
              </a:path>
            </a:pathLst>
          </a:custGeom>
          <a:solidFill>
            <a:srgbClr val="FB451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214" tIns="2805430" rIns="4739894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498CA7-4F9C-2D41-06DF-5B3104860123}"/>
              </a:ext>
            </a:extLst>
          </p:cNvPr>
          <p:cNvSpPr/>
          <p:nvPr/>
        </p:nvSpPr>
        <p:spPr>
          <a:xfrm rot="10800000">
            <a:off x="584255" y="6411410"/>
            <a:ext cx="2871465" cy="2151873"/>
          </a:xfrm>
          <a:custGeom>
            <a:avLst/>
            <a:gdLst>
              <a:gd name="connsiteX0" fmla="*/ 2956403 w 2956403"/>
              <a:gd name="connsiteY0" fmla="*/ 0 h 2215526"/>
              <a:gd name="connsiteX1" fmla="*/ 2956403 w 2956403"/>
              <a:gd name="connsiteY1" fmla="*/ 973570 h 2215526"/>
              <a:gd name="connsiteX2" fmla="*/ 2713969 w 2956403"/>
              <a:gd name="connsiteY2" fmla="*/ 986053 h 2215526"/>
              <a:gd name="connsiteX3" fmla="*/ 983330 w 2956403"/>
              <a:gd name="connsiteY3" fmla="*/ 2043770 h 2215526"/>
              <a:gd name="connsiteX4" fmla="*/ 881000 w 2956403"/>
              <a:gd name="connsiteY4" fmla="*/ 2215526 h 2215526"/>
              <a:gd name="connsiteX5" fmla="*/ 0 w 2956403"/>
              <a:gd name="connsiteY5" fmla="*/ 1706880 h 2215526"/>
              <a:gd name="connsiteX6" fmla="*/ 2956403 w 2956403"/>
              <a:gd name="connsiteY6" fmla="*/ 0 h 22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6403" h="2215526">
                <a:moveTo>
                  <a:pt x="2956403" y="0"/>
                </a:moveTo>
                <a:lnTo>
                  <a:pt x="2956403" y="973570"/>
                </a:lnTo>
                <a:lnTo>
                  <a:pt x="2713969" y="986053"/>
                </a:lnTo>
                <a:cubicBezTo>
                  <a:pt x="1993706" y="1060640"/>
                  <a:pt x="1368362" y="1462629"/>
                  <a:pt x="983330" y="2043770"/>
                </a:cubicBezTo>
                <a:lnTo>
                  <a:pt x="881000" y="2215526"/>
                </a:lnTo>
                <a:lnTo>
                  <a:pt x="0" y="1706880"/>
                </a:lnTo>
                <a:cubicBezTo>
                  <a:pt x="609809" y="650659"/>
                  <a:pt x="1736784" y="0"/>
                  <a:pt x="2956403" y="0"/>
                </a:cubicBezTo>
                <a:close/>
              </a:path>
            </a:pathLst>
          </a:custGeom>
          <a:solidFill>
            <a:srgbClr val="F39B1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814070" rIns="3569462" bIns="471551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25387-A28F-A4D5-29A6-477EF91EE30A}"/>
              </a:ext>
            </a:extLst>
          </p:cNvPr>
          <p:cNvSpPr txBox="1"/>
          <p:nvPr/>
        </p:nvSpPr>
        <p:spPr>
          <a:xfrm>
            <a:off x="4697610" y="802818"/>
            <a:ext cx="88927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Oswald Bold" panose="020B0604020202020204" charset="0"/>
              </a:rPr>
              <a:t>GEOGRAPHIC SALES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673D0-FF2D-C5E3-3B96-BFE71331E15A}"/>
              </a:ext>
            </a:extLst>
          </p:cNvPr>
          <p:cNvSpPr txBox="1"/>
          <p:nvPr/>
        </p:nvSpPr>
        <p:spPr>
          <a:xfrm>
            <a:off x="312632" y="4528213"/>
            <a:ext cx="323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Oswald Bold" panose="020B0604020202020204" charset="0"/>
              </a:rPr>
              <a:t>INSIGHTS</a:t>
            </a:r>
            <a:endParaRPr lang="en-US" sz="6600" dirty="0">
              <a:latin typeface="Oswald Bol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097D6-5366-F55C-982D-7E085190D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430" y="3104371"/>
            <a:ext cx="12770958" cy="5208607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EE4D6E00-315B-73E2-0D71-DCFC415878CA}"/>
              </a:ext>
            </a:extLst>
          </p:cNvPr>
          <p:cNvSpPr txBox="1"/>
          <p:nvPr/>
        </p:nvSpPr>
        <p:spPr>
          <a:xfrm>
            <a:off x="2160320" y="8463567"/>
            <a:ext cx="15468600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Revenue is heavily concentrated in North America and China, which together account for 70% of all sales.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This presents a strategic risk but also a clear opportunity for growth in the European market.</a:t>
            </a:r>
          </a:p>
        </p:txBody>
      </p:sp>
    </p:spTree>
    <p:extLst>
      <p:ext uri="{BB962C8B-B14F-4D97-AF65-F5344CB8AC3E}">
        <p14:creationId xmlns:p14="http://schemas.microsoft.com/office/powerpoint/2010/main" val="398483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id="{1F651836-30F8-6128-1478-44FF83136A96}"/>
              </a:ext>
            </a:extLst>
          </p:cNvPr>
          <p:cNvSpPr/>
          <p:nvPr/>
        </p:nvSpPr>
        <p:spPr>
          <a:xfrm rot="887923">
            <a:off x="-9485465" y="5588441"/>
            <a:ext cx="11861334" cy="11847350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449C7961-BAF8-D171-05B3-0553E8999511}"/>
              </a:ext>
            </a:extLst>
          </p:cNvPr>
          <p:cNvSpPr/>
          <p:nvPr/>
        </p:nvSpPr>
        <p:spPr>
          <a:xfrm rot="887923">
            <a:off x="15773067" y="-71711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CF027E-EB54-46CC-BA4C-1603CE819FD9}"/>
              </a:ext>
            </a:extLst>
          </p:cNvPr>
          <p:cNvSpPr/>
          <p:nvPr/>
        </p:nvSpPr>
        <p:spPr>
          <a:xfrm rot="14400000">
            <a:off x="-3653089" y="3961118"/>
            <a:ext cx="2871465" cy="2148256"/>
          </a:xfrm>
          <a:custGeom>
            <a:avLst/>
            <a:gdLst>
              <a:gd name="connsiteX0" fmla="*/ 0 w 2956403"/>
              <a:gd name="connsiteY0" fmla="*/ 0 h 2216706"/>
              <a:gd name="connsiteX1" fmla="*/ 2956403 w 2956403"/>
              <a:gd name="connsiteY1" fmla="*/ 1706880 h 2216706"/>
              <a:gd name="connsiteX2" fmla="*/ 2073358 w 2956403"/>
              <a:gd name="connsiteY2" fmla="*/ 2216706 h 2216706"/>
              <a:gd name="connsiteX3" fmla="*/ 1971838 w 2956403"/>
              <a:gd name="connsiteY3" fmla="*/ 2046310 h 2216706"/>
              <a:gd name="connsiteX4" fmla="*/ 241199 w 2956403"/>
              <a:gd name="connsiteY4" fmla="*/ 988593 h 2216706"/>
              <a:gd name="connsiteX5" fmla="*/ 0 w 2956403"/>
              <a:gd name="connsiteY5" fmla="*/ 976174 h 22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706">
                <a:moveTo>
                  <a:pt x="0" y="0"/>
                </a:moveTo>
                <a:cubicBezTo>
                  <a:pt x="1219619" y="0"/>
                  <a:pt x="2346593" y="650659"/>
                  <a:pt x="2956403" y="1706880"/>
                </a:cubicBezTo>
                <a:lnTo>
                  <a:pt x="2073358" y="2216706"/>
                </a:lnTo>
                <a:lnTo>
                  <a:pt x="1971838" y="2046310"/>
                </a:lnTo>
                <a:cubicBezTo>
                  <a:pt x="1586806" y="1465169"/>
                  <a:pt x="961463" y="1063180"/>
                  <a:pt x="241199" y="988593"/>
                </a:cubicBezTo>
                <a:lnTo>
                  <a:pt x="0" y="9761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3" tIns="811530" rIns="1429257" bIns="47129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FF37F9-A683-C257-24EC-AC69613EF1DC}"/>
              </a:ext>
            </a:extLst>
          </p:cNvPr>
          <p:cNvSpPr/>
          <p:nvPr/>
        </p:nvSpPr>
        <p:spPr>
          <a:xfrm rot="14400000">
            <a:off x="-1510588" y="1121479"/>
            <a:ext cx="1305640" cy="3315682"/>
          </a:xfrm>
          <a:custGeom>
            <a:avLst/>
            <a:gdLst>
              <a:gd name="connsiteX0" fmla="*/ 886905 w 1344261"/>
              <a:gd name="connsiteY0" fmla="*/ 0 h 3413760"/>
              <a:gd name="connsiteX1" fmla="*/ 886905 w 1344261"/>
              <a:gd name="connsiteY1" fmla="*/ 3413760 h 3413760"/>
              <a:gd name="connsiteX2" fmla="*/ 3378 w 1344261"/>
              <a:gd name="connsiteY2" fmla="*/ 2903656 h 3413760"/>
              <a:gd name="connsiteX3" fmla="*/ 24760 w 1344261"/>
              <a:gd name="connsiteY3" fmla="*/ 2867768 h 3413760"/>
              <a:gd name="connsiteX4" fmla="*/ 312087 w 1344261"/>
              <a:gd name="connsiteY4" fmla="*/ 1710690 h 3413760"/>
              <a:gd name="connsiteX5" fmla="*/ 24760 w 1344261"/>
              <a:gd name="connsiteY5" fmla="*/ 553613 h 3413760"/>
              <a:gd name="connsiteX6" fmla="*/ 0 w 1344261"/>
              <a:gd name="connsiteY6" fmla="*/ 51205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261" h="3413760">
                <a:moveTo>
                  <a:pt x="886905" y="0"/>
                </a:moveTo>
                <a:cubicBezTo>
                  <a:pt x="1496714" y="1056221"/>
                  <a:pt x="1496714" y="2357539"/>
                  <a:pt x="886905" y="3413760"/>
                </a:cubicBezTo>
                <a:lnTo>
                  <a:pt x="3378" y="2903656"/>
                </a:lnTo>
                <a:lnTo>
                  <a:pt x="24760" y="2867768"/>
                </a:lnTo>
                <a:cubicBezTo>
                  <a:pt x="208001" y="2523811"/>
                  <a:pt x="312087" y="2129645"/>
                  <a:pt x="312087" y="1710690"/>
                </a:cubicBezTo>
                <a:cubicBezTo>
                  <a:pt x="312087" y="1291735"/>
                  <a:pt x="208001" y="897569"/>
                  <a:pt x="24760" y="553613"/>
                </a:cubicBezTo>
                <a:lnTo>
                  <a:pt x="0" y="512055"/>
                </a:lnTo>
                <a:close/>
              </a:path>
            </a:pathLst>
          </a:custGeom>
          <a:solidFill>
            <a:srgbClr val="27AE6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6150" tIns="2805430" rIns="171958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7653A4-488E-9A44-EF2D-DC4804D978E2}"/>
              </a:ext>
            </a:extLst>
          </p:cNvPr>
          <p:cNvSpPr/>
          <p:nvPr/>
        </p:nvSpPr>
        <p:spPr>
          <a:xfrm rot="14400000">
            <a:off x="375417" y="1627801"/>
            <a:ext cx="2871465" cy="2148256"/>
          </a:xfrm>
          <a:custGeom>
            <a:avLst/>
            <a:gdLst>
              <a:gd name="connsiteX0" fmla="*/ 2072876 w 2956403"/>
              <a:gd name="connsiteY0" fmla="*/ 0 h 2216984"/>
              <a:gd name="connsiteX1" fmla="*/ 2956403 w 2956403"/>
              <a:gd name="connsiteY1" fmla="*/ 510104 h 2216984"/>
              <a:gd name="connsiteX2" fmla="*/ 0 w 2956403"/>
              <a:gd name="connsiteY2" fmla="*/ 2216984 h 2216984"/>
              <a:gd name="connsiteX3" fmla="*/ 0 w 2956403"/>
              <a:gd name="connsiteY3" fmla="*/ 1234457 h 2216984"/>
              <a:gd name="connsiteX4" fmla="*/ 970 w 2956403"/>
              <a:gd name="connsiteY4" fmla="*/ 1234507 h 2216984"/>
              <a:gd name="connsiteX5" fmla="*/ 1975013 w 2956403"/>
              <a:gd name="connsiteY5" fmla="*/ 164257 h 221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984">
                <a:moveTo>
                  <a:pt x="2072876" y="0"/>
                </a:moveTo>
                <a:lnTo>
                  <a:pt x="2956403" y="510104"/>
                </a:lnTo>
                <a:cubicBezTo>
                  <a:pt x="2346594" y="1566325"/>
                  <a:pt x="1219619" y="2216984"/>
                  <a:pt x="0" y="2216984"/>
                </a:cubicBezTo>
                <a:lnTo>
                  <a:pt x="0" y="1234457"/>
                </a:lnTo>
                <a:lnTo>
                  <a:pt x="970" y="1234507"/>
                </a:lnTo>
                <a:cubicBezTo>
                  <a:pt x="822706" y="1234507"/>
                  <a:pt x="1547199" y="809969"/>
                  <a:pt x="1975013" y="164257"/>
                </a:cubicBezTo>
                <a:close/>
              </a:path>
            </a:pathLst>
          </a:custGeom>
          <a:solidFill>
            <a:srgbClr val="2C97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2" tIns="4712970" rIns="1429258" bIns="81153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5CC5B-14BD-F1F0-990A-9BF7EACBEE82}"/>
              </a:ext>
            </a:extLst>
          </p:cNvPr>
          <p:cNvSpPr/>
          <p:nvPr/>
        </p:nvSpPr>
        <p:spPr>
          <a:xfrm rot="14400000">
            <a:off x="2477929" y="4197541"/>
            <a:ext cx="2871465" cy="2150218"/>
          </a:xfrm>
          <a:custGeom>
            <a:avLst/>
            <a:gdLst>
              <a:gd name="connsiteX0" fmla="*/ 878049 w 2956403"/>
              <a:gd name="connsiteY0" fmla="*/ 0 h 2213822"/>
              <a:gd name="connsiteX1" fmla="*/ 972853 w 2956403"/>
              <a:gd name="connsiteY1" fmla="*/ 159123 h 2213822"/>
              <a:gd name="connsiteX2" fmla="*/ 2946896 w 2956403"/>
              <a:gd name="connsiteY2" fmla="*/ 1229373 h 2213822"/>
              <a:gd name="connsiteX3" fmla="*/ 2956403 w 2956403"/>
              <a:gd name="connsiteY3" fmla="*/ 1228884 h 2213822"/>
              <a:gd name="connsiteX4" fmla="*/ 2956403 w 2956403"/>
              <a:gd name="connsiteY4" fmla="*/ 2213822 h 2213822"/>
              <a:gd name="connsiteX5" fmla="*/ 0 w 2956403"/>
              <a:gd name="connsiteY5" fmla="*/ 506942 h 221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3822">
                <a:moveTo>
                  <a:pt x="878049" y="0"/>
                </a:moveTo>
                <a:lnTo>
                  <a:pt x="972853" y="159123"/>
                </a:lnTo>
                <a:cubicBezTo>
                  <a:pt x="1400667" y="804835"/>
                  <a:pt x="2125161" y="1229373"/>
                  <a:pt x="2946896" y="1229373"/>
                </a:cubicBezTo>
                <a:lnTo>
                  <a:pt x="2956403" y="1228884"/>
                </a:lnTo>
                <a:lnTo>
                  <a:pt x="2956403" y="2213822"/>
                </a:lnTo>
                <a:cubicBezTo>
                  <a:pt x="1736784" y="2213822"/>
                  <a:pt x="609810" y="1563163"/>
                  <a:pt x="0" y="506942"/>
                </a:cubicBezTo>
                <a:close/>
              </a:path>
            </a:pathLst>
          </a:custGeom>
          <a:solidFill>
            <a:srgbClr val="34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4715510" rIns="3569462" bIns="81407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B4776C-03E0-F9C9-1156-94A5507D5853}"/>
              </a:ext>
            </a:extLst>
          </p:cNvPr>
          <p:cNvSpPr/>
          <p:nvPr/>
        </p:nvSpPr>
        <p:spPr>
          <a:xfrm rot="14400000">
            <a:off x="1266162" y="5870381"/>
            <a:ext cx="1299990" cy="3315682"/>
          </a:xfrm>
          <a:custGeom>
            <a:avLst/>
            <a:gdLst>
              <a:gd name="connsiteX0" fmla="*/ 457357 w 1338444"/>
              <a:gd name="connsiteY0" fmla="*/ 0 h 3413760"/>
              <a:gd name="connsiteX1" fmla="*/ 1338444 w 1338444"/>
              <a:gd name="connsiteY1" fmla="*/ 508696 h 3413760"/>
              <a:gd name="connsiteX2" fmla="*/ 1310966 w 1338444"/>
              <a:gd name="connsiteY2" fmla="*/ 554816 h 3413760"/>
              <a:gd name="connsiteX3" fmla="*/ 1023638 w 1338444"/>
              <a:gd name="connsiteY3" fmla="*/ 1711893 h 3413760"/>
              <a:gd name="connsiteX4" fmla="*/ 1310966 w 1338444"/>
              <a:gd name="connsiteY4" fmla="*/ 2868971 h 3413760"/>
              <a:gd name="connsiteX5" fmla="*/ 1333999 w 1338444"/>
              <a:gd name="connsiteY5" fmla="*/ 2907631 h 3413760"/>
              <a:gd name="connsiteX6" fmla="*/ 457357 w 1338444"/>
              <a:gd name="connsiteY6" fmla="*/ 3413760 h 3413760"/>
              <a:gd name="connsiteX7" fmla="*/ 457357 w 1338444"/>
              <a:gd name="connsiteY7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444" h="3413760">
                <a:moveTo>
                  <a:pt x="457357" y="0"/>
                </a:moveTo>
                <a:lnTo>
                  <a:pt x="1338444" y="508696"/>
                </a:lnTo>
                <a:lnTo>
                  <a:pt x="1310966" y="554816"/>
                </a:lnTo>
                <a:cubicBezTo>
                  <a:pt x="1127724" y="898772"/>
                  <a:pt x="1023638" y="1292938"/>
                  <a:pt x="1023638" y="1711893"/>
                </a:cubicBezTo>
                <a:cubicBezTo>
                  <a:pt x="1023638" y="2130848"/>
                  <a:pt x="1127724" y="2525014"/>
                  <a:pt x="1310966" y="2868971"/>
                </a:cubicBezTo>
                <a:lnTo>
                  <a:pt x="1333999" y="2907631"/>
                </a:lnTo>
                <a:lnTo>
                  <a:pt x="457357" y="3413760"/>
                </a:lnTo>
                <a:cubicBezTo>
                  <a:pt x="-152452" y="2357539"/>
                  <a:pt x="-152452" y="1056221"/>
                  <a:pt x="457357" y="0"/>
                </a:cubicBezTo>
                <a:close/>
              </a:path>
            </a:pathLst>
          </a:custGeom>
          <a:solidFill>
            <a:srgbClr val="FB451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214" tIns="2805430" rIns="4739894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498CA7-4F9C-2D41-06DF-5B3104860123}"/>
              </a:ext>
            </a:extLst>
          </p:cNvPr>
          <p:cNvSpPr/>
          <p:nvPr/>
        </p:nvSpPr>
        <p:spPr>
          <a:xfrm rot="14400000">
            <a:off x="-2183490" y="6525727"/>
            <a:ext cx="2871465" cy="2151873"/>
          </a:xfrm>
          <a:custGeom>
            <a:avLst/>
            <a:gdLst>
              <a:gd name="connsiteX0" fmla="*/ 2956403 w 2956403"/>
              <a:gd name="connsiteY0" fmla="*/ 0 h 2215526"/>
              <a:gd name="connsiteX1" fmla="*/ 2956403 w 2956403"/>
              <a:gd name="connsiteY1" fmla="*/ 973570 h 2215526"/>
              <a:gd name="connsiteX2" fmla="*/ 2713969 w 2956403"/>
              <a:gd name="connsiteY2" fmla="*/ 986053 h 2215526"/>
              <a:gd name="connsiteX3" fmla="*/ 983330 w 2956403"/>
              <a:gd name="connsiteY3" fmla="*/ 2043770 h 2215526"/>
              <a:gd name="connsiteX4" fmla="*/ 881000 w 2956403"/>
              <a:gd name="connsiteY4" fmla="*/ 2215526 h 2215526"/>
              <a:gd name="connsiteX5" fmla="*/ 0 w 2956403"/>
              <a:gd name="connsiteY5" fmla="*/ 1706880 h 2215526"/>
              <a:gd name="connsiteX6" fmla="*/ 2956403 w 2956403"/>
              <a:gd name="connsiteY6" fmla="*/ 0 h 22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6403" h="2215526">
                <a:moveTo>
                  <a:pt x="2956403" y="0"/>
                </a:moveTo>
                <a:lnTo>
                  <a:pt x="2956403" y="973570"/>
                </a:lnTo>
                <a:lnTo>
                  <a:pt x="2713969" y="986053"/>
                </a:lnTo>
                <a:cubicBezTo>
                  <a:pt x="1993706" y="1060640"/>
                  <a:pt x="1368362" y="1462629"/>
                  <a:pt x="983330" y="2043770"/>
                </a:cubicBezTo>
                <a:lnTo>
                  <a:pt x="881000" y="2215526"/>
                </a:lnTo>
                <a:lnTo>
                  <a:pt x="0" y="1706880"/>
                </a:lnTo>
                <a:cubicBezTo>
                  <a:pt x="609809" y="650659"/>
                  <a:pt x="1736784" y="0"/>
                  <a:pt x="2956403" y="0"/>
                </a:cubicBezTo>
                <a:close/>
              </a:path>
            </a:pathLst>
          </a:custGeom>
          <a:solidFill>
            <a:srgbClr val="F39B1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814070" rIns="3569462" bIns="471551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F3F1F-58E6-B942-5154-C64A4E819DC1}"/>
              </a:ext>
            </a:extLst>
          </p:cNvPr>
          <p:cNvSpPr txBox="1"/>
          <p:nvPr/>
        </p:nvSpPr>
        <p:spPr>
          <a:xfrm>
            <a:off x="4194902" y="831042"/>
            <a:ext cx="9898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Oswald Bold" panose="020B0604020202020204" charset="0"/>
              </a:rPr>
              <a:t>ORDER DELIVERY FORECAST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C9C64-A6E2-2396-9E9A-D67D63AE4E06}"/>
              </a:ext>
            </a:extLst>
          </p:cNvPr>
          <p:cNvSpPr txBox="1"/>
          <p:nvPr/>
        </p:nvSpPr>
        <p:spPr>
          <a:xfrm>
            <a:off x="312632" y="4528213"/>
            <a:ext cx="323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Oswald Bold" panose="020B0604020202020204" charset="0"/>
              </a:rPr>
              <a:t>INSIGHTS</a:t>
            </a:r>
            <a:endParaRPr lang="en-US" sz="6600" dirty="0">
              <a:latin typeface="Oswald Bold" panose="020B0604020202020204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626062F-EC99-9B76-EF9E-3C39F3A6389C}"/>
              </a:ext>
            </a:extLst>
          </p:cNvPr>
          <p:cNvSpPr txBox="1"/>
          <p:nvPr/>
        </p:nvSpPr>
        <p:spPr>
          <a:xfrm>
            <a:off x="2541562" y="9218298"/>
            <a:ext cx="13765480" cy="568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The backlog represents a $135M opportunity for immediate revenue recognition upon delivery.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0C396-9CBF-4495-AE40-0613FDC82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596" y="2247900"/>
            <a:ext cx="9639804" cy="66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0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id="{1F651836-30F8-6128-1478-44FF83136A96}"/>
              </a:ext>
            </a:extLst>
          </p:cNvPr>
          <p:cNvSpPr/>
          <p:nvPr/>
        </p:nvSpPr>
        <p:spPr>
          <a:xfrm rot="887923">
            <a:off x="-9485465" y="5588441"/>
            <a:ext cx="11861334" cy="11847350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449C7961-BAF8-D171-05B3-0553E8999511}"/>
              </a:ext>
            </a:extLst>
          </p:cNvPr>
          <p:cNvSpPr/>
          <p:nvPr/>
        </p:nvSpPr>
        <p:spPr>
          <a:xfrm rot="887923">
            <a:off x="15691178" y="-786351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CF027E-EB54-46CC-BA4C-1603CE819FD9}"/>
              </a:ext>
            </a:extLst>
          </p:cNvPr>
          <p:cNvSpPr/>
          <p:nvPr/>
        </p:nvSpPr>
        <p:spPr>
          <a:xfrm rot="18000000">
            <a:off x="-2172250" y="1629330"/>
            <a:ext cx="2871465" cy="2148256"/>
          </a:xfrm>
          <a:custGeom>
            <a:avLst/>
            <a:gdLst>
              <a:gd name="connsiteX0" fmla="*/ 0 w 2956403"/>
              <a:gd name="connsiteY0" fmla="*/ 0 h 2216706"/>
              <a:gd name="connsiteX1" fmla="*/ 2956403 w 2956403"/>
              <a:gd name="connsiteY1" fmla="*/ 1706880 h 2216706"/>
              <a:gd name="connsiteX2" fmla="*/ 2073358 w 2956403"/>
              <a:gd name="connsiteY2" fmla="*/ 2216706 h 2216706"/>
              <a:gd name="connsiteX3" fmla="*/ 1971838 w 2956403"/>
              <a:gd name="connsiteY3" fmla="*/ 2046310 h 2216706"/>
              <a:gd name="connsiteX4" fmla="*/ 241199 w 2956403"/>
              <a:gd name="connsiteY4" fmla="*/ 988593 h 2216706"/>
              <a:gd name="connsiteX5" fmla="*/ 0 w 2956403"/>
              <a:gd name="connsiteY5" fmla="*/ 976174 h 22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706">
                <a:moveTo>
                  <a:pt x="0" y="0"/>
                </a:moveTo>
                <a:cubicBezTo>
                  <a:pt x="1219619" y="0"/>
                  <a:pt x="2346593" y="650659"/>
                  <a:pt x="2956403" y="1706880"/>
                </a:cubicBezTo>
                <a:lnTo>
                  <a:pt x="2073358" y="2216706"/>
                </a:lnTo>
                <a:lnTo>
                  <a:pt x="1971838" y="2046310"/>
                </a:lnTo>
                <a:cubicBezTo>
                  <a:pt x="1586806" y="1465169"/>
                  <a:pt x="961463" y="1063180"/>
                  <a:pt x="241199" y="988593"/>
                </a:cubicBezTo>
                <a:lnTo>
                  <a:pt x="0" y="9761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3" tIns="811530" rIns="1429257" bIns="47129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FF37F9-A683-C257-24EC-AC69613EF1DC}"/>
              </a:ext>
            </a:extLst>
          </p:cNvPr>
          <p:cNvSpPr/>
          <p:nvPr/>
        </p:nvSpPr>
        <p:spPr>
          <a:xfrm rot="18000000">
            <a:off x="1244146" y="1095092"/>
            <a:ext cx="1305640" cy="3315682"/>
          </a:xfrm>
          <a:custGeom>
            <a:avLst/>
            <a:gdLst>
              <a:gd name="connsiteX0" fmla="*/ 886905 w 1344261"/>
              <a:gd name="connsiteY0" fmla="*/ 0 h 3413760"/>
              <a:gd name="connsiteX1" fmla="*/ 886905 w 1344261"/>
              <a:gd name="connsiteY1" fmla="*/ 3413760 h 3413760"/>
              <a:gd name="connsiteX2" fmla="*/ 3378 w 1344261"/>
              <a:gd name="connsiteY2" fmla="*/ 2903656 h 3413760"/>
              <a:gd name="connsiteX3" fmla="*/ 24760 w 1344261"/>
              <a:gd name="connsiteY3" fmla="*/ 2867768 h 3413760"/>
              <a:gd name="connsiteX4" fmla="*/ 312087 w 1344261"/>
              <a:gd name="connsiteY4" fmla="*/ 1710690 h 3413760"/>
              <a:gd name="connsiteX5" fmla="*/ 24760 w 1344261"/>
              <a:gd name="connsiteY5" fmla="*/ 553613 h 3413760"/>
              <a:gd name="connsiteX6" fmla="*/ 0 w 1344261"/>
              <a:gd name="connsiteY6" fmla="*/ 51205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261" h="3413760">
                <a:moveTo>
                  <a:pt x="886905" y="0"/>
                </a:moveTo>
                <a:cubicBezTo>
                  <a:pt x="1496714" y="1056221"/>
                  <a:pt x="1496714" y="2357539"/>
                  <a:pt x="886905" y="3413760"/>
                </a:cubicBezTo>
                <a:lnTo>
                  <a:pt x="3378" y="2903656"/>
                </a:lnTo>
                <a:lnTo>
                  <a:pt x="24760" y="2867768"/>
                </a:lnTo>
                <a:cubicBezTo>
                  <a:pt x="208001" y="2523811"/>
                  <a:pt x="312087" y="2129645"/>
                  <a:pt x="312087" y="1710690"/>
                </a:cubicBezTo>
                <a:cubicBezTo>
                  <a:pt x="312087" y="1291735"/>
                  <a:pt x="208001" y="897569"/>
                  <a:pt x="24760" y="553613"/>
                </a:cubicBezTo>
                <a:lnTo>
                  <a:pt x="0" y="512055"/>
                </a:lnTo>
                <a:close/>
              </a:path>
            </a:pathLst>
          </a:custGeom>
          <a:solidFill>
            <a:srgbClr val="27AE6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6150" tIns="2805430" rIns="171958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7653A4-488E-9A44-EF2D-DC4804D978E2}"/>
              </a:ext>
            </a:extLst>
          </p:cNvPr>
          <p:cNvSpPr/>
          <p:nvPr/>
        </p:nvSpPr>
        <p:spPr>
          <a:xfrm rot="18000000">
            <a:off x="2478779" y="3951460"/>
            <a:ext cx="2871465" cy="2148256"/>
          </a:xfrm>
          <a:custGeom>
            <a:avLst/>
            <a:gdLst>
              <a:gd name="connsiteX0" fmla="*/ 2072876 w 2956403"/>
              <a:gd name="connsiteY0" fmla="*/ 0 h 2216984"/>
              <a:gd name="connsiteX1" fmla="*/ 2956403 w 2956403"/>
              <a:gd name="connsiteY1" fmla="*/ 510104 h 2216984"/>
              <a:gd name="connsiteX2" fmla="*/ 0 w 2956403"/>
              <a:gd name="connsiteY2" fmla="*/ 2216984 h 2216984"/>
              <a:gd name="connsiteX3" fmla="*/ 0 w 2956403"/>
              <a:gd name="connsiteY3" fmla="*/ 1234457 h 2216984"/>
              <a:gd name="connsiteX4" fmla="*/ 970 w 2956403"/>
              <a:gd name="connsiteY4" fmla="*/ 1234507 h 2216984"/>
              <a:gd name="connsiteX5" fmla="*/ 1975013 w 2956403"/>
              <a:gd name="connsiteY5" fmla="*/ 164257 h 221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984">
                <a:moveTo>
                  <a:pt x="2072876" y="0"/>
                </a:moveTo>
                <a:lnTo>
                  <a:pt x="2956403" y="510104"/>
                </a:lnTo>
                <a:cubicBezTo>
                  <a:pt x="2346594" y="1566325"/>
                  <a:pt x="1219619" y="2216984"/>
                  <a:pt x="0" y="2216984"/>
                </a:cubicBezTo>
                <a:lnTo>
                  <a:pt x="0" y="1234457"/>
                </a:lnTo>
                <a:lnTo>
                  <a:pt x="970" y="1234507"/>
                </a:lnTo>
                <a:cubicBezTo>
                  <a:pt x="822706" y="1234507"/>
                  <a:pt x="1547199" y="809969"/>
                  <a:pt x="1975013" y="164257"/>
                </a:cubicBezTo>
                <a:close/>
              </a:path>
            </a:pathLst>
          </a:custGeom>
          <a:solidFill>
            <a:srgbClr val="2C97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2" tIns="4712970" rIns="1429258" bIns="81153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5CC5B-14BD-F1F0-990A-9BF7EACBEE82}"/>
              </a:ext>
            </a:extLst>
          </p:cNvPr>
          <p:cNvSpPr/>
          <p:nvPr/>
        </p:nvSpPr>
        <p:spPr>
          <a:xfrm rot="18000000">
            <a:off x="381468" y="6526327"/>
            <a:ext cx="2871465" cy="2150218"/>
          </a:xfrm>
          <a:custGeom>
            <a:avLst/>
            <a:gdLst>
              <a:gd name="connsiteX0" fmla="*/ 878049 w 2956403"/>
              <a:gd name="connsiteY0" fmla="*/ 0 h 2213822"/>
              <a:gd name="connsiteX1" fmla="*/ 972853 w 2956403"/>
              <a:gd name="connsiteY1" fmla="*/ 159123 h 2213822"/>
              <a:gd name="connsiteX2" fmla="*/ 2946896 w 2956403"/>
              <a:gd name="connsiteY2" fmla="*/ 1229373 h 2213822"/>
              <a:gd name="connsiteX3" fmla="*/ 2956403 w 2956403"/>
              <a:gd name="connsiteY3" fmla="*/ 1228884 h 2213822"/>
              <a:gd name="connsiteX4" fmla="*/ 2956403 w 2956403"/>
              <a:gd name="connsiteY4" fmla="*/ 2213822 h 2213822"/>
              <a:gd name="connsiteX5" fmla="*/ 0 w 2956403"/>
              <a:gd name="connsiteY5" fmla="*/ 506942 h 221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3822">
                <a:moveTo>
                  <a:pt x="878049" y="0"/>
                </a:moveTo>
                <a:lnTo>
                  <a:pt x="972853" y="159123"/>
                </a:lnTo>
                <a:cubicBezTo>
                  <a:pt x="1400667" y="804835"/>
                  <a:pt x="2125161" y="1229373"/>
                  <a:pt x="2946896" y="1229373"/>
                </a:cubicBezTo>
                <a:lnTo>
                  <a:pt x="2956403" y="1228884"/>
                </a:lnTo>
                <a:lnTo>
                  <a:pt x="2956403" y="2213822"/>
                </a:lnTo>
                <a:cubicBezTo>
                  <a:pt x="1736784" y="2213822"/>
                  <a:pt x="609810" y="1563163"/>
                  <a:pt x="0" y="506942"/>
                </a:cubicBezTo>
                <a:close/>
              </a:path>
            </a:pathLst>
          </a:custGeom>
          <a:solidFill>
            <a:srgbClr val="34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4715510" rIns="3569462" bIns="81407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B4776C-03E0-F9C9-1156-94A5507D5853}"/>
              </a:ext>
            </a:extLst>
          </p:cNvPr>
          <p:cNvSpPr/>
          <p:nvPr/>
        </p:nvSpPr>
        <p:spPr>
          <a:xfrm rot="18000000">
            <a:off x="-1478737" y="5871833"/>
            <a:ext cx="1299990" cy="3315682"/>
          </a:xfrm>
          <a:custGeom>
            <a:avLst/>
            <a:gdLst>
              <a:gd name="connsiteX0" fmla="*/ 457357 w 1338444"/>
              <a:gd name="connsiteY0" fmla="*/ 0 h 3413760"/>
              <a:gd name="connsiteX1" fmla="*/ 1338444 w 1338444"/>
              <a:gd name="connsiteY1" fmla="*/ 508696 h 3413760"/>
              <a:gd name="connsiteX2" fmla="*/ 1310966 w 1338444"/>
              <a:gd name="connsiteY2" fmla="*/ 554816 h 3413760"/>
              <a:gd name="connsiteX3" fmla="*/ 1023638 w 1338444"/>
              <a:gd name="connsiteY3" fmla="*/ 1711893 h 3413760"/>
              <a:gd name="connsiteX4" fmla="*/ 1310966 w 1338444"/>
              <a:gd name="connsiteY4" fmla="*/ 2868971 h 3413760"/>
              <a:gd name="connsiteX5" fmla="*/ 1333999 w 1338444"/>
              <a:gd name="connsiteY5" fmla="*/ 2907631 h 3413760"/>
              <a:gd name="connsiteX6" fmla="*/ 457357 w 1338444"/>
              <a:gd name="connsiteY6" fmla="*/ 3413760 h 3413760"/>
              <a:gd name="connsiteX7" fmla="*/ 457357 w 1338444"/>
              <a:gd name="connsiteY7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444" h="3413760">
                <a:moveTo>
                  <a:pt x="457357" y="0"/>
                </a:moveTo>
                <a:lnTo>
                  <a:pt x="1338444" y="508696"/>
                </a:lnTo>
                <a:lnTo>
                  <a:pt x="1310966" y="554816"/>
                </a:lnTo>
                <a:cubicBezTo>
                  <a:pt x="1127724" y="898772"/>
                  <a:pt x="1023638" y="1292938"/>
                  <a:pt x="1023638" y="1711893"/>
                </a:cubicBezTo>
                <a:cubicBezTo>
                  <a:pt x="1023638" y="2130848"/>
                  <a:pt x="1127724" y="2525014"/>
                  <a:pt x="1310966" y="2868971"/>
                </a:cubicBezTo>
                <a:lnTo>
                  <a:pt x="1333999" y="2907631"/>
                </a:lnTo>
                <a:lnTo>
                  <a:pt x="457357" y="3413760"/>
                </a:lnTo>
                <a:cubicBezTo>
                  <a:pt x="-152452" y="2357539"/>
                  <a:pt x="-152452" y="1056221"/>
                  <a:pt x="457357" y="0"/>
                </a:cubicBezTo>
                <a:close/>
              </a:path>
            </a:pathLst>
          </a:custGeom>
          <a:solidFill>
            <a:srgbClr val="FB451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214" tIns="2805430" rIns="4739894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498CA7-4F9C-2D41-06DF-5B3104860123}"/>
              </a:ext>
            </a:extLst>
          </p:cNvPr>
          <p:cNvSpPr/>
          <p:nvPr/>
        </p:nvSpPr>
        <p:spPr>
          <a:xfrm rot="18000000">
            <a:off x="-3660033" y="4183440"/>
            <a:ext cx="2871465" cy="2151873"/>
          </a:xfrm>
          <a:custGeom>
            <a:avLst/>
            <a:gdLst>
              <a:gd name="connsiteX0" fmla="*/ 2956403 w 2956403"/>
              <a:gd name="connsiteY0" fmla="*/ 0 h 2215526"/>
              <a:gd name="connsiteX1" fmla="*/ 2956403 w 2956403"/>
              <a:gd name="connsiteY1" fmla="*/ 973570 h 2215526"/>
              <a:gd name="connsiteX2" fmla="*/ 2713969 w 2956403"/>
              <a:gd name="connsiteY2" fmla="*/ 986053 h 2215526"/>
              <a:gd name="connsiteX3" fmla="*/ 983330 w 2956403"/>
              <a:gd name="connsiteY3" fmla="*/ 2043770 h 2215526"/>
              <a:gd name="connsiteX4" fmla="*/ 881000 w 2956403"/>
              <a:gd name="connsiteY4" fmla="*/ 2215526 h 2215526"/>
              <a:gd name="connsiteX5" fmla="*/ 0 w 2956403"/>
              <a:gd name="connsiteY5" fmla="*/ 1706880 h 2215526"/>
              <a:gd name="connsiteX6" fmla="*/ 2956403 w 2956403"/>
              <a:gd name="connsiteY6" fmla="*/ 0 h 22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6403" h="2215526">
                <a:moveTo>
                  <a:pt x="2956403" y="0"/>
                </a:moveTo>
                <a:lnTo>
                  <a:pt x="2956403" y="973570"/>
                </a:lnTo>
                <a:lnTo>
                  <a:pt x="2713969" y="986053"/>
                </a:lnTo>
                <a:cubicBezTo>
                  <a:pt x="1993706" y="1060640"/>
                  <a:pt x="1368362" y="1462629"/>
                  <a:pt x="983330" y="2043770"/>
                </a:cubicBezTo>
                <a:lnTo>
                  <a:pt x="881000" y="2215526"/>
                </a:lnTo>
                <a:lnTo>
                  <a:pt x="0" y="1706880"/>
                </a:lnTo>
                <a:cubicBezTo>
                  <a:pt x="609809" y="650659"/>
                  <a:pt x="1736784" y="0"/>
                  <a:pt x="2956403" y="0"/>
                </a:cubicBezTo>
                <a:close/>
              </a:path>
            </a:pathLst>
          </a:custGeom>
          <a:solidFill>
            <a:srgbClr val="F39B1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814070" rIns="3569462" bIns="471551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86ECA-5178-BE85-0512-C87D8B35D33D}"/>
              </a:ext>
            </a:extLst>
          </p:cNvPr>
          <p:cNvSpPr txBox="1"/>
          <p:nvPr/>
        </p:nvSpPr>
        <p:spPr>
          <a:xfrm>
            <a:off x="4193114" y="804655"/>
            <a:ext cx="98981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Oswald Bold" panose="020B0604020202020204" charset="0"/>
              </a:rPr>
              <a:t>PROMOTION EFFECTIVENESS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7CD3F-1989-A41E-4EB6-0E4F83A30550}"/>
              </a:ext>
            </a:extLst>
          </p:cNvPr>
          <p:cNvSpPr txBox="1"/>
          <p:nvPr/>
        </p:nvSpPr>
        <p:spPr>
          <a:xfrm>
            <a:off x="312632" y="4528213"/>
            <a:ext cx="323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Oswald Bold" panose="020B0604020202020204" charset="0"/>
              </a:rPr>
              <a:t>INSIGHTS</a:t>
            </a:r>
            <a:endParaRPr lang="en-US" sz="6600" dirty="0">
              <a:latin typeface="Oswald Bold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CBED9B-CB88-F40C-33FF-E6DB1494C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470" y="2717306"/>
            <a:ext cx="13421439" cy="5791434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7976F619-99D8-AD71-F315-810ABD1E1E3F}"/>
              </a:ext>
            </a:extLst>
          </p:cNvPr>
          <p:cNvSpPr txBox="1"/>
          <p:nvPr/>
        </p:nvSpPr>
        <p:spPr>
          <a:xfrm>
            <a:off x="2607493" y="8874628"/>
            <a:ext cx="14656928" cy="568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31F20"/>
                </a:solidFill>
                <a:latin typeface="Oswald Bold"/>
              </a:rPr>
              <a:t>Promotions are highly effective at driving volume and revenue, with a +34.8% increase in units sold.</a:t>
            </a:r>
          </a:p>
        </p:txBody>
      </p:sp>
    </p:spTree>
    <p:extLst>
      <p:ext uri="{BB962C8B-B14F-4D97-AF65-F5344CB8AC3E}">
        <p14:creationId xmlns:p14="http://schemas.microsoft.com/office/powerpoint/2010/main" val="1674469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id="{1F651836-30F8-6128-1478-44FF83136A96}"/>
              </a:ext>
            </a:extLst>
          </p:cNvPr>
          <p:cNvSpPr/>
          <p:nvPr/>
        </p:nvSpPr>
        <p:spPr>
          <a:xfrm rot="887923">
            <a:off x="-9485465" y="5588441"/>
            <a:ext cx="11861334" cy="11847350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449C7961-BAF8-D171-05B3-0553E8999511}"/>
              </a:ext>
            </a:extLst>
          </p:cNvPr>
          <p:cNvSpPr/>
          <p:nvPr/>
        </p:nvSpPr>
        <p:spPr>
          <a:xfrm rot="887923">
            <a:off x="15773067" y="-71711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31">
            <a:extLst>
              <a:ext uri="{FF2B5EF4-FFF2-40B4-BE49-F238E27FC236}">
                <a16:creationId xmlns:a16="http://schemas.microsoft.com/office/drawing/2014/main" id="{4814E26B-11DA-8C99-B75E-97EE1CC79CA4}"/>
              </a:ext>
            </a:extLst>
          </p:cNvPr>
          <p:cNvSpPr txBox="1"/>
          <p:nvPr/>
        </p:nvSpPr>
        <p:spPr>
          <a:xfrm>
            <a:off x="4896574" y="3073328"/>
            <a:ext cx="12968819" cy="5097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Computers category is the primary revenue driver.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The US and China are critical markets for sales growth.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Supply chain gaps (ordered vs. delivered) present an opportunity for optimization.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Promotions are actively used, but their direct ROI should be analyzed further.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Medium" panose="00000600000000000000" pitchFamily="2" charset="0"/>
              </a:rPr>
              <a:t>Data access is secure and role-specific, ensuring the right users see the right data.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CF027E-EB54-46CC-BA4C-1603CE819FD9}"/>
              </a:ext>
            </a:extLst>
          </p:cNvPr>
          <p:cNvSpPr/>
          <p:nvPr/>
        </p:nvSpPr>
        <p:spPr>
          <a:xfrm>
            <a:off x="585474" y="1750788"/>
            <a:ext cx="2871465" cy="2148256"/>
          </a:xfrm>
          <a:custGeom>
            <a:avLst/>
            <a:gdLst>
              <a:gd name="connsiteX0" fmla="*/ 0 w 2956403"/>
              <a:gd name="connsiteY0" fmla="*/ 0 h 2216706"/>
              <a:gd name="connsiteX1" fmla="*/ 2956403 w 2956403"/>
              <a:gd name="connsiteY1" fmla="*/ 1706880 h 2216706"/>
              <a:gd name="connsiteX2" fmla="*/ 2073358 w 2956403"/>
              <a:gd name="connsiteY2" fmla="*/ 2216706 h 2216706"/>
              <a:gd name="connsiteX3" fmla="*/ 1971838 w 2956403"/>
              <a:gd name="connsiteY3" fmla="*/ 2046310 h 2216706"/>
              <a:gd name="connsiteX4" fmla="*/ 241199 w 2956403"/>
              <a:gd name="connsiteY4" fmla="*/ 988593 h 2216706"/>
              <a:gd name="connsiteX5" fmla="*/ 0 w 2956403"/>
              <a:gd name="connsiteY5" fmla="*/ 976174 h 22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706">
                <a:moveTo>
                  <a:pt x="0" y="0"/>
                </a:moveTo>
                <a:cubicBezTo>
                  <a:pt x="1219619" y="0"/>
                  <a:pt x="2346593" y="650659"/>
                  <a:pt x="2956403" y="1706880"/>
                </a:cubicBezTo>
                <a:lnTo>
                  <a:pt x="2073358" y="2216706"/>
                </a:lnTo>
                <a:lnTo>
                  <a:pt x="1971838" y="2046310"/>
                </a:lnTo>
                <a:cubicBezTo>
                  <a:pt x="1586806" y="1465169"/>
                  <a:pt x="961463" y="1063180"/>
                  <a:pt x="241199" y="988593"/>
                </a:cubicBezTo>
                <a:lnTo>
                  <a:pt x="0" y="9761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3" tIns="811530" rIns="1429257" bIns="47129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FF37F9-A683-C257-24EC-AC69613EF1DC}"/>
              </a:ext>
            </a:extLst>
          </p:cNvPr>
          <p:cNvSpPr/>
          <p:nvPr/>
        </p:nvSpPr>
        <p:spPr>
          <a:xfrm>
            <a:off x="3276600" y="3472477"/>
            <a:ext cx="1305640" cy="3315682"/>
          </a:xfrm>
          <a:custGeom>
            <a:avLst/>
            <a:gdLst>
              <a:gd name="connsiteX0" fmla="*/ 886905 w 1344261"/>
              <a:gd name="connsiteY0" fmla="*/ 0 h 3413760"/>
              <a:gd name="connsiteX1" fmla="*/ 886905 w 1344261"/>
              <a:gd name="connsiteY1" fmla="*/ 3413760 h 3413760"/>
              <a:gd name="connsiteX2" fmla="*/ 3378 w 1344261"/>
              <a:gd name="connsiteY2" fmla="*/ 2903656 h 3413760"/>
              <a:gd name="connsiteX3" fmla="*/ 24760 w 1344261"/>
              <a:gd name="connsiteY3" fmla="*/ 2867768 h 3413760"/>
              <a:gd name="connsiteX4" fmla="*/ 312087 w 1344261"/>
              <a:gd name="connsiteY4" fmla="*/ 1710690 h 3413760"/>
              <a:gd name="connsiteX5" fmla="*/ 24760 w 1344261"/>
              <a:gd name="connsiteY5" fmla="*/ 553613 h 3413760"/>
              <a:gd name="connsiteX6" fmla="*/ 0 w 1344261"/>
              <a:gd name="connsiteY6" fmla="*/ 51205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261" h="3413760">
                <a:moveTo>
                  <a:pt x="886905" y="0"/>
                </a:moveTo>
                <a:cubicBezTo>
                  <a:pt x="1496714" y="1056221"/>
                  <a:pt x="1496714" y="2357539"/>
                  <a:pt x="886905" y="3413760"/>
                </a:cubicBezTo>
                <a:lnTo>
                  <a:pt x="3378" y="2903656"/>
                </a:lnTo>
                <a:lnTo>
                  <a:pt x="24760" y="2867768"/>
                </a:lnTo>
                <a:cubicBezTo>
                  <a:pt x="208001" y="2523811"/>
                  <a:pt x="312087" y="2129645"/>
                  <a:pt x="312087" y="1710690"/>
                </a:cubicBezTo>
                <a:cubicBezTo>
                  <a:pt x="312087" y="1291735"/>
                  <a:pt x="208001" y="897569"/>
                  <a:pt x="24760" y="553613"/>
                </a:cubicBezTo>
                <a:lnTo>
                  <a:pt x="0" y="512055"/>
                </a:lnTo>
                <a:close/>
              </a:path>
            </a:pathLst>
          </a:custGeom>
          <a:solidFill>
            <a:srgbClr val="27AE6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6150" tIns="2805430" rIns="171958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7653A4-488E-9A44-EF2D-DC4804D978E2}"/>
              </a:ext>
            </a:extLst>
          </p:cNvPr>
          <p:cNvSpPr/>
          <p:nvPr/>
        </p:nvSpPr>
        <p:spPr>
          <a:xfrm>
            <a:off x="592922" y="6407949"/>
            <a:ext cx="2871465" cy="2148256"/>
          </a:xfrm>
          <a:custGeom>
            <a:avLst/>
            <a:gdLst>
              <a:gd name="connsiteX0" fmla="*/ 2072876 w 2956403"/>
              <a:gd name="connsiteY0" fmla="*/ 0 h 2216984"/>
              <a:gd name="connsiteX1" fmla="*/ 2956403 w 2956403"/>
              <a:gd name="connsiteY1" fmla="*/ 510104 h 2216984"/>
              <a:gd name="connsiteX2" fmla="*/ 0 w 2956403"/>
              <a:gd name="connsiteY2" fmla="*/ 2216984 h 2216984"/>
              <a:gd name="connsiteX3" fmla="*/ 0 w 2956403"/>
              <a:gd name="connsiteY3" fmla="*/ 1234457 h 2216984"/>
              <a:gd name="connsiteX4" fmla="*/ 970 w 2956403"/>
              <a:gd name="connsiteY4" fmla="*/ 1234507 h 2216984"/>
              <a:gd name="connsiteX5" fmla="*/ 1975013 w 2956403"/>
              <a:gd name="connsiteY5" fmla="*/ 164257 h 221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6984">
                <a:moveTo>
                  <a:pt x="2072876" y="0"/>
                </a:moveTo>
                <a:lnTo>
                  <a:pt x="2956403" y="510104"/>
                </a:lnTo>
                <a:cubicBezTo>
                  <a:pt x="2346594" y="1566325"/>
                  <a:pt x="1219619" y="2216984"/>
                  <a:pt x="0" y="2216984"/>
                </a:cubicBezTo>
                <a:lnTo>
                  <a:pt x="0" y="1234457"/>
                </a:lnTo>
                <a:lnTo>
                  <a:pt x="970" y="1234507"/>
                </a:lnTo>
                <a:cubicBezTo>
                  <a:pt x="822706" y="1234507"/>
                  <a:pt x="1547199" y="809969"/>
                  <a:pt x="1975013" y="164257"/>
                </a:cubicBezTo>
                <a:close/>
              </a:path>
            </a:pathLst>
          </a:custGeom>
          <a:solidFill>
            <a:srgbClr val="2C97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66922" tIns="4712970" rIns="1429258" bIns="81153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5CC5B-14BD-F1F0-990A-9BF7EACBEE82}"/>
              </a:ext>
            </a:extLst>
          </p:cNvPr>
          <p:cNvSpPr/>
          <p:nvPr/>
        </p:nvSpPr>
        <p:spPr>
          <a:xfrm>
            <a:off x="-2379440" y="6410381"/>
            <a:ext cx="2871465" cy="2150218"/>
          </a:xfrm>
          <a:custGeom>
            <a:avLst/>
            <a:gdLst>
              <a:gd name="connsiteX0" fmla="*/ 878049 w 2956403"/>
              <a:gd name="connsiteY0" fmla="*/ 0 h 2213822"/>
              <a:gd name="connsiteX1" fmla="*/ 972853 w 2956403"/>
              <a:gd name="connsiteY1" fmla="*/ 159123 h 2213822"/>
              <a:gd name="connsiteX2" fmla="*/ 2946896 w 2956403"/>
              <a:gd name="connsiteY2" fmla="*/ 1229373 h 2213822"/>
              <a:gd name="connsiteX3" fmla="*/ 2956403 w 2956403"/>
              <a:gd name="connsiteY3" fmla="*/ 1228884 h 2213822"/>
              <a:gd name="connsiteX4" fmla="*/ 2956403 w 2956403"/>
              <a:gd name="connsiteY4" fmla="*/ 2213822 h 2213822"/>
              <a:gd name="connsiteX5" fmla="*/ 0 w 2956403"/>
              <a:gd name="connsiteY5" fmla="*/ 506942 h 221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403" h="2213822">
                <a:moveTo>
                  <a:pt x="878049" y="0"/>
                </a:moveTo>
                <a:lnTo>
                  <a:pt x="972853" y="159123"/>
                </a:lnTo>
                <a:cubicBezTo>
                  <a:pt x="1400667" y="804835"/>
                  <a:pt x="2125161" y="1229373"/>
                  <a:pt x="2946896" y="1229373"/>
                </a:cubicBezTo>
                <a:lnTo>
                  <a:pt x="2956403" y="1228884"/>
                </a:lnTo>
                <a:lnTo>
                  <a:pt x="2956403" y="2213822"/>
                </a:lnTo>
                <a:cubicBezTo>
                  <a:pt x="1736784" y="2213822"/>
                  <a:pt x="609810" y="1563163"/>
                  <a:pt x="0" y="506942"/>
                </a:cubicBezTo>
                <a:close/>
              </a:path>
            </a:pathLst>
          </a:custGeom>
          <a:solidFill>
            <a:srgbClr val="3449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4715510" rIns="3569462" bIns="81407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B4776C-03E0-F9C9-1156-94A5507D5853}"/>
              </a:ext>
            </a:extLst>
          </p:cNvPr>
          <p:cNvSpPr/>
          <p:nvPr/>
        </p:nvSpPr>
        <p:spPr>
          <a:xfrm>
            <a:off x="-2854526" y="3500315"/>
            <a:ext cx="1299990" cy="3315682"/>
          </a:xfrm>
          <a:custGeom>
            <a:avLst/>
            <a:gdLst>
              <a:gd name="connsiteX0" fmla="*/ 457357 w 1338444"/>
              <a:gd name="connsiteY0" fmla="*/ 0 h 3413760"/>
              <a:gd name="connsiteX1" fmla="*/ 1338444 w 1338444"/>
              <a:gd name="connsiteY1" fmla="*/ 508696 h 3413760"/>
              <a:gd name="connsiteX2" fmla="*/ 1310966 w 1338444"/>
              <a:gd name="connsiteY2" fmla="*/ 554816 h 3413760"/>
              <a:gd name="connsiteX3" fmla="*/ 1023638 w 1338444"/>
              <a:gd name="connsiteY3" fmla="*/ 1711893 h 3413760"/>
              <a:gd name="connsiteX4" fmla="*/ 1310966 w 1338444"/>
              <a:gd name="connsiteY4" fmla="*/ 2868971 h 3413760"/>
              <a:gd name="connsiteX5" fmla="*/ 1333999 w 1338444"/>
              <a:gd name="connsiteY5" fmla="*/ 2907631 h 3413760"/>
              <a:gd name="connsiteX6" fmla="*/ 457357 w 1338444"/>
              <a:gd name="connsiteY6" fmla="*/ 3413760 h 3413760"/>
              <a:gd name="connsiteX7" fmla="*/ 457357 w 1338444"/>
              <a:gd name="connsiteY7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444" h="3413760">
                <a:moveTo>
                  <a:pt x="457357" y="0"/>
                </a:moveTo>
                <a:lnTo>
                  <a:pt x="1338444" y="508696"/>
                </a:lnTo>
                <a:lnTo>
                  <a:pt x="1310966" y="554816"/>
                </a:lnTo>
                <a:cubicBezTo>
                  <a:pt x="1127724" y="898772"/>
                  <a:pt x="1023638" y="1292938"/>
                  <a:pt x="1023638" y="1711893"/>
                </a:cubicBezTo>
                <a:cubicBezTo>
                  <a:pt x="1023638" y="2130848"/>
                  <a:pt x="1127724" y="2525014"/>
                  <a:pt x="1310966" y="2868971"/>
                </a:cubicBezTo>
                <a:lnTo>
                  <a:pt x="1333999" y="2907631"/>
                </a:lnTo>
                <a:lnTo>
                  <a:pt x="457357" y="3413760"/>
                </a:lnTo>
                <a:cubicBezTo>
                  <a:pt x="-152452" y="2357539"/>
                  <a:pt x="-152452" y="1056221"/>
                  <a:pt x="457357" y="0"/>
                </a:cubicBezTo>
                <a:close/>
              </a:path>
            </a:pathLst>
          </a:custGeom>
          <a:solidFill>
            <a:srgbClr val="FB451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8214" tIns="2805430" rIns="4739894" bIns="280543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498CA7-4F9C-2D41-06DF-5B3104860123}"/>
              </a:ext>
            </a:extLst>
          </p:cNvPr>
          <p:cNvSpPr/>
          <p:nvPr/>
        </p:nvSpPr>
        <p:spPr>
          <a:xfrm>
            <a:off x="-2371908" y="1738481"/>
            <a:ext cx="2871465" cy="2151873"/>
          </a:xfrm>
          <a:custGeom>
            <a:avLst/>
            <a:gdLst>
              <a:gd name="connsiteX0" fmla="*/ 2956403 w 2956403"/>
              <a:gd name="connsiteY0" fmla="*/ 0 h 2215526"/>
              <a:gd name="connsiteX1" fmla="*/ 2956403 w 2956403"/>
              <a:gd name="connsiteY1" fmla="*/ 973570 h 2215526"/>
              <a:gd name="connsiteX2" fmla="*/ 2713969 w 2956403"/>
              <a:gd name="connsiteY2" fmla="*/ 986053 h 2215526"/>
              <a:gd name="connsiteX3" fmla="*/ 983330 w 2956403"/>
              <a:gd name="connsiteY3" fmla="*/ 2043770 h 2215526"/>
              <a:gd name="connsiteX4" fmla="*/ 881000 w 2956403"/>
              <a:gd name="connsiteY4" fmla="*/ 2215526 h 2215526"/>
              <a:gd name="connsiteX5" fmla="*/ 0 w 2956403"/>
              <a:gd name="connsiteY5" fmla="*/ 1706880 h 2215526"/>
              <a:gd name="connsiteX6" fmla="*/ 2956403 w 2956403"/>
              <a:gd name="connsiteY6" fmla="*/ 0 h 22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6403" h="2215526">
                <a:moveTo>
                  <a:pt x="2956403" y="0"/>
                </a:moveTo>
                <a:lnTo>
                  <a:pt x="2956403" y="973570"/>
                </a:lnTo>
                <a:lnTo>
                  <a:pt x="2713969" y="986053"/>
                </a:lnTo>
                <a:cubicBezTo>
                  <a:pt x="1993706" y="1060640"/>
                  <a:pt x="1368362" y="1462629"/>
                  <a:pt x="983330" y="2043770"/>
                </a:cubicBezTo>
                <a:lnTo>
                  <a:pt x="881000" y="2215526"/>
                </a:lnTo>
                <a:lnTo>
                  <a:pt x="0" y="1706880"/>
                </a:lnTo>
                <a:cubicBezTo>
                  <a:pt x="609809" y="650659"/>
                  <a:pt x="1736784" y="0"/>
                  <a:pt x="2956403" y="0"/>
                </a:cubicBezTo>
                <a:close/>
              </a:path>
            </a:pathLst>
          </a:custGeom>
          <a:solidFill>
            <a:srgbClr val="F39B1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31798" tIns="814070" rIns="3569462" bIns="471551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2C98C-8D69-D253-431D-4D4668C4CB4F}"/>
              </a:ext>
            </a:extLst>
          </p:cNvPr>
          <p:cNvSpPr txBox="1"/>
          <p:nvPr/>
        </p:nvSpPr>
        <p:spPr>
          <a:xfrm>
            <a:off x="4697610" y="802818"/>
            <a:ext cx="8892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Oswald Bold" panose="020B0604020202020204" charset="0"/>
              </a:rPr>
              <a:t>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7AA72-9BB1-DF41-FFC1-9A84520D423E}"/>
              </a:ext>
            </a:extLst>
          </p:cNvPr>
          <p:cNvSpPr txBox="1"/>
          <p:nvPr/>
        </p:nvSpPr>
        <p:spPr>
          <a:xfrm>
            <a:off x="1009423" y="4606569"/>
            <a:ext cx="2434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Oswald Bold" panose="020B0604020202020204" charset="0"/>
              </a:rPr>
              <a:t>KEY</a:t>
            </a:r>
          </a:p>
          <a:p>
            <a:pPr algn="ctr"/>
            <a:endParaRPr lang="en-US" sz="6600" dirty="0">
              <a:latin typeface="Oswald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374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 Medium</vt:lpstr>
      <vt:lpstr>Calibri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Serag Higazy</cp:lastModifiedBy>
  <cp:revision>88</cp:revision>
  <dcterms:created xsi:type="dcterms:W3CDTF">2006-08-16T00:00:00Z</dcterms:created>
  <dcterms:modified xsi:type="dcterms:W3CDTF">2025-09-09T18:25:46Z</dcterms:modified>
  <dc:identifier>DAGIZ98XCYs</dc:identifier>
</cp:coreProperties>
</file>