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8" r:id="rId31"/>
    <p:sldId id="286" r:id="rId32"/>
    <p:sldId id="287"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varScale="1">
        <p:scale>
          <a:sx n="70" d="100"/>
          <a:sy n="70"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92487411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419768279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282160191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31623E-A020-4B6F-8DCD-9DF058A45A85}"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9188301"/>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31117740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198045710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72328253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424932003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172430205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172261897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41433664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212135891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3139379903"/>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337681985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33414941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1038031446"/>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54467-CFDF-480E-9FA7-BF8298BD11D3}" type="datetimeFigureOut">
              <a:rPr lang="en-IN" smtClean="0"/>
              <a:t>22-05-2024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31623E-A020-4B6F-8DCD-9DF058A45A85}" type="slidenum">
              <a:rPr lang="en-IN" smtClean="0"/>
              <a:t>‹#›</a:t>
            </a:fld>
            <a:endParaRPr lang="en-IN" dirty="0"/>
          </a:p>
        </p:txBody>
      </p:sp>
    </p:spTree>
    <p:extLst>
      <p:ext uri="{BB962C8B-B14F-4D97-AF65-F5344CB8AC3E}">
        <p14:creationId xmlns:p14="http://schemas.microsoft.com/office/powerpoint/2010/main" val="306383665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B54467-CFDF-480E-9FA7-BF8298BD11D3}" type="datetimeFigureOut">
              <a:rPr lang="en-IN" smtClean="0"/>
              <a:t>22-05-2024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31623E-A020-4B6F-8DCD-9DF058A45A85}" type="slidenum">
              <a:rPr lang="en-IN" smtClean="0"/>
              <a:t>‹#›</a:t>
            </a:fld>
            <a:endParaRPr lang="en-IN" dirty="0"/>
          </a:p>
        </p:txBody>
      </p:sp>
    </p:spTree>
    <p:extLst>
      <p:ext uri="{BB962C8B-B14F-4D97-AF65-F5344CB8AC3E}">
        <p14:creationId xmlns:p14="http://schemas.microsoft.com/office/powerpoint/2010/main" val="117403539"/>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ransition spd="slow">
    <p:wipe/>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0965-BC0D-F093-FBBC-CECD8AE13AD1}"/>
              </a:ext>
            </a:extLst>
          </p:cNvPr>
          <p:cNvSpPr>
            <a:spLocks noGrp="1"/>
          </p:cNvSpPr>
          <p:nvPr>
            <p:ph type="ctrTitle"/>
          </p:nvPr>
        </p:nvSpPr>
        <p:spPr/>
        <p:txBody>
          <a:bodyPr/>
          <a:lstStyle/>
          <a:p>
            <a:r>
              <a:rPr lang="en-US" b="1" dirty="0"/>
              <a:t>TASK 1</a:t>
            </a:r>
            <a:endParaRPr lang="en-IN" b="1" dirty="0"/>
          </a:p>
        </p:txBody>
      </p:sp>
      <p:sp>
        <p:nvSpPr>
          <p:cNvPr id="3" name="Subtitle 2">
            <a:extLst>
              <a:ext uri="{FF2B5EF4-FFF2-40B4-BE49-F238E27FC236}">
                <a16:creationId xmlns:a16="http://schemas.microsoft.com/office/drawing/2014/main" id="{10D4C93D-E260-7759-9728-FE241B9AC616}"/>
              </a:ext>
            </a:extLst>
          </p:cNvPr>
          <p:cNvSpPr>
            <a:spLocks noGrp="1"/>
          </p:cNvSpPr>
          <p:nvPr>
            <p:ph type="subTitle" idx="1"/>
          </p:nvPr>
        </p:nvSpPr>
        <p:spPr/>
        <p:txBody>
          <a:bodyPr/>
          <a:lstStyle/>
          <a:p>
            <a:r>
              <a:rPr lang="en-US" b="1" dirty="0"/>
              <a:t>IRISH FLOWER SPECIES IDENTIFIER</a:t>
            </a:r>
            <a:endParaRPr lang="en-IN" b="1" dirty="0"/>
          </a:p>
        </p:txBody>
      </p:sp>
    </p:spTree>
    <p:extLst>
      <p:ext uri="{BB962C8B-B14F-4D97-AF65-F5344CB8AC3E}">
        <p14:creationId xmlns:p14="http://schemas.microsoft.com/office/powerpoint/2010/main" val="1969687334"/>
      </p:ext>
    </p:extLst>
  </p:cSld>
  <p:clrMapOvr>
    <a:masterClrMapping/>
  </p:clrMapOvr>
  <p:transition spd="slow" advTm="3276">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y = data['Species']</a:t>
            </a:r>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360DAD7A-F0C1-94C8-C117-391B435D57B2}"/>
              </a:ext>
            </a:extLst>
          </p:cNvPr>
          <p:cNvSpPr/>
          <p:nvPr/>
        </p:nvSpPr>
        <p:spPr>
          <a:xfrm>
            <a:off x="1103312"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creates a Series y containing only the 'Species' column from the data DataFrame.</a:t>
            </a:r>
            <a:endParaRPr lang="en-IN" dirty="0">
              <a:solidFill>
                <a:schemeClr val="tx1"/>
              </a:solidFill>
            </a:endParaRPr>
          </a:p>
        </p:txBody>
      </p:sp>
    </p:spTree>
    <p:extLst>
      <p:ext uri="{BB962C8B-B14F-4D97-AF65-F5344CB8AC3E}">
        <p14:creationId xmlns:p14="http://schemas.microsoft.com/office/powerpoint/2010/main" val="3219868349"/>
      </p:ext>
    </p:extLst>
  </p:cSld>
  <p:clrMapOvr>
    <a:masterClrMapping/>
  </p:clrMapOvr>
  <p:transition spd="slow" advTm="5466">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from sklearn.preprocessing import LabelEncoder</a:t>
            </a:r>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2D7AB355-F32C-DEE0-2D45-62F2B391CD97}"/>
              </a:ext>
            </a:extLst>
          </p:cNvPr>
          <p:cNvSpPr/>
          <p:nvPr/>
        </p:nvSpPr>
        <p:spPr>
          <a:xfrm>
            <a:off x="968990"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endParaRPr lang="en-US" dirty="0">
              <a:solidFill>
                <a:schemeClr val="tx1"/>
              </a:solidFill>
              <a:latin typeface="Calibri" panose="020F0502020204030204" pitchFamily="34" charset="0"/>
            </a:endParaRPr>
          </a:p>
          <a:p>
            <a:pPr algn="ctr"/>
            <a:endParaRPr lang="en-US" sz="1800" b="0" i="0" u="none" strike="noStrike" dirty="0">
              <a:solidFill>
                <a:schemeClr val="tx1"/>
              </a:solidFill>
              <a:effectLst/>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imports the LabelEncoder function from the sklearn.metrics module. It's used to encode categorical labels into numerical values.</a:t>
            </a:r>
          </a:p>
          <a:p>
            <a:pPr algn="ctr"/>
            <a:endParaRPr lang="en-IN" dirty="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197428611"/>
      </p:ext>
    </p:extLst>
  </p:cSld>
  <p:clrMapOvr>
    <a:masterClrMapping/>
  </p:clrMapOvr>
  <p:transition spd="slow" advTm="5287">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label_encoder = LabelEncoder()</a:t>
            </a:r>
            <a:endParaRPr lang="en-IN" dirty="0"/>
          </a:p>
        </p:txBody>
      </p:sp>
      <p:sp>
        <p:nvSpPr>
          <p:cNvPr id="4" name="Speech Bubble: Rectangle 8">
            <a:extLst>
              <a:ext uri="{FF2B5EF4-FFF2-40B4-BE49-F238E27FC236}">
                <a16:creationId xmlns:a16="http://schemas.microsoft.com/office/drawing/2014/main" id="{27BF15D6-E105-8837-D396-EF7399B04ACA}"/>
              </a:ext>
            </a:extLst>
          </p:cNvPr>
          <p:cNvSpPr/>
          <p:nvPr/>
        </p:nvSpPr>
        <p:spPr>
          <a:xfrm>
            <a:off x="982638"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creates an instance of the LabelEncoder class from the sklearn.preprocessing module</a:t>
            </a:r>
            <a:endParaRPr lang="en-IN" dirty="0">
              <a:solidFill>
                <a:schemeClr val="tx1"/>
              </a:solidFill>
            </a:endParaRPr>
          </a:p>
        </p:txBody>
      </p:sp>
    </p:spTree>
    <p:extLst>
      <p:ext uri="{BB962C8B-B14F-4D97-AF65-F5344CB8AC3E}">
        <p14:creationId xmlns:p14="http://schemas.microsoft.com/office/powerpoint/2010/main" val="4170594271"/>
      </p:ext>
    </p:extLst>
  </p:cSld>
  <p:clrMapOvr>
    <a:masterClrMapping/>
  </p:clrMapOvr>
  <p:transition spd="slow" advTm="5397">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y = label_encoder.fit_transform(y)</a:t>
            </a:r>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3267079E-86DD-EABB-6896-A435D5AB5930}"/>
              </a:ext>
            </a:extLst>
          </p:cNvPr>
          <p:cNvSpPr/>
          <p:nvPr/>
        </p:nvSpPr>
        <p:spPr>
          <a:xfrm>
            <a:off x="996286"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800" b="0" i="0" u="none" strike="noStrike" dirty="0">
                <a:solidFill>
                  <a:schemeClr val="tx1"/>
                </a:solidFill>
                <a:effectLst/>
                <a:latin typeface="Calibri" panose="020F0502020204030204" pitchFamily="34" charset="0"/>
              </a:rPr>
              <a:t> </a:t>
            </a:r>
          </a:p>
          <a:p>
            <a:pPr algn="ctr"/>
            <a:endParaRPr lang="en-US" dirty="0">
              <a:solidFill>
                <a:schemeClr val="tx1"/>
              </a:solidFill>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encodes the categorical labels in the y Series into numerical values using the fit_transform method of the LabelEncoder object.</a:t>
            </a:r>
          </a:p>
          <a:p>
            <a:pPr algn="ctr"/>
            <a:endParaRPr lang="en-IN" dirty="0">
              <a:solidFill>
                <a:schemeClr val="tx1"/>
              </a:solidFill>
            </a:endParaRPr>
          </a:p>
        </p:txBody>
      </p:sp>
    </p:spTree>
    <p:extLst>
      <p:ext uri="{BB962C8B-B14F-4D97-AF65-F5344CB8AC3E}">
        <p14:creationId xmlns:p14="http://schemas.microsoft.com/office/powerpoint/2010/main" val="1115779359"/>
      </p:ext>
    </p:extLst>
  </p:cSld>
  <p:clrMapOvr>
    <a:masterClrMapping/>
  </p:clrMapOvr>
  <p:transition spd="slow" advTm="5304">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X_train, X_test, y_train, y_test = train_test_split(X, y, test_size=0.2, random_state=42)</a:t>
            </a:r>
          </a:p>
          <a:p>
            <a:pPr marL="0" indent="0">
              <a:buNone/>
            </a:pPr>
            <a:endParaRPr lang="en-US" dirty="0"/>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DFE8D9A9-C15A-12B3-79DE-EAB336481E48}"/>
              </a:ext>
            </a:extLst>
          </p:cNvPr>
          <p:cNvSpPr/>
          <p:nvPr/>
        </p:nvSpPr>
        <p:spPr>
          <a:xfrm>
            <a:off x="1103312" y="28310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endParaRPr lang="en-US" dirty="0">
              <a:solidFill>
                <a:schemeClr val="tx1"/>
              </a:solidFill>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splits the features (X) and labels (y) into training and testing sets using the train_test_split function. It reserves 20% of the data for testing , 80% for training and sets the random state for reproducibility.</a:t>
            </a:r>
          </a:p>
          <a:p>
            <a:pPr algn="ctr"/>
            <a:endParaRPr lang="en-IN" dirty="0">
              <a:solidFill>
                <a:schemeClr val="tx1"/>
              </a:solidFill>
            </a:endParaRPr>
          </a:p>
        </p:txBody>
      </p:sp>
    </p:spTree>
    <p:extLst>
      <p:ext uri="{BB962C8B-B14F-4D97-AF65-F5344CB8AC3E}">
        <p14:creationId xmlns:p14="http://schemas.microsoft.com/office/powerpoint/2010/main" val="1838274936"/>
      </p:ext>
    </p:extLst>
  </p:cSld>
  <p:clrMapOvr>
    <a:masterClrMapping/>
  </p:clrMapOvr>
  <p:transition spd="slow" advTm="6434">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clf = DecisionTreeClassifier()</a:t>
            </a:r>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5FD04FF2-0F3D-BF39-26F8-9EF8706F49B3}"/>
              </a:ext>
            </a:extLst>
          </p:cNvPr>
          <p:cNvSpPr/>
          <p:nvPr/>
        </p:nvSpPr>
        <p:spPr>
          <a:xfrm>
            <a:off x="982638"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endParaRPr lang="en-US" dirty="0">
              <a:solidFill>
                <a:schemeClr val="tx1"/>
              </a:solidFill>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creates an instance of the DecisionTreeClassifier class, which will be used as the machine learning model.</a:t>
            </a:r>
          </a:p>
          <a:p>
            <a:pPr algn="ctr"/>
            <a:endParaRPr lang="en-IN" dirty="0">
              <a:solidFill>
                <a:schemeClr val="tx1"/>
              </a:solidFill>
            </a:endParaRPr>
          </a:p>
        </p:txBody>
      </p:sp>
    </p:spTree>
    <p:extLst>
      <p:ext uri="{BB962C8B-B14F-4D97-AF65-F5344CB8AC3E}">
        <p14:creationId xmlns:p14="http://schemas.microsoft.com/office/powerpoint/2010/main" val="3733206744"/>
      </p:ext>
    </p:extLst>
  </p:cSld>
  <p:clrMapOvr>
    <a:masterClrMapping/>
  </p:clrMapOvr>
  <p:transition spd="slow" advTm="5342">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fr-FR" dirty="0"/>
              <a:t>clf.fit(X_train, y_train)</a:t>
            </a:r>
            <a:endParaRPr lang="en-US" dirty="0"/>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DD88B457-EA94-88B4-B393-ECAEAAD334DE}"/>
              </a:ext>
            </a:extLst>
          </p:cNvPr>
          <p:cNvSpPr/>
          <p:nvPr/>
        </p:nvSpPr>
        <p:spPr>
          <a:xfrm>
            <a:off x="982638"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800" b="0" i="0" u="none" strike="noStrike" dirty="0">
                <a:solidFill>
                  <a:schemeClr val="tx1"/>
                </a:solidFill>
                <a:effectLst/>
                <a:latin typeface="Calibri" panose="020F0502020204030204" pitchFamily="34" charset="0"/>
              </a:rPr>
              <a:t> </a:t>
            </a:r>
          </a:p>
          <a:p>
            <a:pPr algn="ctr"/>
            <a:endParaRPr lang="en-US" dirty="0">
              <a:solidFill>
                <a:schemeClr val="tx1"/>
              </a:solidFill>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trains the decision tree classifier (clf) on the 80% of allocated training dataset (X_train and y_train).</a:t>
            </a:r>
          </a:p>
          <a:p>
            <a:pPr algn="ctr"/>
            <a:endParaRPr lang="en-IN" dirty="0">
              <a:solidFill>
                <a:schemeClr val="tx1"/>
              </a:solidFill>
            </a:endParaRPr>
          </a:p>
        </p:txBody>
      </p:sp>
    </p:spTree>
    <p:extLst>
      <p:ext uri="{BB962C8B-B14F-4D97-AF65-F5344CB8AC3E}">
        <p14:creationId xmlns:p14="http://schemas.microsoft.com/office/powerpoint/2010/main" val="304555853"/>
      </p:ext>
    </p:extLst>
  </p:cSld>
  <p:clrMapOvr>
    <a:masterClrMapping/>
  </p:clrMapOvr>
  <p:transition spd="slow" advTm="5526">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y_pred = clf.predict(X_test)</a:t>
            </a:r>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2B6EC807-789C-35D2-2B6E-8DA13F714049}"/>
              </a:ext>
            </a:extLst>
          </p:cNvPr>
          <p:cNvSpPr/>
          <p:nvPr/>
        </p:nvSpPr>
        <p:spPr>
          <a:xfrm>
            <a:off x="996286"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endParaRPr lang="en-US" dirty="0">
              <a:solidFill>
                <a:schemeClr val="tx1"/>
              </a:solidFill>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makes predictions on the test set (X_test) using the trained classifier (clf) and stores the predicted labels in y_pred.</a:t>
            </a:r>
          </a:p>
          <a:p>
            <a:pPr algn="ctr"/>
            <a:endParaRPr lang="en-IN" dirty="0">
              <a:solidFill>
                <a:schemeClr val="tx1"/>
              </a:solidFill>
            </a:endParaRPr>
          </a:p>
        </p:txBody>
      </p:sp>
    </p:spTree>
    <p:extLst>
      <p:ext uri="{BB962C8B-B14F-4D97-AF65-F5344CB8AC3E}">
        <p14:creationId xmlns:p14="http://schemas.microsoft.com/office/powerpoint/2010/main" val="752675559"/>
      </p:ext>
    </p:extLst>
  </p:cSld>
  <p:clrMapOvr>
    <a:masterClrMapping/>
  </p:clrMapOvr>
  <p:transition spd="slow" advTm="5277">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accuracy = accuracy_score(y_test, y_pred)</a:t>
            </a:r>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04D37A8A-0DA0-6BAA-657D-C722EDCEC1D5}"/>
              </a:ext>
            </a:extLst>
          </p:cNvPr>
          <p:cNvSpPr/>
          <p:nvPr/>
        </p:nvSpPr>
        <p:spPr>
          <a:xfrm>
            <a:off x="1103312" y="2667677"/>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endParaRPr lang="en-US" dirty="0">
              <a:solidFill>
                <a:schemeClr val="tx1"/>
              </a:solidFill>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calculates the accuracy of the model by comparing the true labels (y_test) with the predicted labels (y_pred) using the accuracy_score function.</a:t>
            </a:r>
          </a:p>
          <a:p>
            <a:pPr algn="ctr"/>
            <a:endParaRPr lang="en-IN" dirty="0">
              <a:solidFill>
                <a:schemeClr val="tx1"/>
              </a:solidFill>
            </a:endParaRPr>
          </a:p>
        </p:txBody>
      </p:sp>
    </p:spTree>
    <p:extLst>
      <p:ext uri="{BB962C8B-B14F-4D97-AF65-F5344CB8AC3E}">
        <p14:creationId xmlns:p14="http://schemas.microsoft.com/office/powerpoint/2010/main" val="301688326"/>
      </p:ext>
    </p:extLst>
  </p:cSld>
  <p:clrMapOvr>
    <a:masterClrMapping/>
  </p:clrMapOvr>
  <p:transition spd="slow" advTm="5394">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print("Accuracy:", accuracy*100, "%")</a:t>
            </a:r>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02F67C1D-C8DA-55D3-2209-FA7761568A67}"/>
              </a:ext>
            </a:extLst>
          </p:cNvPr>
          <p:cNvSpPr/>
          <p:nvPr/>
        </p:nvSpPr>
        <p:spPr>
          <a:xfrm>
            <a:off x="1009933" y="2462506"/>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800" b="0" i="0" u="none" strike="noStrike" dirty="0">
                <a:solidFill>
                  <a:schemeClr val="tx1"/>
                </a:solidFill>
                <a:effectLst/>
                <a:latin typeface="Calibri" panose="020F0502020204030204" pitchFamily="34" charset="0"/>
              </a:rPr>
              <a:t> </a:t>
            </a:r>
          </a:p>
          <a:p>
            <a:pPr algn="ctr"/>
            <a:endParaRPr lang="en-US" dirty="0">
              <a:solidFill>
                <a:schemeClr val="tx1"/>
              </a:solidFill>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prints the accuracy of the model as a percentage.</a:t>
            </a:r>
          </a:p>
          <a:p>
            <a:pPr algn="ctr"/>
            <a:endParaRPr lang="en-IN" dirty="0">
              <a:solidFill>
                <a:schemeClr val="tx1"/>
              </a:solidFill>
            </a:endParaRPr>
          </a:p>
        </p:txBody>
      </p:sp>
      <p:sp>
        <p:nvSpPr>
          <p:cNvPr id="5" name="TextBox 4">
            <a:extLst>
              <a:ext uri="{FF2B5EF4-FFF2-40B4-BE49-F238E27FC236}">
                <a16:creationId xmlns:a16="http://schemas.microsoft.com/office/drawing/2014/main" id="{F04B5117-C687-2605-D85D-3768781FBAB2}"/>
              </a:ext>
            </a:extLst>
          </p:cNvPr>
          <p:cNvSpPr txBox="1"/>
          <p:nvPr/>
        </p:nvSpPr>
        <p:spPr>
          <a:xfrm>
            <a:off x="838200" y="4415009"/>
            <a:ext cx="1566454" cy="523220"/>
          </a:xfrm>
          <a:prstGeom prst="rect">
            <a:avLst/>
          </a:prstGeom>
          <a:noFill/>
        </p:spPr>
        <p:txBody>
          <a:bodyPr wrap="none" rtlCol="0">
            <a:spAutoFit/>
          </a:bodyPr>
          <a:lstStyle/>
          <a:p>
            <a:r>
              <a:rPr lang="en-US" sz="2800" b="1" dirty="0"/>
              <a:t>Output</a:t>
            </a:r>
            <a:r>
              <a:rPr lang="en-US" sz="2800" dirty="0"/>
              <a:t> :</a:t>
            </a:r>
            <a:endParaRPr lang="en-IN" sz="2400" dirty="0"/>
          </a:p>
        </p:txBody>
      </p:sp>
      <p:pic>
        <p:nvPicPr>
          <p:cNvPr id="7" name="Picture 6">
            <a:extLst>
              <a:ext uri="{FF2B5EF4-FFF2-40B4-BE49-F238E27FC236}">
                <a16:creationId xmlns:a16="http://schemas.microsoft.com/office/drawing/2014/main" id="{0A003D61-9A3F-07A8-220F-4EFBF9D2F958}"/>
              </a:ext>
            </a:extLst>
          </p:cNvPr>
          <p:cNvPicPr>
            <a:picLocks noChangeAspect="1"/>
          </p:cNvPicPr>
          <p:nvPr/>
        </p:nvPicPr>
        <p:blipFill>
          <a:blip r:embed="rId2"/>
          <a:stretch>
            <a:fillRect/>
          </a:stretch>
        </p:blipFill>
        <p:spPr>
          <a:xfrm>
            <a:off x="2461429" y="5139305"/>
            <a:ext cx="2533650" cy="619125"/>
          </a:xfrm>
          <a:prstGeom prst="rect">
            <a:avLst/>
          </a:prstGeom>
        </p:spPr>
      </p:pic>
    </p:spTree>
    <p:extLst>
      <p:ext uri="{BB962C8B-B14F-4D97-AF65-F5344CB8AC3E}">
        <p14:creationId xmlns:p14="http://schemas.microsoft.com/office/powerpoint/2010/main" val="1974862248"/>
      </p:ext>
    </p:extLst>
  </p:cSld>
  <p:clrMapOvr>
    <a:masterClrMapping/>
  </p:clrMapOvr>
  <p:transition spd="slow" advTm="5287">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7A64-1EE9-DDB9-49CE-191B4F6835E4}"/>
              </a:ext>
            </a:extLst>
          </p:cNvPr>
          <p:cNvSpPr>
            <a:spLocks noGrp="1"/>
          </p:cNvSpPr>
          <p:nvPr>
            <p:ph type="title"/>
          </p:nvPr>
        </p:nvSpPr>
        <p:spPr>
          <a:xfrm>
            <a:off x="645130" y="1012276"/>
            <a:ext cx="9404723" cy="611807"/>
          </a:xfrm>
        </p:spPr>
        <p:txBody>
          <a:bodyPr>
            <a:normAutofit/>
          </a:bodyPr>
          <a:lstStyle/>
          <a:p>
            <a:r>
              <a:rPr lang="en-US" sz="3200" b="1" dirty="0"/>
              <a:t>CHECK OUT THE CODE FOR THIS PROJECT HERE</a:t>
            </a:r>
            <a:endParaRPr lang="en-IN" sz="3200" b="1" dirty="0"/>
          </a:p>
        </p:txBody>
      </p:sp>
      <p:sp>
        <p:nvSpPr>
          <p:cNvPr id="3" name="Content Placeholder 2">
            <a:extLst>
              <a:ext uri="{FF2B5EF4-FFF2-40B4-BE49-F238E27FC236}">
                <a16:creationId xmlns:a16="http://schemas.microsoft.com/office/drawing/2014/main" id="{8003BF39-C2A9-9D1B-1420-3A3116DBF362}"/>
              </a:ext>
            </a:extLst>
          </p:cNvPr>
          <p:cNvSpPr>
            <a:spLocks noGrp="1"/>
          </p:cNvSpPr>
          <p:nvPr>
            <p:ph idx="1"/>
          </p:nvPr>
        </p:nvSpPr>
        <p:spPr/>
        <p:txBody>
          <a:bodyPr/>
          <a:lstStyle/>
          <a:p>
            <a:pPr marL="0" indent="0">
              <a:buNone/>
            </a:pPr>
            <a:r>
              <a:rPr lang="en-US" b="1" dirty="0"/>
              <a:t>LINK: </a:t>
            </a:r>
          </a:p>
          <a:p>
            <a:pPr marL="0" indent="0">
              <a:buNone/>
            </a:pPr>
            <a:r>
              <a:rPr lang="en-US" dirty="0">
                <a:solidFill>
                  <a:srgbClr val="00B0F0"/>
                </a:solidFill>
              </a:rPr>
              <a:t>https://docs.google.com/document/d/1M6vrivRGFDKRSRKM8xi6YG6CqinV1t3w/edit</a:t>
            </a:r>
            <a:endParaRPr lang="en-IN" dirty="0">
              <a:solidFill>
                <a:srgbClr val="00B0F0"/>
              </a:solidFill>
            </a:endParaRPr>
          </a:p>
        </p:txBody>
      </p:sp>
    </p:spTree>
    <p:extLst>
      <p:ext uri="{BB962C8B-B14F-4D97-AF65-F5344CB8AC3E}">
        <p14:creationId xmlns:p14="http://schemas.microsoft.com/office/powerpoint/2010/main" val="3736526987"/>
      </p:ext>
    </p:extLst>
  </p:cSld>
  <p:clrMapOvr>
    <a:masterClrMapping/>
  </p:clrMapOvr>
  <p:transition spd="slow" advTm="3751">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species_data = {'Iris-setosa': data[data['Species'] == 'Iris-setosa'],                'Iris-versicolor': data[data['Species'] == 'Iris-versicolor'],'Iris-virginica': data[data['Species'] == 'Iris-virginica']}</a:t>
            </a:r>
            <a:endParaRPr lang="en-IN" dirty="0"/>
          </a:p>
        </p:txBody>
      </p:sp>
      <p:sp>
        <p:nvSpPr>
          <p:cNvPr id="4" name="Speech Bubble: Rectangle 8">
            <a:extLst>
              <a:ext uri="{FF2B5EF4-FFF2-40B4-BE49-F238E27FC236}">
                <a16:creationId xmlns:a16="http://schemas.microsoft.com/office/drawing/2014/main" id="{7FAA127C-594E-5E5C-D25F-AA8ECDE22EE3}"/>
              </a:ext>
            </a:extLst>
          </p:cNvPr>
          <p:cNvSpPr/>
          <p:nvPr/>
        </p:nvSpPr>
        <p:spPr>
          <a:xfrm>
            <a:off x="1009933" y="3363258"/>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endParaRPr lang="en-US" dirty="0">
              <a:solidFill>
                <a:schemeClr val="tx1"/>
              </a:solidFill>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creates a dictionary species_data where each key is a species name ('Iris-setosa', 'Iris-versicolor', 'Iris-virginica') and each value is a DataFrame containing only the rows corresponding to that species.</a:t>
            </a:r>
          </a:p>
          <a:p>
            <a:pPr algn="ctr"/>
            <a:endParaRPr lang="en-IN" dirty="0">
              <a:solidFill>
                <a:schemeClr val="tx1"/>
              </a:solidFill>
            </a:endParaRPr>
          </a:p>
        </p:txBody>
      </p:sp>
    </p:spTree>
    <p:extLst>
      <p:ext uri="{BB962C8B-B14F-4D97-AF65-F5344CB8AC3E}">
        <p14:creationId xmlns:p14="http://schemas.microsoft.com/office/powerpoint/2010/main" val="2328223598"/>
      </p:ext>
    </p:extLst>
  </p:cSld>
  <p:clrMapOvr>
    <a:masterClrMapping/>
  </p:clrMapOvr>
  <p:transition spd="slow" advTm="6349">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species_means = {species: species_data[species].drop('Species', axis=1).mean() for species in species_data}</a:t>
            </a:r>
            <a:endParaRPr lang="en-IN" dirty="0"/>
          </a:p>
        </p:txBody>
      </p:sp>
      <p:sp>
        <p:nvSpPr>
          <p:cNvPr id="4" name="Speech Bubble: Rectangle 8">
            <a:extLst>
              <a:ext uri="{FF2B5EF4-FFF2-40B4-BE49-F238E27FC236}">
                <a16:creationId xmlns:a16="http://schemas.microsoft.com/office/drawing/2014/main" id="{1F397C15-EAA6-CC7F-BEBF-C3C94EC89EB5}"/>
              </a:ext>
            </a:extLst>
          </p:cNvPr>
          <p:cNvSpPr/>
          <p:nvPr/>
        </p:nvSpPr>
        <p:spPr>
          <a:xfrm>
            <a:off x="914399" y="2790056"/>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endParaRPr lang="en-US" dirty="0">
              <a:solidFill>
                <a:schemeClr val="tx1"/>
              </a:solidFill>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calculates the mean values of the features for each species and stores them in a dictionary species_means.</a:t>
            </a:r>
          </a:p>
          <a:p>
            <a:pPr algn="ctr"/>
            <a:endParaRPr lang="en-IN" dirty="0">
              <a:solidFill>
                <a:schemeClr val="tx1"/>
              </a:solidFill>
            </a:endParaRPr>
          </a:p>
        </p:txBody>
      </p:sp>
    </p:spTree>
    <p:extLst>
      <p:ext uri="{BB962C8B-B14F-4D97-AF65-F5344CB8AC3E}">
        <p14:creationId xmlns:p14="http://schemas.microsoft.com/office/powerpoint/2010/main" val="1942754750"/>
      </p:ext>
    </p:extLst>
  </p:cSld>
  <p:clrMapOvr>
    <a:masterClrMapping/>
  </p:clrMapOvr>
  <p:transition spd="slow" advTm="6404">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fig, axs = plt.subplots(len(species_means), 1, figsize=(5, 5*len(species_means)))</a:t>
            </a:r>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E684DF2B-73EE-5283-437F-5E65BEF8D523}"/>
              </a:ext>
            </a:extLst>
          </p:cNvPr>
          <p:cNvSpPr/>
          <p:nvPr/>
        </p:nvSpPr>
        <p:spPr>
          <a:xfrm>
            <a:off x="1103312" y="2749113"/>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creates subplots for each species with the number of rows equal to the number of species. The size of the figure is adjusted based on the number of species.</a:t>
            </a:r>
            <a:endParaRPr lang="en-IN" dirty="0">
              <a:solidFill>
                <a:schemeClr val="tx1"/>
              </a:solidFill>
            </a:endParaRPr>
          </a:p>
        </p:txBody>
      </p:sp>
    </p:spTree>
    <p:extLst>
      <p:ext uri="{BB962C8B-B14F-4D97-AF65-F5344CB8AC3E}">
        <p14:creationId xmlns:p14="http://schemas.microsoft.com/office/powerpoint/2010/main" val="1084401544"/>
      </p:ext>
    </p:extLst>
  </p:cSld>
  <p:clrMapOvr>
    <a:masterClrMapping/>
  </p:clrMapOvr>
  <p:transition spd="slow" advTm="681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normAutofit/>
          </a:bodyPr>
          <a:lstStyle/>
          <a:p>
            <a:pPr marL="0" indent="0">
              <a:buNone/>
            </a:pPr>
            <a:r>
              <a:rPr lang="en-US" sz="2400" dirty="0"/>
              <a:t>for i, species in enumerate(species_means):    axs[i].pie(species_means[species], labels=species_means[species].index, autopct='%1.1f%%')    axs[i].set_title(species)</a:t>
            </a:r>
          </a:p>
          <a:p>
            <a:pPr marL="0" indent="0">
              <a:buNone/>
            </a:pPr>
            <a:endParaRPr lang="en-US" sz="2400" dirty="0"/>
          </a:p>
          <a:p>
            <a:pPr marL="0" indent="0">
              <a:buNone/>
            </a:pPr>
            <a:endParaRPr lang="en-IN" sz="2400" dirty="0"/>
          </a:p>
        </p:txBody>
      </p:sp>
      <p:sp>
        <p:nvSpPr>
          <p:cNvPr id="4" name="Speech Bubble: Rectangle 8">
            <a:extLst>
              <a:ext uri="{FF2B5EF4-FFF2-40B4-BE49-F238E27FC236}">
                <a16:creationId xmlns:a16="http://schemas.microsoft.com/office/drawing/2014/main" id="{CC2DC103-0BBD-F4EE-A989-CE54C8C17E70}"/>
              </a:ext>
            </a:extLst>
          </p:cNvPr>
          <p:cNvSpPr/>
          <p:nvPr/>
        </p:nvSpPr>
        <p:spPr>
          <a:xfrm>
            <a:off x="928047" y="3636219"/>
            <a:ext cx="7970293" cy="2942001"/>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endParaRPr lang="en-US" dirty="0">
              <a:solidFill>
                <a:schemeClr val="tx1"/>
              </a:solidFill>
              <a:latin typeface="Calibri" panose="020F0502020204030204" pitchFamily="34" charset="0"/>
            </a:endParaRPr>
          </a:p>
          <a:p>
            <a:pPr algn="ctr"/>
            <a:endParaRPr lang="en-US" sz="1800" b="0" i="0" u="none" strike="noStrike" dirty="0">
              <a:solidFill>
                <a:schemeClr val="tx1"/>
              </a:solidFill>
              <a:effectLst/>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loop iterates over each species and its corresponding mean values, creating a pie chart for each species.</a:t>
            </a:r>
          </a:p>
          <a:p>
            <a:pPr algn="ctr"/>
            <a:r>
              <a:rPr lang="en-US" dirty="0">
                <a:solidFill>
                  <a:schemeClr val="tx1"/>
                </a:solidFill>
                <a:latin typeface="Calibri" panose="020F0502020204030204" pitchFamily="34" charset="0"/>
              </a:rPr>
              <a:t>Creates a Pie chart for each of the species : Irish-setosa, Irish-versicolor and Irish-virginica. Each slice of the Pie chart is total percentage of : Sepal Length, Sepal Width, Petal Length and Petal Width (which contributes for determination of species of Irish Flower)</a:t>
            </a:r>
            <a:endParaRPr lang="en-US" sz="1800" b="0" i="0" u="none" strike="noStrike" dirty="0">
              <a:solidFill>
                <a:schemeClr val="tx1"/>
              </a:solidFill>
              <a:effectLst/>
              <a:latin typeface="Calibri" panose="020F0502020204030204" pitchFamily="34" charset="0"/>
            </a:endParaRPr>
          </a:p>
          <a:p>
            <a:pPr algn="ctr"/>
            <a:endParaRPr lang="en-IN" dirty="0">
              <a:solidFill>
                <a:schemeClr val="tx1"/>
              </a:solidFill>
            </a:endParaRPr>
          </a:p>
        </p:txBody>
      </p:sp>
    </p:spTree>
    <p:extLst>
      <p:ext uri="{BB962C8B-B14F-4D97-AF65-F5344CB8AC3E}">
        <p14:creationId xmlns:p14="http://schemas.microsoft.com/office/powerpoint/2010/main" val="620470034"/>
      </p:ext>
    </p:extLst>
  </p:cSld>
  <p:clrMapOvr>
    <a:masterClrMapping/>
  </p:clrMapOvr>
  <p:transition spd="slow" advTm="9311">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solidFill>
                  <a:schemeClr val="tx1"/>
                </a:solidFill>
              </a:rPr>
              <a:t>EXPLANATION FOR CODE</a:t>
            </a:r>
            <a:endParaRPr lang="en-IN" b="1" dirty="0">
              <a:solidFill>
                <a:schemeClr val="tx1"/>
              </a:solidFill>
            </a:endParaRPr>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plt.tight_layout()</a:t>
            </a:r>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BBB2FCA7-E08C-DA30-8F90-B7F870FC0743}"/>
              </a:ext>
            </a:extLst>
          </p:cNvPr>
          <p:cNvSpPr/>
          <p:nvPr/>
        </p:nvSpPr>
        <p:spPr>
          <a:xfrm>
            <a:off x="1103312" y="2653573"/>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 This adjusts the layout of the subplots to prevent overlap.</a:t>
            </a:r>
            <a:endParaRPr lang="en-IN" dirty="0">
              <a:solidFill>
                <a:schemeClr val="tx1"/>
              </a:solidFill>
            </a:endParaRPr>
          </a:p>
        </p:txBody>
      </p:sp>
    </p:spTree>
    <p:extLst>
      <p:ext uri="{BB962C8B-B14F-4D97-AF65-F5344CB8AC3E}">
        <p14:creationId xmlns:p14="http://schemas.microsoft.com/office/powerpoint/2010/main" val="2015695762"/>
      </p:ext>
    </p:extLst>
  </p:cSld>
  <p:clrMapOvr>
    <a:masterClrMapping/>
  </p:clrMapOvr>
  <p:transition spd="slow" advTm="4241">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solidFill>
                  <a:schemeClr val="tx1"/>
                </a:solidFill>
              </a:rPr>
              <a:t>EXPLANATION FOR CODE</a:t>
            </a:r>
            <a:endParaRPr lang="en-IN" b="1" dirty="0">
              <a:solidFill>
                <a:schemeClr val="tx1"/>
              </a:solidFill>
            </a:endParaRPr>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plt.show()</a:t>
            </a:r>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39C77617-7C0C-7AAD-08AC-0CB2DADD1F21}"/>
              </a:ext>
            </a:extLst>
          </p:cNvPr>
          <p:cNvSpPr/>
          <p:nvPr/>
        </p:nvSpPr>
        <p:spPr>
          <a:xfrm>
            <a:off x="996285" y="2721812"/>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rtl="0" fontAlgn="base">
              <a:spcBef>
                <a:spcPts val="0"/>
              </a:spcBef>
              <a:spcAft>
                <a:spcPts val="800"/>
              </a:spcAft>
            </a:pPr>
            <a:endParaRPr lang="en-US" sz="1800" b="0" i="0" u="none" strike="noStrike" dirty="0">
              <a:solidFill>
                <a:schemeClr val="tx1"/>
              </a:solidFill>
              <a:effectLst/>
              <a:latin typeface="Calibri" panose="020F0502020204030204" pitchFamily="34" charset="0"/>
            </a:endParaRPr>
          </a:p>
          <a:p>
            <a:pPr algn="ctr" rtl="0" fontAlgn="base">
              <a:spcBef>
                <a:spcPts val="0"/>
              </a:spcBef>
              <a:spcAft>
                <a:spcPts val="800"/>
              </a:spcAft>
            </a:pPr>
            <a:r>
              <a:rPr lang="en-US" sz="1800" b="0" i="0" u="none" strike="noStrike" dirty="0">
                <a:solidFill>
                  <a:schemeClr val="tx1"/>
                </a:solidFill>
                <a:effectLst/>
                <a:latin typeface="Calibri" panose="020F0502020204030204" pitchFamily="34" charset="0"/>
              </a:rPr>
              <a:t>This displays the plot with all the pie charts.</a:t>
            </a:r>
          </a:p>
        </p:txBody>
      </p:sp>
    </p:spTree>
    <p:extLst>
      <p:ext uri="{BB962C8B-B14F-4D97-AF65-F5344CB8AC3E}">
        <p14:creationId xmlns:p14="http://schemas.microsoft.com/office/powerpoint/2010/main" val="673835606"/>
      </p:ext>
    </p:extLst>
  </p:cSld>
  <p:clrMapOvr>
    <a:masterClrMapping/>
  </p:clrMapOvr>
  <p:transition spd="slow" advTm="4306">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E21F1-A006-236B-9A0A-DE71419343A4}"/>
              </a:ext>
            </a:extLst>
          </p:cNvPr>
          <p:cNvSpPr>
            <a:spLocks noGrp="1"/>
          </p:cNvSpPr>
          <p:nvPr>
            <p:ph idx="1"/>
          </p:nvPr>
        </p:nvSpPr>
        <p:spPr>
          <a:xfrm>
            <a:off x="300251" y="600501"/>
            <a:ext cx="11586949" cy="5576462"/>
          </a:xfrm>
        </p:spPr>
        <p:txBody>
          <a:bodyPr>
            <a:normAutofit/>
          </a:bodyPr>
          <a:lstStyle/>
          <a:p>
            <a:pPr marL="0" indent="0">
              <a:buNone/>
            </a:pPr>
            <a:r>
              <a:rPr lang="en-US" sz="2800" b="1" dirty="0"/>
              <a:t>Output</a:t>
            </a:r>
            <a:r>
              <a:rPr lang="en-US" sz="2800" dirty="0"/>
              <a:t>:</a:t>
            </a:r>
          </a:p>
          <a:p>
            <a:pPr marL="0" indent="0">
              <a:buNone/>
            </a:pPr>
            <a:endParaRPr lang="en-US" sz="2800" dirty="0"/>
          </a:p>
          <a:p>
            <a:pPr marL="0" indent="0">
              <a:buNone/>
            </a:pPr>
            <a:endParaRPr lang="en-IN" sz="2800" dirty="0"/>
          </a:p>
        </p:txBody>
      </p:sp>
      <p:pic>
        <p:nvPicPr>
          <p:cNvPr id="5" name="Picture 4">
            <a:extLst>
              <a:ext uri="{FF2B5EF4-FFF2-40B4-BE49-F238E27FC236}">
                <a16:creationId xmlns:a16="http://schemas.microsoft.com/office/drawing/2014/main" id="{837B013F-20BE-FE86-C444-498F96B127BC}"/>
              </a:ext>
            </a:extLst>
          </p:cNvPr>
          <p:cNvPicPr>
            <a:picLocks noChangeAspect="1"/>
          </p:cNvPicPr>
          <p:nvPr/>
        </p:nvPicPr>
        <p:blipFill>
          <a:blip r:embed="rId2"/>
          <a:stretch>
            <a:fillRect/>
          </a:stretch>
        </p:blipFill>
        <p:spPr>
          <a:xfrm>
            <a:off x="183111" y="1707890"/>
            <a:ext cx="3800475" cy="3114675"/>
          </a:xfrm>
          <a:prstGeom prst="rect">
            <a:avLst/>
          </a:prstGeom>
        </p:spPr>
      </p:pic>
      <p:pic>
        <p:nvPicPr>
          <p:cNvPr id="7" name="Picture 6">
            <a:extLst>
              <a:ext uri="{FF2B5EF4-FFF2-40B4-BE49-F238E27FC236}">
                <a16:creationId xmlns:a16="http://schemas.microsoft.com/office/drawing/2014/main" id="{EF18201A-E4B6-5557-2A68-6CE045C6F4F2}"/>
              </a:ext>
            </a:extLst>
          </p:cNvPr>
          <p:cNvPicPr>
            <a:picLocks noChangeAspect="1"/>
          </p:cNvPicPr>
          <p:nvPr/>
        </p:nvPicPr>
        <p:blipFill>
          <a:blip r:embed="rId3"/>
          <a:stretch>
            <a:fillRect/>
          </a:stretch>
        </p:blipFill>
        <p:spPr>
          <a:xfrm>
            <a:off x="3983586" y="1707890"/>
            <a:ext cx="4143375" cy="3114676"/>
          </a:xfrm>
          <a:prstGeom prst="rect">
            <a:avLst/>
          </a:prstGeom>
        </p:spPr>
      </p:pic>
      <p:pic>
        <p:nvPicPr>
          <p:cNvPr id="9" name="Picture 8">
            <a:extLst>
              <a:ext uri="{FF2B5EF4-FFF2-40B4-BE49-F238E27FC236}">
                <a16:creationId xmlns:a16="http://schemas.microsoft.com/office/drawing/2014/main" id="{C1184C1A-BA61-D8E8-135A-2B59FA2165D1}"/>
              </a:ext>
            </a:extLst>
          </p:cNvPr>
          <p:cNvPicPr>
            <a:picLocks noChangeAspect="1"/>
          </p:cNvPicPr>
          <p:nvPr/>
        </p:nvPicPr>
        <p:blipFill>
          <a:blip r:embed="rId4"/>
          <a:stretch>
            <a:fillRect/>
          </a:stretch>
        </p:blipFill>
        <p:spPr>
          <a:xfrm>
            <a:off x="7951239" y="1707536"/>
            <a:ext cx="4057650" cy="3114676"/>
          </a:xfrm>
          <a:prstGeom prst="rect">
            <a:avLst/>
          </a:prstGeom>
        </p:spPr>
      </p:pic>
      <p:cxnSp>
        <p:nvCxnSpPr>
          <p:cNvPr id="4" name="Straight Connector 3">
            <a:extLst>
              <a:ext uri="{FF2B5EF4-FFF2-40B4-BE49-F238E27FC236}">
                <a16:creationId xmlns:a16="http://schemas.microsoft.com/office/drawing/2014/main" id="{3D346596-E9D4-8A8E-F82F-9D2C246AF415}"/>
              </a:ext>
            </a:extLst>
          </p:cNvPr>
          <p:cNvCxnSpPr/>
          <p:nvPr/>
        </p:nvCxnSpPr>
        <p:spPr>
          <a:xfrm>
            <a:off x="183111" y="1707536"/>
            <a:ext cx="1182577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645758"/>
      </p:ext>
    </p:extLst>
  </p:cSld>
  <p:clrMapOvr>
    <a:masterClrMapping/>
  </p:clrMapOvr>
  <p:transition spd="slow" advTm="4105">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a:xfrm>
            <a:off x="646112" y="1310186"/>
            <a:ext cx="10640588" cy="5322626"/>
          </a:xfrm>
        </p:spPr>
        <p:txBody>
          <a:bodyPr/>
          <a:lstStyle/>
          <a:p>
            <a:pPr marL="0" indent="0">
              <a:buNone/>
            </a:pPr>
            <a:r>
              <a:rPr lang="en-US" dirty="0"/>
              <a:t>def calculate_accuracy(sepal_length, sepal_width, petal_length, petal_width):    </a:t>
            </a:r>
          </a:p>
          <a:p>
            <a:pPr marL="0" indent="0">
              <a:buNone/>
            </a:pPr>
            <a:r>
              <a:rPr lang="en-US" dirty="0"/>
              <a:t>user_input = [[sepal_length, sepal_width, petal_length, petal_width]]    </a:t>
            </a:r>
          </a:p>
          <a:p>
            <a:pPr marL="0" indent="0">
              <a:buNone/>
            </a:pPr>
            <a:r>
              <a:rPr lang="en-US" dirty="0"/>
              <a:t>prediction = clf.predict(user_input)    </a:t>
            </a:r>
          </a:p>
          <a:p>
            <a:pPr marL="0" indent="0">
              <a:buNone/>
            </a:pPr>
            <a:r>
              <a:rPr lang="en-US" dirty="0"/>
              <a:t>probabilities = clf.predict_proba(user_input)[0]    </a:t>
            </a:r>
          </a:p>
          <a:p>
            <a:pPr marL="0" indent="0">
              <a:buNone/>
            </a:pPr>
            <a:r>
              <a:rPr lang="en-US" dirty="0"/>
              <a:t>total = sum(probabilities)    </a:t>
            </a:r>
          </a:p>
          <a:p>
            <a:pPr marL="0" indent="0">
              <a:buNone/>
            </a:pPr>
            <a:r>
              <a:rPr lang="en-US" dirty="0"/>
              <a:t>accuracy_percentages = [prob / total * 100 for prob in probabilities]</a:t>
            </a:r>
          </a:p>
          <a:p>
            <a:pPr marL="0" indent="0">
              <a:buNone/>
            </a:pPr>
            <a:r>
              <a:rPr lang="en-US" dirty="0"/>
              <a:t>return(prediction, accuracy_percentages)</a:t>
            </a:r>
            <a:endParaRPr lang="en-IN" dirty="0"/>
          </a:p>
        </p:txBody>
      </p:sp>
      <p:sp>
        <p:nvSpPr>
          <p:cNvPr id="4" name="Speech Bubble: Rectangle 8">
            <a:extLst>
              <a:ext uri="{FF2B5EF4-FFF2-40B4-BE49-F238E27FC236}">
                <a16:creationId xmlns:a16="http://schemas.microsoft.com/office/drawing/2014/main" id="{39C77617-7C0C-7AAD-08AC-0CB2DADD1F21}"/>
              </a:ext>
            </a:extLst>
          </p:cNvPr>
          <p:cNvSpPr/>
          <p:nvPr/>
        </p:nvSpPr>
        <p:spPr>
          <a:xfrm>
            <a:off x="905300" y="4345898"/>
            <a:ext cx="7970293" cy="2059384"/>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rtl="0" fontAlgn="base">
              <a:spcBef>
                <a:spcPts val="0"/>
              </a:spcBef>
              <a:spcAft>
                <a:spcPts val="800"/>
              </a:spcAft>
            </a:pPr>
            <a:endParaRPr lang="en-US" sz="1800" b="0" i="0" u="none" strike="noStrike" dirty="0">
              <a:solidFill>
                <a:schemeClr val="tx1"/>
              </a:solidFill>
              <a:effectLst/>
              <a:latin typeface="Calibri" panose="020F0502020204030204" pitchFamily="34" charset="0"/>
            </a:endParaRPr>
          </a:p>
          <a:p>
            <a:pPr algn="ctr" rtl="0" fontAlgn="base">
              <a:spcBef>
                <a:spcPts val="0"/>
              </a:spcBef>
              <a:spcAft>
                <a:spcPts val="800"/>
              </a:spcAft>
            </a:pPr>
            <a:r>
              <a:rPr lang="en-US" sz="1800" b="0" i="0" u="none" strike="noStrike" dirty="0">
                <a:solidFill>
                  <a:schemeClr val="tx1"/>
                </a:solidFill>
                <a:effectLst/>
                <a:latin typeface="Calibri" panose="020F0502020204030204" pitchFamily="34" charset="0"/>
              </a:rPr>
              <a:t>This defines a function named calculate_accuracy that takes four parameters representing the sepal and petal measurements of a flower. It predicts the species of the flower and calculates the accuracy percentages for each species.</a:t>
            </a:r>
          </a:p>
          <a:p>
            <a:pPr algn="ctr" rtl="0" fontAlgn="base">
              <a:spcBef>
                <a:spcPts val="0"/>
              </a:spcBef>
              <a:spcAft>
                <a:spcPts val="800"/>
              </a:spcAft>
            </a:pPr>
            <a:r>
              <a:rPr lang="en-US" dirty="0">
                <a:solidFill>
                  <a:schemeClr val="tx1"/>
                </a:solidFill>
                <a:latin typeface="Calibri" panose="020F0502020204030204" pitchFamily="34" charset="0"/>
              </a:rPr>
              <a:t>Then returns prediction and accuracy back.</a:t>
            </a:r>
            <a:endParaRPr lang="en-US" sz="1800" b="0" i="0" u="none" strike="noStrike" dirty="0">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1725112385"/>
      </p:ext>
    </p:extLst>
  </p:cSld>
  <p:clrMapOvr>
    <a:masterClrMapping/>
  </p:clrMapOvr>
  <p:transition spd="slow" advTm="10446">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def display_accuracy(prediction, accuracy_percentages):    </a:t>
            </a:r>
          </a:p>
          <a:p>
            <a:pPr marL="0" indent="0">
              <a:buNone/>
            </a:pPr>
            <a:r>
              <a:rPr lang="en-US" dirty="0"/>
              <a:t>classes = label_encoder.classes_    </a:t>
            </a:r>
          </a:p>
          <a:p>
            <a:pPr marL="0" indent="0">
              <a:buNone/>
            </a:pPr>
            <a:r>
              <a:rPr lang="en-US" dirty="0"/>
              <a:t>print("\nFlower according to description:")    </a:t>
            </a:r>
          </a:p>
          <a:p>
            <a:pPr marL="0" indent="0">
              <a:buNone/>
            </a:pPr>
            <a:r>
              <a:rPr lang="en-US" dirty="0"/>
              <a:t>for i, class_ in enumerate(classes):        </a:t>
            </a:r>
          </a:p>
          <a:p>
            <a:pPr marL="0" indent="0">
              <a:buNone/>
            </a:pPr>
            <a:r>
              <a:rPr lang="en-US" dirty="0"/>
              <a:t>	print("{} = {:.2f}%".format(class_, accuracy_percentages[i]))</a:t>
            </a:r>
            <a:endParaRPr lang="en-IN" dirty="0"/>
          </a:p>
        </p:txBody>
      </p:sp>
      <p:sp>
        <p:nvSpPr>
          <p:cNvPr id="4" name="Speech Bubble: Rectangle 8">
            <a:extLst>
              <a:ext uri="{FF2B5EF4-FFF2-40B4-BE49-F238E27FC236}">
                <a16:creationId xmlns:a16="http://schemas.microsoft.com/office/drawing/2014/main" id="{39C77617-7C0C-7AAD-08AC-0CB2DADD1F21}"/>
              </a:ext>
            </a:extLst>
          </p:cNvPr>
          <p:cNvSpPr/>
          <p:nvPr/>
        </p:nvSpPr>
        <p:spPr>
          <a:xfrm>
            <a:off x="1363325" y="4218898"/>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fontAlgn="base">
              <a:spcAft>
                <a:spcPts val="800"/>
              </a:spcAft>
            </a:pPr>
            <a:endParaRPr lang="en-US" sz="1800" b="0" i="0" u="none" strike="noStrike" dirty="0">
              <a:solidFill>
                <a:schemeClr val="tx1"/>
              </a:solidFill>
              <a:effectLst/>
              <a:latin typeface="Calibri" panose="020F0502020204030204" pitchFamily="34" charset="0"/>
            </a:endParaRPr>
          </a:p>
          <a:p>
            <a:pPr algn="ctr" fontAlgn="base">
              <a:spcAft>
                <a:spcPts val="800"/>
              </a:spcAft>
            </a:pPr>
            <a:endParaRPr lang="en-US" dirty="0">
              <a:solidFill>
                <a:schemeClr val="tx1"/>
              </a:solidFill>
              <a:latin typeface="Calibri" panose="020F0502020204030204" pitchFamily="34" charset="0"/>
            </a:endParaRPr>
          </a:p>
          <a:p>
            <a:pPr algn="ctr" fontAlgn="base">
              <a:spcAft>
                <a:spcPts val="800"/>
              </a:spcAft>
            </a:pPr>
            <a:r>
              <a:rPr lang="en-US" sz="1800" b="0" i="0" u="none" strike="noStrike" dirty="0">
                <a:solidFill>
                  <a:schemeClr val="tx1"/>
                </a:solidFill>
                <a:effectLst/>
                <a:latin typeface="Calibri" panose="020F0502020204030204" pitchFamily="34" charset="0"/>
              </a:rPr>
              <a:t>This defines a function named display_accuracy that takes the prediction and accuracy percentages as parameters. It displays the predicted flower species along with their corresponding accuracy percentages.</a:t>
            </a:r>
          </a:p>
          <a:p>
            <a:pPr algn="ctr" rtl="0" fontAlgn="base">
              <a:spcBef>
                <a:spcPts val="0"/>
              </a:spcBef>
              <a:spcAft>
                <a:spcPts val="800"/>
              </a:spcAft>
            </a:pPr>
            <a:endParaRPr lang="en-US" sz="1800" b="0" i="0" u="none" strike="noStrike" dirty="0">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1172765762"/>
      </p:ext>
    </p:extLst>
  </p:cSld>
  <p:clrMapOvr>
    <a:masterClrMapping/>
  </p:clrMapOvr>
  <p:transition spd="slow" advTm="1015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normAutofit/>
          </a:bodyPr>
          <a:lstStyle/>
          <a:p>
            <a:pPr marL="0" indent="0">
              <a:buNone/>
            </a:pPr>
            <a:r>
              <a:rPr lang="en-US" sz="2400" dirty="0"/>
              <a:t>print("Enter sepal length: ")</a:t>
            </a:r>
          </a:p>
          <a:p>
            <a:pPr marL="0" indent="0">
              <a:buNone/>
            </a:pPr>
            <a:r>
              <a:rPr lang="en-US" sz="2400" dirty="0"/>
              <a:t>sepal_length = float(input())</a:t>
            </a:r>
          </a:p>
          <a:p>
            <a:pPr marL="0" indent="0">
              <a:buNone/>
            </a:pPr>
            <a:r>
              <a:rPr lang="en-US" sz="2400" dirty="0"/>
              <a:t>print("Enter sepal width: ")</a:t>
            </a:r>
          </a:p>
          <a:p>
            <a:pPr marL="0" indent="0">
              <a:buNone/>
            </a:pPr>
            <a:r>
              <a:rPr lang="en-US" sz="2400" dirty="0"/>
              <a:t>sepal_width = float(input())</a:t>
            </a:r>
          </a:p>
          <a:p>
            <a:pPr marL="0" indent="0">
              <a:buNone/>
            </a:pPr>
            <a:r>
              <a:rPr lang="en-US" sz="2400" dirty="0"/>
              <a:t>print("Enter petal length: ")</a:t>
            </a:r>
          </a:p>
          <a:p>
            <a:pPr marL="0" indent="0">
              <a:buNone/>
            </a:pPr>
            <a:r>
              <a:rPr lang="en-US" sz="2400" dirty="0"/>
              <a:t>petal_length = float(input())</a:t>
            </a:r>
          </a:p>
          <a:p>
            <a:pPr marL="0" indent="0">
              <a:buNone/>
            </a:pPr>
            <a:r>
              <a:rPr lang="en-US" sz="2400" dirty="0"/>
              <a:t>print("Enter petal width: ")</a:t>
            </a:r>
          </a:p>
          <a:p>
            <a:pPr marL="0" indent="0">
              <a:buNone/>
            </a:pPr>
            <a:r>
              <a:rPr lang="en-US" sz="2400" dirty="0"/>
              <a:t>petal_width = float(input())</a:t>
            </a:r>
            <a:endParaRPr lang="en-IN" sz="2400" dirty="0"/>
          </a:p>
        </p:txBody>
      </p:sp>
      <p:sp>
        <p:nvSpPr>
          <p:cNvPr id="5" name="Speech Bubble: Rectangle 4">
            <a:extLst>
              <a:ext uri="{FF2B5EF4-FFF2-40B4-BE49-F238E27FC236}">
                <a16:creationId xmlns:a16="http://schemas.microsoft.com/office/drawing/2014/main" id="{A1CE6A39-D871-45EB-926D-C47B905ACD8D}"/>
              </a:ext>
            </a:extLst>
          </p:cNvPr>
          <p:cNvSpPr/>
          <p:nvPr/>
        </p:nvSpPr>
        <p:spPr>
          <a:xfrm>
            <a:off x="5348472" y="2078465"/>
            <a:ext cx="6554073" cy="4039735"/>
          </a:xfrm>
          <a:custGeom>
            <a:avLst/>
            <a:gdLst>
              <a:gd name="connsiteX0" fmla="*/ 0 w 6536140"/>
              <a:gd name="connsiteY0" fmla="*/ 0 h 4964325"/>
              <a:gd name="connsiteX1" fmla="*/ 1089357 w 6536140"/>
              <a:gd name="connsiteY1" fmla="*/ 0 h 4964325"/>
              <a:gd name="connsiteX2" fmla="*/ 1089357 w 6536140"/>
              <a:gd name="connsiteY2" fmla="*/ 0 h 4964325"/>
              <a:gd name="connsiteX3" fmla="*/ 2723392 w 6536140"/>
              <a:gd name="connsiteY3" fmla="*/ 0 h 4964325"/>
              <a:gd name="connsiteX4" fmla="*/ 6536140 w 6536140"/>
              <a:gd name="connsiteY4" fmla="*/ 0 h 4964325"/>
              <a:gd name="connsiteX5" fmla="*/ 6536140 w 6536140"/>
              <a:gd name="connsiteY5" fmla="*/ 827388 h 4964325"/>
              <a:gd name="connsiteX6" fmla="*/ 6536140 w 6536140"/>
              <a:gd name="connsiteY6" fmla="*/ 827388 h 4964325"/>
              <a:gd name="connsiteX7" fmla="*/ 6536140 w 6536140"/>
              <a:gd name="connsiteY7" fmla="*/ 2068469 h 4964325"/>
              <a:gd name="connsiteX8" fmla="*/ 6536140 w 6536140"/>
              <a:gd name="connsiteY8" fmla="*/ 4964325 h 4964325"/>
              <a:gd name="connsiteX9" fmla="*/ 2723392 w 6536140"/>
              <a:gd name="connsiteY9" fmla="*/ 4964325 h 4964325"/>
              <a:gd name="connsiteX10" fmla="*/ 1089357 w 6536140"/>
              <a:gd name="connsiteY10" fmla="*/ 4964325 h 4964325"/>
              <a:gd name="connsiteX11" fmla="*/ 1089357 w 6536140"/>
              <a:gd name="connsiteY11" fmla="*/ 4964325 h 4964325"/>
              <a:gd name="connsiteX12" fmla="*/ 0 w 6536140"/>
              <a:gd name="connsiteY12" fmla="*/ 4964325 h 4964325"/>
              <a:gd name="connsiteX13" fmla="*/ 0 w 6536140"/>
              <a:gd name="connsiteY13" fmla="*/ 2068469 h 4964325"/>
              <a:gd name="connsiteX14" fmla="*/ -673026 w 6536140"/>
              <a:gd name="connsiteY14" fmla="*/ 1241081 h 4964325"/>
              <a:gd name="connsiteX15" fmla="*/ 0 w 6536140"/>
              <a:gd name="connsiteY15" fmla="*/ 827388 h 4964325"/>
              <a:gd name="connsiteX16" fmla="*/ 0 w 6536140"/>
              <a:gd name="connsiteY16" fmla="*/ 0 h 4964325"/>
              <a:gd name="connsiteX0" fmla="*/ 673026 w 7209166"/>
              <a:gd name="connsiteY0" fmla="*/ 0 h 4964325"/>
              <a:gd name="connsiteX1" fmla="*/ 1762383 w 7209166"/>
              <a:gd name="connsiteY1" fmla="*/ 0 h 4964325"/>
              <a:gd name="connsiteX2" fmla="*/ 1762383 w 7209166"/>
              <a:gd name="connsiteY2" fmla="*/ 0 h 4964325"/>
              <a:gd name="connsiteX3" fmla="*/ 3396418 w 7209166"/>
              <a:gd name="connsiteY3" fmla="*/ 0 h 4964325"/>
              <a:gd name="connsiteX4" fmla="*/ 7209166 w 7209166"/>
              <a:gd name="connsiteY4" fmla="*/ 0 h 4964325"/>
              <a:gd name="connsiteX5" fmla="*/ 7209166 w 7209166"/>
              <a:gd name="connsiteY5" fmla="*/ 827388 h 4964325"/>
              <a:gd name="connsiteX6" fmla="*/ 7209166 w 7209166"/>
              <a:gd name="connsiteY6" fmla="*/ 827388 h 4964325"/>
              <a:gd name="connsiteX7" fmla="*/ 7209166 w 7209166"/>
              <a:gd name="connsiteY7" fmla="*/ 2068469 h 4964325"/>
              <a:gd name="connsiteX8" fmla="*/ 7209166 w 7209166"/>
              <a:gd name="connsiteY8" fmla="*/ 4964325 h 4964325"/>
              <a:gd name="connsiteX9" fmla="*/ 3396418 w 7209166"/>
              <a:gd name="connsiteY9" fmla="*/ 4964325 h 4964325"/>
              <a:gd name="connsiteX10" fmla="*/ 1762383 w 7209166"/>
              <a:gd name="connsiteY10" fmla="*/ 4964325 h 4964325"/>
              <a:gd name="connsiteX11" fmla="*/ 1762383 w 7209166"/>
              <a:gd name="connsiteY11" fmla="*/ 4964325 h 4964325"/>
              <a:gd name="connsiteX12" fmla="*/ 673026 w 7209166"/>
              <a:gd name="connsiteY12" fmla="*/ 4964325 h 4964325"/>
              <a:gd name="connsiteX13" fmla="*/ 659378 w 7209166"/>
              <a:gd name="connsiteY13" fmla="*/ 1440672 h 4964325"/>
              <a:gd name="connsiteX14" fmla="*/ 0 w 7209166"/>
              <a:gd name="connsiteY14" fmla="*/ 1241081 h 4964325"/>
              <a:gd name="connsiteX15" fmla="*/ 673026 w 7209166"/>
              <a:gd name="connsiteY15" fmla="*/ 827388 h 4964325"/>
              <a:gd name="connsiteX16" fmla="*/ 673026 w 7209166"/>
              <a:gd name="connsiteY16" fmla="*/ 0 h 4964325"/>
              <a:gd name="connsiteX0" fmla="*/ 17933 w 6554073"/>
              <a:gd name="connsiteY0" fmla="*/ 0 h 4964325"/>
              <a:gd name="connsiteX1" fmla="*/ 1107290 w 6554073"/>
              <a:gd name="connsiteY1" fmla="*/ 0 h 4964325"/>
              <a:gd name="connsiteX2" fmla="*/ 1107290 w 6554073"/>
              <a:gd name="connsiteY2" fmla="*/ 0 h 4964325"/>
              <a:gd name="connsiteX3" fmla="*/ 2741325 w 6554073"/>
              <a:gd name="connsiteY3" fmla="*/ 0 h 4964325"/>
              <a:gd name="connsiteX4" fmla="*/ 6554073 w 6554073"/>
              <a:gd name="connsiteY4" fmla="*/ 0 h 4964325"/>
              <a:gd name="connsiteX5" fmla="*/ 6554073 w 6554073"/>
              <a:gd name="connsiteY5" fmla="*/ 827388 h 4964325"/>
              <a:gd name="connsiteX6" fmla="*/ 6554073 w 6554073"/>
              <a:gd name="connsiteY6" fmla="*/ 827388 h 4964325"/>
              <a:gd name="connsiteX7" fmla="*/ 6554073 w 6554073"/>
              <a:gd name="connsiteY7" fmla="*/ 2068469 h 4964325"/>
              <a:gd name="connsiteX8" fmla="*/ 6554073 w 6554073"/>
              <a:gd name="connsiteY8" fmla="*/ 4964325 h 4964325"/>
              <a:gd name="connsiteX9" fmla="*/ 2741325 w 6554073"/>
              <a:gd name="connsiteY9" fmla="*/ 4964325 h 4964325"/>
              <a:gd name="connsiteX10" fmla="*/ 1107290 w 6554073"/>
              <a:gd name="connsiteY10" fmla="*/ 4964325 h 4964325"/>
              <a:gd name="connsiteX11" fmla="*/ 1107290 w 6554073"/>
              <a:gd name="connsiteY11" fmla="*/ 4964325 h 4964325"/>
              <a:gd name="connsiteX12" fmla="*/ 17933 w 6554073"/>
              <a:gd name="connsiteY12" fmla="*/ 4964325 h 4964325"/>
              <a:gd name="connsiteX13" fmla="*/ 4285 w 6554073"/>
              <a:gd name="connsiteY13" fmla="*/ 1440672 h 4964325"/>
              <a:gd name="connsiteX14" fmla="*/ 0 w 6554073"/>
              <a:gd name="connsiteY14" fmla="*/ 1106911 h 4964325"/>
              <a:gd name="connsiteX15" fmla="*/ 17933 w 6554073"/>
              <a:gd name="connsiteY15" fmla="*/ 827388 h 4964325"/>
              <a:gd name="connsiteX16" fmla="*/ 17933 w 6554073"/>
              <a:gd name="connsiteY16" fmla="*/ 0 h 496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54073" h="4964325">
                <a:moveTo>
                  <a:pt x="17933" y="0"/>
                </a:moveTo>
                <a:lnTo>
                  <a:pt x="1107290" y="0"/>
                </a:lnTo>
                <a:lnTo>
                  <a:pt x="1107290" y="0"/>
                </a:lnTo>
                <a:lnTo>
                  <a:pt x="2741325" y="0"/>
                </a:lnTo>
                <a:lnTo>
                  <a:pt x="6554073" y="0"/>
                </a:lnTo>
                <a:lnTo>
                  <a:pt x="6554073" y="827388"/>
                </a:lnTo>
                <a:lnTo>
                  <a:pt x="6554073" y="827388"/>
                </a:lnTo>
                <a:lnTo>
                  <a:pt x="6554073" y="2068469"/>
                </a:lnTo>
                <a:lnTo>
                  <a:pt x="6554073" y="4964325"/>
                </a:lnTo>
                <a:lnTo>
                  <a:pt x="2741325" y="4964325"/>
                </a:lnTo>
                <a:lnTo>
                  <a:pt x="1107290" y="4964325"/>
                </a:lnTo>
                <a:lnTo>
                  <a:pt x="1107290" y="4964325"/>
                </a:lnTo>
                <a:lnTo>
                  <a:pt x="17933" y="4964325"/>
                </a:lnTo>
                <a:cubicBezTo>
                  <a:pt x="13384" y="3789774"/>
                  <a:pt x="8834" y="2615223"/>
                  <a:pt x="4285" y="1440672"/>
                </a:cubicBezTo>
                <a:cubicBezTo>
                  <a:pt x="2857" y="1329418"/>
                  <a:pt x="1428" y="1218165"/>
                  <a:pt x="0" y="1106911"/>
                </a:cubicBezTo>
                <a:lnTo>
                  <a:pt x="17933" y="827388"/>
                </a:lnTo>
                <a:lnTo>
                  <a:pt x="17933" y="0"/>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ABB5773A-AB84-CC40-F6BA-089A73B359C7}"/>
              </a:ext>
            </a:extLst>
          </p:cNvPr>
          <p:cNvSpPr txBox="1"/>
          <p:nvPr/>
        </p:nvSpPr>
        <p:spPr>
          <a:xfrm>
            <a:off x="5366405" y="2230164"/>
            <a:ext cx="6536140" cy="4113947"/>
          </a:xfrm>
          <a:prstGeom prst="rect">
            <a:avLst/>
          </a:prstGeom>
          <a:noFill/>
        </p:spPr>
        <p:txBody>
          <a:bodyPr wrap="square" rtlCol="0">
            <a:spAutoFit/>
          </a:bodyPr>
          <a:lstStyle/>
          <a:p>
            <a:pPr rtl="0" fontAlgn="base">
              <a:spcBef>
                <a:spcPts val="0"/>
              </a:spcBef>
              <a:spcAft>
                <a:spcPts val="800"/>
              </a:spcAft>
            </a:pPr>
            <a:r>
              <a:rPr lang="en-US" sz="1600" b="0" i="0" u="none" strike="noStrike" dirty="0">
                <a:effectLst/>
                <a:latin typeface="Calibri" panose="020F0502020204030204" pitchFamily="34" charset="0"/>
              </a:rPr>
              <a:t>This prints a prompt asking the user to enter the sepal length.</a:t>
            </a:r>
            <a:endParaRPr lang="en-US" sz="1600" i="0" u="none" strike="noStrike" dirty="0">
              <a:latin typeface="Calibri" panose="020F0502020204030204" pitchFamily="34" charset="0"/>
            </a:endParaRPr>
          </a:p>
          <a:p>
            <a:pPr rtl="0" fontAlgn="base">
              <a:spcBef>
                <a:spcPts val="0"/>
              </a:spcBef>
              <a:spcAft>
                <a:spcPts val="800"/>
              </a:spcAft>
            </a:pPr>
            <a:r>
              <a:rPr lang="en-US" sz="1600" b="0" i="0" u="none" strike="noStrike" dirty="0">
                <a:effectLst/>
                <a:latin typeface="Calibri" panose="020F0502020204030204" pitchFamily="34" charset="0"/>
              </a:rPr>
              <a:t>This line reads the user's input for the sepal length and converts it to a floating-point number.</a:t>
            </a:r>
          </a:p>
          <a:p>
            <a:pPr rtl="0" fontAlgn="base">
              <a:spcBef>
                <a:spcPts val="0"/>
              </a:spcBef>
              <a:spcAft>
                <a:spcPts val="800"/>
              </a:spcAft>
            </a:pPr>
            <a:r>
              <a:rPr lang="en-US" sz="1600" b="0" i="0" u="none" strike="noStrike" dirty="0">
                <a:effectLst/>
                <a:latin typeface="Calibri" panose="020F0502020204030204" pitchFamily="34" charset="0"/>
              </a:rPr>
              <a:t>This prints a prompt asking the user to enter the sepal width.</a:t>
            </a:r>
          </a:p>
          <a:p>
            <a:pPr rtl="0" fontAlgn="base">
              <a:spcBef>
                <a:spcPts val="0"/>
              </a:spcBef>
              <a:spcAft>
                <a:spcPts val="800"/>
              </a:spcAft>
            </a:pPr>
            <a:r>
              <a:rPr lang="en-US" sz="1600" b="0" i="0" u="none" strike="noStrike" dirty="0">
                <a:effectLst/>
                <a:latin typeface="Calibri" panose="020F0502020204030204" pitchFamily="34" charset="0"/>
              </a:rPr>
              <a:t>This line reads the user's input for the sepal width and converts it to a floating-point number.</a:t>
            </a:r>
          </a:p>
          <a:p>
            <a:pPr rtl="0" fontAlgn="base">
              <a:spcBef>
                <a:spcPts val="0"/>
              </a:spcBef>
              <a:spcAft>
                <a:spcPts val="800"/>
              </a:spcAft>
            </a:pPr>
            <a:r>
              <a:rPr lang="en-US" sz="1600" b="0" i="0" u="none" strike="noStrike" dirty="0">
                <a:effectLst/>
                <a:latin typeface="Calibri" panose="020F0502020204030204" pitchFamily="34" charset="0"/>
              </a:rPr>
              <a:t>This prints a prompt asking the user to enter the petal length.</a:t>
            </a:r>
          </a:p>
          <a:p>
            <a:pPr rtl="0" fontAlgn="base">
              <a:spcBef>
                <a:spcPts val="0"/>
              </a:spcBef>
              <a:spcAft>
                <a:spcPts val="800"/>
              </a:spcAft>
            </a:pPr>
            <a:r>
              <a:rPr lang="en-US" sz="1600" b="0" i="0" u="none" strike="noStrike" dirty="0">
                <a:effectLst/>
                <a:latin typeface="Calibri" panose="020F0502020204030204" pitchFamily="34" charset="0"/>
              </a:rPr>
              <a:t>This line reads the user's input for the petal length and converts it to a floating-point number.</a:t>
            </a:r>
          </a:p>
          <a:p>
            <a:pPr rtl="0" fontAlgn="base">
              <a:spcBef>
                <a:spcPts val="0"/>
              </a:spcBef>
              <a:spcAft>
                <a:spcPts val="800"/>
              </a:spcAft>
            </a:pPr>
            <a:r>
              <a:rPr lang="en-US" sz="1600" b="0" i="0" u="none" strike="noStrike" dirty="0">
                <a:effectLst/>
                <a:latin typeface="Calibri" panose="020F0502020204030204" pitchFamily="34" charset="0"/>
              </a:rPr>
              <a:t>This prints a prompt asking the user to enter the petal width.</a:t>
            </a:r>
          </a:p>
          <a:p>
            <a:pPr rtl="0" fontAlgn="base">
              <a:spcBef>
                <a:spcPts val="0"/>
              </a:spcBef>
              <a:spcAft>
                <a:spcPts val="800"/>
              </a:spcAft>
            </a:pPr>
            <a:r>
              <a:rPr lang="en-US" sz="1600" b="0" i="0" u="none" strike="noStrike" dirty="0">
                <a:effectLst/>
                <a:latin typeface="Calibri" panose="020F0502020204030204" pitchFamily="34" charset="0"/>
              </a:rPr>
              <a:t>This line reads the user's input for the petal width and converts it to a floating-point number.</a:t>
            </a:r>
          </a:p>
          <a:p>
            <a:endParaRPr lang="en-IN" sz="1600" dirty="0"/>
          </a:p>
        </p:txBody>
      </p:sp>
    </p:spTree>
    <p:extLst>
      <p:ext uri="{BB962C8B-B14F-4D97-AF65-F5344CB8AC3E}">
        <p14:creationId xmlns:p14="http://schemas.microsoft.com/office/powerpoint/2010/main" val="2102572444"/>
      </p:ext>
    </p:extLst>
  </p:cSld>
  <p:clrMapOvr>
    <a:masterClrMapping/>
  </p:clrMapOvr>
  <p:transition spd="slow" advTm="11072">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IN" dirty="0"/>
              <a:t>import pandas as pd</a:t>
            </a:r>
          </a:p>
          <a:p>
            <a:pPr marL="0" indent="0">
              <a:buNone/>
            </a:pPr>
            <a:endParaRPr lang="en-IN" dirty="0"/>
          </a:p>
        </p:txBody>
      </p:sp>
      <p:sp>
        <p:nvSpPr>
          <p:cNvPr id="9" name="Speech Bubble: Rectangle 8">
            <a:extLst>
              <a:ext uri="{FF2B5EF4-FFF2-40B4-BE49-F238E27FC236}">
                <a16:creationId xmlns:a16="http://schemas.microsoft.com/office/drawing/2014/main" id="{FFC579C5-4629-798C-978B-E4F62FDCC269}"/>
              </a:ext>
            </a:extLst>
          </p:cNvPr>
          <p:cNvSpPr/>
          <p:nvPr/>
        </p:nvSpPr>
        <p:spPr>
          <a:xfrm>
            <a:off x="914398"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endParaRPr lang="en-US" dirty="0">
              <a:solidFill>
                <a:schemeClr val="tx1"/>
              </a:solidFill>
              <a:latin typeface="Calibri" panose="020F0502020204030204" pitchFamily="34" charset="0"/>
            </a:endParaRPr>
          </a:p>
          <a:p>
            <a:pPr algn="ctr"/>
            <a:endParaRPr lang="en-US" sz="1800" b="0" i="0" u="none" strike="noStrike" dirty="0">
              <a:solidFill>
                <a:schemeClr val="tx1"/>
              </a:solidFill>
              <a:effectLst/>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imports the pandas library and assigns it the alias pd, allowing us to refer to it as pd throughout the code.</a:t>
            </a:r>
          </a:p>
          <a:p>
            <a:pPr algn="ctr"/>
            <a:endParaRPr lang="en-IN" dirty="0">
              <a:solidFill>
                <a:schemeClr val="tx1"/>
              </a:solidFill>
            </a:endParaRPr>
          </a:p>
        </p:txBody>
      </p:sp>
    </p:spTree>
    <p:extLst>
      <p:ext uri="{BB962C8B-B14F-4D97-AF65-F5344CB8AC3E}">
        <p14:creationId xmlns:p14="http://schemas.microsoft.com/office/powerpoint/2010/main" val="2824071276"/>
      </p:ext>
    </p:extLst>
  </p:cSld>
  <p:clrMapOvr>
    <a:masterClrMapping/>
  </p:clrMapOvr>
  <p:transition spd="slow" advTm="5364">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a:xfrm>
            <a:off x="646111" y="798141"/>
            <a:ext cx="9404723" cy="853238"/>
          </a:xfrm>
        </p:spPr>
        <p:txBody>
          <a:bodyPr/>
          <a:lstStyle/>
          <a:p>
            <a:r>
              <a:rPr lang="en-US" sz="2800" b="1" dirty="0"/>
              <a:t>Output:</a:t>
            </a:r>
            <a:endParaRPr lang="en-IN" sz="2800" b="1" dirty="0"/>
          </a:p>
        </p:txBody>
      </p:sp>
      <p:pic>
        <p:nvPicPr>
          <p:cNvPr id="9" name="Picture 8">
            <a:extLst>
              <a:ext uri="{FF2B5EF4-FFF2-40B4-BE49-F238E27FC236}">
                <a16:creationId xmlns:a16="http://schemas.microsoft.com/office/drawing/2014/main" id="{EE09E3EE-967C-96D8-EB36-31B0AA827268}"/>
              </a:ext>
            </a:extLst>
          </p:cNvPr>
          <p:cNvPicPr>
            <a:picLocks noChangeAspect="1"/>
          </p:cNvPicPr>
          <p:nvPr/>
        </p:nvPicPr>
        <p:blipFill>
          <a:blip r:embed="rId2"/>
          <a:stretch>
            <a:fillRect/>
          </a:stretch>
        </p:blipFill>
        <p:spPr>
          <a:xfrm>
            <a:off x="646111" y="1785009"/>
            <a:ext cx="4598584" cy="4447536"/>
          </a:xfrm>
          <a:prstGeom prst="rect">
            <a:avLst/>
          </a:prstGeom>
        </p:spPr>
      </p:pic>
    </p:spTree>
    <p:extLst>
      <p:ext uri="{BB962C8B-B14F-4D97-AF65-F5344CB8AC3E}">
        <p14:creationId xmlns:p14="http://schemas.microsoft.com/office/powerpoint/2010/main" val="2412904787"/>
      </p:ext>
    </p:extLst>
  </p:cSld>
  <p:clrMapOvr>
    <a:masterClrMapping/>
  </p:clrMapOvr>
  <p:transition spd="slow" advTm="321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prediction, accuracy_percentages = calculate_accuracy(sepal_length, sepal_width, petal_length, petal_width)</a:t>
            </a:r>
            <a:endParaRPr lang="en-IN" dirty="0"/>
          </a:p>
        </p:txBody>
      </p:sp>
      <p:sp>
        <p:nvSpPr>
          <p:cNvPr id="4" name="Speech Bubble: Rectangle 8">
            <a:extLst>
              <a:ext uri="{FF2B5EF4-FFF2-40B4-BE49-F238E27FC236}">
                <a16:creationId xmlns:a16="http://schemas.microsoft.com/office/drawing/2014/main" id="{39C77617-7C0C-7AAD-08AC-0CB2DADD1F21}"/>
              </a:ext>
            </a:extLst>
          </p:cNvPr>
          <p:cNvSpPr/>
          <p:nvPr/>
        </p:nvSpPr>
        <p:spPr>
          <a:xfrm>
            <a:off x="838200" y="3117598"/>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rtl="0" fontAlgn="base">
              <a:spcBef>
                <a:spcPts val="0"/>
              </a:spcBef>
              <a:spcAft>
                <a:spcPts val="800"/>
              </a:spcAft>
            </a:pPr>
            <a:endParaRPr lang="en-US" sz="1800" b="0" i="0" u="none" strike="noStrike" dirty="0">
              <a:solidFill>
                <a:schemeClr val="tx1"/>
              </a:solidFill>
              <a:effectLst/>
              <a:latin typeface="Calibri" panose="020F0502020204030204" pitchFamily="34" charset="0"/>
            </a:endParaRPr>
          </a:p>
          <a:p>
            <a:pPr algn="ctr" rtl="0" fontAlgn="base">
              <a:spcBef>
                <a:spcPts val="0"/>
              </a:spcBef>
              <a:spcAft>
                <a:spcPts val="800"/>
              </a:spcAft>
            </a:pPr>
            <a:r>
              <a:rPr lang="en-US" sz="1800" b="0" i="0" u="none" strike="noStrike" dirty="0">
                <a:solidFill>
                  <a:schemeClr val="tx1"/>
                </a:solidFill>
                <a:effectLst/>
                <a:latin typeface="Calibri" panose="020F0502020204030204" pitchFamily="34" charset="0"/>
              </a:rPr>
              <a:t>This line calls the calculate_accuracy function with the user's inputs and stores the prediction and accuracy percentages returned by the function.</a:t>
            </a:r>
          </a:p>
        </p:txBody>
      </p:sp>
    </p:spTree>
    <p:extLst>
      <p:ext uri="{BB962C8B-B14F-4D97-AF65-F5344CB8AC3E}">
        <p14:creationId xmlns:p14="http://schemas.microsoft.com/office/powerpoint/2010/main" val="2334680814"/>
      </p:ext>
    </p:extLst>
  </p:cSld>
  <p:clrMapOvr>
    <a:masterClrMapping/>
  </p:clrMapOvr>
  <p:transition spd="slow" advTm="5476">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display_accuracy(prediction, accuracy_percentages)</a:t>
            </a:r>
            <a:endParaRPr lang="en-IN" dirty="0"/>
          </a:p>
        </p:txBody>
      </p:sp>
      <p:sp>
        <p:nvSpPr>
          <p:cNvPr id="4" name="Speech Bubble: Rectangle 8">
            <a:extLst>
              <a:ext uri="{FF2B5EF4-FFF2-40B4-BE49-F238E27FC236}">
                <a16:creationId xmlns:a16="http://schemas.microsoft.com/office/drawing/2014/main" id="{39C77617-7C0C-7AAD-08AC-0CB2DADD1F21}"/>
              </a:ext>
            </a:extLst>
          </p:cNvPr>
          <p:cNvSpPr/>
          <p:nvPr/>
        </p:nvSpPr>
        <p:spPr>
          <a:xfrm>
            <a:off x="1009933" y="2462506"/>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rtl="0" fontAlgn="base">
              <a:spcBef>
                <a:spcPts val="0"/>
              </a:spcBef>
              <a:spcAft>
                <a:spcPts val="800"/>
              </a:spcAft>
            </a:pPr>
            <a:endParaRPr lang="en-US" sz="1800" b="0" i="0" u="none" strike="noStrike" dirty="0">
              <a:solidFill>
                <a:schemeClr val="tx1"/>
              </a:solidFill>
              <a:effectLst/>
              <a:latin typeface="Calibri" panose="020F0502020204030204" pitchFamily="34" charset="0"/>
            </a:endParaRPr>
          </a:p>
          <a:p>
            <a:pPr algn="ctr" rtl="0" fontAlgn="base">
              <a:spcBef>
                <a:spcPts val="0"/>
              </a:spcBef>
              <a:spcAft>
                <a:spcPts val="800"/>
              </a:spcAft>
            </a:pPr>
            <a:r>
              <a:rPr lang="en-US" sz="1800" b="0" i="0" u="none" strike="noStrike" dirty="0">
                <a:solidFill>
                  <a:schemeClr val="tx1"/>
                </a:solidFill>
                <a:effectLst/>
                <a:latin typeface="Calibri" panose="020F0502020204030204" pitchFamily="34" charset="0"/>
              </a:rPr>
              <a:t>This line calls the display_accuracy function to display the prediction and accuracy percentages.</a:t>
            </a:r>
          </a:p>
        </p:txBody>
      </p:sp>
    </p:spTree>
    <p:extLst>
      <p:ext uri="{BB962C8B-B14F-4D97-AF65-F5344CB8AC3E}">
        <p14:creationId xmlns:p14="http://schemas.microsoft.com/office/powerpoint/2010/main" val="3789727164"/>
      </p:ext>
    </p:extLst>
  </p:cSld>
  <p:clrMapOvr>
    <a:masterClrMapping/>
  </p:clrMapOvr>
  <p:transition spd="slow" advTm="5233">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a:xfrm>
            <a:off x="646111" y="798141"/>
            <a:ext cx="9404723" cy="853238"/>
          </a:xfrm>
        </p:spPr>
        <p:txBody>
          <a:bodyPr/>
          <a:lstStyle/>
          <a:p>
            <a:r>
              <a:rPr lang="en-US" sz="2800" b="1" dirty="0"/>
              <a:t>Output:</a:t>
            </a:r>
            <a:endParaRPr lang="en-IN" sz="2800" b="1" dirty="0"/>
          </a:p>
        </p:txBody>
      </p:sp>
      <p:pic>
        <p:nvPicPr>
          <p:cNvPr id="4" name="Picture 3">
            <a:extLst>
              <a:ext uri="{FF2B5EF4-FFF2-40B4-BE49-F238E27FC236}">
                <a16:creationId xmlns:a16="http://schemas.microsoft.com/office/drawing/2014/main" id="{E4FDFA7D-159E-033E-A67B-1302498529A0}"/>
              </a:ext>
            </a:extLst>
          </p:cNvPr>
          <p:cNvPicPr>
            <a:picLocks noChangeAspect="1"/>
          </p:cNvPicPr>
          <p:nvPr/>
        </p:nvPicPr>
        <p:blipFill>
          <a:blip r:embed="rId2"/>
          <a:stretch>
            <a:fillRect/>
          </a:stretch>
        </p:blipFill>
        <p:spPr>
          <a:xfrm>
            <a:off x="646111" y="1883392"/>
            <a:ext cx="8356292" cy="1965276"/>
          </a:xfrm>
          <a:prstGeom prst="rect">
            <a:avLst/>
          </a:prstGeom>
        </p:spPr>
      </p:pic>
    </p:spTree>
    <p:extLst>
      <p:ext uri="{BB962C8B-B14F-4D97-AF65-F5344CB8AC3E}">
        <p14:creationId xmlns:p14="http://schemas.microsoft.com/office/powerpoint/2010/main" val="1171055916"/>
      </p:ext>
    </p:extLst>
  </p:cSld>
  <p:clrMapOvr>
    <a:masterClrMapping/>
  </p:clrMapOvr>
  <p:transition spd="slow" advTm="3308">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a:xfrm>
            <a:off x="305013" y="254363"/>
            <a:ext cx="9404723" cy="853238"/>
          </a:xfrm>
        </p:spPr>
        <p:txBody>
          <a:bodyPr/>
          <a:lstStyle/>
          <a:p>
            <a:r>
              <a:rPr lang="en-US" sz="2800" b="1" dirty="0"/>
              <a:t>Total Output:</a:t>
            </a:r>
            <a:endParaRPr lang="en-IN" sz="2800" b="1" dirty="0"/>
          </a:p>
        </p:txBody>
      </p:sp>
      <p:pic>
        <p:nvPicPr>
          <p:cNvPr id="7" name="Picture 6">
            <a:extLst>
              <a:ext uri="{FF2B5EF4-FFF2-40B4-BE49-F238E27FC236}">
                <a16:creationId xmlns:a16="http://schemas.microsoft.com/office/drawing/2014/main" id="{4A476AD7-D609-13EA-CD57-AD858DDA7210}"/>
              </a:ext>
            </a:extLst>
          </p:cNvPr>
          <p:cNvPicPr>
            <a:picLocks noChangeAspect="1"/>
          </p:cNvPicPr>
          <p:nvPr/>
        </p:nvPicPr>
        <p:blipFill>
          <a:blip r:embed="rId2"/>
          <a:stretch>
            <a:fillRect/>
          </a:stretch>
        </p:blipFill>
        <p:spPr>
          <a:xfrm>
            <a:off x="4105488" y="1107601"/>
            <a:ext cx="4581525" cy="5543550"/>
          </a:xfrm>
          <a:prstGeom prst="rect">
            <a:avLst/>
          </a:prstGeom>
        </p:spPr>
      </p:pic>
      <p:pic>
        <p:nvPicPr>
          <p:cNvPr id="11" name="Picture 10">
            <a:extLst>
              <a:ext uri="{FF2B5EF4-FFF2-40B4-BE49-F238E27FC236}">
                <a16:creationId xmlns:a16="http://schemas.microsoft.com/office/drawing/2014/main" id="{808B2200-1809-84DC-095A-AAA443635739}"/>
              </a:ext>
            </a:extLst>
          </p:cNvPr>
          <p:cNvPicPr>
            <a:picLocks noChangeAspect="1"/>
          </p:cNvPicPr>
          <p:nvPr/>
        </p:nvPicPr>
        <p:blipFill>
          <a:blip r:embed="rId3"/>
          <a:stretch>
            <a:fillRect/>
          </a:stretch>
        </p:blipFill>
        <p:spPr>
          <a:xfrm>
            <a:off x="305013" y="3841276"/>
            <a:ext cx="3800475" cy="2809875"/>
          </a:xfrm>
          <a:prstGeom prst="rect">
            <a:avLst/>
          </a:prstGeom>
        </p:spPr>
      </p:pic>
      <p:pic>
        <p:nvPicPr>
          <p:cNvPr id="13" name="Picture 12">
            <a:extLst>
              <a:ext uri="{FF2B5EF4-FFF2-40B4-BE49-F238E27FC236}">
                <a16:creationId xmlns:a16="http://schemas.microsoft.com/office/drawing/2014/main" id="{B50A7F05-6877-AB7F-9AF4-E9DB6E99980B}"/>
              </a:ext>
            </a:extLst>
          </p:cNvPr>
          <p:cNvPicPr>
            <a:picLocks noChangeAspect="1"/>
          </p:cNvPicPr>
          <p:nvPr/>
        </p:nvPicPr>
        <p:blipFill>
          <a:blip r:embed="rId4"/>
          <a:stretch>
            <a:fillRect/>
          </a:stretch>
        </p:blipFill>
        <p:spPr>
          <a:xfrm>
            <a:off x="305013" y="1107601"/>
            <a:ext cx="3933825" cy="2733675"/>
          </a:xfrm>
          <a:prstGeom prst="rect">
            <a:avLst/>
          </a:prstGeom>
        </p:spPr>
      </p:pic>
      <p:pic>
        <p:nvPicPr>
          <p:cNvPr id="15" name="Picture 14">
            <a:extLst>
              <a:ext uri="{FF2B5EF4-FFF2-40B4-BE49-F238E27FC236}">
                <a16:creationId xmlns:a16="http://schemas.microsoft.com/office/drawing/2014/main" id="{2D4DB72E-AF21-0ED8-B8D7-2552201509C2}"/>
              </a:ext>
            </a:extLst>
          </p:cNvPr>
          <p:cNvPicPr>
            <a:picLocks noChangeAspect="1"/>
          </p:cNvPicPr>
          <p:nvPr/>
        </p:nvPicPr>
        <p:blipFill>
          <a:blip r:embed="rId5"/>
          <a:stretch>
            <a:fillRect/>
          </a:stretch>
        </p:blipFill>
        <p:spPr>
          <a:xfrm>
            <a:off x="7953164" y="1107601"/>
            <a:ext cx="3981450" cy="3724275"/>
          </a:xfrm>
          <a:prstGeom prst="rect">
            <a:avLst/>
          </a:prstGeom>
        </p:spPr>
      </p:pic>
      <p:pic>
        <p:nvPicPr>
          <p:cNvPr id="17" name="Picture 16">
            <a:extLst>
              <a:ext uri="{FF2B5EF4-FFF2-40B4-BE49-F238E27FC236}">
                <a16:creationId xmlns:a16="http://schemas.microsoft.com/office/drawing/2014/main" id="{005D65F3-7A9C-1DD6-BB78-883319B2824D}"/>
              </a:ext>
            </a:extLst>
          </p:cNvPr>
          <p:cNvPicPr>
            <a:picLocks noChangeAspect="1"/>
          </p:cNvPicPr>
          <p:nvPr/>
        </p:nvPicPr>
        <p:blipFill>
          <a:blip r:embed="rId6"/>
          <a:stretch>
            <a:fillRect/>
          </a:stretch>
        </p:blipFill>
        <p:spPr>
          <a:xfrm>
            <a:off x="8005132" y="4821712"/>
            <a:ext cx="3929481" cy="1829440"/>
          </a:xfrm>
          <a:prstGeom prst="rect">
            <a:avLst/>
          </a:prstGeom>
        </p:spPr>
      </p:pic>
    </p:spTree>
    <p:extLst>
      <p:ext uri="{BB962C8B-B14F-4D97-AF65-F5344CB8AC3E}">
        <p14:creationId xmlns:p14="http://schemas.microsoft.com/office/powerpoint/2010/main" val="3510754347"/>
      </p:ext>
    </p:extLst>
  </p:cSld>
  <p:clrMapOvr>
    <a:masterClrMapping/>
  </p:clrMapOvr>
  <p:transition spd="slow" advTm="5697">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import matplotlib.pyplot as plt</a:t>
            </a:r>
          </a:p>
          <a:p>
            <a:pPr marL="0" indent="0">
              <a:buNone/>
            </a:pPr>
            <a:endParaRPr lang="en-IN" dirty="0"/>
          </a:p>
        </p:txBody>
      </p:sp>
      <p:sp>
        <p:nvSpPr>
          <p:cNvPr id="6" name="Speech Bubble: Rectangle 8">
            <a:extLst>
              <a:ext uri="{FF2B5EF4-FFF2-40B4-BE49-F238E27FC236}">
                <a16:creationId xmlns:a16="http://schemas.microsoft.com/office/drawing/2014/main" id="{BA07E487-7B22-3795-7D55-0B39D77899FE}"/>
              </a:ext>
            </a:extLst>
          </p:cNvPr>
          <p:cNvSpPr/>
          <p:nvPr/>
        </p:nvSpPr>
        <p:spPr>
          <a:xfrm>
            <a:off x="928046"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endParaRPr lang="en-US" dirty="0">
              <a:solidFill>
                <a:schemeClr val="tx1"/>
              </a:solidFill>
              <a:latin typeface="Calibri" panose="020F0502020204030204" pitchFamily="34" charset="0"/>
            </a:endParaRPr>
          </a:p>
          <a:p>
            <a:pPr algn="ctr"/>
            <a:endParaRPr lang="en-US" sz="1800" b="0" i="0" u="none" strike="noStrike" dirty="0">
              <a:solidFill>
                <a:schemeClr val="tx1"/>
              </a:solidFill>
              <a:effectLst/>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imports the pyplot module from the matplotlib library and assigns it the alias plt.</a:t>
            </a:r>
          </a:p>
          <a:p>
            <a:pPr algn="ctr"/>
            <a:endParaRPr lang="en-IN" dirty="0">
              <a:solidFill>
                <a:schemeClr val="tx1"/>
              </a:solidFill>
            </a:endParaRPr>
          </a:p>
        </p:txBody>
      </p:sp>
    </p:spTree>
    <p:extLst>
      <p:ext uri="{BB962C8B-B14F-4D97-AF65-F5344CB8AC3E}">
        <p14:creationId xmlns:p14="http://schemas.microsoft.com/office/powerpoint/2010/main" val="1804084104"/>
      </p:ext>
    </p:extLst>
  </p:cSld>
  <p:clrMapOvr>
    <a:masterClrMapping/>
  </p:clrMapOvr>
  <p:transition spd="slow" advTm="5377">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from sklearn.tree import DecisionTreeClassifier</a:t>
            </a:r>
            <a:endParaRPr lang="en-IN" dirty="0"/>
          </a:p>
        </p:txBody>
      </p:sp>
      <p:sp>
        <p:nvSpPr>
          <p:cNvPr id="5" name="Speech Bubble: Rectangle 8">
            <a:extLst>
              <a:ext uri="{FF2B5EF4-FFF2-40B4-BE49-F238E27FC236}">
                <a16:creationId xmlns:a16="http://schemas.microsoft.com/office/drawing/2014/main" id="{190D1876-AAEA-62CF-FB11-4FE2B40362E6}"/>
              </a:ext>
            </a:extLst>
          </p:cNvPr>
          <p:cNvSpPr/>
          <p:nvPr/>
        </p:nvSpPr>
        <p:spPr>
          <a:xfrm>
            <a:off x="1103312"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imports the DecisionTreeClassifier class from the sklearn.tree module, which is used for building decision tree models.</a:t>
            </a:r>
            <a:endParaRPr lang="en-IN" dirty="0">
              <a:solidFill>
                <a:schemeClr val="tx1"/>
              </a:solidFill>
            </a:endParaRPr>
          </a:p>
        </p:txBody>
      </p:sp>
    </p:spTree>
    <p:extLst>
      <p:ext uri="{BB962C8B-B14F-4D97-AF65-F5344CB8AC3E}">
        <p14:creationId xmlns:p14="http://schemas.microsoft.com/office/powerpoint/2010/main" val="2279573570"/>
      </p:ext>
    </p:extLst>
  </p:cSld>
  <p:clrMapOvr>
    <a:masterClrMapping/>
  </p:clrMapOvr>
  <p:transition spd="slow" advTm="5249">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from sklearn.model_selection import </a:t>
            </a:r>
            <a:r>
              <a:rPr lang="en-US" dirty="0" err="1"/>
              <a:t>train_test_split</a:t>
            </a:r>
            <a:endParaRPr lang="en-IN" dirty="0"/>
          </a:p>
        </p:txBody>
      </p:sp>
      <p:sp>
        <p:nvSpPr>
          <p:cNvPr id="4" name="Speech Bubble: Rectangle 8">
            <a:extLst>
              <a:ext uri="{FF2B5EF4-FFF2-40B4-BE49-F238E27FC236}">
                <a16:creationId xmlns:a16="http://schemas.microsoft.com/office/drawing/2014/main" id="{E1587EC2-EF74-BDA3-967C-DBD4C5B5DA96}"/>
              </a:ext>
            </a:extLst>
          </p:cNvPr>
          <p:cNvSpPr/>
          <p:nvPr/>
        </p:nvSpPr>
        <p:spPr>
          <a:xfrm>
            <a:off x="1103312"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imports the train_test_split function from the sklearn.model_selection module. It's used to split the dataset into training and testing sets.</a:t>
            </a:r>
            <a:endParaRPr lang="en-IN" dirty="0">
              <a:solidFill>
                <a:schemeClr val="tx1"/>
              </a:solidFill>
            </a:endParaRPr>
          </a:p>
        </p:txBody>
      </p:sp>
    </p:spTree>
    <p:extLst>
      <p:ext uri="{BB962C8B-B14F-4D97-AF65-F5344CB8AC3E}">
        <p14:creationId xmlns:p14="http://schemas.microsoft.com/office/powerpoint/2010/main" val="1397344289"/>
      </p:ext>
    </p:extLst>
  </p:cSld>
  <p:clrMapOvr>
    <a:masterClrMapping/>
  </p:clrMapOvr>
  <p:transition spd="slow" advTm="5489">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a:xfrm>
            <a:off x="838200" y="1839273"/>
            <a:ext cx="10515600" cy="4351338"/>
          </a:xfrm>
        </p:spPr>
        <p:txBody>
          <a:bodyPr/>
          <a:lstStyle/>
          <a:p>
            <a:pPr marL="0" indent="0">
              <a:buNone/>
            </a:pPr>
            <a:r>
              <a:rPr lang="en-US" dirty="0"/>
              <a:t>from sklearn.metrics import accuracy_score</a:t>
            </a:r>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E1015089-4BF9-F580-04C4-927716F3A451}"/>
              </a:ext>
            </a:extLst>
          </p:cNvPr>
          <p:cNvSpPr/>
          <p:nvPr/>
        </p:nvSpPr>
        <p:spPr>
          <a:xfrm>
            <a:off x="1009933" y="2342003"/>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800" b="0" i="0" u="none" strike="noStrike" dirty="0">
                <a:solidFill>
                  <a:schemeClr val="tx1"/>
                </a:solidFill>
                <a:effectLst/>
                <a:latin typeface="Calibri" panose="020F0502020204030204" pitchFamily="34" charset="0"/>
              </a:rPr>
              <a:t>This imports the accuracy_score function from the sklearn.metrics module. It's used to evaluate the accuracy of the classifier.</a:t>
            </a:r>
            <a:endParaRPr lang="en-IN" dirty="0">
              <a:solidFill>
                <a:schemeClr val="tx1"/>
              </a:solidFill>
            </a:endParaRPr>
          </a:p>
        </p:txBody>
      </p:sp>
    </p:spTree>
    <p:extLst>
      <p:ext uri="{BB962C8B-B14F-4D97-AF65-F5344CB8AC3E}">
        <p14:creationId xmlns:p14="http://schemas.microsoft.com/office/powerpoint/2010/main" val="3907592108"/>
      </p:ext>
    </p:extLst>
  </p:cSld>
  <p:clrMapOvr>
    <a:masterClrMapping/>
  </p:clrMapOvr>
  <p:transition spd="slow" advTm="5327">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en-US" dirty="0"/>
              <a:t>data = pd.read_csv('DataSet/irish_dataset.csv')</a:t>
            </a:r>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025236A7-E5A3-A215-C5A8-431CD2434842}"/>
              </a:ext>
            </a:extLst>
          </p:cNvPr>
          <p:cNvSpPr/>
          <p:nvPr/>
        </p:nvSpPr>
        <p:spPr>
          <a:xfrm>
            <a:off x="1103312"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endParaRPr lang="en-US" dirty="0">
              <a:solidFill>
                <a:schemeClr val="tx1"/>
              </a:solidFill>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reads a CSV file named 'irish_dataset.csv' from the 'DataSet' directory and stores it in a pandas DataFrame named data.</a:t>
            </a:r>
          </a:p>
          <a:p>
            <a:pPr algn="ctr"/>
            <a:endParaRPr lang="en-IN" dirty="0">
              <a:solidFill>
                <a:schemeClr val="tx1"/>
              </a:solidFill>
            </a:endParaRPr>
          </a:p>
        </p:txBody>
      </p:sp>
    </p:spTree>
    <p:extLst>
      <p:ext uri="{BB962C8B-B14F-4D97-AF65-F5344CB8AC3E}">
        <p14:creationId xmlns:p14="http://schemas.microsoft.com/office/powerpoint/2010/main" val="1112757383"/>
      </p:ext>
    </p:extLst>
  </p:cSld>
  <p:clrMapOvr>
    <a:masterClrMapping/>
  </p:clrMapOvr>
  <p:transition spd="slow" advTm="5545">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143-2CBE-B3B5-4E14-BEBB774DBD04}"/>
              </a:ext>
            </a:extLst>
          </p:cNvPr>
          <p:cNvSpPr>
            <a:spLocks noGrp="1"/>
          </p:cNvSpPr>
          <p:nvPr>
            <p:ph type="title"/>
          </p:nvPr>
        </p:nvSpPr>
        <p:spPr/>
        <p:txBody>
          <a:bodyPr/>
          <a:lstStyle/>
          <a:p>
            <a:r>
              <a:rPr lang="en-US" b="1" dirty="0"/>
              <a:t>EXPLANATION FOR CODE</a:t>
            </a:r>
            <a:endParaRPr lang="en-IN" b="1" dirty="0"/>
          </a:p>
        </p:txBody>
      </p:sp>
      <p:sp>
        <p:nvSpPr>
          <p:cNvPr id="3" name="Content Placeholder 2">
            <a:extLst>
              <a:ext uri="{FF2B5EF4-FFF2-40B4-BE49-F238E27FC236}">
                <a16:creationId xmlns:a16="http://schemas.microsoft.com/office/drawing/2014/main" id="{9FB9D575-CABE-A287-46E9-8B23723E4AAC}"/>
              </a:ext>
            </a:extLst>
          </p:cNvPr>
          <p:cNvSpPr>
            <a:spLocks noGrp="1"/>
          </p:cNvSpPr>
          <p:nvPr>
            <p:ph idx="1"/>
          </p:nvPr>
        </p:nvSpPr>
        <p:spPr/>
        <p:txBody>
          <a:bodyPr/>
          <a:lstStyle/>
          <a:p>
            <a:pPr marL="0" indent="0">
              <a:buNone/>
            </a:pPr>
            <a:r>
              <a:rPr lang="nl-NL" dirty="0"/>
              <a:t>X = data.drop('Species', axis=1)</a:t>
            </a:r>
            <a:endParaRPr lang="en-US" dirty="0"/>
          </a:p>
          <a:p>
            <a:pPr marL="0" indent="0">
              <a:buNone/>
            </a:pPr>
            <a:endParaRPr lang="en-US" dirty="0"/>
          </a:p>
          <a:p>
            <a:pPr marL="0" indent="0">
              <a:buNone/>
            </a:pPr>
            <a:endParaRPr lang="en-IN" dirty="0"/>
          </a:p>
        </p:txBody>
      </p:sp>
      <p:sp>
        <p:nvSpPr>
          <p:cNvPr id="4" name="Speech Bubble: Rectangle 8">
            <a:extLst>
              <a:ext uri="{FF2B5EF4-FFF2-40B4-BE49-F238E27FC236}">
                <a16:creationId xmlns:a16="http://schemas.microsoft.com/office/drawing/2014/main" id="{0D9E3310-23B6-089E-3FCA-D798D5EB66C2}"/>
              </a:ext>
            </a:extLst>
          </p:cNvPr>
          <p:cNvSpPr/>
          <p:nvPr/>
        </p:nvSpPr>
        <p:spPr>
          <a:xfrm>
            <a:off x="928046" y="2531200"/>
            <a:ext cx="7970293" cy="1795600"/>
          </a:xfrm>
          <a:custGeom>
            <a:avLst/>
            <a:gdLst>
              <a:gd name="connsiteX0" fmla="*/ 0 w 7219666"/>
              <a:gd name="connsiteY0" fmla="*/ 0 h 2784143"/>
              <a:gd name="connsiteX1" fmla="*/ 1203278 w 7219666"/>
              <a:gd name="connsiteY1" fmla="*/ 0 h 2784143"/>
              <a:gd name="connsiteX2" fmla="*/ 1546236 w 7219666"/>
              <a:gd name="connsiteY2" fmla="*/ -593691 h 2784143"/>
              <a:gd name="connsiteX3" fmla="*/ 3008194 w 7219666"/>
              <a:gd name="connsiteY3" fmla="*/ 0 h 2784143"/>
              <a:gd name="connsiteX4" fmla="*/ 7219666 w 7219666"/>
              <a:gd name="connsiteY4" fmla="*/ 0 h 2784143"/>
              <a:gd name="connsiteX5" fmla="*/ 7219666 w 7219666"/>
              <a:gd name="connsiteY5" fmla="*/ 464024 h 2784143"/>
              <a:gd name="connsiteX6" fmla="*/ 7219666 w 7219666"/>
              <a:gd name="connsiteY6" fmla="*/ 464024 h 2784143"/>
              <a:gd name="connsiteX7" fmla="*/ 7219666 w 7219666"/>
              <a:gd name="connsiteY7" fmla="*/ 1160060 h 2784143"/>
              <a:gd name="connsiteX8" fmla="*/ 7219666 w 7219666"/>
              <a:gd name="connsiteY8" fmla="*/ 2784143 h 2784143"/>
              <a:gd name="connsiteX9" fmla="*/ 3008194 w 7219666"/>
              <a:gd name="connsiteY9" fmla="*/ 2784143 h 2784143"/>
              <a:gd name="connsiteX10" fmla="*/ 1203278 w 7219666"/>
              <a:gd name="connsiteY10" fmla="*/ 2784143 h 2784143"/>
              <a:gd name="connsiteX11" fmla="*/ 1203278 w 7219666"/>
              <a:gd name="connsiteY11" fmla="*/ 2784143 h 2784143"/>
              <a:gd name="connsiteX12" fmla="*/ 0 w 7219666"/>
              <a:gd name="connsiteY12" fmla="*/ 2784143 h 2784143"/>
              <a:gd name="connsiteX13" fmla="*/ 0 w 7219666"/>
              <a:gd name="connsiteY13" fmla="*/ 1160060 h 2784143"/>
              <a:gd name="connsiteX14" fmla="*/ 0 w 7219666"/>
              <a:gd name="connsiteY14" fmla="*/ 464024 h 2784143"/>
              <a:gd name="connsiteX15" fmla="*/ 0 w 7219666"/>
              <a:gd name="connsiteY15" fmla="*/ 464024 h 2784143"/>
              <a:gd name="connsiteX16" fmla="*/ 0 w 7219666"/>
              <a:gd name="connsiteY16" fmla="*/ 0 h 2784143"/>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16373 w 7219666"/>
              <a:gd name="connsiteY3" fmla="*/ 63463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902725 w 7219666"/>
              <a:gd name="connsiteY3" fmla="*/ 566396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593691 h 3377834"/>
              <a:gd name="connsiteX1" fmla="*/ 1203278 w 7219666"/>
              <a:gd name="connsiteY1" fmla="*/ 593691 h 3377834"/>
              <a:gd name="connsiteX2" fmla="*/ 1546236 w 7219666"/>
              <a:gd name="connsiteY2" fmla="*/ 0 h 3377834"/>
              <a:gd name="connsiteX3" fmla="*/ 1593664 w 7219666"/>
              <a:gd name="connsiteY3" fmla="*/ 566395 h 3377834"/>
              <a:gd name="connsiteX4" fmla="*/ 7219666 w 7219666"/>
              <a:gd name="connsiteY4" fmla="*/ 593691 h 3377834"/>
              <a:gd name="connsiteX5" fmla="*/ 7219666 w 7219666"/>
              <a:gd name="connsiteY5" fmla="*/ 1057715 h 3377834"/>
              <a:gd name="connsiteX6" fmla="*/ 7219666 w 7219666"/>
              <a:gd name="connsiteY6" fmla="*/ 1057715 h 3377834"/>
              <a:gd name="connsiteX7" fmla="*/ 7219666 w 7219666"/>
              <a:gd name="connsiteY7" fmla="*/ 1753751 h 3377834"/>
              <a:gd name="connsiteX8" fmla="*/ 7219666 w 7219666"/>
              <a:gd name="connsiteY8" fmla="*/ 3377834 h 3377834"/>
              <a:gd name="connsiteX9" fmla="*/ 3008194 w 7219666"/>
              <a:gd name="connsiteY9" fmla="*/ 3377834 h 3377834"/>
              <a:gd name="connsiteX10" fmla="*/ 1203278 w 7219666"/>
              <a:gd name="connsiteY10" fmla="*/ 3377834 h 3377834"/>
              <a:gd name="connsiteX11" fmla="*/ 1203278 w 7219666"/>
              <a:gd name="connsiteY11" fmla="*/ 3377834 h 3377834"/>
              <a:gd name="connsiteX12" fmla="*/ 0 w 7219666"/>
              <a:gd name="connsiteY12" fmla="*/ 3377834 h 3377834"/>
              <a:gd name="connsiteX13" fmla="*/ 0 w 7219666"/>
              <a:gd name="connsiteY13" fmla="*/ 1753751 h 3377834"/>
              <a:gd name="connsiteX14" fmla="*/ 0 w 7219666"/>
              <a:gd name="connsiteY14" fmla="*/ 1057715 h 3377834"/>
              <a:gd name="connsiteX15" fmla="*/ 0 w 7219666"/>
              <a:gd name="connsiteY15" fmla="*/ 1057715 h 3377834"/>
              <a:gd name="connsiteX16" fmla="*/ 0 w 7219666"/>
              <a:gd name="connsiteY16" fmla="*/ 593691 h 3377834"/>
              <a:gd name="connsiteX0" fmla="*/ 0 w 7219666"/>
              <a:gd name="connsiteY0" fmla="*/ 783508 h 3567651"/>
              <a:gd name="connsiteX1" fmla="*/ 1203278 w 7219666"/>
              <a:gd name="connsiteY1" fmla="*/ 783508 h 3567651"/>
              <a:gd name="connsiteX2" fmla="*/ 1373163 w 7219666"/>
              <a:gd name="connsiteY2" fmla="*/ 0 h 3567651"/>
              <a:gd name="connsiteX3" fmla="*/ 1593664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203278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754375 w 7219666"/>
              <a:gd name="connsiteY3" fmla="*/ 756212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 name="connsiteX0" fmla="*/ 0 w 7219666"/>
              <a:gd name="connsiteY0" fmla="*/ 783508 h 3567651"/>
              <a:gd name="connsiteX1" fmla="*/ 1104379 w 7219666"/>
              <a:gd name="connsiteY1" fmla="*/ 783508 h 3567651"/>
              <a:gd name="connsiteX2" fmla="*/ 1373163 w 7219666"/>
              <a:gd name="connsiteY2" fmla="*/ 0 h 3567651"/>
              <a:gd name="connsiteX3" fmla="*/ 1816187 w 7219666"/>
              <a:gd name="connsiteY3" fmla="*/ 783329 h 3567651"/>
              <a:gd name="connsiteX4" fmla="*/ 7219666 w 7219666"/>
              <a:gd name="connsiteY4" fmla="*/ 783508 h 3567651"/>
              <a:gd name="connsiteX5" fmla="*/ 7219666 w 7219666"/>
              <a:gd name="connsiteY5" fmla="*/ 1247532 h 3567651"/>
              <a:gd name="connsiteX6" fmla="*/ 7219666 w 7219666"/>
              <a:gd name="connsiteY6" fmla="*/ 1247532 h 3567651"/>
              <a:gd name="connsiteX7" fmla="*/ 7219666 w 7219666"/>
              <a:gd name="connsiteY7" fmla="*/ 1943568 h 3567651"/>
              <a:gd name="connsiteX8" fmla="*/ 7219666 w 7219666"/>
              <a:gd name="connsiteY8" fmla="*/ 3567651 h 3567651"/>
              <a:gd name="connsiteX9" fmla="*/ 3008194 w 7219666"/>
              <a:gd name="connsiteY9" fmla="*/ 3567651 h 3567651"/>
              <a:gd name="connsiteX10" fmla="*/ 1203278 w 7219666"/>
              <a:gd name="connsiteY10" fmla="*/ 3567651 h 3567651"/>
              <a:gd name="connsiteX11" fmla="*/ 1203278 w 7219666"/>
              <a:gd name="connsiteY11" fmla="*/ 3567651 h 3567651"/>
              <a:gd name="connsiteX12" fmla="*/ 0 w 7219666"/>
              <a:gd name="connsiteY12" fmla="*/ 3567651 h 3567651"/>
              <a:gd name="connsiteX13" fmla="*/ 0 w 7219666"/>
              <a:gd name="connsiteY13" fmla="*/ 1943568 h 3567651"/>
              <a:gd name="connsiteX14" fmla="*/ 0 w 7219666"/>
              <a:gd name="connsiteY14" fmla="*/ 1247532 h 3567651"/>
              <a:gd name="connsiteX15" fmla="*/ 0 w 7219666"/>
              <a:gd name="connsiteY15" fmla="*/ 1247532 h 3567651"/>
              <a:gd name="connsiteX16" fmla="*/ 0 w 7219666"/>
              <a:gd name="connsiteY16" fmla="*/ 783508 h 35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9666" h="3567651">
                <a:moveTo>
                  <a:pt x="0" y="783508"/>
                </a:moveTo>
                <a:cubicBezTo>
                  <a:pt x="1206311" y="769860"/>
                  <a:pt x="703286" y="783508"/>
                  <a:pt x="1104379" y="783508"/>
                </a:cubicBezTo>
                <a:lnTo>
                  <a:pt x="1373163" y="0"/>
                </a:lnTo>
                <a:cubicBezTo>
                  <a:pt x="1496542" y="211545"/>
                  <a:pt x="1447148" y="162351"/>
                  <a:pt x="1816187" y="783329"/>
                </a:cubicBezTo>
                <a:lnTo>
                  <a:pt x="7219666" y="783508"/>
                </a:lnTo>
                <a:lnTo>
                  <a:pt x="7219666" y="1247532"/>
                </a:lnTo>
                <a:lnTo>
                  <a:pt x="7219666" y="1247532"/>
                </a:lnTo>
                <a:lnTo>
                  <a:pt x="7219666" y="1943568"/>
                </a:lnTo>
                <a:lnTo>
                  <a:pt x="7219666" y="3567651"/>
                </a:lnTo>
                <a:lnTo>
                  <a:pt x="3008194" y="3567651"/>
                </a:lnTo>
                <a:lnTo>
                  <a:pt x="1203278" y="3567651"/>
                </a:lnTo>
                <a:lnTo>
                  <a:pt x="1203278" y="3567651"/>
                </a:lnTo>
                <a:lnTo>
                  <a:pt x="0" y="3567651"/>
                </a:lnTo>
                <a:lnTo>
                  <a:pt x="0" y="1943568"/>
                </a:lnTo>
                <a:lnTo>
                  <a:pt x="0" y="1247532"/>
                </a:lnTo>
                <a:lnTo>
                  <a:pt x="0" y="1247532"/>
                </a:lnTo>
                <a:lnTo>
                  <a:pt x="0" y="783508"/>
                </a:lnTo>
                <a:close/>
              </a:path>
            </a:pathLst>
          </a:cu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0" i="0" u="none" strike="noStrike" dirty="0">
              <a:solidFill>
                <a:schemeClr val="tx1"/>
              </a:solidFill>
              <a:effectLst/>
              <a:latin typeface="Calibri" panose="020F0502020204030204" pitchFamily="34" charset="0"/>
            </a:endParaRPr>
          </a:p>
          <a:p>
            <a:pPr algn="ctr"/>
            <a:r>
              <a:rPr lang="en-US" sz="1800" b="0" i="0" u="none" strike="noStrike" dirty="0">
                <a:solidFill>
                  <a:schemeClr val="tx1"/>
                </a:solidFill>
                <a:effectLst/>
                <a:latin typeface="Calibri" panose="020F0502020204030204" pitchFamily="34" charset="0"/>
              </a:rPr>
              <a:t>This line creates a DataFrame X containing all columns of data except the 'Species' column.</a:t>
            </a:r>
            <a:endParaRPr lang="en-IN" dirty="0">
              <a:solidFill>
                <a:schemeClr val="tx1"/>
              </a:solidFill>
            </a:endParaRPr>
          </a:p>
        </p:txBody>
      </p:sp>
    </p:spTree>
    <p:extLst>
      <p:ext uri="{BB962C8B-B14F-4D97-AF65-F5344CB8AC3E}">
        <p14:creationId xmlns:p14="http://schemas.microsoft.com/office/powerpoint/2010/main" val="3671453074"/>
      </p:ext>
    </p:extLst>
  </p:cSld>
  <p:clrMapOvr>
    <a:masterClrMapping/>
  </p:clrMapOvr>
  <p:transition spd="slow" advTm="5646">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176</TotalTime>
  <Words>1541</Words>
  <Application>Microsoft Office PowerPoint</Application>
  <PresentationFormat>Widescreen</PresentationFormat>
  <Paragraphs>166</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Century Gothic</vt:lpstr>
      <vt:lpstr>Wingdings 3</vt:lpstr>
      <vt:lpstr>Ion</vt:lpstr>
      <vt:lpstr>TASK 1</vt:lpstr>
      <vt:lpstr>CHECK OUT THE CODE FOR THIS PROJECT HERE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EXPLANATION FOR CODE</vt:lpstr>
      <vt:lpstr>PowerPoint Presentation</vt:lpstr>
      <vt:lpstr>EXPLANATION FOR CODE</vt:lpstr>
      <vt:lpstr>EXPLANATION FOR CODE</vt:lpstr>
      <vt:lpstr>EXPLANATION FOR CODE</vt:lpstr>
      <vt:lpstr>Output:</vt:lpstr>
      <vt:lpstr>EXPLANATION FOR CODE</vt:lpstr>
      <vt:lpstr>EXPLANATION FOR CODE</vt:lpstr>
      <vt:lpstr>Output:</vt:lpstr>
      <vt:lpstr>Total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dc:title>
  <dc:creator>serahrasquinha@gmail.com</dc:creator>
  <cp:lastModifiedBy>serahrasquinha@gmail.com</cp:lastModifiedBy>
  <cp:revision>62</cp:revision>
  <dcterms:created xsi:type="dcterms:W3CDTF">2024-05-22T07:47:27Z</dcterms:created>
  <dcterms:modified xsi:type="dcterms:W3CDTF">2024-05-22T11:49:13Z</dcterms:modified>
</cp:coreProperties>
</file>