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63" r:id="rId4"/>
    <p:sldId id="262" r:id="rId5"/>
    <p:sldId id="258" r:id="rId6"/>
    <p:sldId id="259" r:id="rId7"/>
    <p:sldId id="264" r:id="rId8"/>
    <p:sldId id="265" r:id="rId9"/>
    <p:sldId id="260"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F11939B-68BC-4E5F-82F5-3CE4F7DDB2C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D9B28D-25E8-4E65-BFD8-8E6178D658D0}">
      <dgm:prSet/>
      <dgm:spPr/>
      <dgm:t>
        <a:bodyPr/>
        <a:lstStyle/>
        <a:p>
          <a:pPr>
            <a:lnSpc>
              <a:spcPct val="100000"/>
            </a:lnSpc>
          </a:pPr>
          <a:r>
            <a:rPr lang="en-US"/>
            <a:t>Data from Wikipedia is used to get the list of the neighborhoods in Toronto </a:t>
          </a:r>
        </a:p>
      </dgm:t>
    </dgm:pt>
    <dgm:pt modelId="{23BC6252-7136-44EC-863E-945C6BDA54E2}" type="parTrans" cxnId="{845FBA40-2941-4B7E-92E2-5A6B23D645ED}">
      <dgm:prSet/>
      <dgm:spPr/>
      <dgm:t>
        <a:bodyPr/>
        <a:lstStyle/>
        <a:p>
          <a:endParaRPr lang="en-US"/>
        </a:p>
      </dgm:t>
    </dgm:pt>
    <dgm:pt modelId="{FD07D276-DAE3-409E-8634-CDAF7FB97D68}" type="sibTrans" cxnId="{845FBA40-2941-4B7E-92E2-5A6B23D645ED}">
      <dgm:prSet/>
      <dgm:spPr/>
      <dgm:t>
        <a:bodyPr/>
        <a:lstStyle/>
        <a:p>
          <a:endParaRPr lang="en-US"/>
        </a:p>
      </dgm:t>
    </dgm:pt>
    <dgm:pt modelId="{1ECD7885-6B42-4674-9E41-4DE04C93DCB9}">
      <dgm:prSet/>
      <dgm:spPr/>
      <dgm:t>
        <a:bodyPr/>
        <a:lstStyle/>
        <a:p>
          <a:pPr>
            <a:lnSpc>
              <a:spcPct val="100000"/>
            </a:lnSpc>
          </a:pPr>
          <a:r>
            <a:rPr lang="en-US"/>
            <a:t>Beautiful Soup package is also used to extract data which is helpful for web scraping. </a:t>
          </a:r>
        </a:p>
      </dgm:t>
    </dgm:pt>
    <dgm:pt modelId="{0C361C08-9C1D-4C8B-8EC9-59592CAD26B9}" type="parTrans" cxnId="{E869F0B2-F3BF-4AB9-9E30-780964C2F7C9}">
      <dgm:prSet/>
      <dgm:spPr/>
      <dgm:t>
        <a:bodyPr/>
        <a:lstStyle/>
        <a:p>
          <a:endParaRPr lang="en-US"/>
        </a:p>
      </dgm:t>
    </dgm:pt>
    <dgm:pt modelId="{E4503850-8CA6-4750-AE53-F365724FC87A}" type="sibTrans" cxnId="{E869F0B2-F3BF-4AB9-9E30-780964C2F7C9}">
      <dgm:prSet/>
      <dgm:spPr/>
      <dgm:t>
        <a:bodyPr/>
        <a:lstStyle/>
        <a:p>
          <a:endParaRPr lang="en-US"/>
        </a:p>
      </dgm:t>
    </dgm:pt>
    <dgm:pt modelId="{C60C2626-3A49-4D00-8D77-41D290B1D7DC}">
      <dgm:prSet/>
      <dgm:spPr/>
      <dgm:t>
        <a:bodyPr/>
        <a:lstStyle/>
        <a:p>
          <a:pPr>
            <a:lnSpc>
              <a:spcPct val="100000"/>
            </a:lnSpc>
          </a:pPr>
          <a:r>
            <a:rPr lang="en-US"/>
            <a:t>Then data is transformed into pandas data frame, and  a table with the columns Postcode, Borough and Neighborhood is created. </a:t>
          </a:r>
        </a:p>
      </dgm:t>
    </dgm:pt>
    <dgm:pt modelId="{704B829D-BB73-41E7-8D4D-DB45ABA7DDAA}" type="parTrans" cxnId="{24F40512-1E0E-49D7-8E86-CA36EB81D1E7}">
      <dgm:prSet/>
      <dgm:spPr/>
      <dgm:t>
        <a:bodyPr/>
        <a:lstStyle/>
        <a:p>
          <a:endParaRPr lang="en-US"/>
        </a:p>
      </dgm:t>
    </dgm:pt>
    <dgm:pt modelId="{D2B21BA5-C967-40A1-95A0-F573CAF548E8}" type="sibTrans" cxnId="{24F40512-1E0E-49D7-8E86-CA36EB81D1E7}">
      <dgm:prSet/>
      <dgm:spPr/>
      <dgm:t>
        <a:bodyPr/>
        <a:lstStyle/>
        <a:p>
          <a:endParaRPr lang="en-US"/>
        </a:p>
      </dgm:t>
    </dgm:pt>
    <dgm:pt modelId="{790EDB8C-BA1D-43BE-AF2D-FC4710F29AE4}">
      <dgm:prSet/>
      <dgm:spPr/>
      <dgm:t>
        <a:bodyPr/>
        <a:lstStyle/>
        <a:p>
          <a:pPr>
            <a:lnSpc>
              <a:spcPct val="100000"/>
            </a:lnSpc>
          </a:pPr>
          <a:r>
            <a:rPr lang="en-US"/>
            <a:t>There are some not assigned values for that reason these not assigned values are removed. </a:t>
          </a:r>
        </a:p>
      </dgm:t>
    </dgm:pt>
    <dgm:pt modelId="{EE57CC5E-D165-45D0-8363-EFD9245F0667}" type="parTrans" cxnId="{00F83EBF-7D2C-4BB1-89C8-9626F1034B5C}">
      <dgm:prSet/>
      <dgm:spPr/>
      <dgm:t>
        <a:bodyPr/>
        <a:lstStyle/>
        <a:p>
          <a:endParaRPr lang="en-US"/>
        </a:p>
      </dgm:t>
    </dgm:pt>
    <dgm:pt modelId="{CB2EC87A-0852-4BB6-A857-923E74953A8B}" type="sibTrans" cxnId="{00F83EBF-7D2C-4BB1-89C8-9626F1034B5C}">
      <dgm:prSet/>
      <dgm:spPr/>
      <dgm:t>
        <a:bodyPr/>
        <a:lstStyle/>
        <a:p>
          <a:endParaRPr lang="en-US"/>
        </a:p>
      </dgm:t>
    </dgm:pt>
    <dgm:pt modelId="{17BEA5AF-22E3-459B-8165-00B98DEDBE61}">
      <dgm:prSet/>
      <dgm:spPr/>
      <dgm:t>
        <a:bodyPr/>
        <a:lstStyle/>
        <a:p>
          <a:pPr>
            <a:lnSpc>
              <a:spcPct val="100000"/>
            </a:lnSpc>
          </a:pPr>
          <a:r>
            <a:rPr lang="en-US"/>
            <a:t>To get the latitude and longitude values, geocoders library is used. </a:t>
          </a:r>
        </a:p>
      </dgm:t>
    </dgm:pt>
    <dgm:pt modelId="{DE6E585D-8CD1-4DC2-81DD-D09396F90B89}" type="parTrans" cxnId="{36947A81-CF6D-4B85-9FDF-FCCC3B83C16D}">
      <dgm:prSet/>
      <dgm:spPr/>
      <dgm:t>
        <a:bodyPr/>
        <a:lstStyle/>
        <a:p>
          <a:endParaRPr lang="en-US"/>
        </a:p>
      </dgm:t>
    </dgm:pt>
    <dgm:pt modelId="{858151CD-1AB4-4754-BCDA-2B33B2280E39}" type="sibTrans" cxnId="{36947A81-CF6D-4B85-9FDF-FCCC3B83C16D}">
      <dgm:prSet/>
      <dgm:spPr/>
      <dgm:t>
        <a:bodyPr/>
        <a:lstStyle/>
        <a:p>
          <a:endParaRPr lang="en-US"/>
        </a:p>
      </dgm:t>
    </dgm:pt>
    <dgm:pt modelId="{506479FF-7AC8-487E-8E5E-DFE5C818F122}">
      <dgm:prSet/>
      <dgm:spPr/>
      <dgm:t>
        <a:bodyPr/>
        <a:lstStyle/>
        <a:p>
          <a:pPr>
            <a:lnSpc>
              <a:spcPct val="100000"/>
            </a:lnSpc>
          </a:pPr>
          <a:r>
            <a:rPr lang="en-US"/>
            <a:t>As a result, the data framework contained the geographical coordinates of all neighborhoods in Toronto. </a:t>
          </a:r>
        </a:p>
      </dgm:t>
    </dgm:pt>
    <dgm:pt modelId="{364A1283-B8EE-404D-93E6-798302EB2563}" type="parTrans" cxnId="{8F081930-4B3A-4A28-8210-6E2D2F48B771}">
      <dgm:prSet/>
      <dgm:spPr/>
      <dgm:t>
        <a:bodyPr/>
        <a:lstStyle/>
        <a:p>
          <a:endParaRPr lang="en-US"/>
        </a:p>
      </dgm:t>
    </dgm:pt>
    <dgm:pt modelId="{6D40FE8C-7663-43CE-98F9-BDB6B8A290C9}" type="sibTrans" cxnId="{8F081930-4B3A-4A28-8210-6E2D2F48B771}">
      <dgm:prSet/>
      <dgm:spPr/>
      <dgm:t>
        <a:bodyPr/>
        <a:lstStyle/>
        <a:p>
          <a:endParaRPr lang="en-US"/>
        </a:p>
      </dgm:t>
    </dgm:pt>
    <dgm:pt modelId="{22A69FFF-C552-455D-B834-C3661B2BB164}" type="pres">
      <dgm:prSet presAssocID="{DF11939B-68BC-4E5F-82F5-3CE4F7DDB2CC}" presName="root" presStyleCnt="0">
        <dgm:presLayoutVars>
          <dgm:dir/>
          <dgm:resizeHandles val="exact"/>
        </dgm:presLayoutVars>
      </dgm:prSet>
      <dgm:spPr/>
    </dgm:pt>
    <dgm:pt modelId="{872A2E4A-8123-49EA-AF39-C6B6D999DBFF}" type="pres">
      <dgm:prSet presAssocID="{A0D9B28D-25E8-4E65-BFD8-8E6178D658D0}" presName="compNode" presStyleCnt="0"/>
      <dgm:spPr/>
    </dgm:pt>
    <dgm:pt modelId="{7582EA07-DEED-471F-BB19-2EBCE50D4684}" type="pres">
      <dgm:prSet presAssocID="{A0D9B28D-25E8-4E65-BFD8-8E6178D658D0}" presName="bgRect" presStyleLbl="bgShp" presStyleIdx="0" presStyleCnt="6"/>
      <dgm:spPr/>
    </dgm:pt>
    <dgm:pt modelId="{24093CB3-88E2-4D91-8D1B-7B01217B57EA}" type="pres">
      <dgm:prSet presAssocID="{A0D9B28D-25E8-4E65-BFD8-8E6178D658D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33719370-0156-47D1-A283-D81B6CA748F7}" type="pres">
      <dgm:prSet presAssocID="{A0D9B28D-25E8-4E65-BFD8-8E6178D658D0}" presName="spaceRect" presStyleCnt="0"/>
      <dgm:spPr/>
    </dgm:pt>
    <dgm:pt modelId="{68E8E420-170E-4514-B6CC-7933B960F9B4}" type="pres">
      <dgm:prSet presAssocID="{A0D9B28D-25E8-4E65-BFD8-8E6178D658D0}" presName="parTx" presStyleLbl="revTx" presStyleIdx="0" presStyleCnt="6">
        <dgm:presLayoutVars>
          <dgm:chMax val="0"/>
          <dgm:chPref val="0"/>
        </dgm:presLayoutVars>
      </dgm:prSet>
      <dgm:spPr/>
    </dgm:pt>
    <dgm:pt modelId="{9AC65E7D-A5C7-471C-926A-34A15EDCC21F}" type="pres">
      <dgm:prSet presAssocID="{FD07D276-DAE3-409E-8634-CDAF7FB97D68}" presName="sibTrans" presStyleCnt="0"/>
      <dgm:spPr/>
    </dgm:pt>
    <dgm:pt modelId="{46ED533A-A981-4F24-BEE4-6C319ABF48E3}" type="pres">
      <dgm:prSet presAssocID="{1ECD7885-6B42-4674-9E41-4DE04C93DCB9}" presName="compNode" presStyleCnt="0"/>
      <dgm:spPr/>
    </dgm:pt>
    <dgm:pt modelId="{F6585621-D007-411C-B42D-CC5066CC47C8}" type="pres">
      <dgm:prSet presAssocID="{1ECD7885-6B42-4674-9E41-4DE04C93DCB9}" presName="bgRect" presStyleLbl="bgShp" presStyleIdx="1" presStyleCnt="6"/>
      <dgm:spPr/>
    </dgm:pt>
    <dgm:pt modelId="{16AAD3BC-8FEA-4644-A773-EF27BC869A74}" type="pres">
      <dgm:prSet presAssocID="{1ECD7885-6B42-4674-9E41-4DE04C93DCB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e with hive"/>
        </a:ext>
      </dgm:extLst>
    </dgm:pt>
    <dgm:pt modelId="{62CCB670-9CF4-4415-A2BE-C0D7584E3F9C}" type="pres">
      <dgm:prSet presAssocID="{1ECD7885-6B42-4674-9E41-4DE04C93DCB9}" presName="spaceRect" presStyleCnt="0"/>
      <dgm:spPr/>
    </dgm:pt>
    <dgm:pt modelId="{A16CD5F8-EA4A-4606-9368-34680DE9A199}" type="pres">
      <dgm:prSet presAssocID="{1ECD7885-6B42-4674-9E41-4DE04C93DCB9}" presName="parTx" presStyleLbl="revTx" presStyleIdx="1" presStyleCnt="6">
        <dgm:presLayoutVars>
          <dgm:chMax val="0"/>
          <dgm:chPref val="0"/>
        </dgm:presLayoutVars>
      </dgm:prSet>
      <dgm:spPr/>
    </dgm:pt>
    <dgm:pt modelId="{E34CE9C2-81E1-435F-BE33-78ED93F978E8}" type="pres">
      <dgm:prSet presAssocID="{E4503850-8CA6-4750-AE53-F365724FC87A}" presName="sibTrans" presStyleCnt="0"/>
      <dgm:spPr/>
    </dgm:pt>
    <dgm:pt modelId="{A5D74F4F-499C-467C-A770-693EA24352BA}" type="pres">
      <dgm:prSet presAssocID="{C60C2626-3A49-4D00-8D77-41D290B1D7DC}" presName="compNode" presStyleCnt="0"/>
      <dgm:spPr/>
    </dgm:pt>
    <dgm:pt modelId="{A60E0CDB-0416-4BAF-AE17-EBAE3D12DBE7}" type="pres">
      <dgm:prSet presAssocID="{C60C2626-3A49-4D00-8D77-41D290B1D7DC}" presName="bgRect" presStyleLbl="bgShp" presStyleIdx="2" presStyleCnt="6"/>
      <dgm:spPr/>
    </dgm:pt>
    <dgm:pt modelId="{3115AB09-0433-4396-84E5-336E4C6FAD09}" type="pres">
      <dgm:prSet presAssocID="{C60C2626-3A49-4D00-8D77-41D290B1D7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311EC90-4575-4C7A-A86B-DB67CE1E8889}" type="pres">
      <dgm:prSet presAssocID="{C60C2626-3A49-4D00-8D77-41D290B1D7DC}" presName="spaceRect" presStyleCnt="0"/>
      <dgm:spPr/>
    </dgm:pt>
    <dgm:pt modelId="{FE9C0305-6AA2-4695-AE79-26109CA4A726}" type="pres">
      <dgm:prSet presAssocID="{C60C2626-3A49-4D00-8D77-41D290B1D7DC}" presName="parTx" presStyleLbl="revTx" presStyleIdx="2" presStyleCnt="6">
        <dgm:presLayoutVars>
          <dgm:chMax val="0"/>
          <dgm:chPref val="0"/>
        </dgm:presLayoutVars>
      </dgm:prSet>
      <dgm:spPr/>
    </dgm:pt>
    <dgm:pt modelId="{DA77525D-31A4-4950-8392-5699E1D82F7D}" type="pres">
      <dgm:prSet presAssocID="{D2B21BA5-C967-40A1-95A0-F573CAF548E8}" presName="sibTrans" presStyleCnt="0"/>
      <dgm:spPr/>
    </dgm:pt>
    <dgm:pt modelId="{8FB75FBE-91E4-4FB6-8F2A-9C29BC7C815E}" type="pres">
      <dgm:prSet presAssocID="{790EDB8C-BA1D-43BE-AF2D-FC4710F29AE4}" presName="compNode" presStyleCnt="0"/>
      <dgm:spPr/>
    </dgm:pt>
    <dgm:pt modelId="{D41EBD39-0C10-407E-B301-412FA4923158}" type="pres">
      <dgm:prSet presAssocID="{790EDB8C-BA1D-43BE-AF2D-FC4710F29AE4}" presName="bgRect" presStyleLbl="bgShp" presStyleIdx="3" presStyleCnt="6"/>
      <dgm:spPr/>
    </dgm:pt>
    <dgm:pt modelId="{15F2D209-A45C-43F1-A336-D389485CCB0B}" type="pres">
      <dgm:prSet presAssocID="{790EDB8C-BA1D-43BE-AF2D-FC4710F29A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BC31F302-5D87-4FAE-BFC4-360E5AE79134}" type="pres">
      <dgm:prSet presAssocID="{790EDB8C-BA1D-43BE-AF2D-FC4710F29AE4}" presName="spaceRect" presStyleCnt="0"/>
      <dgm:spPr/>
    </dgm:pt>
    <dgm:pt modelId="{D1ECCB7F-C271-439E-91E7-570BD0FE9E26}" type="pres">
      <dgm:prSet presAssocID="{790EDB8C-BA1D-43BE-AF2D-FC4710F29AE4}" presName="parTx" presStyleLbl="revTx" presStyleIdx="3" presStyleCnt="6">
        <dgm:presLayoutVars>
          <dgm:chMax val="0"/>
          <dgm:chPref val="0"/>
        </dgm:presLayoutVars>
      </dgm:prSet>
      <dgm:spPr/>
    </dgm:pt>
    <dgm:pt modelId="{FCE5BD2F-29E6-4EC0-A9C1-0A620E64EB17}" type="pres">
      <dgm:prSet presAssocID="{CB2EC87A-0852-4BB6-A857-923E74953A8B}" presName="sibTrans" presStyleCnt="0"/>
      <dgm:spPr/>
    </dgm:pt>
    <dgm:pt modelId="{9DBDDA98-7D49-48CA-979B-A8BB892832DB}" type="pres">
      <dgm:prSet presAssocID="{17BEA5AF-22E3-459B-8165-00B98DEDBE61}" presName="compNode" presStyleCnt="0"/>
      <dgm:spPr/>
    </dgm:pt>
    <dgm:pt modelId="{E1965156-6B97-4927-BDE8-3465FCF37D0A}" type="pres">
      <dgm:prSet presAssocID="{17BEA5AF-22E3-459B-8165-00B98DEDBE61}" presName="bgRect" presStyleLbl="bgShp" presStyleIdx="4" presStyleCnt="6"/>
      <dgm:spPr/>
    </dgm:pt>
    <dgm:pt modelId="{E79902FE-CF96-41C1-B883-035DB96061AE}" type="pres">
      <dgm:prSet presAssocID="{17BEA5AF-22E3-459B-8165-00B98DEDBE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ia"/>
        </a:ext>
      </dgm:extLst>
    </dgm:pt>
    <dgm:pt modelId="{2F1EDD3D-8741-4B67-AD64-DD72AE375D9F}" type="pres">
      <dgm:prSet presAssocID="{17BEA5AF-22E3-459B-8165-00B98DEDBE61}" presName="spaceRect" presStyleCnt="0"/>
      <dgm:spPr/>
    </dgm:pt>
    <dgm:pt modelId="{13C4B024-951A-463B-AC2C-6485DFA2B3A7}" type="pres">
      <dgm:prSet presAssocID="{17BEA5AF-22E3-459B-8165-00B98DEDBE61}" presName="parTx" presStyleLbl="revTx" presStyleIdx="4" presStyleCnt="6">
        <dgm:presLayoutVars>
          <dgm:chMax val="0"/>
          <dgm:chPref val="0"/>
        </dgm:presLayoutVars>
      </dgm:prSet>
      <dgm:spPr/>
    </dgm:pt>
    <dgm:pt modelId="{630DD936-9D72-41A1-B902-DE5CB0E79482}" type="pres">
      <dgm:prSet presAssocID="{858151CD-1AB4-4754-BCDA-2B33B2280E39}" presName="sibTrans" presStyleCnt="0"/>
      <dgm:spPr/>
    </dgm:pt>
    <dgm:pt modelId="{FE832514-5904-414B-A10F-83E8E695B125}" type="pres">
      <dgm:prSet presAssocID="{506479FF-7AC8-487E-8E5E-DFE5C818F122}" presName="compNode" presStyleCnt="0"/>
      <dgm:spPr/>
    </dgm:pt>
    <dgm:pt modelId="{0071503A-8A1E-42F3-98D9-9412FD03E00C}" type="pres">
      <dgm:prSet presAssocID="{506479FF-7AC8-487E-8E5E-DFE5C818F122}" presName="bgRect" presStyleLbl="bgShp" presStyleIdx="5" presStyleCnt="6"/>
      <dgm:spPr/>
    </dgm:pt>
    <dgm:pt modelId="{69469D36-0D1A-46C6-B3AA-19D76633B34E}" type="pres">
      <dgm:prSet presAssocID="{506479FF-7AC8-487E-8E5E-DFE5C818F12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orth America"/>
        </a:ext>
      </dgm:extLst>
    </dgm:pt>
    <dgm:pt modelId="{603C9F9D-5D49-4891-93A6-308178BAEF02}" type="pres">
      <dgm:prSet presAssocID="{506479FF-7AC8-487E-8E5E-DFE5C818F122}" presName="spaceRect" presStyleCnt="0"/>
      <dgm:spPr/>
    </dgm:pt>
    <dgm:pt modelId="{D3A9A36A-9F1E-4DCF-A230-B0A772DD4657}" type="pres">
      <dgm:prSet presAssocID="{506479FF-7AC8-487E-8E5E-DFE5C818F122}" presName="parTx" presStyleLbl="revTx" presStyleIdx="5" presStyleCnt="6">
        <dgm:presLayoutVars>
          <dgm:chMax val="0"/>
          <dgm:chPref val="0"/>
        </dgm:presLayoutVars>
      </dgm:prSet>
      <dgm:spPr/>
    </dgm:pt>
  </dgm:ptLst>
  <dgm:cxnLst>
    <dgm:cxn modelId="{DAA52E0A-F7F6-4AC7-84E6-96B81E417363}" type="presOf" srcId="{790EDB8C-BA1D-43BE-AF2D-FC4710F29AE4}" destId="{D1ECCB7F-C271-439E-91E7-570BD0FE9E26}" srcOrd="0" destOrd="0" presId="urn:microsoft.com/office/officeart/2018/2/layout/IconVerticalSolidList"/>
    <dgm:cxn modelId="{24F40512-1E0E-49D7-8E86-CA36EB81D1E7}" srcId="{DF11939B-68BC-4E5F-82F5-3CE4F7DDB2CC}" destId="{C60C2626-3A49-4D00-8D77-41D290B1D7DC}" srcOrd="2" destOrd="0" parTransId="{704B829D-BB73-41E7-8D4D-DB45ABA7DDAA}" sibTransId="{D2B21BA5-C967-40A1-95A0-F573CAF548E8}"/>
    <dgm:cxn modelId="{1472441B-C1A3-4B71-AC1A-262A2C5FB8BE}" type="presOf" srcId="{1ECD7885-6B42-4674-9E41-4DE04C93DCB9}" destId="{A16CD5F8-EA4A-4606-9368-34680DE9A199}" srcOrd="0" destOrd="0" presId="urn:microsoft.com/office/officeart/2018/2/layout/IconVerticalSolidList"/>
    <dgm:cxn modelId="{AF28FD26-1463-4979-928A-AB8B4D7A8E55}" type="presOf" srcId="{C60C2626-3A49-4D00-8D77-41D290B1D7DC}" destId="{FE9C0305-6AA2-4695-AE79-26109CA4A726}" srcOrd="0" destOrd="0" presId="urn:microsoft.com/office/officeart/2018/2/layout/IconVerticalSolidList"/>
    <dgm:cxn modelId="{B848C629-791F-416C-AD13-81CF87C7029B}" type="presOf" srcId="{506479FF-7AC8-487E-8E5E-DFE5C818F122}" destId="{D3A9A36A-9F1E-4DCF-A230-B0A772DD4657}" srcOrd="0" destOrd="0" presId="urn:microsoft.com/office/officeart/2018/2/layout/IconVerticalSolidList"/>
    <dgm:cxn modelId="{8F081930-4B3A-4A28-8210-6E2D2F48B771}" srcId="{DF11939B-68BC-4E5F-82F5-3CE4F7DDB2CC}" destId="{506479FF-7AC8-487E-8E5E-DFE5C818F122}" srcOrd="5" destOrd="0" parTransId="{364A1283-B8EE-404D-93E6-798302EB2563}" sibTransId="{6D40FE8C-7663-43CE-98F9-BDB6B8A290C9}"/>
    <dgm:cxn modelId="{845FBA40-2941-4B7E-92E2-5A6B23D645ED}" srcId="{DF11939B-68BC-4E5F-82F5-3CE4F7DDB2CC}" destId="{A0D9B28D-25E8-4E65-BFD8-8E6178D658D0}" srcOrd="0" destOrd="0" parTransId="{23BC6252-7136-44EC-863E-945C6BDA54E2}" sibTransId="{FD07D276-DAE3-409E-8634-CDAF7FB97D68}"/>
    <dgm:cxn modelId="{36947A81-CF6D-4B85-9FDF-FCCC3B83C16D}" srcId="{DF11939B-68BC-4E5F-82F5-3CE4F7DDB2CC}" destId="{17BEA5AF-22E3-459B-8165-00B98DEDBE61}" srcOrd="4" destOrd="0" parTransId="{DE6E585D-8CD1-4DC2-81DD-D09396F90B89}" sibTransId="{858151CD-1AB4-4754-BCDA-2B33B2280E39}"/>
    <dgm:cxn modelId="{112DC9AC-8D05-4A99-884F-CEEEC7DF29DD}" type="presOf" srcId="{17BEA5AF-22E3-459B-8165-00B98DEDBE61}" destId="{13C4B024-951A-463B-AC2C-6485DFA2B3A7}" srcOrd="0" destOrd="0" presId="urn:microsoft.com/office/officeart/2018/2/layout/IconVerticalSolidList"/>
    <dgm:cxn modelId="{E869F0B2-F3BF-4AB9-9E30-780964C2F7C9}" srcId="{DF11939B-68BC-4E5F-82F5-3CE4F7DDB2CC}" destId="{1ECD7885-6B42-4674-9E41-4DE04C93DCB9}" srcOrd="1" destOrd="0" parTransId="{0C361C08-9C1D-4C8B-8EC9-59592CAD26B9}" sibTransId="{E4503850-8CA6-4750-AE53-F365724FC87A}"/>
    <dgm:cxn modelId="{E5D3FBB8-EB62-4CD7-8AFE-7E4F55FC8A62}" type="presOf" srcId="{DF11939B-68BC-4E5F-82F5-3CE4F7DDB2CC}" destId="{22A69FFF-C552-455D-B834-C3661B2BB164}" srcOrd="0" destOrd="0" presId="urn:microsoft.com/office/officeart/2018/2/layout/IconVerticalSolidList"/>
    <dgm:cxn modelId="{00F83EBF-7D2C-4BB1-89C8-9626F1034B5C}" srcId="{DF11939B-68BC-4E5F-82F5-3CE4F7DDB2CC}" destId="{790EDB8C-BA1D-43BE-AF2D-FC4710F29AE4}" srcOrd="3" destOrd="0" parTransId="{EE57CC5E-D165-45D0-8363-EFD9245F0667}" sibTransId="{CB2EC87A-0852-4BB6-A857-923E74953A8B}"/>
    <dgm:cxn modelId="{619955D1-9D43-4F22-BAA8-2B4CE514447C}" type="presOf" srcId="{A0D9B28D-25E8-4E65-BFD8-8E6178D658D0}" destId="{68E8E420-170E-4514-B6CC-7933B960F9B4}" srcOrd="0" destOrd="0" presId="urn:microsoft.com/office/officeart/2018/2/layout/IconVerticalSolidList"/>
    <dgm:cxn modelId="{82E57C0A-F8C4-421A-B4C1-FC2322D491C6}" type="presParOf" srcId="{22A69FFF-C552-455D-B834-C3661B2BB164}" destId="{872A2E4A-8123-49EA-AF39-C6B6D999DBFF}" srcOrd="0" destOrd="0" presId="urn:microsoft.com/office/officeart/2018/2/layout/IconVerticalSolidList"/>
    <dgm:cxn modelId="{77A24527-9F3B-4184-8876-4FE56CD359FA}" type="presParOf" srcId="{872A2E4A-8123-49EA-AF39-C6B6D999DBFF}" destId="{7582EA07-DEED-471F-BB19-2EBCE50D4684}" srcOrd="0" destOrd="0" presId="urn:microsoft.com/office/officeart/2018/2/layout/IconVerticalSolidList"/>
    <dgm:cxn modelId="{4C3D93FD-6CA1-4DE4-BC50-34414D28B27E}" type="presParOf" srcId="{872A2E4A-8123-49EA-AF39-C6B6D999DBFF}" destId="{24093CB3-88E2-4D91-8D1B-7B01217B57EA}" srcOrd="1" destOrd="0" presId="urn:microsoft.com/office/officeart/2018/2/layout/IconVerticalSolidList"/>
    <dgm:cxn modelId="{E7C29B2E-C196-4FD8-A5FE-21761F49BEE5}" type="presParOf" srcId="{872A2E4A-8123-49EA-AF39-C6B6D999DBFF}" destId="{33719370-0156-47D1-A283-D81B6CA748F7}" srcOrd="2" destOrd="0" presId="urn:microsoft.com/office/officeart/2018/2/layout/IconVerticalSolidList"/>
    <dgm:cxn modelId="{45A8709E-9344-4CF2-B4E4-8AB41BE72665}" type="presParOf" srcId="{872A2E4A-8123-49EA-AF39-C6B6D999DBFF}" destId="{68E8E420-170E-4514-B6CC-7933B960F9B4}" srcOrd="3" destOrd="0" presId="urn:microsoft.com/office/officeart/2018/2/layout/IconVerticalSolidList"/>
    <dgm:cxn modelId="{381D3BBC-8B1D-4CF2-ABDB-EA69805D3B40}" type="presParOf" srcId="{22A69FFF-C552-455D-B834-C3661B2BB164}" destId="{9AC65E7D-A5C7-471C-926A-34A15EDCC21F}" srcOrd="1" destOrd="0" presId="urn:microsoft.com/office/officeart/2018/2/layout/IconVerticalSolidList"/>
    <dgm:cxn modelId="{F5078F19-700F-48F6-9E1C-092B66EB8B89}" type="presParOf" srcId="{22A69FFF-C552-455D-B834-C3661B2BB164}" destId="{46ED533A-A981-4F24-BEE4-6C319ABF48E3}" srcOrd="2" destOrd="0" presId="urn:microsoft.com/office/officeart/2018/2/layout/IconVerticalSolidList"/>
    <dgm:cxn modelId="{4A55D214-E2F8-4915-A7A8-D8CA73CCD688}" type="presParOf" srcId="{46ED533A-A981-4F24-BEE4-6C319ABF48E3}" destId="{F6585621-D007-411C-B42D-CC5066CC47C8}" srcOrd="0" destOrd="0" presId="urn:microsoft.com/office/officeart/2018/2/layout/IconVerticalSolidList"/>
    <dgm:cxn modelId="{96C35FAD-E121-4C1B-B59B-DC4A105C5011}" type="presParOf" srcId="{46ED533A-A981-4F24-BEE4-6C319ABF48E3}" destId="{16AAD3BC-8FEA-4644-A773-EF27BC869A74}" srcOrd="1" destOrd="0" presId="urn:microsoft.com/office/officeart/2018/2/layout/IconVerticalSolidList"/>
    <dgm:cxn modelId="{5C93745A-B73F-431B-8CB9-6D440D3F5DAD}" type="presParOf" srcId="{46ED533A-A981-4F24-BEE4-6C319ABF48E3}" destId="{62CCB670-9CF4-4415-A2BE-C0D7584E3F9C}" srcOrd="2" destOrd="0" presId="urn:microsoft.com/office/officeart/2018/2/layout/IconVerticalSolidList"/>
    <dgm:cxn modelId="{B7E14887-77AE-4AA7-87B8-506C11DC24DA}" type="presParOf" srcId="{46ED533A-A981-4F24-BEE4-6C319ABF48E3}" destId="{A16CD5F8-EA4A-4606-9368-34680DE9A199}" srcOrd="3" destOrd="0" presId="urn:microsoft.com/office/officeart/2018/2/layout/IconVerticalSolidList"/>
    <dgm:cxn modelId="{720B38F1-5B6A-4130-BE5C-745FD13E0028}" type="presParOf" srcId="{22A69FFF-C552-455D-B834-C3661B2BB164}" destId="{E34CE9C2-81E1-435F-BE33-78ED93F978E8}" srcOrd="3" destOrd="0" presId="urn:microsoft.com/office/officeart/2018/2/layout/IconVerticalSolidList"/>
    <dgm:cxn modelId="{0CBB672D-F2CD-4E52-A303-C03CAA57C3DC}" type="presParOf" srcId="{22A69FFF-C552-455D-B834-C3661B2BB164}" destId="{A5D74F4F-499C-467C-A770-693EA24352BA}" srcOrd="4" destOrd="0" presId="urn:microsoft.com/office/officeart/2018/2/layout/IconVerticalSolidList"/>
    <dgm:cxn modelId="{BC43D868-8B2F-410D-A7F2-E0A96A54BC78}" type="presParOf" srcId="{A5D74F4F-499C-467C-A770-693EA24352BA}" destId="{A60E0CDB-0416-4BAF-AE17-EBAE3D12DBE7}" srcOrd="0" destOrd="0" presId="urn:microsoft.com/office/officeart/2018/2/layout/IconVerticalSolidList"/>
    <dgm:cxn modelId="{333FB02C-D1EA-4450-80EB-F440A8862D58}" type="presParOf" srcId="{A5D74F4F-499C-467C-A770-693EA24352BA}" destId="{3115AB09-0433-4396-84E5-336E4C6FAD09}" srcOrd="1" destOrd="0" presId="urn:microsoft.com/office/officeart/2018/2/layout/IconVerticalSolidList"/>
    <dgm:cxn modelId="{2E5CFE49-1A0D-4C2C-A847-E6E185B0BF4E}" type="presParOf" srcId="{A5D74F4F-499C-467C-A770-693EA24352BA}" destId="{5311EC90-4575-4C7A-A86B-DB67CE1E8889}" srcOrd="2" destOrd="0" presId="urn:microsoft.com/office/officeart/2018/2/layout/IconVerticalSolidList"/>
    <dgm:cxn modelId="{1684C313-DA6A-4F35-852A-66CEAC6B1263}" type="presParOf" srcId="{A5D74F4F-499C-467C-A770-693EA24352BA}" destId="{FE9C0305-6AA2-4695-AE79-26109CA4A726}" srcOrd="3" destOrd="0" presId="urn:microsoft.com/office/officeart/2018/2/layout/IconVerticalSolidList"/>
    <dgm:cxn modelId="{C54A2FCF-517C-4045-955E-4B2CCA21D440}" type="presParOf" srcId="{22A69FFF-C552-455D-B834-C3661B2BB164}" destId="{DA77525D-31A4-4950-8392-5699E1D82F7D}" srcOrd="5" destOrd="0" presId="urn:microsoft.com/office/officeart/2018/2/layout/IconVerticalSolidList"/>
    <dgm:cxn modelId="{82672B55-F577-47BE-8CAE-7DB311D16B12}" type="presParOf" srcId="{22A69FFF-C552-455D-B834-C3661B2BB164}" destId="{8FB75FBE-91E4-4FB6-8F2A-9C29BC7C815E}" srcOrd="6" destOrd="0" presId="urn:microsoft.com/office/officeart/2018/2/layout/IconVerticalSolidList"/>
    <dgm:cxn modelId="{D7A8CC83-9A44-430B-B550-78C1E909C28A}" type="presParOf" srcId="{8FB75FBE-91E4-4FB6-8F2A-9C29BC7C815E}" destId="{D41EBD39-0C10-407E-B301-412FA4923158}" srcOrd="0" destOrd="0" presId="urn:microsoft.com/office/officeart/2018/2/layout/IconVerticalSolidList"/>
    <dgm:cxn modelId="{59ED098B-D68C-456B-A29F-5567670B580A}" type="presParOf" srcId="{8FB75FBE-91E4-4FB6-8F2A-9C29BC7C815E}" destId="{15F2D209-A45C-43F1-A336-D389485CCB0B}" srcOrd="1" destOrd="0" presId="urn:microsoft.com/office/officeart/2018/2/layout/IconVerticalSolidList"/>
    <dgm:cxn modelId="{E4A8F5FC-AE9B-409C-A62E-D97B9F2AEF43}" type="presParOf" srcId="{8FB75FBE-91E4-4FB6-8F2A-9C29BC7C815E}" destId="{BC31F302-5D87-4FAE-BFC4-360E5AE79134}" srcOrd="2" destOrd="0" presId="urn:microsoft.com/office/officeart/2018/2/layout/IconVerticalSolidList"/>
    <dgm:cxn modelId="{24A25A56-6A4F-4A63-9683-60589B486038}" type="presParOf" srcId="{8FB75FBE-91E4-4FB6-8F2A-9C29BC7C815E}" destId="{D1ECCB7F-C271-439E-91E7-570BD0FE9E26}" srcOrd="3" destOrd="0" presId="urn:microsoft.com/office/officeart/2018/2/layout/IconVerticalSolidList"/>
    <dgm:cxn modelId="{FC171BBE-4DB2-4453-AAC2-BD791B99ADD7}" type="presParOf" srcId="{22A69FFF-C552-455D-B834-C3661B2BB164}" destId="{FCE5BD2F-29E6-4EC0-A9C1-0A620E64EB17}" srcOrd="7" destOrd="0" presId="urn:microsoft.com/office/officeart/2018/2/layout/IconVerticalSolidList"/>
    <dgm:cxn modelId="{764239F1-1603-48BB-9718-B73FA1255F91}" type="presParOf" srcId="{22A69FFF-C552-455D-B834-C3661B2BB164}" destId="{9DBDDA98-7D49-48CA-979B-A8BB892832DB}" srcOrd="8" destOrd="0" presId="urn:microsoft.com/office/officeart/2018/2/layout/IconVerticalSolidList"/>
    <dgm:cxn modelId="{6702D9B0-BE20-400F-8E44-AC808A347B4B}" type="presParOf" srcId="{9DBDDA98-7D49-48CA-979B-A8BB892832DB}" destId="{E1965156-6B97-4927-BDE8-3465FCF37D0A}" srcOrd="0" destOrd="0" presId="urn:microsoft.com/office/officeart/2018/2/layout/IconVerticalSolidList"/>
    <dgm:cxn modelId="{E74A5B73-BF1E-4F4A-B915-59BEDE8D55D7}" type="presParOf" srcId="{9DBDDA98-7D49-48CA-979B-A8BB892832DB}" destId="{E79902FE-CF96-41C1-B883-035DB96061AE}" srcOrd="1" destOrd="0" presId="urn:microsoft.com/office/officeart/2018/2/layout/IconVerticalSolidList"/>
    <dgm:cxn modelId="{214334D1-D9A7-44C3-BDF1-FA7CB167F486}" type="presParOf" srcId="{9DBDDA98-7D49-48CA-979B-A8BB892832DB}" destId="{2F1EDD3D-8741-4B67-AD64-DD72AE375D9F}" srcOrd="2" destOrd="0" presId="urn:microsoft.com/office/officeart/2018/2/layout/IconVerticalSolidList"/>
    <dgm:cxn modelId="{CAB7773C-6CF7-44D8-9AA5-E0356CE68D1B}" type="presParOf" srcId="{9DBDDA98-7D49-48CA-979B-A8BB892832DB}" destId="{13C4B024-951A-463B-AC2C-6485DFA2B3A7}" srcOrd="3" destOrd="0" presId="urn:microsoft.com/office/officeart/2018/2/layout/IconVerticalSolidList"/>
    <dgm:cxn modelId="{E0344633-E505-4E08-AB25-03210971AED3}" type="presParOf" srcId="{22A69FFF-C552-455D-B834-C3661B2BB164}" destId="{630DD936-9D72-41A1-B902-DE5CB0E79482}" srcOrd="9" destOrd="0" presId="urn:microsoft.com/office/officeart/2018/2/layout/IconVerticalSolidList"/>
    <dgm:cxn modelId="{44ADDE12-7BD8-4F5A-A742-537B7943F414}" type="presParOf" srcId="{22A69FFF-C552-455D-B834-C3661B2BB164}" destId="{FE832514-5904-414B-A10F-83E8E695B125}" srcOrd="10" destOrd="0" presId="urn:microsoft.com/office/officeart/2018/2/layout/IconVerticalSolidList"/>
    <dgm:cxn modelId="{418C6736-5B13-4BB2-A907-2B5BAB1BE7E3}" type="presParOf" srcId="{FE832514-5904-414B-A10F-83E8E695B125}" destId="{0071503A-8A1E-42F3-98D9-9412FD03E00C}" srcOrd="0" destOrd="0" presId="urn:microsoft.com/office/officeart/2018/2/layout/IconVerticalSolidList"/>
    <dgm:cxn modelId="{251E5168-88DA-4692-9E4C-41D159613F38}" type="presParOf" srcId="{FE832514-5904-414B-A10F-83E8E695B125}" destId="{69469D36-0D1A-46C6-B3AA-19D76633B34E}" srcOrd="1" destOrd="0" presId="urn:microsoft.com/office/officeart/2018/2/layout/IconVerticalSolidList"/>
    <dgm:cxn modelId="{F03186C5-BDBC-414E-A778-033646F095A9}" type="presParOf" srcId="{FE832514-5904-414B-A10F-83E8E695B125}" destId="{603C9F9D-5D49-4891-93A6-308178BAEF02}" srcOrd="2" destOrd="0" presId="urn:microsoft.com/office/officeart/2018/2/layout/IconVerticalSolidList"/>
    <dgm:cxn modelId="{9D1464FF-19B6-45D7-97D5-DCA1D886D52A}" type="presParOf" srcId="{FE832514-5904-414B-A10F-83E8E695B125}" destId="{D3A9A36A-9F1E-4DCF-A230-B0A772DD46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0E477B-17F2-4D07-89EA-E738406D8148}"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AC6DFA7C-FEF8-4503-91DD-CFCB9737D418}">
      <dgm:prSet/>
      <dgm:spPr/>
      <dgm:t>
        <a:bodyPr/>
        <a:lstStyle/>
        <a:p>
          <a:r>
            <a:rPr lang="en-US"/>
            <a:t>Second part of the analysis depends on the Foursquare data. </a:t>
          </a:r>
        </a:p>
      </dgm:t>
    </dgm:pt>
    <dgm:pt modelId="{B84DAC38-73CE-4352-9C9B-07CF1E862D95}" type="parTrans" cxnId="{89082D5C-D13E-4CFE-AA8E-458C7A56BC8E}">
      <dgm:prSet/>
      <dgm:spPr/>
      <dgm:t>
        <a:bodyPr/>
        <a:lstStyle/>
        <a:p>
          <a:endParaRPr lang="en-US"/>
        </a:p>
      </dgm:t>
    </dgm:pt>
    <dgm:pt modelId="{A5A01A0F-599D-4143-811B-E5B77B4D4F32}" type="sibTrans" cxnId="{89082D5C-D13E-4CFE-AA8E-458C7A56BC8E}">
      <dgm:prSet/>
      <dgm:spPr/>
      <dgm:t>
        <a:bodyPr/>
        <a:lstStyle/>
        <a:p>
          <a:endParaRPr lang="en-US"/>
        </a:p>
      </dgm:t>
    </dgm:pt>
    <dgm:pt modelId="{F2F2802A-B784-4FA6-B212-9D6DDF732D84}">
      <dgm:prSet/>
      <dgm:spPr/>
      <dgm:t>
        <a:bodyPr/>
        <a:lstStyle/>
        <a:p>
          <a:r>
            <a:rPr lang="en-US"/>
            <a:t>The venues data from Foursquare are used. </a:t>
          </a:r>
        </a:p>
      </dgm:t>
    </dgm:pt>
    <dgm:pt modelId="{C62097DA-2793-4A7F-BAC7-F44CAE01ED9B}" type="parTrans" cxnId="{D04931A3-F958-4BF8-98C6-BBAA90DC35A6}">
      <dgm:prSet/>
      <dgm:spPr/>
      <dgm:t>
        <a:bodyPr/>
        <a:lstStyle/>
        <a:p>
          <a:endParaRPr lang="en-US"/>
        </a:p>
      </dgm:t>
    </dgm:pt>
    <dgm:pt modelId="{FC559083-FB04-4F49-AE59-A152FAFEF051}" type="sibTrans" cxnId="{D04931A3-F958-4BF8-98C6-BBAA90DC35A6}">
      <dgm:prSet/>
      <dgm:spPr/>
      <dgm:t>
        <a:bodyPr/>
        <a:lstStyle/>
        <a:p>
          <a:endParaRPr lang="en-US"/>
        </a:p>
      </dgm:t>
    </dgm:pt>
    <dgm:pt modelId="{C0F5B22C-74AD-4941-A584-C02479DFD54C}">
      <dgm:prSet/>
      <dgm:spPr/>
      <dgm:t>
        <a:bodyPr/>
        <a:lstStyle/>
        <a:p>
          <a:r>
            <a:rPr lang="en-US" dirty="0"/>
            <a:t>First to check and see if there are any Mediterranean restaurants in Toronto by using search query. </a:t>
          </a:r>
        </a:p>
      </dgm:t>
    </dgm:pt>
    <dgm:pt modelId="{647477C6-32E8-484A-91EF-4DD88B3AB1B1}" type="parTrans" cxnId="{F099C100-3767-4B58-AAF1-91FEF714A90F}">
      <dgm:prSet/>
      <dgm:spPr/>
      <dgm:t>
        <a:bodyPr/>
        <a:lstStyle/>
        <a:p>
          <a:endParaRPr lang="en-US"/>
        </a:p>
      </dgm:t>
    </dgm:pt>
    <dgm:pt modelId="{BE40D203-663F-47EE-B9AD-9EC2759110CC}" type="sibTrans" cxnId="{F099C100-3767-4B58-AAF1-91FEF714A90F}">
      <dgm:prSet/>
      <dgm:spPr/>
      <dgm:t>
        <a:bodyPr/>
        <a:lstStyle/>
        <a:p>
          <a:endParaRPr lang="en-US"/>
        </a:p>
      </dgm:t>
    </dgm:pt>
    <dgm:pt modelId="{02BA9A24-1647-4049-81BC-E02E2D322E22}">
      <dgm:prSet/>
      <dgm:spPr/>
      <dgm:t>
        <a:bodyPr/>
        <a:lstStyle/>
        <a:p>
          <a:r>
            <a:rPr lang="en-US" dirty="0"/>
            <a:t>Then each neighborhood is analyzed by grouping the rows by neighborhood and taking the mean on the frequency of occurrence of each venue category.</a:t>
          </a:r>
        </a:p>
      </dgm:t>
    </dgm:pt>
    <dgm:pt modelId="{9F3980A6-3F8C-43CE-8EC0-EA26BD11041C}" type="parTrans" cxnId="{50DA9962-C379-46A4-A888-9C809352AD38}">
      <dgm:prSet/>
      <dgm:spPr/>
      <dgm:t>
        <a:bodyPr/>
        <a:lstStyle/>
        <a:p>
          <a:endParaRPr lang="en-US"/>
        </a:p>
      </dgm:t>
    </dgm:pt>
    <dgm:pt modelId="{26D362DA-BAE7-4AFD-858F-98234DDC19FD}" type="sibTrans" cxnId="{50DA9962-C379-46A4-A888-9C809352AD38}">
      <dgm:prSet/>
      <dgm:spPr/>
      <dgm:t>
        <a:bodyPr/>
        <a:lstStyle/>
        <a:p>
          <a:endParaRPr lang="en-US"/>
        </a:p>
      </dgm:t>
    </dgm:pt>
    <dgm:pt modelId="{D371F1CE-F03B-42FF-AA4A-960590DE8808}">
      <dgm:prSet/>
      <dgm:spPr/>
      <dgm:t>
        <a:bodyPr/>
        <a:lstStyle/>
        <a:p>
          <a:r>
            <a:rPr lang="en-US"/>
            <a:t>As a final analysis I used  K-means clustering. </a:t>
          </a:r>
        </a:p>
      </dgm:t>
    </dgm:pt>
    <dgm:pt modelId="{7094349B-6C85-418F-9D68-8FBF7E9F69D1}" type="parTrans" cxnId="{0EDF81CE-57CA-44A3-8F73-FB48B9BE5186}">
      <dgm:prSet/>
      <dgm:spPr/>
      <dgm:t>
        <a:bodyPr/>
        <a:lstStyle/>
        <a:p>
          <a:endParaRPr lang="en-US"/>
        </a:p>
      </dgm:t>
    </dgm:pt>
    <dgm:pt modelId="{2B988F22-2D02-40F6-BC69-B7EF80CEB35D}" type="sibTrans" cxnId="{0EDF81CE-57CA-44A3-8F73-FB48B9BE5186}">
      <dgm:prSet/>
      <dgm:spPr/>
      <dgm:t>
        <a:bodyPr/>
        <a:lstStyle/>
        <a:p>
          <a:endParaRPr lang="en-US"/>
        </a:p>
      </dgm:t>
    </dgm:pt>
    <dgm:pt modelId="{F52928FC-9598-4ECB-B5DF-C4CD6D128F25}">
      <dgm:prSet/>
      <dgm:spPr/>
      <dgm:t>
        <a:bodyPr/>
        <a:lstStyle/>
        <a:p>
          <a:r>
            <a:rPr lang="en-US"/>
            <a:t>Main goal of the K-means algorithm is to partition the observations to the nearest clusters. </a:t>
          </a:r>
        </a:p>
      </dgm:t>
    </dgm:pt>
    <dgm:pt modelId="{6158141C-C429-417A-B7AF-A42E24902E16}" type="parTrans" cxnId="{E112073F-D343-4B96-8456-88FCB731D51A}">
      <dgm:prSet/>
      <dgm:spPr/>
      <dgm:t>
        <a:bodyPr/>
        <a:lstStyle/>
        <a:p>
          <a:endParaRPr lang="en-US"/>
        </a:p>
      </dgm:t>
    </dgm:pt>
    <dgm:pt modelId="{F7926878-F53A-4B40-9CD3-7232089DDEE0}" type="sibTrans" cxnId="{E112073F-D343-4B96-8456-88FCB731D51A}">
      <dgm:prSet/>
      <dgm:spPr/>
      <dgm:t>
        <a:bodyPr/>
        <a:lstStyle/>
        <a:p>
          <a:endParaRPr lang="en-US"/>
        </a:p>
      </dgm:t>
    </dgm:pt>
    <dgm:pt modelId="{8778A768-8C42-4C60-AD23-B94FE5D5C7C0}">
      <dgm:prSet/>
      <dgm:spPr/>
      <dgm:t>
        <a:bodyPr/>
        <a:lstStyle/>
        <a:p>
          <a:r>
            <a:rPr lang="en-US" dirty="0"/>
            <a:t>The neighborhoods are clustered into 3 categories based on the frequency of occurrence of Middle Eastern food. </a:t>
          </a:r>
        </a:p>
      </dgm:t>
    </dgm:pt>
    <dgm:pt modelId="{827582C7-3B14-452B-847E-2D7DF1C7B5C9}" type="parTrans" cxnId="{C9BFF470-435F-469A-B1A7-B6E7AFCBE543}">
      <dgm:prSet/>
      <dgm:spPr/>
      <dgm:t>
        <a:bodyPr/>
        <a:lstStyle/>
        <a:p>
          <a:endParaRPr lang="en-US"/>
        </a:p>
      </dgm:t>
    </dgm:pt>
    <dgm:pt modelId="{77159A7F-5754-4A95-A70B-3BA57EF791C7}" type="sibTrans" cxnId="{C9BFF470-435F-469A-B1A7-B6E7AFCBE543}">
      <dgm:prSet/>
      <dgm:spPr/>
      <dgm:t>
        <a:bodyPr/>
        <a:lstStyle/>
        <a:p>
          <a:endParaRPr lang="en-US"/>
        </a:p>
      </dgm:t>
    </dgm:pt>
    <dgm:pt modelId="{C472DAE0-ED0B-4E49-8F26-3664547141C8}">
      <dgm:prSet/>
      <dgm:spPr/>
      <dgm:t>
        <a:bodyPr/>
        <a:lstStyle/>
        <a:p>
          <a:r>
            <a:rPr lang="en-US" dirty="0"/>
            <a:t>As a result, there are 12 Mediterranean restaurants (such as </a:t>
          </a:r>
          <a:r>
            <a:rPr lang="en-US" dirty="0" err="1"/>
            <a:t>Saha</a:t>
          </a:r>
          <a:r>
            <a:rPr lang="en-US" dirty="0"/>
            <a:t> Mediterranean Fast Food, Mediterranean Restaurant, Taste of Mediterranean, Villa </a:t>
          </a:r>
          <a:r>
            <a:rPr lang="en-US" dirty="0" err="1"/>
            <a:t>Madina</a:t>
          </a:r>
          <a:r>
            <a:rPr lang="en-US" dirty="0"/>
            <a:t> Mediterranean Cuisine). </a:t>
          </a:r>
        </a:p>
      </dgm:t>
    </dgm:pt>
    <dgm:pt modelId="{613BEED1-3617-43BA-A231-8196BC5547DB}" type="parTrans" cxnId="{B9D258DC-5B21-40DB-BD0C-7F5E4546BE27}">
      <dgm:prSet/>
      <dgm:spPr/>
      <dgm:t>
        <a:bodyPr/>
        <a:lstStyle/>
        <a:p>
          <a:endParaRPr lang="en-US"/>
        </a:p>
      </dgm:t>
    </dgm:pt>
    <dgm:pt modelId="{418395B4-A564-4117-94A9-D847A0FDC568}" type="sibTrans" cxnId="{B9D258DC-5B21-40DB-BD0C-7F5E4546BE27}">
      <dgm:prSet/>
      <dgm:spPr/>
      <dgm:t>
        <a:bodyPr/>
        <a:lstStyle/>
        <a:p>
          <a:endParaRPr lang="en-US"/>
        </a:p>
      </dgm:t>
    </dgm:pt>
    <dgm:pt modelId="{F26BA169-23F9-4EDC-A746-EC60D453C800}" type="pres">
      <dgm:prSet presAssocID="{4A0E477B-17F2-4D07-89EA-E738406D8148}" presName="linear" presStyleCnt="0">
        <dgm:presLayoutVars>
          <dgm:dir/>
          <dgm:animLvl val="lvl"/>
          <dgm:resizeHandles val="exact"/>
        </dgm:presLayoutVars>
      </dgm:prSet>
      <dgm:spPr/>
    </dgm:pt>
    <dgm:pt modelId="{1047B738-5813-4F41-8C6D-A37D3CD9ACCB}" type="pres">
      <dgm:prSet presAssocID="{AC6DFA7C-FEF8-4503-91DD-CFCB9737D418}" presName="parentLin" presStyleCnt="0"/>
      <dgm:spPr/>
    </dgm:pt>
    <dgm:pt modelId="{C4210C3C-B3B4-489F-BEEA-B5E913DF6741}" type="pres">
      <dgm:prSet presAssocID="{AC6DFA7C-FEF8-4503-91DD-CFCB9737D418}" presName="parentLeftMargin" presStyleLbl="node1" presStyleIdx="0" presStyleCnt="2"/>
      <dgm:spPr/>
    </dgm:pt>
    <dgm:pt modelId="{EAEF33AD-B4CF-4477-8500-7E4A47EDDD77}" type="pres">
      <dgm:prSet presAssocID="{AC6DFA7C-FEF8-4503-91DD-CFCB9737D418}" presName="parentText" presStyleLbl="node1" presStyleIdx="0" presStyleCnt="2">
        <dgm:presLayoutVars>
          <dgm:chMax val="0"/>
          <dgm:bulletEnabled val="1"/>
        </dgm:presLayoutVars>
      </dgm:prSet>
      <dgm:spPr/>
    </dgm:pt>
    <dgm:pt modelId="{B1194CCC-344B-4A18-9E0B-10B709DAA5C7}" type="pres">
      <dgm:prSet presAssocID="{AC6DFA7C-FEF8-4503-91DD-CFCB9737D418}" presName="negativeSpace" presStyleCnt="0"/>
      <dgm:spPr/>
    </dgm:pt>
    <dgm:pt modelId="{0A2E0E10-3AC5-4F7B-9C64-763B25CF7FB5}" type="pres">
      <dgm:prSet presAssocID="{AC6DFA7C-FEF8-4503-91DD-CFCB9737D418}" presName="childText" presStyleLbl="conFgAcc1" presStyleIdx="0" presStyleCnt="2">
        <dgm:presLayoutVars>
          <dgm:bulletEnabled val="1"/>
        </dgm:presLayoutVars>
      </dgm:prSet>
      <dgm:spPr/>
    </dgm:pt>
    <dgm:pt modelId="{3EC72A7F-E39D-4E42-AD92-429A9D1BD04A}" type="pres">
      <dgm:prSet presAssocID="{A5A01A0F-599D-4143-811B-E5B77B4D4F32}" presName="spaceBetweenRectangles" presStyleCnt="0"/>
      <dgm:spPr/>
    </dgm:pt>
    <dgm:pt modelId="{99DF574B-5BC5-4259-8193-F304B05411E5}" type="pres">
      <dgm:prSet presAssocID="{D371F1CE-F03B-42FF-AA4A-960590DE8808}" presName="parentLin" presStyleCnt="0"/>
      <dgm:spPr/>
    </dgm:pt>
    <dgm:pt modelId="{812272FA-A836-4FD8-8842-6FF33310F768}" type="pres">
      <dgm:prSet presAssocID="{D371F1CE-F03B-42FF-AA4A-960590DE8808}" presName="parentLeftMargin" presStyleLbl="node1" presStyleIdx="0" presStyleCnt="2"/>
      <dgm:spPr/>
    </dgm:pt>
    <dgm:pt modelId="{0E1E9AF9-7406-4E7B-A98A-1079CE4EC29E}" type="pres">
      <dgm:prSet presAssocID="{D371F1CE-F03B-42FF-AA4A-960590DE8808}" presName="parentText" presStyleLbl="node1" presStyleIdx="1" presStyleCnt="2">
        <dgm:presLayoutVars>
          <dgm:chMax val="0"/>
          <dgm:bulletEnabled val="1"/>
        </dgm:presLayoutVars>
      </dgm:prSet>
      <dgm:spPr/>
    </dgm:pt>
    <dgm:pt modelId="{063544B3-CDDF-46C4-B178-D55BB48370B9}" type="pres">
      <dgm:prSet presAssocID="{D371F1CE-F03B-42FF-AA4A-960590DE8808}" presName="negativeSpace" presStyleCnt="0"/>
      <dgm:spPr/>
    </dgm:pt>
    <dgm:pt modelId="{A49ECF7D-7289-4CC0-A1B9-D2C7F7483966}" type="pres">
      <dgm:prSet presAssocID="{D371F1CE-F03B-42FF-AA4A-960590DE8808}" presName="childText" presStyleLbl="conFgAcc1" presStyleIdx="1" presStyleCnt="2">
        <dgm:presLayoutVars>
          <dgm:bulletEnabled val="1"/>
        </dgm:presLayoutVars>
      </dgm:prSet>
      <dgm:spPr/>
    </dgm:pt>
  </dgm:ptLst>
  <dgm:cxnLst>
    <dgm:cxn modelId="{F099C100-3767-4B58-AAF1-91FEF714A90F}" srcId="{AC6DFA7C-FEF8-4503-91DD-CFCB9737D418}" destId="{C0F5B22C-74AD-4941-A584-C02479DFD54C}" srcOrd="1" destOrd="0" parTransId="{647477C6-32E8-484A-91EF-4DD88B3AB1B1}" sibTransId="{BE40D203-663F-47EE-B9AD-9EC2759110CC}"/>
    <dgm:cxn modelId="{7B390135-BC74-45C0-9301-50AB391EDDCE}" type="presOf" srcId="{C0F5B22C-74AD-4941-A584-C02479DFD54C}" destId="{0A2E0E10-3AC5-4F7B-9C64-763B25CF7FB5}" srcOrd="0" destOrd="1" presId="urn:microsoft.com/office/officeart/2005/8/layout/list1"/>
    <dgm:cxn modelId="{E112073F-D343-4B96-8456-88FCB731D51A}" srcId="{D371F1CE-F03B-42FF-AA4A-960590DE8808}" destId="{F52928FC-9598-4ECB-B5DF-C4CD6D128F25}" srcOrd="0" destOrd="0" parTransId="{6158141C-C429-417A-B7AF-A42E24902E16}" sibTransId="{F7926878-F53A-4B40-9CD3-7232089DDEE0}"/>
    <dgm:cxn modelId="{89082D5C-D13E-4CFE-AA8E-458C7A56BC8E}" srcId="{4A0E477B-17F2-4D07-89EA-E738406D8148}" destId="{AC6DFA7C-FEF8-4503-91DD-CFCB9737D418}" srcOrd="0" destOrd="0" parTransId="{B84DAC38-73CE-4352-9C9B-07CF1E862D95}" sibTransId="{A5A01A0F-599D-4143-811B-E5B77B4D4F32}"/>
    <dgm:cxn modelId="{F394525C-A5BD-4C78-8502-8FB51DB00E2C}" type="presOf" srcId="{8778A768-8C42-4C60-AD23-B94FE5D5C7C0}" destId="{A49ECF7D-7289-4CC0-A1B9-D2C7F7483966}" srcOrd="0" destOrd="1" presId="urn:microsoft.com/office/officeart/2005/8/layout/list1"/>
    <dgm:cxn modelId="{50DA9962-C379-46A4-A888-9C809352AD38}" srcId="{AC6DFA7C-FEF8-4503-91DD-CFCB9737D418}" destId="{02BA9A24-1647-4049-81BC-E02E2D322E22}" srcOrd="3" destOrd="0" parTransId="{9F3980A6-3F8C-43CE-8EC0-EA26BD11041C}" sibTransId="{26D362DA-BAE7-4AFD-858F-98234DDC19FD}"/>
    <dgm:cxn modelId="{E0001D46-6053-405F-BFF2-5E5CEB99ED66}" type="presOf" srcId="{4A0E477B-17F2-4D07-89EA-E738406D8148}" destId="{F26BA169-23F9-4EDC-A746-EC60D453C800}" srcOrd="0" destOrd="0" presId="urn:microsoft.com/office/officeart/2005/8/layout/list1"/>
    <dgm:cxn modelId="{BE462070-46BC-4227-B783-3CB7050AB576}" type="presOf" srcId="{F2F2802A-B784-4FA6-B212-9D6DDF732D84}" destId="{0A2E0E10-3AC5-4F7B-9C64-763B25CF7FB5}" srcOrd="0" destOrd="0" presId="urn:microsoft.com/office/officeart/2005/8/layout/list1"/>
    <dgm:cxn modelId="{C9BFF470-435F-469A-B1A7-B6E7AFCBE543}" srcId="{D371F1CE-F03B-42FF-AA4A-960590DE8808}" destId="{8778A768-8C42-4C60-AD23-B94FE5D5C7C0}" srcOrd="1" destOrd="0" parTransId="{827582C7-3B14-452B-847E-2D7DF1C7B5C9}" sibTransId="{77159A7F-5754-4A95-A70B-3BA57EF791C7}"/>
    <dgm:cxn modelId="{77ED927B-D608-44A1-8CAA-D6BDC8B3A3DF}" type="presOf" srcId="{F52928FC-9598-4ECB-B5DF-C4CD6D128F25}" destId="{A49ECF7D-7289-4CC0-A1B9-D2C7F7483966}" srcOrd="0" destOrd="0" presId="urn:microsoft.com/office/officeart/2005/8/layout/list1"/>
    <dgm:cxn modelId="{0B3A3C85-1372-4C46-8783-646513FE9790}" type="presOf" srcId="{02BA9A24-1647-4049-81BC-E02E2D322E22}" destId="{0A2E0E10-3AC5-4F7B-9C64-763B25CF7FB5}" srcOrd="0" destOrd="3" presId="urn:microsoft.com/office/officeart/2005/8/layout/list1"/>
    <dgm:cxn modelId="{92DA1A9F-F606-4E8C-9F57-D2263D22EBC5}" type="presOf" srcId="{AC6DFA7C-FEF8-4503-91DD-CFCB9737D418}" destId="{EAEF33AD-B4CF-4477-8500-7E4A47EDDD77}" srcOrd="1" destOrd="0" presId="urn:microsoft.com/office/officeart/2005/8/layout/list1"/>
    <dgm:cxn modelId="{D04931A3-F958-4BF8-98C6-BBAA90DC35A6}" srcId="{AC6DFA7C-FEF8-4503-91DD-CFCB9737D418}" destId="{F2F2802A-B784-4FA6-B212-9D6DDF732D84}" srcOrd="0" destOrd="0" parTransId="{C62097DA-2793-4A7F-BAC7-F44CAE01ED9B}" sibTransId="{FC559083-FB04-4F49-AE59-A152FAFEF051}"/>
    <dgm:cxn modelId="{92ECBEA9-5CFD-4C8C-A94A-24B9E5E1A71C}" type="presOf" srcId="{C472DAE0-ED0B-4E49-8F26-3664547141C8}" destId="{0A2E0E10-3AC5-4F7B-9C64-763B25CF7FB5}" srcOrd="0" destOrd="2" presId="urn:microsoft.com/office/officeart/2005/8/layout/list1"/>
    <dgm:cxn modelId="{C1D637B0-CBC4-4770-AC49-CA67CCB3F9D7}" type="presOf" srcId="{AC6DFA7C-FEF8-4503-91DD-CFCB9737D418}" destId="{C4210C3C-B3B4-489F-BEEA-B5E913DF6741}" srcOrd="0" destOrd="0" presId="urn:microsoft.com/office/officeart/2005/8/layout/list1"/>
    <dgm:cxn modelId="{E53110B4-0110-4B76-8121-471930A09A2B}" type="presOf" srcId="{D371F1CE-F03B-42FF-AA4A-960590DE8808}" destId="{0E1E9AF9-7406-4E7B-A98A-1079CE4EC29E}" srcOrd="1" destOrd="0" presId="urn:microsoft.com/office/officeart/2005/8/layout/list1"/>
    <dgm:cxn modelId="{0EDF81CE-57CA-44A3-8F73-FB48B9BE5186}" srcId="{4A0E477B-17F2-4D07-89EA-E738406D8148}" destId="{D371F1CE-F03B-42FF-AA4A-960590DE8808}" srcOrd="1" destOrd="0" parTransId="{7094349B-6C85-418F-9D68-8FBF7E9F69D1}" sibTransId="{2B988F22-2D02-40F6-BC69-B7EF80CEB35D}"/>
    <dgm:cxn modelId="{41AA4AD7-92D6-4141-824B-A95BD03BB484}" type="presOf" srcId="{D371F1CE-F03B-42FF-AA4A-960590DE8808}" destId="{812272FA-A836-4FD8-8842-6FF33310F768}" srcOrd="0" destOrd="0" presId="urn:microsoft.com/office/officeart/2005/8/layout/list1"/>
    <dgm:cxn modelId="{B9D258DC-5B21-40DB-BD0C-7F5E4546BE27}" srcId="{AC6DFA7C-FEF8-4503-91DD-CFCB9737D418}" destId="{C472DAE0-ED0B-4E49-8F26-3664547141C8}" srcOrd="2" destOrd="0" parTransId="{613BEED1-3617-43BA-A231-8196BC5547DB}" sibTransId="{418395B4-A564-4117-94A9-D847A0FDC568}"/>
    <dgm:cxn modelId="{6270E596-0C49-4C4C-8D0F-DE3786B3B8FF}" type="presParOf" srcId="{F26BA169-23F9-4EDC-A746-EC60D453C800}" destId="{1047B738-5813-4F41-8C6D-A37D3CD9ACCB}" srcOrd="0" destOrd="0" presId="urn:microsoft.com/office/officeart/2005/8/layout/list1"/>
    <dgm:cxn modelId="{3BAD179F-FB3D-4D51-BFF7-FBC5993F17B3}" type="presParOf" srcId="{1047B738-5813-4F41-8C6D-A37D3CD9ACCB}" destId="{C4210C3C-B3B4-489F-BEEA-B5E913DF6741}" srcOrd="0" destOrd="0" presId="urn:microsoft.com/office/officeart/2005/8/layout/list1"/>
    <dgm:cxn modelId="{1FBBEBA0-115D-4FB5-8A19-C65F3BB44F94}" type="presParOf" srcId="{1047B738-5813-4F41-8C6D-A37D3CD9ACCB}" destId="{EAEF33AD-B4CF-4477-8500-7E4A47EDDD77}" srcOrd="1" destOrd="0" presId="urn:microsoft.com/office/officeart/2005/8/layout/list1"/>
    <dgm:cxn modelId="{4BC5BFB4-4E8E-4982-8F9F-C83A14BB13BD}" type="presParOf" srcId="{F26BA169-23F9-4EDC-A746-EC60D453C800}" destId="{B1194CCC-344B-4A18-9E0B-10B709DAA5C7}" srcOrd="1" destOrd="0" presId="urn:microsoft.com/office/officeart/2005/8/layout/list1"/>
    <dgm:cxn modelId="{DFD53C45-E1EF-444E-B86E-17B98D033768}" type="presParOf" srcId="{F26BA169-23F9-4EDC-A746-EC60D453C800}" destId="{0A2E0E10-3AC5-4F7B-9C64-763B25CF7FB5}" srcOrd="2" destOrd="0" presId="urn:microsoft.com/office/officeart/2005/8/layout/list1"/>
    <dgm:cxn modelId="{057FC272-6E75-41EC-8F1B-B830C713E819}" type="presParOf" srcId="{F26BA169-23F9-4EDC-A746-EC60D453C800}" destId="{3EC72A7F-E39D-4E42-AD92-429A9D1BD04A}" srcOrd="3" destOrd="0" presId="urn:microsoft.com/office/officeart/2005/8/layout/list1"/>
    <dgm:cxn modelId="{E5D122FB-E947-4E82-8B95-0E88A731D406}" type="presParOf" srcId="{F26BA169-23F9-4EDC-A746-EC60D453C800}" destId="{99DF574B-5BC5-4259-8193-F304B05411E5}" srcOrd="4" destOrd="0" presId="urn:microsoft.com/office/officeart/2005/8/layout/list1"/>
    <dgm:cxn modelId="{082D0615-CFFC-43FE-9C86-D19D5E5C60E8}" type="presParOf" srcId="{99DF574B-5BC5-4259-8193-F304B05411E5}" destId="{812272FA-A836-4FD8-8842-6FF33310F768}" srcOrd="0" destOrd="0" presId="urn:microsoft.com/office/officeart/2005/8/layout/list1"/>
    <dgm:cxn modelId="{749DD775-46DF-4BA7-A99C-7D667EC3BABF}" type="presParOf" srcId="{99DF574B-5BC5-4259-8193-F304B05411E5}" destId="{0E1E9AF9-7406-4E7B-A98A-1079CE4EC29E}" srcOrd="1" destOrd="0" presId="urn:microsoft.com/office/officeart/2005/8/layout/list1"/>
    <dgm:cxn modelId="{870844DA-5D80-4DD0-977F-1E4E5680CD7D}" type="presParOf" srcId="{F26BA169-23F9-4EDC-A746-EC60D453C800}" destId="{063544B3-CDDF-46C4-B178-D55BB48370B9}" srcOrd="5" destOrd="0" presId="urn:microsoft.com/office/officeart/2005/8/layout/list1"/>
    <dgm:cxn modelId="{59DBB13D-485F-450E-9332-A641C2E9873A}" type="presParOf" srcId="{F26BA169-23F9-4EDC-A746-EC60D453C800}" destId="{A49ECF7D-7289-4CC0-A1B9-D2C7F748396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A50E72-00CD-4605-90E3-A8FFF278DB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1EBCCFC-65C9-413C-BAD3-7BCB0E50A1D4}">
      <dgm:prSet/>
      <dgm:spPr/>
      <dgm:t>
        <a:bodyPr/>
        <a:lstStyle/>
        <a:p>
          <a:r>
            <a:rPr lang="en-US"/>
            <a:t>Only restaurant data is filtered and used from the venues data. Specifically Middle Eastern type is searched. Then with K-means clustering, neighborhoods are clustered in to 3 categories. </a:t>
          </a:r>
        </a:p>
      </dgm:t>
    </dgm:pt>
    <dgm:pt modelId="{30C47AFB-32CB-4942-B11F-36CE6BB4F991}" type="parTrans" cxnId="{E9E4C634-EFBC-49B6-8E95-78A6E03EAAD1}">
      <dgm:prSet/>
      <dgm:spPr/>
      <dgm:t>
        <a:bodyPr/>
        <a:lstStyle/>
        <a:p>
          <a:endParaRPr lang="en-US"/>
        </a:p>
      </dgm:t>
    </dgm:pt>
    <dgm:pt modelId="{31CC98D3-D1FB-48F4-B860-78C0BC3FC0CE}" type="sibTrans" cxnId="{E9E4C634-EFBC-49B6-8E95-78A6E03EAAD1}">
      <dgm:prSet/>
      <dgm:spPr/>
      <dgm:t>
        <a:bodyPr/>
        <a:lstStyle/>
        <a:p>
          <a:endParaRPr lang="en-US"/>
        </a:p>
      </dgm:t>
    </dgm:pt>
    <dgm:pt modelId="{EB2A1F79-B76D-42F7-860E-A602558E983F}">
      <dgm:prSet/>
      <dgm:spPr/>
      <dgm:t>
        <a:bodyPr/>
        <a:lstStyle/>
        <a:p>
          <a:r>
            <a:rPr lang="en-US"/>
            <a:t>Cluster 1: neighborhoods that they do not have any Middle Eastern restaurants</a:t>
          </a:r>
        </a:p>
      </dgm:t>
    </dgm:pt>
    <dgm:pt modelId="{029971B0-805A-46FB-BD64-E2CDB98BB486}" type="parTrans" cxnId="{08C8697B-DA6D-4C42-A58C-D9ACE1F275FB}">
      <dgm:prSet/>
      <dgm:spPr/>
      <dgm:t>
        <a:bodyPr/>
        <a:lstStyle/>
        <a:p>
          <a:endParaRPr lang="en-US"/>
        </a:p>
      </dgm:t>
    </dgm:pt>
    <dgm:pt modelId="{38076B21-47D8-4DD2-8637-488241D2FDC9}" type="sibTrans" cxnId="{08C8697B-DA6D-4C42-A58C-D9ACE1F275FB}">
      <dgm:prSet/>
      <dgm:spPr/>
      <dgm:t>
        <a:bodyPr/>
        <a:lstStyle/>
        <a:p>
          <a:endParaRPr lang="en-US"/>
        </a:p>
      </dgm:t>
    </dgm:pt>
    <dgm:pt modelId="{D9C56D63-EB0C-45E2-B830-D13FF418CB5D}">
      <dgm:prSet/>
      <dgm:spPr/>
      <dgm:t>
        <a:bodyPr/>
        <a:lstStyle/>
        <a:p>
          <a:r>
            <a:rPr lang="en-US"/>
            <a:t>Cluster 2: neighborhoods that they have little number of Middle Eastern restaurants</a:t>
          </a:r>
        </a:p>
      </dgm:t>
    </dgm:pt>
    <dgm:pt modelId="{93865D71-6BEB-48FE-8093-729EA7393F1A}" type="parTrans" cxnId="{501D3367-B344-4CF4-8587-482473E8122E}">
      <dgm:prSet/>
      <dgm:spPr/>
      <dgm:t>
        <a:bodyPr/>
        <a:lstStyle/>
        <a:p>
          <a:endParaRPr lang="en-US"/>
        </a:p>
      </dgm:t>
    </dgm:pt>
    <dgm:pt modelId="{82A60360-AF2B-4851-8F28-6C1F7DC1BEF9}" type="sibTrans" cxnId="{501D3367-B344-4CF4-8587-482473E8122E}">
      <dgm:prSet/>
      <dgm:spPr/>
      <dgm:t>
        <a:bodyPr/>
        <a:lstStyle/>
        <a:p>
          <a:endParaRPr lang="en-US"/>
        </a:p>
      </dgm:t>
    </dgm:pt>
    <dgm:pt modelId="{8411781F-14E3-4399-9C99-30A568A1DFD8}">
      <dgm:prSet/>
      <dgm:spPr/>
      <dgm:t>
        <a:bodyPr/>
        <a:lstStyle/>
        <a:p>
          <a:r>
            <a:rPr lang="en-US"/>
            <a:t>Cluster 3: neighborhoods that they have high number Middle Eastern restaurants</a:t>
          </a:r>
        </a:p>
      </dgm:t>
    </dgm:pt>
    <dgm:pt modelId="{C4CA6A5D-3376-4885-B04D-A149AF9DDFEA}" type="parTrans" cxnId="{0AF94BCC-0B54-4505-8983-90EF955E14B8}">
      <dgm:prSet/>
      <dgm:spPr/>
      <dgm:t>
        <a:bodyPr/>
        <a:lstStyle/>
        <a:p>
          <a:endParaRPr lang="en-US"/>
        </a:p>
      </dgm:t>
    </dgm:pt>
    <dgm:pt modelId="{19EDFB0D-F2AB-4096-83E2-FB8A65B42ACF}" type="sibTrans" cxnId="{0AF94BCC-0B54-4505-8983-90EF955E14B8}">
      <dgm:prSet/>
      <dgm:spPr/>
      <dgm:t>
        <a:bodyPr/>
        <a:lstStyle/>
        <a:p>
          <a:endParaRPr lang="en-US"/>
        </a:p>
      </dgm:t>
    </dgm:pt>
    <dgm:pt modelId="{79939393-135B-4C1A-B8FD-45DA88BEA3D3}" type="pres">
      <dgm:prSet presAssocID="{28A50E72-00CD-4605-90E3-A8FFF278DB4B}" presName="root" presStyleCnt="0">
        <dgm:presLayoutVars>
          <dgm:dir/>
          <dgm:resizeHandles val="exact"/>
        </dgm:presLayoutVars>
      </dgm:prSet>
      <dgm:spPr/>
    </dgm:pt>
    <dgm:pt modelId="{A2DAC7C2-D4D8-4637-8443-D1CDFB415850}" type="pres">
      <dgm:prSet presAssocID="{11EBCCFC-65C9-413C-BAD3-7BCB0E50A1D4}" presName="compNode" presStyleCnt="0"/>
      <dgm:spPr/>
    </dgm:pt>
    <dgm:pt modelId="{E1B971B5-D37A-44FE-8B59-A8FE0EB5EC8E}" type="pres">
      <dgm:prSet presAssocID="{11EBCCFC-65C9-413C-BAD3-7BCB0E50A1D4}" presName="bgRect" presStyleLbl="bgShp" presStyleIdx="0" presStyleCnt="4"/>
      <dgm:spPr/>
    </dgm:pt>
    <dgm:pt modelId="{CE8CB1F6-3AA8-49A8-941D-B152F636E995}" type="pres">
      <dgm:prSet presAssocID="{11EBCCFC-65C9-413C-BAD3-7BCB0E50A1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62A31D0-EFBB-4AAC-9450-A7079970D077}" type="pres">
      <dgm:prSet presAssocID="{11EBCCFC-65C9-413C-BAD3-7BCB0E50A1D4}" presName="spaceRect" presStyleCnt="0"/>
      <dgm:spPr/>
    </dgm:pt>
    <dgm:pt modelId="{0324BE9D-BBFD-4EF4-94DA-3AFB7A9A0EEF}" type="pres">
      <dgm:prSet presAssocID="{11EBCCFC-65C9-413C-BAD3-7BCB0E50A1D4}" presName="parTx" presStyleLbl="revTx" presStyleIdx="0" presStyleCnt="4">
        <dgm:presLayoutVars>
          <dgm:chMax val="0"/>
          <dgm:chPref val="0"/>
        </dgm:presLayoutVars>
      </dgm:prSet>
      <dgm:spPr/>
    </dgm:pt>
    <dgm:pt modelId="{49D7FED7-DB6B-4391-AE5E-70B8DF82BF3D}" type="pres">
      <dgm:prSet presAssocID="{31CC98D3-D1FB-48F4-B860-78C0BC3FC0CE}" presName="sibTrans" presStyleCnt="0"/>
      <dgm:spPr/>
    </dgm:pt>
    <dgm:pt modelId="{80171EA5-772C-4846-A8D0-86716334555F}" type="pres">
      <dgm:prSet presAssocID="{EB2A1F79-B76D-42F7-860E-A602558E983F}" presName="compNode" presStyleCnt="0"/>
      <dgm:spPr/>
    </dgm:pt>
    <dgm:pt modelId="{C5726B90-4624-4EA3-A0A3-3C0D081ACDD4}" type="pres">
      <dgm:prSet presAssocID="{EB2A1F79-B76D-42F7-860E-A602558E983F}" presName="bgRect" presStyleLbl="bgShp" presStyleIdx="1" presStyleCnt="4"/>
      <dgm:spPr/>
    </dgm:pt>
    <dgm:pt modelId="{9762E10E-9707-4432-A1B1-CC275738AF41}" type="pres">
      <dgm:prSet presAssocID="{EB2A1F79-B76D-42F7-860E-A602558E98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1BD68C30-BF2A-4EFB-B185-FCB7365CED64}" type="pres">
      <dgm:prSet presAssocID="{EB2A1F79-B76D-42F7-860E-A602558E983F}" presName="spaceRect" presStyleCnt="0"/>
      <dgm:spPr/>
    </dgm:pt>
    <dgm:pt modelId="{EBBE5280-908B-4FFF-8DF0-569E15FAEEF5}" type="pres">
      <dgm:prSet presAssocID="{EB2A1F79-B76D-42F7-860E-A602558E983F}" presName="parTx" presStyleLbl="revTx" presStyleIdx="1" presStyleCnt="4">
        <dgm:presLayoutVars>
          <dgm:chMax val="0"/>
          <dgm:chPref val="0"/>
        </dgm:presLayoutVars>
      </dgm:prSet>
      <dgm:spPr/>
    </dgm:pt>
    <dgm:pt modelId="{58E70524-E89F-4E43-82D3-CE865988E03A}" type="pres">
      <dgm:prSet presAssocID="{38076B21-47D8-4DD2-8637-488241D2FDC9}" presName="sibTrans" presStyleCnt="0"/>
      <dgm:spPr/>
    </dgm:pt>
    <dgm:pt modelId="{B45A062E-7315-4195-9205-4F9D88ADDD65}" type="pres">
      <dgm:prSet presAssocID="{D9C56D63-EB0C-45E2-B830-D13FF418CB5D}" presName="compNode" presStyleCnt="0"/>
      <dgm:spPr/>
    </dgm:pt>
    <dgm:pt modelId="{A241CAB1-0DC2-4FF1-B5A6-8F7B8F4149BB}" type="pres">
      <dgm:prSet presAssocID="{D9C56D63-EB0C-45E2-B830-D13FF418CB5D}" presName="bgRect" presStyleLbl="bgShp" presStyleIdx="2" presStyleCnt="4"/>
      <dgm:spPr/>
    </dgm:pt>
    <dgm:pt modelId="{1D887353-3540-4285-9744-18B6319B92FC}" type="pres">
      <dgm:prSet presAssocID="{D9C56D63-EB0C-45E2-B830-D13FF418CB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E0F725C6-EFFD-4B27-AEFE-5360955D0B1B}" type="pres">
      <dgm:prSet presAssocID="{D9C56D63-EB0C-45E2-B830-D13FF418CB5D}" presName="spaceRect" presStyleCnt="0"/>
      <dgm:spPr/>
    </dgm:pt>
    <dgm:pt modelId="{C28B49E6-FE3E-43F5-B740-0D58325277F1}" type="pres">
      <dgm:prSet presAssocID="{D9C56D63-EB0C-45E2-B830-D13FF418CB5D}" presName="parTx" presStyleLbl="revTx" presStyleIdx="2" presStyleCnt="4">
        <dgm:presLayoutVars>
          <dgm:chMax val="0"/>
          <dgm:chPref val="0"/>
        </dgm:presLayoutVars>
      </dgm:prSet>
      <dgm:spPr/>
    </dgm:pt>
    <dgm:pt modelId="{07F05F6A-7762-4D8F-92E7-FC32A51B0055}" type="pres">
      <dgm:prSet presAssocID="{82A60360-AF2B-4851-8F28-6C1F7DC1BEF9}" presName="sibTrans" presStyleCnt="0"/>
      <dgm:spPr/>
    </dgm:pt>
    <dgm:pt modelId="{79F7768C-5D46-4D47-84C7-F06AB47F7CDE}" type="pres">
      <dgm:prSet presAssocID="{8411781F-14E3-4399-9C99-30A568A1DFD8}" presName="compNode" presStyleCnt="0"/>
      <dgm:spPr/>
    </dgm:pt>
    <dgm:pt modelId="{B2D26BF7-4838-4F7C-8AE5-7D46D9A3EFCF}" type="pres">
      <dgm:prSet presAssocID="{8411781F-14E3-4399-9C99-30A568A1DFD8}" presName="bgRect" presStyleLbl="bgShp" presStyleIdx="3" presStyleCnt="4"/>
      <dgm:spPr/>
    </dgm:pt>
    <dgm:pt modelId="{095C229A-6490-4716-9C7B-DEAF262BD888}" type="pres">
      <dgm:prSet presAssocID="{8411781F-14E3-4399-9C99-30A568A1DF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F4E4C938-95A3-43D1-B919-2AE8271ED0F2}" type="pres">
      <dgm:prSet presAssocID="{8411781F-14E3-4399-9C99-30A568A1DFD8}" presName="spaceRect" presStyleCnt="0"/>
      <dgm:spPr/>
    </dgm:pt>
    <dgm:pt modelId="{99D6B4B0-0EB9-4ABF-BF00-3134C2E3E635}" type="pres">
      <dgm:prSet presAssocID="{8411781F-14E3-4399-9C99-30A568A1DFD8}" presName="parTx" presStyleLbl="revTx" presStyleIdx="3" presStyleCnt="4">
        <dgm:presLayoutVars>
          <dgm:chMax val="0"/>
          <dgm:chPref val="0"/>
        </dgm:presLayoutVars>
      </dgm:prSet>
      <dgm:spPr/>
    </dgm:pt>
  </dgm:ptLst>
  <dgm:cxnLst>
    <dgm:cxn modelId="{E9E4C634-EFBC-49B6-8E95-78A6E03EAAD1}" srcId="{28A50E72-00CD-4605-90E3-A8FFF278DB4B}" destId="{11EBCCFC-65C9-413C-BAD3-7BCB0E50A1D4}" srcOrd="0" destOrd="0" parTransId="{30C47AFB-32CB-4942-B11F-36CE6BB4F991}" sibTransId="{31CC98D3-D1FB-48F4-B860-78C0BC3FC0CE}"/>
    <dgm:cxn modelId="{501D3367-B344-4CF4-8587-482473E8122E}" srcId="{28A50E72-00CD-4605-90E3-A8FFF278DB4B}" destId="{D9C56D63-EB0C-45E2-B830-D13FF418CB5D}" srcOrd="2" destOrd="0" parTransId="{93865D71-6BEB-48FE-8093-729EA7393F1A}" sibTransId="{82A60360-AF2B-4851-8F28-6C1F7DC1BEF9}"/>
    <dgm:cxn modelId="{A25D935A-0B83-4D1D-B6F0-34ACE54BF9DC}" type="presOf" srcId="{EB2A1F79-B76D-42F7-860E-A602558E983F}" destId="{EBBE5280-908B-4FFF-8DF0-569E15FAEEF5}" srcOrd="0" destOrd="0" presId="urn:microsoft.com/office/officeart/2018/2/layout/IconVerticalSolidList"/>
    <dgm:cxn modelId="{08C8697B-DA6D-4C42-A58C-D9ACE1F275FB}" srcId="{28A50E72-00CD-4605-90E3-A8FFF278DB4B}" destId="{EB2A1F79-B76D-42F7-860E-A602558E983F}" srcOrd="1" destOrd="0" parTransId="{029971B0-805A-46FB-BD64-E2CDB98BB486}" sibTransId="{38076B21-47D8-4DD2-8637-488241D2FDC9}"/>
    <dgm:cxn modelId="{EF09B29E-7222-45D6-B3D3-30696AA05BB3}" type="presOf" srcId="{D9C56D63-EB0C-45E2-B830-D13FF418CB5D}" destId="{C28B49E6-FE3E-43F5-B740-0D58325277F1}" srcOrd="0" destOrd="0" presId="urn:microsoft.com/office/officeart/2018/2/layout/IconVerticalSolidList"/>
    <dgm:cxn modelId="{8D7A76B4-0734-426D-AD0E-D61C2A54F3CB}" type="presOf" srcId="{11EBCCFC-65C9-413C-BAD3-7BCB0E50A1D4}" destId="{0324BE9D-BBFD-4EF4-94DA-3AFB7A9A0EEF}" srcOrd="0" destOrd="0" presId="urn:microsoft.com/office/officeart/2018/2/layout/IconVerticalSolidList"/>
    <dgm:cxn modelId="{EE5873C2-3741-44AD-8376-EB5196257FD1}" type="presOf" srcId="{28A50E72-00CD-4605-90E3-A8FFF278DB4B}" destId="{79939393-135B-4C1A-B8FD-45DA88BEA3D3}" srcOrd="0" destOrd="0" presId="urn:microsoft.com/office/officeart/2018/2/layout/IconVerticalSolidList"/>
    <dgm:cxn modelId="{B7BA5BCA-7E6C-43B2-A8F7-C775258E2974}" type="presOf" srcId="{8411781F-14E3-4399-9C99-30A568A1DFD8}" destId="{99D6B4B0-0EB9-4ABF-BF00-3134C2E3E635}" srcOrd="0" destOrd="0" presId="urn:microsoft.com/office/officeart/2018/2/layout/IconVerticalSolidList"/>
    <dgm:cxn modelId="{0AF94BCC-0B54-4505-8983-90EF955E14B8}" srcId="{28A50E72-00CD-4605-90E3-A8FFF278DB4B}" destId="{8411781F-14E3-4399-9C99-30A568A1DFD8}" srcOrd="3" destOrd="0" parTransId="{C4CA6A5D-3376-4885-B04D-A149AF9DDFEA}" sibTransId="{19EDFB0D-F2AB-4096-83E2-FB8A65B42ACF}"/>
    <dgm:cxn modelId="{0D02CFDB-A7F2-46A7-A8BE-AED4452A3B2C}" type="presParOf" srcId="{79939393-135B-4C1A-B8FD-45DA88BEA3D3}" destId="{A2DAC7C2-D4D8-4637-8443-D1CDFB415850}" srcOrd="0" destOrd="0" presId="urn:microsoft.com/office/officeart/2018/2/layout/IconVerticalSolidList"/>
    <dgm:cxn modelId="{F7D7CA0B-E416-47CE-A642-4138C5B9CA04}" type="presParOf" srcId="{A2DAC7C2-D4D8-4637-8443-D1CDFB415850}" destId="{E1B971B5-D37A-44FE-8B59-A8FE0EB5EC8E}" srcOrd="0" destOrd="0" presId="urn:microsoft.com/office/officeart/2018/2/layout/IconVerticalSolidList"/>
    <dgm:cxn modelId="{83394F3B-4BB2-4BEA-8A38-2C474549AAB9}" type="presParOf" srcId="{A2DAC7C2-D4D8-4637-8443-D1CDFB415850}" destId="{CE8CB1F6-3AA8-49A8-941D-B152F636E995}" srcOrd="1" destOrd="0" presId="urn:microsoft.com/office/officeart/2018/2/layout/IconVerticalSolidList"/>
    <dgm:cxn modelId="{4BA7B548-553D-4225-9417-3724158117C2}" type="presParOf" srcId="{A2DAC7C2-D4D8-4637-8443-D1CDFB415850}" destId="{A62A31D0-EFBB-4AAC-9450-A7079970D077}" srcOrd="2" destOrd="0" presId="urn:microsoft.com/office/officeart/2018/2/layout/IconVerticalSolidList"/>
    <dgm:cxn modelId="{6AB61164-ED81-4298-9451-DA9776C0687A}" type="presParOf" srcId="{A2DAC7C2-D4D8-4637-8443-D1CDFB415850}" destId="{0324BE9D-BBFD-4EF4-94DA-3AFB7A9A0EEF}" srcOrd="3" destOrd="0" presId="urn:microsoft.com/office/officeart/2018/2/layout/IconVerticalSolidList"/>
    <dgm:cxn modelId="{8D037291-FE54-48E6-821A-E6A712AD0E13}" type="presParOf" srcId="{79939393-135B-4C1A-B8FD-45DA88BEA3D3}" destId="{49D7FED7-DB6B-4391-AE5E-70B8DF82BF3D}" srcOrd="1" destOrd="0" presId="urn:microsoft.com/office/officeart/2018/2/layout/IconVerticalSolidList"/>
    <dgm:cxn modelId="{14161B52-EA13-47FA-8A59-9A05A0C1AD0C}" type="presParOf" srcId="{79939393-135B-4C1A-B8FD-45DA88BEA3D3}" destId="{80171EA5-772C-4846-A8D0-86716334555F}" srcOrd="2" destOrd="0" presId="urn:microsoft.com/office/officeart/2018/2/layout/IconVerticalSolidList"/>
    <dgm:cxn modelId="{3C45B347-17BD-452B-BE9F-E24576EBE040}" type="presParOf" srcId="{80171EA5-772C-4846-A8D0-86716334555F}" destId="{C5726B90-4624-4EA3-A0A3-3C0D081ACDD4}" srcOrd="0" destOrd="0" presId="urn:microsoft.com/office/officeart/2018/2/layout/IconVerticalSolidList"/>
    <dgm:cxn modelId="{65EB7BE0-86EB-46D1-84E9-D8AF01B531BE}" type="presParOf" srcId="{80171EA5-772C-4846-A8D0-86716334555F}" destId="{9762E10E-9707-4432-A1B1-CC275738AF41}" srcOrd="1" destOrd="0" presId="urn:microsoft.com/office/officeart/2018/2/layout/IconVerticalSolidList"/>
    <dgm:cxn modelId="{6AD38CF1-33EC-4F74-BD59-77EF7B9DEA3E}" type="presParOf" srcId="{80171EA5-772C-4846-A8D0-86716334555F}" destId="{1BD68C30-BF2A-4EFB-B185-FCB7365CED64}" srcOrd="2" destOrd="0" presId="urn:microsoft.com/office/officeart/2018/2/layout/IconVerticalSolidList"/>
    <dgm:cxn modelId="{CEDE7768-9B47-4895-A92D-0680DA7D8669}" type="presParOf" srcId="{80171EA5-772C-4846-A8D0-86716334555F}" destId="{EBBE5280-908B-4FFF-8DF0-569E15FAEEF5}" srcOrd="3" destOrd="0" presId="urn:microsoft.com/office/officeart/2018/2/layout/IconVerticalSolidList"/>
    <dgm:cxn modelId="{73802914-3B73-4E2A-B33C-B632E333076A}" type="presParOf" srcId="{79939393-135B-4C1A-B8FD-45DA88BEA3D3}" destId="{58E70524-E89F-4E43-82D3-CE865988E03A}" srcOrd="3" destOrd="0" presId="urn:microsoft.com/office/officeart/2018/2/layout/IconVerticalSolidList"/>
    <dgm:cxn modelId="{030792D3-0E27-4F9E-A091-B06987B9E6AA}" type="presParOf" srcId="{79939393-135B-4C1A-B8FD-45DA88BEA3D3}" destId="{B45A062E-7315-4195-9205-4F9D88ADDD65}" srcOrd="4" destOrd="0" presId="urn:microsoft.com/office/officeart/2018/2/layout/IconVerticalSolidList"/>
    <dgm:cxn modelId="{02BE4CC3-2014-462B-A672-A474B1268D7E}" type="presParOf" srcId="{B45A062E-7315-4195-9205-4F9D88ADDD65}" destId="{A241CAB1-0DC2-4FF1-B5A6-8F7B8F4149BB}" srcOrd="0" destOrd="0" presId="urn:microsoft.com/office/officeart/2018/2/layout/IconVerticalSolidList"/>
    <dgm:cxn modelId="{B2B5A5E7-43FE-4AD6-A98A-6B0F3EA3EB38}" type="presParOf" srcId="{B45A062E-7315-4195-9205-4F9D88ADDD65}" destId="{1D887353-3540-4285-9744-18B6319B92FC}" srcOrd="1" destOrd="0" presId="urn:microsoft.com/office/officeart/2018/2/layout/IconVerticalSolidList"/>
    <dgm:cxn modelId="{D6970275-B7C9-4156-9109-2C1B29B1FFF5}" type="presParOf" srcId="{B45A062E-7315-4195-9205-4F9D88ADDD65}" destId="{E0F725C6-EFFD-4B27-AEFE-5360955D0B1B}" srcOrd="2" destOrd="0" presId="urn:microsoft.com/office/officeart/2018/2/layout/IconVerticalSolidList"/>
    <dgm:cxn modelId="{AE2E6358-2735-4DFD-8DB7-80EA4DAF892A}" type="presParOf" srcId="{B45A062E-7315-4195-9205-4F9D88ADDD65}" destId="{C28B49E6-FE3E-43F5-B740-0D58325277F1}" srcOrd="3" destOrd="0" presId="urn:microsoft.com/office/officeart/2018/2/layout/IconVerticalSolidList"/>
    <dgm:cxn modelId="{1925DD13-0D30-4E5F-B8A0-89B8EF0B6714}" type="presParOf" srcId="{79939393-135B-4C1A-B8FD-45DA88BEA3D3}" destId="{07F05F6A-7762-4D8F-92E7-FC32A51B0055}" srcOrd="5" destOrd="0" presId="urn:microsoft.com/office/officeart/2018/2/layout/IconVerticalSolidList"/>
    <dgm:cxn modelId="{41D09AFD-8C55-41AA-ABE1-78CCE4155F2D}" type="presParOf" srcId="{79939393-135B-4C1A-B8FD-45DA88BEA3D3}" destId="{79F7768C-5D46-4D47-84C7-F06AB47F7CDE}" srcOrd="6" destOrd="0" presId="urn:microsoft.com/office/officeart/2018/2/layout/IconVerticalSolidList"/>
    <dgm:cxn modelId="{506ABE56-0805-415A-986A-4F1CCE746108}" type="presParOf" srcId="{79F7768C-5D46-4D47-84C7-F06AB47F7CDE}" destId="{B2D26BF7-4838-4F7C-8AE5-7D46D9A3EFCF}" srcOrd="0" destOrd="0" presId="urn:microsoft.com/office/officeart/2018/2/layout/IconVerticalSolidList"/>
    <dgm:cxn modelId="{16D9127B-6DC9-4C3E-8215-8FEB652E7AD1}" type="presParOf" srcId="{79F7768C-5D46-4D47-84C7-F06AB47F7CDE}" destId="{095C229A-6490-4716-9C7B-DEAF262BD888}" srcOrd="1" destOrd="0" presId="urn:microsoft.com/office/officeart/2018/2/layout/IconVerticalSolidList"/>
    <dgm:cxn modelId="{FE565872-EF3E-4DA5-94E5-74A614229716}" type="presParOf" srcId="{79F7768C-5D46-4D47-84C7-F06AB47F7CDE}" destId="{F4E4C938-95A3-43D1-B919-2AE8271ED0F2}" srcOrd="2" destOrd="0" presId="urn:microsoft.com/office/officeart/2018/2/layout/IconVerticalSolidList"/>
    <dgm:cxn modelId="{C7190FF6-74C1-4BD3-9727-A2E74298948F}" type="presParOf" srcId="{79F7768C-5D46-4D47-84C7-F06AB47F7CDE}" destId="{99D6B4B0-0EB9-4ABF-BF00-3134C2E3E6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2EA07-DEED-471F-BB19-2EBCE50D4684}">
      <dsp:nvSpPr>
        <dsp:cNvPr id="0" name=""/>
        <dsp:cNvSpPr/>
      </dsp:nvSpPr>
      <dsp:spPr>
        <a:xfrm>
          <a:off x="0" y="4244"/>
          <a:ext cx="5906181" cy="640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93CB3-88E2-4D91-8D1B-7B01217B57EA}">
      <dsp:nvSpPr>
        <dsp:cNvPr id="0" name=""/>
        <dsp:cNvSpPr/>
      </dsp:nvSpPr>
      <dsp:spPr>
        <a:xfrm>
          <a:off x="193682" y="148305"/>
          <a:ext cx="352494" cy="352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E8E420-170E-4514-B6CC-7933B960F9B4}">
      <dsp:nvSpPr>
        <dsp:cNvPr id="0" name=""/>
        <dsp:cNvSpPr/>
      </dsp:nvSpPr>
      <dsp:spPr>
        <a:xfrm>
          <a:off x="739859" y="4244"/>
          <a:ext cx="5121880"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100000"/>
            </a:lnSpc>
            <a:spcBef>
              <a:spcPct val="0"/>
            </a:spcBef>
            <a:spcAft>
              <a:spcPct val="35000"/>
            </a:spcAft>
            <a:buNone/>
          </a:pPr>
          <a:r>
            <a:rPr lang="en-US" sz="1400" kern="1200"/>
            <a:t>Data from Wikipedia is used to get the list of the neighborhoods in Toronto </a:t>
          </a:r>
        </a:p>
      </dsp:txBody>
      <dsp:txXfrm>
        <a:off x="739859" y="4244"/>
        <a:ext cx="5121880" cy="720307"/>
      </dsp:txXfrm>
    </dsp:sp>
    <dsp:sp modelId="{F6585621-D007-411C-B42D-CC5066CC47C8}">
      <dsp:nvSpPr>
        <dsp:cNvPr id="0" name=""/>
        <dsp:cNvSpPr/>
      </dsp:nvSpPr>
      <dsp:spPr>
        <a:xfrm>
          <a:off x="0" y="904628"/>
          <a:ext cx="5906181" cy="640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AD3BC-8FEA-4644-A773-EF27BC869A74}">
      <dsp:nvSpPr>
        <dsp:cNvPr id="0" name=""/>
        <dsp:cNvSpPr/>
      </dsp:nvSpPr>
      <dsp:spPr>
        <a:xfrm>
          <a:off x="193682" y="1048690"/>
          <a:ext cx="352494" cy="352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6CD5F8-EA4A-4606-9368-34680DE9A199}">
      <dsp:nvSpPr>
        <dsp:cNvPr id="0" name=""/>
        <dsp:cNvSpPr/>
      </dsp:nvSpPr>
      <dsp:spPr>
        <a:xfrm>
          <a:off x="739859" y="904628"/>
          <a:ext cx="5121880"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100000"/>
            </a:lnSpc>
            <a:spcBef>
              <a:spcPct val="0"/>
            </a:spcBef>
            <a:spcAft>
              <a:spcPct val="35000"/>
            </a:spcAft>
            <a:buNone/>
          </a:pPr>
          <a:r>
            <a:rPr lang="en-US" sz="1400" kern="1200"/>
            <a:t>Beautiful Soup package is also used to extract data which is helpful for web scraping. </a:t>
          </a:r>
        </a:p>
      </dsp:txBody>
      <dsp:txXfrm>
        <a:off x="739859" y="904628"/>
        <a:ext cx="5121880" cy="720307"/>
      </dsp:txXfrm>
    </dsp:sp>
    <dsp:sp modelId="{A60E0CDB-0416-4BAF-AE17-EBAE3D12DBE7}">
      <dsp:nvSpPr>
        <dsp:cNvPr id="0" name=""/>
        <dsp:cNvSpPr/>
      </dsp:nvSpPr>
      <dsp:spPr>
        <a:xfrm>
          <a:off x="0" y="1805013"/>
          <a:ext cx="5906181" cy="640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5AB09-0433-4396-84E5-336E4C6FAD09}">
      <dsp:nvSpPr>
        <dsp:cNvPr id="0" name=""/>
        <dsp:cNvSpPr/>
      </dsp:nvSpPr>
      <dsp:spPr>
        <a:xfrm>
          <a:off x="193682" y="1949074"/>
          <a:ext cx="352494" cy="352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9C0305-6AA2-4695-AE79-26109CA4A726}">
      <dsp:nvSpPr>
        <dsp:cNvPr id="0" name=""/>
        <dsp:cNvSpPr/>
      </dsp:nvSpPr>
      <dsp:spPr>
        <a:xfrm>
          <a:off x="739859" y="1805013"/>
          <a:ext cx="5121880"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100000"/>
            </a:lnSpc>
            <a:spcBef>
              <a:spcPct val="0"/>
            </a:spcBef>
            <a:spcAft>
              <a:spcPct val="35000"/>
            </a:spcAft>
            <a:buNone/>
          </a:pPr>
          <a:r>
            <a:rPr lang="en-US" sz="1400" kern="1200"/>
            <a:t>Then data is transformed into pandas data frame, and  a table with the columns Postcode, Borough and Neighborhood is created. </a:t>
          </a:r>
        </a:p>
      </dsp:txBody>
      <dsp:txXfrm>
        <a:off x="739859" y="1805013"/>
        <a:ext cx="5121880" cy="720307"/>
      </dsp:txXfrm>
    </dsp:sp>
    <dsp:sp modelId="{D41EBD39-0C10-407E-B301-412FA4923158}">
      <dsp:nvSpPr>
        <dsp:cNvPr id="0" name=""/>
        <dsp:cNvSpPr/>
      </dsp:nvSpPr>
      <dsp:spPr>
        <a:xfrm>
          <a:off x="0" y="2705397"/>
          <a:ext cx="5906181" cy="640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2D209-A45C-43F1-A336-D389485CCB0B}">
      <dsp:nvSpPr>
        <dsp:cNvPr id="0" name=""/>
        <dsp:cNvSpPr/>
      </dsp:nvSpPr>
      <dsp:spPr>
        <a:xfrm>
          <a:off x="193682" y="2849458"/>
          <a:ext cx="352494" cy="3521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ECCB7F-C271-439E-91E7-570BD0FE9E26}">
      <dsp:nvSpPr>
        <dsp:cNvPr id="0" name=""/>
        <dsp:cNvSpPr/>
      </dsp:nvSpPr>
      <dsp:spPr>
        <a:xfrm>
          <a:off x="739859" y="2705397"/>
          <a:ext cx="5121880"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100000"/>
            </a:lnSpc>
            <a:spcBef>
              <a:spcPct val="0"/>
            </a:spcBef>
            <a:spcAft>
              <a:spcPct val="35000"/>
            </a:spcAft>
            <a:buNone/>
          </a:pPr>
          <a:r>
            <a:rPr lang="en-US" sz="1400" kern="1200"/>
            <a:t>There are some not assigned values for that reason these not assigned values are removed. </a:t>
          </a:r>
        </a:p>
      </dsp:txBody>
      <dsp:txXfrm>
        <a:off x="739859" y="2705397"/>
        <a:ext cx="5121880" cy="720307"/>
      </dsp:txXfrm>
    </dsp:sp>
    <dsp:sp modelId="{E1965156-6B97-4927-BDE8-3465FCF37D0A}">
      <dsp:nvSpPr>
        <dsp:cNvPr id="0" name=""/>
        <dsp:cNvSpPr/>
      </dsp:nvSpPr>
      <dsp:spPr>
        <a:xfrm>
          <a:off x="0" y="3605781"/>
          <a:ext cx="5906181" cy="640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902FE-CF96-41C1-B883-035DB96061AE}">
      <dsp:nvSpPr>
        <dsp:cNvPr id="0" name=""/>
        <dsp:cNvSpPr/>
      </dsp:nvSpPr>
      <dsp:spPr>
        <a:xfrm>
          <a:off x="193682" y="3749843"/>
          <a:ext cx="352494" cy="3521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C4B024-951A-463B-AC2C-6485DFA2B3A7}">
      <dsp:nvSpPr>
        <dsp:cNvPr id="0" name=""/>
        <dsp:cNvSpPr/>
      </dsp:nvSpPr>
      <dsp:spPr>
        <a:xfrm>
          <a:off x="739859" y="3605781"/>
          <a:ext cx="5121880"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100000"/>
            </a:lnSpc>
            <a:spcBef>
              <a:spcPct val="0"/>
            </a:spcBef>
            <a:spcAft>
              <a:spcPct val="35000"/>
            </a:spcAft>
            <a:buNone/>
          </a:pPr>
          <a:r>
            <a:rPr lang="en-US" sz="1400" kern="1200"/>
            <a:t>To get the latitude and longitude values, geocoders library is used. </a:t>
          </a:r>
        </a:p>
      </dsp:txBody>
      <dsp:txXfrm>
        <a:off x="739859" y="3605781"/>
        <a:ext cx="5121880" cy="720307"/>
      </dsp:txXfrm>
    </dsp:sp>
    <dsp:sp modelId="{0071503A-8A1E-42F3-98D9-9412FD03E00C}">
      <dsp:nvSpPr>
        <dsp:cNvPr id="0" name=""/>
        <dsp:cNvSpPr/>
      </dsp:nvSpPr>
      <dsp:spPr>
        <a:xfrm>
          <a:off x="0" y="4506166"/>
          <a:ext cx="5906181" cy="640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69D36-0D1A-46C6-B3AA-19D76633B34E}">
      <dsp:nvSpPr>
        <dsp:cNvPr id="0" name=""/>
        <dsp:cNvSpPr/>
      </dsp:nvSpPr>
      <dsp:spPr>
        <a:xfrm>
          <a:off x="193682" y="4650227"/>
          <a:ext cx="352494" cy="3521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A9A36A-9F1E-4DCF-A230-B0A772DD4657}">
      <dsp:nvSpPr>
        <dsp:cNvPr id="0" name=""/>
        <dsp:cNvSpPr/>
      </dsp:nvSpPr>
      <dsp:spPr>
        <a:xfrm>
          <a:off x="739859" y="4506166"/>
          <a:ext cx="5121880"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100000"/>
            </a:lnSpc>
            <a:spcBef>
              <a:spcPct val="0"/>
            </a:spcBef>
            <a:spcAft>
              <a:spcPct val="35000"/>
            </a:spcAft>
            <a:buNone/>
          </a:pPr>
          <a:r>
            <a:rPr lang="en-US" sz="1400" kern="1200"/>
            <a:t>As a result, the data framework contained the geographical coordinates of all neighborhoods in Toronto. </a:t>
          </a:r>
        </a:p>
      </dsp:txBody>
      <dsp:txXfrm>
        <a:off x="739859" y="4506166"/>
        <a:ext cx="5121880" cy="720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E0E10-3AC5-4F7B-9C64-763B25CF7FB5}">
      <dsp:nvSpPr>
        <dsp:cNvPr id="0" name=""/>
        <dsp:cNvSpPr/>
      </dsp:nvSpPr>
      <dsp:spPr>
        <a:xfrm>
          <a:off x="0" y="484741"/>
          <a:ext cx="10200468" cy="1984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1670" tIns="312420" rIns="79167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The venues data from Foursquare are used. </a:t>
          </a:r>
        </a:p>
        <a:p>
          <a:pPr marL="114300" lvl="1" indent="-114300" algn="l" defTabSz="666750">
            <a:lnSpc>
              <a:spcPct val="90000"/>
            </a:lnSpc>
            <a:spcBef>
              <a:spcPct val="0"/>
            </a:spcBef>
            <a:spcAft>
              <a:spcPct val="15000"/>
            </a:spcAft>
            <a:buChar char="•"/>
          </a:pPr>
          <a:r>
            <a:rPr lang="en-US" sz="1500" kern="1200" dirty="0"/>
            <a:t>First to check and see if there are any Mediterranean restaurants in Toronto by using search query. </a:t>
          </a:r>
        </a:p>
        <a:p>
          <a:pPr marL="114300" lvl="1" indent="-114300" algn="l" defTabSz="666750">
            <a:lnSpc>
              <a:spcPct val="90000"/>
            </a:lnSpc>
            <a:spcBef>
              <a:spcPct val="0"/>
            </a:spcBef>
            <a:spcAft>
              <a:spcPct val="15000"/>
            </a:spcAft>
            <a:buChar char="•"/>
          </a:pPr>
          <a:r>
            <a:rPr lang="en-US" sz="1500" kern="1200" dirty="0"/>
            <a:t>As a result, there are 12 Mediterranean restaurants (such as </a:t>
          </a:r>
          <a:r>
            <a:rPr lang="en-US" sz="1500" kern="1200" dirty="0" err="1"/>
            <a:t>Saha</a:t>
          </a:r>
          <a:r>
            <a:rPr lang="en-US" sz="1500" kern="1200" dirty="0"/>
            <a:t> Mediterranean Fast Food, Mediterranean Restaurant, Taste of Mediterranean, Villa </a:t>
          </a:r>
          <a:r>
            <a:rPr lang="en-US" sz="1500" kern="1200" dirty="0" err="1"/>
            <a:t>Madina</a:t>
          </a:r>
          <a:r>
            <a:rPr lang="en-US" sz="1500" kern="1200" dirty="0"/>
            <a:t> Mediterranean Cuisine). </a:t>
          </a:r>
        </a:p>
        <a:p>
          <a:pPr marL="114300" lvl="1" indent="-114300" algn="l" defTabSz="666750">
            <a:lnSpc>
              <a:spcPct val="90000"/>
            </a:lnSpc>
            <a:spcBef>
              <a:spcPct val="0"/>
            </a:spcBef>
            <a:spcAft>
              <a:spcPct val="15000"/>
            </a:spcAft>
            <a:buChar char="•"/>
          </a:pPr>
          <a:r>
            <a:rPr lang="en-US" sz="1500" kern="1200" dirty="0"/>
            <a:t>Then each neighborhood is analyzed by grouping the rows by neighborhood and taking the mean on the frequency of occurrence of each venue category.</a:t>
          </a:r>
        </a:p>
      </dsp:txBody>
      <dsp:txXfrm>
        <a:off x="0" y="484741"/>
        <a:ext cx="10200468" cy="1984500"/>
      </dsp:txXfrm>
    </dsp:sp>
    <dsp:sp modelId="{EAEF33AD-B4CF-4477-8500-7E4A47EDDD77}">
      <dsp:nvSpPr>
        <dsp:cNvPr id="0" name=""/>
        <dsp:cNvSpPr/>
      </dsp:nvSpPr>
      <dsp:spPr>
        <a:xfrm>
          <a:off x="510023" y="263341"/>
          <a:ext cx="714032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9887" tIns="0" rIns="269887" bIns="0" numCol="1" spcCol="1270" anchor="ctr" anchorCtr="0">
          <a:noAutofit/>
        </a:bodyPr>
        <a:lstStyle/>
        <a:p>
          <a:pPr marL="0" lvl="0" indent="0" algn="l" defTabSz="666750">
            <a:lnSpc>
              <a:spcPct val="90000"/>
            </a:lnSpc>
            <a:spcBef>
              <a:spcPct val="0"/>
            </a:spcBef>
            <a:spcAft>
              <a:spcPct val="35000"/>
            </a:spcAft>
            <a:buNone/>
          </a:pPr>
          <a:r>
            <a:rPr lang="en-US" sz="1500" kern="1200"/>
            <a:t>Second part of the analysis depends on the Foursquare data. </a:t>
          </a:r>
        </a:p>
      </dsp:txBody>
      <dsp:txXfrm>
        <a:off x="531639" y="284957"/>
        <a:ext cx="7097095" cy="399568"/>
      </dsp:txXfrm>
    </dsp:sp>
    <dsp:sp modelId="{A49ECF7D-7289-4CC0-A1B9-D2C7F7483966}">
      <dsp:nvSpPr>
        <dsp:cNvPr id="0" name=""/>
        <dsp:cNvSpPr/>
      </dsp:nvSpPr>
      <dsp:spPr>
        <a:xfrm>
          <a:off x="0" y="2771641"/>
          <a:ext cx="10200468" cy="1086750"/>
        </a:xfrm>
        <a:prstGeom prst="rect">
          <a:avLst/>
        </a:prstGeom>
        <a:solidFill>
          <a:schemeClr val="lt1">
            <a:alpha val="90000"/>
            <a:hueOff val="0"/>
            <a:satOff val="0"/>
            <a:lumOff val="0"/>
            <a:alphaOff val="0"/>
          </a:schemeClr>
        </a:solidFill>
        <a:ln w="12700" cap="flat" cmpd="sng" algn="ctr">
          <a:solidFill>
            <a:schemeClr val="accent2">
              <a:hueOff val="-20096356"/>
              <a:satOff val="-562"/>
              <a:lumOff val="70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1670" tIns="312420" rIns="79167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Main goal of the K-means algorithm is to partition the observations to the nearest clusters. </a:t>
          </a:r>
        </a:p>
        <a:p>
          <a:pPr marL="114300" lvl="1" indent="-114300" algn="l" defTabSz="666750">
            <a:lnSpc>
              <a:spcPct val="90000"/>
            </a:lnSpc>
            <a:spcBef>
              <a:spcPct val="0"/>
            </a:spcBef>
            <a:spcAft>
              <a:spcPct val="15000"/>
            </a:spcAft>
            <a:buChar char="•"/>
          </a:pPr>
          <a:r>
            <a:rPr lang="en-US" sz="1500" kern="1200" dirty="0"/>
            <a:t>The neighborhoods are clustered into 3 categories based on the frequency of occurrence of Middle Eastern food. </a:t>
          </a:r>
        </a:p>
      </dsp:txBody>
      <dsp:txXfrm>
        <a:off x="0" y="2771641"/>
        <a:ext cx="10200468" cy="1086750"/>
      </dsp:txXfrm>
    </dsp:sp>
    <dsp:sp modelId="{0E1E9AF9-7406-4E7B-A98A-1079CE4EC29E}">
      <dsp:nvSpPr>
        <dsp:cNvPr id="0" name=""/>
        <dsp:cNvSpPr/>
      </dsp:nvSpPr>
      <dsp:spPr>
        <a:xfrm>
          <a:off x="510023" y="2550241"/>
          <a:ext cx="7140327" cy="442800"/>
        </a:xfrm>
        <a:prstGeom prst="roundRect">
          <a:avLst/>
        </a:prstGeom>
        <a:solidFill>
          <a:schemeClr val="accent2">
            <a:hueOff val="-20096356"/>
            <a:satOff val="-562"/>
            <a:lumOff val="705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9887" tIns="0" rIns="269887" bIns="0" numCol="1" spcCol="1270" anchor="ctr" anchorCtr="0">
          <a:noAutofit/>
        </a:bodyPr>
        <a:lstStyle/>
        <a:p>
          <a:pPr marL="0" lvl="0" indent="0" algn="l" defTabSz="666750">
            <a:lnSpc>
              <a:spcPct val="90000"/>
            </a:lnSpc>
            <a:spcBef>
              <a:spcPct val="0"/>
            </a:spcBef>
            <a:spcAft>
              <a:spcPct val="35000"/>
            </a:spcAft>
            <a:buNone/>
          </a:pPr>
          <a:r>
            <a:rPr lang="en-US" sz="1500" kern="1200"/>
            <a:t>As a final analysis I used  K-means clustering. </a:t>
          </a:r>
        </a:p>
      </dsp:txBody>
      <dsp:txXfrm>
        <a:off x="531639" y="2571857"/>
        <a:ext cx="7097095"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971B5-D37A-44FE-8B59-A8FE0EB5EC8E}">
      <dsp:nvSpPr>
        <dsp:cNvPr id="0" name=""/>
        <dsp:cNvSpPr/>
      </dsp:nvSpPr>
      <dsp:spPr>
        <a:xfrm>
          <a:off x="0" y="2170"/>
          <a:ext cx="5906181" cy="11002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CB1F6-3AA8-49A8-941D-B152F636E995}">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24BE9D-BBFD-4EF4-94DA-3AFB7A9A0EEF}">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66750">
            <a:lnSpc>
              <a:spcPct val="90000"/>
            </a:lnSpc>
            <a:spcBef>
              <a:spcPct val="0"/>
            </a:spcBef>
            <a:spcAft>
              <a:spcPct val="35000"/>
            </a:spcAft>
            <a:buNone/>
          </a:pPr>
          <a:r>
            <a:rPr lang="en-US" sz="1500" kern="1200"/>
            <a:t>Only restaurant data is filtered and used from the venues data. Specifically Middle Eastern type is searched. Then with K-means clustering, neighborhoods are clustered in to 3 categories. </a:t>
          </a:r>
        </a:p>
      </dsp:txBody>
      <dsp:txXfrm>
        <a:off x="1270834" y="2170"/>
        <a:ext cx="4635346" cy="1100289"/>
      </dsp:txXfrm>
    </dsp:sp>
    <dsp:sp modelId="{C5726B90-4624-4EA3-A0A3-3C0D081ACDD4}">
      <dsp:nvSpPr>
        <dsp:cNvPr id="0" name=""/>
        <dsp:cNvSpPr/>
      </dsp:nvSpPr>
      <dsp:spPr>
        <a:xfrm>
          <a:off x="0" y="1377533"/>
          <a:ext cx="5906181" cy="11002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2E10E-9707-4432-A1B1-CC275738AF41}">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BE5280-908B-4FFF-8DF0-569E15FAEEF5}">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66750">
            <a:lnSpc>
              <a:spcPct val="90000"/>
            </a:lnSpc>
            <a:spcBef>
              <a:spcPct val="0"/>
            </a:spcBef>
            <a:spcAft>
              <a:spcPct val="35000"/>
            </a:spcAft>
            <a:buNone/>
          </a:pPr>
          <a:r>
            <a:rPr lang="en-US" sz="1500" kern="1200"/>
            <a:t>Cluster 1: neighborhoods that they do not have any Middle Eastern restaurants</a:t>
          </a:r>
        </a:p>
      </dsp:txBody>
      <dsp:txXfrm>
        <a:off x="1270834" y="1377533"/>
        <a:ext cx="4635346" cy="1100289"/>
      </dsp:txXfrm>
    </dsp:sp>
    <dsp:sp modelId="{A241CAB1-0DC2-4FF1-B5A6-8F7B8F4149BB}">
      <dsp:nvSpPr>
        <dsp:cNvPr id="0" name=""/>
        <dsp:cNvSpPr/>
      </dsp:nvSpPr>
      <dsp:spPr>
        <a:xfrm>
          <a:off x="0" y="2752895"/>
          <a:ext cx="5906181" cy="11002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887353-3540-4285-9744-18B6319B92FC}">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8B49E6-FE3E-43F5-B740-0D58325277F1}">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66750">
            <a:lnSpc>
              <a:spcPct val="90000"/>
            </a:lnSpc>
            <a:spcBef>
              <a:spcPct val="0"/>
            </a:spcBef>
            <a:spcAft>
              <a:spcPct val="35000"/>
            </a:spcAft>
            <a:buNone/>
          </a:pPr>
          <a:r>
            <a:rPr lang="en-US" sz="1500" kern="1200"/>
            <a:t>Cluster 2: neighborhoods that they have little number of Middle Eastern restaurants</a:t>
          </a:r>
        </a:p>
      </dsp:txBody>
      <dsp:txXfrm>
        <a:off x="1270834" y="2752895"/>
        <a:ext cx="4635346" cy="1100289"/>
      </dsp:txXfrm>
    </dsp:sp>
    <dsp:sp modelId="{B2D26BF7-4838-4F7C-8AE5-7D46D9A3EFCF}">
      <dsp:nvSpPr>
        <dsp:cNvPr id="0" name=""/>
        <dsp:cNvSpPr/>
      </dsp:nvSpPr>
      <dsp:spPr>
        <a:xfrm>
          <a:off x="0" y="4128257"/>
          <a:ext cx="5906181" cy="11002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C229A-6490-4716-9C7B-DEAF262BD888}">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D6B4B0-0EB9-4ABF-BF00-3134C2E3E635}">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66750">
            <a:lnSpc>
              <a:spcPct val="90000"/>
            </a:lnSpc>
            <a:spcBef>
              <a:spcPct val="0"/>
            </a:spcBef>
            <a:spcAft>
              <a:spcPct val="35000"/>
            </a:spcAft>
            <a:buNone/>
          </a:pPr>
          <a:r>
            <a:rPr lang="en-US" sz="1500" kern="1200"/>
            <a:t>Cluster 3: neighborhoods that they have high number Middle Eastern restaurants</a:t>
          </a:r>
        </a:p>
      </dsp:txBody>
      <dsp:txXfrm>
        <a:off x="1270834" y="4128257"/>
        <a:ext cx="4635346" cy="11002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12/6/2019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8383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995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490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2859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12/6/2019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0809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1337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24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800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573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12/6/2019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384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12/6/2019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740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12/6/2019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0977734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09" r:id="rId5"/>
    <p:sldLayoutId id="2147483715" r:id="rId6"/>
    <p:sldLayoutId id="2147483716" r:id="rId7"/>
    <p:sldLayoutId id="2147483706" r:id="rId8"/>
    <p:sldLayoutId id="2147483707" r:id="rId9"/>
    <p:sldLayoutId id="2147483708" r:id="rId10"/>
    <p:sldLayoutId id="2147483710" r:id="rId11"/>
  </p:sldLayoutIdLst>
  <p:hf sldNum="0" hdr="0" ftr="0" dt="0"/>
  <p:txStyles>
    <p:titleStyle>
      <a:lvl1pPr algn="l" defTabSz="914400" rtl="0" eaLnBrk="1" latinLnBrk="0" hangingPunct="1">
        <a:lnSpc>
          <a:spcPct val="90000"/>
        </a:lnSpc>
        <a:spcBef>
          <a:spcPct val="0"/>
        </a:spcBef>
        <a:buNone/>
        <a:defRPr lang="en-US" sz="36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31AC40-D24E-49EB-943E-CCF193088C5E}"/>
              </a:ext>
            </a:extLst>
          </p:cNvPr>
          <p:cNvPicPr>
            <a:picLocks noChangeAspect="1"/>
          </p:cNvPicPr>
          <p:nvPr/>
        </p:nvPicPr>
        <p:blipFill rotWithShape="1">
          <a:blip r:embed="rId2"/>
          <a:srcRect t="11465" b="8178"/>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8"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8D59195-863A-460B-9BC9-76C84B49B5EF}"/>
              </a:ext>
            </a:extLst>
          </p:cNvPr>
          <p:cNvSpPr>
            <a:spLocks noGrp="1"/>
          </p:cNvSpPr>
          <p:nvPr>
            <p:ph type="ctrTitle"/>
          </p:nvPr>
        </p:nvSpPr>
        <p:spPr>
          <a:xfrm>
            <a:off x="6033793" y="2192570"/>
            <a:ext cx="4775075" cy="1630907"/>
          </a:xfrm>
        </p:spPr>
        <p:txBody>
          <a:bodyPr>
            <a:normAutofit/>
          </a:bodyPr>
          <a:lstStyle/>
          <a:p>
            <a:r>
              <a:rPr lang="en-US" sz="3600" b="1" dirty="0">
                <a:latin typeface="Arial" panose="020B0604020202020204" pitchFamily="34" charset="0"/>
                <a:cs typeface="Arial" panose="020B0604020202020204" pitchFamily="34" charset="0"/>
              </a:rPr>
              <a:t>NEW LIFE FOR SYRIAN REFUGEES IN TORONTO</a:t>
            </a:r>
            <a:endParaRPr lang="en-US" sz="36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D5C91BB-6F5D-4A66-83DE-87259A8203C8}"/>
              </a:ext>
            </a:extLst>
          </p:cNvPr>
          <p:cNvSpPr>
            <a:spLocks noGrp="1"/>
          </p:cNvSpPr>
          <p:nvPr>
            <p:ph type="subTitle" idx="1"/>
          </p:nvPr>
        </p:nvSpPr>
        <p:spPr>
          <a:xfrm>
            <a:off x="6001571" y="3793530"/>
            <a:ext cx="4775075" cy="559656"/>
          </a:xfrm>
        </p:spPr>
        <p:txBody>
          <a:bodyPr>
            <a:noAutofit/>
          </a:bodyPr>
          <a:lstStyle/>
          <a:p>
            <a:r>
              <a:rPr lang="en-US" sz="2000" dirty="0">
                <a:solidFill>
                  <a:schemeClr val="tx1"/>
                </a:solidFill>
                <a:latin typeface="Arial" panose="020B0604020202020204" pitchFamily="34" charset="0"/>
                <a:cs typeface="Arial" panose="020B0604020202020204" pitchFamily="34" charset="0"/>
              </a:rPr>
              <a:t>A Potential Place for a Middle Eastern Restaurant for Syrian Refugees</a:t>
            </a:r>
          </a:p>
          <a:p>
            <a:endParaRPr lang="en-US" sz="2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04BDCAF-001F-4C55-A933-27B729A94F64}"/>
              </a:ext>
            </a:extLst>
          </p:cNvPr>
          <p:cNvSpPr/>
          <p:nvPr/>
        </p:nvSpPr>
        <p:spPr>
          <a:xfrm>
            <a:off x="9353006" y="5290457"/>
            <a:ext cx="17945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Serap Gur</a:t>
            </a:r>
          </a:p>
        </p:txBody>
      </p:sp>
    </p:spTree>
    <p:extLst>
      <p:ext uri="{BB962C8B-B14F-4D97-AF65-F5344CB8AC3E}">
        <p14:creationId xmlns:p14="http://schemas.microsoft.com/office/powerpoint/2010/main" val="153245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8048-A158-4D30-88DD-3225734CD89C}"/>
              </a:ext>
            </a:extLst>
          </p:cNvPr>
          <p:cNvSpPr>
            <a:spLocks noGrp="1"/>
          </p:cNvSpPr>
          <p:nvPr>
            <p:ph type="title"/>
          </p:nvPr>
        </p:nvSpPr>
        <p:spPr>
          <a:xfrm>
            <a:off x="1066800" y="642594"/>
            <a:ext cx="10058400" cy="1371600"/>
          </a:xfrm>
        </p:spPr>
        <p:txBody>
          <a:bodyPr/>
          <a:lstStyle/>
          <a:p>
            <a:r>
              <a:rPr lang="en-US"/>
              <a:t>Results</a:t>
            </a:r>
            <a:endParaRPr lang="en-US" dirty="0"/>
          </a:p>
        </p:txBody>
      </p:sp>
      <p:sp>
        <p:nvSpPr>
          <p:cNvPr id="3" name="Content Placeholder 2">
            <a:extLst>
              <a:ext uri="{FF2B5EF4-FFF2-40B4-BE49-F238E27FC236}">
                <a16:creationId xmlns:a16="http://schemas.microsoft.com/office/drawing/2014/main" id="{8748FA4C-07FC-40D7-B64E-B07031CA3DD9}"/>
              </a:ext>
            </a:extLst>
          </p:cNvPr>
          <p:cNvSpPr>
            <a:spLocks noGrp="1"/>
          </p:cNvSpPr>
          <p:nvPr>
            <p:ph idx="1"/>
          </p:nvPr>
        </p:nvSpPr>
        <p:spPr>
          <a:xfrm>
            <a:off x="1066800" y="1751013"/>
            <a:ext cx="10058400" cy="4202112"/>
          </a:xfrm>
        </p:spPr>
        <p:txBody>
          <a:bodyPr>
            <a:normAutofit/>
          </a:bodyPr>
          <a:lstStyle/>
          <a:p>
            <a:r>
              <a:rPr lang="en-US" sz="1800" dirty="0">
                <a:latin typeface="Arial" panose="020B0604020202020204" pitchFamily="34" charset="0"/>
                <a:cs typeface="Arial" panose="020B0604020202020204" pitchFamily="34" charset="0"/>
              </a:rPr>
              <a:t>There is a scope in cluster 2 and 3, but not in 1 in these neighborhoods of Toronto.</a:t>
            </a:r>
          </a:p>
          <a:p>
            <a:r>
              <a:rPr lang="en-US" sz="1800" dirty="0">
                <a:latin typeface="Arial" panose="020B0604020202020204" pitchFamily="34" charset="0"/>
                <a:cs typeface="Arial" panose="020B0604020202020204" pitchFamily="34" charset="0"/>
              </a:rPr>
              <a:t>Especially cluster 3, have high number of Middle Eastern restaurants. Specifically Central Bay Street, Studio District, Ryerson Garden District from this cluster have a significant number of Middle Eastern restaurants. </a:t>
            </a:r>
          </a:p>
          <a:p>
            <a:r>
              <a:rPr lang="en-US" sz="1800" dirty="0">
                <a:latin typeface="Arial" panose="020B0604020202020204" pitchFamily="34" charset="0"/>
                <a:cs typeface="Arial" panose="020B0604020202020204" pitchFamily="34" charset="0"/>
              </a:rPr>
              <a:t>Most interestingly, these neighborhoods are also house for many international restaurants such as Chinese, Korean, Japanese, Italian, Thai, Indian and Mexican. </a:t>
            </a:r>
          </a:p>
          <a:p>
            <a:r>
              <a:rPr lang="en-US" sz="1800" dirty="0">
                <a:latin typeface="Arial" panose="020B0604020202020204" pitchFamily="34" charset="0"/>
                <a:cs typeface="Arial" panose="020B0604020202020204" pitchFamily="34" charset="0"/>
              </a:rPr>
              <a:t>There can be two explanations of this. First there may be a high number of international community in these locations, or second, people who live in these neighborhoods like to eat international foods. </a:t>
            </a:r>
          </a:p>
          <a:p>
            <a:endParaRPr lang="en-US" dirty="0"/>
          </a:p>
        </p:txBody>
      </p:sp>
    </p:spTree>
    <p:extLst>
      <p:ext uri="{BB962C8B-B14F-4D97-AF65-F5344CB8AC3E}">
        <p14:creationId xmlns:p14="http://schemas.microsoft.com/office/powerpoint/2010/main" val="19825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9CF6014-6E54-44A9-BF04-5AF9C02EA195}"/>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Conclusion</a:t>
            </a:r>
          </a:p>
        </p:txBody>
      </p:sp>
      <p:sp>
        <p:nvSpPr>
          <p:cNvPr id="13" name="Content Placeholder 2">
            <a:extLst>
              <a:ext uri="{FF2B5EF4-FFF2-40B4-BE49-F238E27FC236}">
                <a16:creationId xmlns:a16="http://schemas.microsoft.com/office/drawing/2014/main" id="{D057E928-0AD3-4326-84BC-E46F9DE289B9}"/>
              </a:ext>
            </a:extLst>
          </p:cNvPr>
          <p:cNvSpPr>
            <a:spLocks noGrp="1"/>
          </p:cNvSpPr>
          <p:nvPr>
            <p:ph idx="1"/>
          </p:nvPr>
        </p:nvSpPr>
        <p:spPr>
          <a:xfrm>
            <a:off x="5478124" y="559477"/>
            <a:ext cx="5647076" cy="5475563"/>
          </a:xfrm>
        </p:spPr>
        <p:txBody>
          <a:bodyPr anchor="ctr">
            <a:normAutofit/>
          </a:bodyPr>
          <a:lstStyle/>
          <a:p>
            <a:pPr>
              <a:lnSpc>
                <a:spcPct val="110000"/>
              </a:lnSpc>
            </a:pPr>
            <a:r>
              <a:rPr lang="en-US" sz="1600">
                <a:latin typeface="Arial" panose="020B0604020202020204" pitchFamily="34" charset="0"/>
                <a:cs typeface="Arial" panose="020B0604020202020204" pitchFamily="34" charset="0"/>
              </a:rPr>
              <a:t>In this project, I try to help Syrian refugees and provide them some insights if they want to open a restaurant in Toronto. </a:t>
            </a:r>
          </a:p>
          <a:p>
            <a:pPr>
              <a:lnSpc>
                <a:spcPct val="110000"/>
              </a:lnSpc>
            </a:pPr>
            <a:r>
              <a:rPr lang="en-US" sz="1600">
                <a:latin typeface="Arial" panose="020B0604020202020204" pitchFamily="34" charset="0"/>
                <a:cs typeface="Arial" panose="020B0604020202020204" pitchFamily="34" charset="0"/>
              </a:rPr>
              <a:t>Based on the analysis, I can recommend that Central Bay Street, Studio District, Ryerson Garden District can be a great location for a new Middle Eastern restaurant, since it looks like there is a high demand for international foods in here. </a:t>
            </a:r>
          </a:p>
          <a:p>
            <a:pPr>
              <a:lnSpc>
                <a:spcPct val="110000"/>
              </a:lnSpc>
            </a:pPr>
            <a:r>
              <a:rPr lang="en-US" sz="1600">
                <a:latin typeface="Arial" panose="020B0604020202020204" pitchFamily="34" charset="0"/>
                <a:cs typeface="Arial" panose="020B0604020202020204" pitchFamily="34" charset="0"/>
              </a:rPr>
              <a:t>In addition , Dovertcourt village, Dufferin is another secondary option for a new Middle Eastern restaurant. </a:t>
            </a:r>
          </a:p>
          <a:p>
            <a:pPr>
              <a:lnSpc>
                <a:spcPct val="110000"/>
              </a:lnSpc>
            </a:pPr>
            <a:r>
              <a:rPr lang="en-US" sz="1600">
                <a:latin typeface="Arial" panose="020B0604020202020204" pitchFamily="34" charset="0"/>
                <a:cs typeface="Arial" panose="020B0604020202020204" pitchFamily="34" charset="0"/>
              </a:rPr>
              <a:t>It is important to emphasize that this is only a research based on the existence of a Middle Eastern restaurant in a specific location. Of course there can be other factors such as population, diversity of population, income, age, gender, ethnicity of people who live in these neighborhoods can also be effective in success of a restaurant and they can also be included for further research. </a:t>
            </a:r>
          </a:p>
          <a:p>
            <a:pPr>
              <a:lnSpc>
                <a:spcPct val="110000"/>
              </a:lnSpc>
            </a:pPr>
            <a:endParaRPr lang="en-US" sz="1600"/>
          </a:p>
        </p:txBody>
      </p:sp>
    </p:spTree>
    <p:extLst>
      <p:ext uri="{BB962C8B-B14F-4D97-AF65-F5344CB8AC3E}">
        <p14:creationId xmlns:p14="http://schemas.microsoft.com/office/powerpoint/2010/main" val="119384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4D89E83-09FB-48B9-A2B0-356DA3592327}"/>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Introduction and Business Problem</a:t>
            </a:r>
          </a:p>
        </p:txBody>
      </p:sp>
      <p:sp>
        <p:nvSpPr>
          <p:cNvPr id="3" name="Content Placeholder 2">
            <a:extLst>
              <a:ext uri="{FF2B5EF4-FFF2-40B4-BE49-F238E27FC236}">
                <a16:creationId xmlns:a16="http://schemas.microsoft.com/office/drawing/2014/main" id="{D23A8C79-9244-41D3-8AF0-174CAB5942D9}"/>
              </a:ext>
            </a:extLst>
          </p:cNvPr>
          <p:cNvSpPr>
            <a:spLocks noGrp="1"/>
          </p:cNvSpPr>
          <p:nvPr>
            <p:ph idx="1"/>
          </p:nvPr>
        </p:nvSpPr>
        <p:spPr>
          <a:xfrm>
            <a:off x="5478124" y="559477"/>
            <a:ext cx="5647076" cy="5475563"/>
          </a:xfrm>
        </p:spPr>
        <p:txBody>
          <a:bodyPr anchor="ctr">
            <a:normAutofit lnSpcReduction="10000"/>
          </a:bodyPr>
          <a:lstStyle/>
          <a:p>
            <a:pPr>
              <a:lnSpc>
                <a:spcPct val="110000"/>
              </a:lnSpc>
            </a:pPr>
            <a:r>
              <a:rPr lang="en-US" sz="1600" dirty="0">
                <a:latin typeface="Arial" panose="020B0604020202020204" pitchFamily="34" charset="0"/>
                <a:cs typeface="Arial" panose="020B0604020202020204" pitchFamily="34" charset="0"/>
              </a:rPr>
              <a:t>As a result of Syrian civil war, more than half of the Syrian people has been displaced . </a:t>
            </a:r>
          </a:p>
          <a:p>
            <a:pPr>
              <a:lnSpc>
                <a:spcPct val="110000"/>
              </a:lnSpc>
            </a:pPr>
            <a:endParaRPr lang="en-US" sz="1600" dirty="0">
              <a:latin typeface="Arial" panose="020B0604020202020204" pitchFamily="34" charset="0"/>
              <a:cs typeface="Arial" panose="020B0604020202020204" pitchFamily="34" charset="0"/>
            </a:endParaRPr>
          </a:p>
          <a:p>
            <a:pPr>
              <a:lnSpc>
                <a:spcPct val="110000"/>
              </a:lnSpc>
            </a:pPr>
            <a:r>
              <a:rPr lang="en-US" sz="1600" dirty="0">
                <a:latin typeface="Arial" panose="020B0604020202020204" pitchFamily="34" charset="0"/>
                <a:cs typeface="Arial" panose="020B0604020202020204" pitchFamily="34" charset="0"/>
              </a:rPr>
              <a:t>Neighbor countries-Turkey, Egypt, Iraq, Jordan, and Lebanon welcomed them in the first place </a:t>
            </a:r>
          </a:p>
          <a:p>
            <a:pPr>
              <a:lnSpc>
                <a:spcPct val="110000"/>
              </a:lnSpc>
            </a:pPr>
            <a:endParaRPr lang="en-US" sz="1600" dirty="0">
              <a:latin typeface="Arial" panose="020B0604020202020204" pitchFamily="34" charset="0"/>
              <a:cs typeface="Arial" panose="020B0604020202020204" pitchFamily="34" charset="0"/>
            </a:endParaRPr>
          </a:p>
          <a:p>
            <a:pPr>
              <a:lnSpc>
                <a:spcPct val="110000"/>
              </a:lnSpc>
            </a:pPr>
            <a:r>
              <a:rPr lang="en-US" sz="1600" dirty="0">
                <a:latin typeface="Arial" panose="020B0604020202020204" pitchFamily="34" charset="0"/>
                <a:cs typeface="Arial" panose="020B0604020202020204" pitchFamily="34" charset="0"/>
              </a:rPr>
              <a:t>Gradually other countries such as Canada, USA, Germany began to welcome them</a:t>
            </a:r>
          </a:p>
          <a:p>
            <a:pPr>
              <a:lnSpc>
                <a:spcPct val="110000"/>
              </a:lnSpc>
            </a:pPr>
            <a:endParaRPr lang="en-US" sz="1600" dirty="0">
              <a:latin typeface="Arial" panose="020B0604020202020204" pitchFamily="34" charset="0"/>
              <a:cs typeface="Arial" panose="020B0604020202020204" pitchFamily="34" charset="0"/>
            </a:endParaRPr>
          </a:p>
          <a:p>
            <a:pPr>
              <a:lnSpc>
                <a:spcPct val="110000"/>
              </a:lnSpc>
            </a:pPr>
            <a:r>
              <a:rPr lang="en-US" sz="1600" dirty="0">
                <a:latin typeface="Arial" panose="020B0604020202020204" pitchFamily="34" charset="0"/>
                <a:cs typeface="Arial" panose="020B0604020202020204" pitchFamily="34" charset="0"/>
              </a:rPr>
              <a:t>After the election of Prime Minister Justin Trudeau, under the resettlement initiative known as 26,172 Syrian refugees were resettled in Canada in 2015-2016</a:t>
            </a:r>
          </a:p>
          <a:p>
            <a:pPr>
              <a:lnSpc>
                <a:spcPct val="110000"/>
              </a:lnSpc>
            </a:pPr>
            <a:endParaRPr lang="en-US" sz="1600" dirty="0">
              <a:latin typeface="Arial" panose="020B0604020202020204" pitchFamily="34" charset="0"/>
              <a:cs typeface="Arial" panose="020B0604020202020204" pitchFamily="34" charset="0"/>
            </a:endParaRPr>
          </a:p>
          <a:p>
            <a:pPr>
              <a:lnSpc>
                <a:spcPct val="110000"/>
              </a:lnSpc>
            </a:pPr>
            <a:r>
              <a:rPr lang="en-US" sz="1600" dirty="0">
                <a:latin typeface="Arial" panose="020B0604020202020204" pitchFamily="34" charset="0"/>
                <a:cs typeface="Arial" panose="020B0604020202020204" pitchFamily="34" charset="0"/>
              </a:rPr>
              <a:t>From these refuges, Toronto received the highest numbers of arrivals. In 2016, 11,405 refugees (including approximately 7.000 Syrian refugees) were resettled in Toronto.</a:t>
            </a:r>
          </a:p>
          <a:p>
            <a:pPr>
              <a:lnSpc>
                <a:spcPct val="11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26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4D89E83-09FB-48B9-A2B0-356DA3592327}"/>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Introduction and Business Problem</a:t>
            </a:r>
          </a:p>
        </p:txBody>
      </p:sp>
      <p:sp>
        <p:nvSpPr>
          <p:cNvPr id="3" name="Content Placeholder 2">
            <a:extLst>
              <a:ext uri="{FF2B5EF4-FFF2-40B4-BE49-F238E27FC236}">
                <a16:creationId xmlns:a16="http://schemas.microsoft.com/office/drawing/2014/main" id="{D23A8C79-9244-41D3-8AF0-174CAB5942D9}"/>
              </a:ext>
            </a:extLst>
          </p:cNvPr>
          <p:cNvSpPr>
            <a:spLocks noGrp="1"/>
          </p:cNvSpPr>
          <p:nvPr>
            <p:ph idx="1"/>
          </p:nvPr>
        </p:nvSpPr>
        <p:spPr>
          <a:xfrm>
            <a:off x="5478124" y="559477"/>
            <a:ext cx="5647076" cy="5475563"/>
          </a:xfrm>
        </p:spPr>
        <p:txBody>
          <a:bodyPr anchor="ctr">
            <a:normAutofit/>
          </a:bodyPr>
          <a:lstStyle/>
          <a:p>
            <a:pPr>
              <a:lnSpc>
                <a:spcPct val="110000"/>
              </a:lnSpc>
            </a:pPr>
            <a:r>
              <a:rPr lang="en-US" sz="1600" dirty="0">
                <a:latin typeface="Arial" panose="020B0604020202020204" pitchFamily="34" charset="0"/>
                <a:cs typeface="Arial" panose="020B0604020202020204" pitchFamily="34" charset="0"/>
              </a:rPr>
              <a:t>When these refugees were resettled, they were getting all the helps from the government. </a:t>
            </a:r>
          </a:p>
          <a:p>
            <a:pPr>
              <a:lnSpc>
                <a:spcPct val="110000"/>
              </a:lnSpc>
            </a:pPr>
            <a:endParaRPr lang="en-US" sz="1600" dirty="0">
              <a:latin typeface="Arial" panose="020B0604020202020204" pitchFamily="34" charset="0"/>
              <a:cs typeface="Arial" panose="020B0604020202020204" pitchFamily="34" charset="0"/>
            </a:endParaRPr>
          </a:p>
          <a:p>
            <a:pPr>
              <a:lnSpc>
                <a:spcPct val="110000"/>
              </a:lnSpc>
            </a:pPr>
            <a:r>
              <a:rPr lang="en-US" sz="1600" dirty="0">
                <a:latin typeface="Arial" panose="020B0604020202020204" pitchFamily="34" charset="0"/>
                <a:cs typeface="Arial" panose="020B0604020202020204" pitchFamily="34" charset="0"/>
              </a:rPr>
              <a:t>However, gradually they want to be a part of the community and want to contribute to their host society. </a:t>
            </a:r>
          </a:p>
          <a:p>
            <a:pPr>
              <a:lnSpc>
                <a:spcPct val="110000"/>
              </a:lnSpc>
            </a:pPr>
            <a:endParaRPr lang="en-US" sz="1600" dirty="0">
              <a:latin typeface="Arial" panose="020B0604020202020204" pitchFamily="34" charset="0"/>
              <a:cs typeface="Arial" panose="020B0604020202020204" pitchFamily="34" charset="0"/>
            </a:endParaRPr>
          </a:p>
          <a:p>
            <a:pPr>
              <a:lnSpc>
                <a:spcPct val="110000"/>
              </a:lnSpc>
            </a:pPr>
            <a:r>
              <a:rPr lang="en-US" sz="1600" dirty="0">
                <a:latin typeface="Arial" panose="020B0604020202020204" pitchFamily="34" charset="0"/>
                <a:cs typeface="Arial" panose="020B0604020202020204" pitchFamily="34" charset="0"/>
              </a:rPr>
              <a:t>Some of these refugees were businesspeople, they had small shops, restaurants, bakery, hairdresser salons and so on. In their hometown. </a:t>
            </a:r>
          </a:p>
          <a:p>
            <a:pPr>
              <a:lnSpc>
                <a:spcPct val="110000"/>
              </a:lnSpc>
            </a:pPr>
            <a:endParaRPr lang="en-US" sz="1600" dirty="0">
              <a:latin typeface="Arial" panose="020B0604020202020204" pitchFamily="34" charset="0"/>
              <a:cs typeface="Arial" panose="020B0604020202020204" pitchFamily="34" charset="0"/>
            </a:endParaRPr>
          </a:p>
          <a:p>
            <a:pPr>
              <a:lnSpc>
                <a:spcPct val="110000"/>
              </a:lnSpc>
            </a:pPr>
            <a:r>
              <a:rPr lang="en-US" sz="1600" dirty="0">
                <a:latin typeface="Arial" panose="020B0604020202020204" pitchFamily="34" charset="0"/>
                <a:cs typeface="Arial" panose="020B0604020202020204" pitchFamily="34" charset="0"/>
              </a:rPr>
              <a:t>They already have the knowledge of their professions, but they do not know so much about Toronto, different cities, famous locations for businesses. </a:t>
            </a:r>
          </a:p>
        </p:txBody>
      </p:sp>
    </p:spTree>
    <p:extLst>
      <p:ext uri="{BB962C8B-B14F-4D97-AF65-F5344CB8AC3E}">
        <p14:creationId xmlns:p14="http://schemas.microsoft.com/office/powerpoint/2010/main" val="70579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chemeClr val="tx1">
                <a:lumMod val="75000"/>
                <a:lumOff val="25000"/>
              </a:schemeClr>
            </a:solidFill>
            <a:prstDash val="solid"/>
            <a:miter lim="800000"/>
          </a:ln>
          <a:effectLst/>
        </p:spPr>
      </p:sp>
      <p:pic>
        <p:nvPicPr>
          <p:cNvPr id="7" name="Picture 6">
            <a:extLst>
              <a:ext uri="{FF2B5EF4-FFF2-40B4-BE49-F238E27FC236}">
                <a16:creationId xmlns:a16="http://schemas.microsoft.com/office/drawing/2014/main" id="{37E93EE2-177B-4758-B71F-0F0CC8116AB1}"/>
              </a:ext>
            </a:extLst>
          </p:cNvPr>
          <p:cNvPicPr/>
          <p:nvPr/>
        </p:nvPicPr>
        <p:blipFill rotWithShape="1">
          <a:blip r:embed="rId2">
            <a:extLst>
              <a:ext uri="{28A0092B-C50C-407E-A947-70E740481C1C}">
                <a14:useLocalDpi xmlns:a14="http://schemas.microsoft.com/office/drawing/2010/main" val="0"/>
              </a:ext>
            </a:extLst>
          </a:blip>
          <a:srcRect l="6203" r="29701"/>
          <a:stretch/>
        </p:blipFill>
        <p:spPr bwMode="auto">
          <a:xfrm>
            <a:off x="424928" y="419292"/>
            <a:ext cx="5522976" cy="6053328"/>
          </a:xfrm>
          <a:prstGeom prst="rect">
            <a:avLst/>
          </a:prstGeom>
          <a:noFill/>
        </p:spPr>
      </p:pic>
      <p:sp>
        <p:nvSpPr>
          <p:cNvPr id="21" name="Rectangle 2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9E83-09FB-48B9-A2B0-356DA3592327}"/>
              </a:ext>
            </a:extLst>
          </p:cNvPr>
          <p:cNvSpPr>
            <a:spLocks noGrp="1"/>
          </p:cNvSpPr>
          <p:nvPr>
            <p:ph type="title"/>
          </p:nvPr>
        </p:nvSpPr>
        <p:spPr>
          <a:xfrm>
            <a:off x="6846137" y="727626"/>
            <a:ext cx="4602152" cy="1718225"/>
          </a:xfrm>
        </p:spPr>
        <p:txBody>
          <a:bodyPr>
            <a:normAutofit/>
          </a:bodyPr>
          <a:lstStyle/>
          <a:p>
            <a:r>
              <a:rPr lang="en-US"/>
              <a:t>Main Research Question</a:t>
            </a:r>
          </a:p>
        </p:txBody>
      </p:sp>
      <p:sp>
        <p:nvSpPr>
          <p:cNvPr id="3" name="Content Placeholder 2">
            <a:extLst>
              <a:ext uri="{FF2B5EF4-FFF2-40B4-BE49-F238E27FC236}">
                <a16:creationId xmlns:a16="http://schemas.microsoft.com/office/drawing/2014/main" id="{D23A8C79-9244-41D3-8AF0-174CAB5942D9}"/>
              </a:ext>
            </a:extLst>
          </p:cNvPr>
          <p:cNvSpPr>
            <a:spLocks noGrp="1"/>
          </p:cNvSpPr>
          <p:nvPr>
            <p:ph idx="1"/>
          </p:nvPr>
        </p:nvSpPr>
        <p:spPr>
          <a:xfrm>
            <a:off x="6846137" y="2538919"/>
            <a:ext cx="4602152" cy="3557805"/>
          </a:xfrm>
        </p:spPr>
        <p:txBody>
          <a:bodyPr>
            <a:normAutofit/>
          </a:bodyPr>
          <a:lstStyle/>
          <a:p>
            <a:r>
              <a:rPr lang="en-US">
                <a:latin typeface="Arial" panose="020B0604020202020204" pitchFamily="34" charset="0"/>
                <a:cs typeface="Arial" panose="020B0604020202020204" pitchFamily="34" charset="0"/>
              </a:rPr>
              <a:t>For that reason in this study, we want to provide a solution to their business problem. </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Our research question is, if a Syrian refugee wants to open a Middle Eastern restaurant, which location will be the best option? </a:t>
            </a:r>
          </a:p>
        </p:txBody>
      </p:sp>
    </p:spTree>
    <p:extLst>
      <p:ext uri="{BB962C8B-B14F-4D97-AF65-F5344CB8AC3E}">
        <p14:creationId xmlns:p14="http://schemas.microsoft.com/office/powerpoint/2010/main" val="323643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F64851C-0A8A-48C8-B088-B44C1A1B7A28}"/>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Data information</a:t>
            </a:r>
          </a:p>
        </p:txBody>
      </p:sp>
      <p:sp>
        <p:nvSpPr>
          <p:cNvPr id="3" name="Content Placeholder 2">
            <a:extLst>
              <a:ext uri="{FF2B5EF4-FFF2-40B4-BE49-F238E27FC236}">
                <a16:creationId xmlns:a16="http://schemas.microsoft.com/office/drawing/2014/main" id="{312EF682-6274-4A95-9AE9-33AFD2845AA9}"/>
              </a:ext>
            </a:extLst>
          </p:cNvPr>
          <p:cNvSpPr>
            <a:spLocks noGrp="1"/>
          </p:cNvSpPr>
          <p:nvPr>
            <p:ph idx="1"/>
          </p:nvPr>
        </p:nvSpPr>
        <p:spPr>
          <a:xfrm>
            <a:off x="5478124" y="559477"/>
            <a:ext cx="5647076" cy="5475563"/>
          </a:xfrm>
        </p:spPr>
        <p:txBody>
          <a:bodyPr anchor="ctr">
            <a:normAutofit/>
          </a:bodyPr>
          <a:lstStyle/>
          <a:p>
            <a:r>
              <a:rPr lang="en-US" sz="2000" dirty="0">
                <a:latin typeface="Arial" panose="020B0604020202020204" pitchFamily="34" charset="0"/>
                <a:cs typeface="Arial" panose="020B0604020202020204" pitchFamily="34" charset="0"/>
              </a:rPr>
              <a:t>To understand and explore and provide a solution to our research question, I use these data sets.</a:t>
            </a:r>
          </a:p>
          <a:p>
            <a:pPr lvl="1"/>
            <a:r>
              <a:rPr lang="en-US" sz="2000" dirty="0">
                <a:latin typeface="Arial" panose="020B0604020202020204" pitchFamily="34" charset="0"/>
                <a:cs typeface="Arial" panose="020B0604020202020204" pitchFamily="34" charset="0"/>
              </a:rPr>
              <a:t>Open Neighborhoods data: 'https://en.wikipedia.org/wiki/</a:t>
            </a:r>
            <a:r>
              <a:rPr lang="en-US" sz="2000" dirty="0" err="1">
                <a:latin typeface="Arial" panose="020B0604020202020204" pitchFamily="34" charset="0"/>
                <a:cs typeface="Arial" panose="020B0604020202020204" pitchFamily="34" charset="0"/>
              </a:rPr>
              <a:t>List_of_postal_codes_of_Canada:_M</a:t>
            </a:r>
            <a:r>
              <a:rPr lang="en-US" sz="2000" dirty="0">
                <a:latin typeface="Arial" panose="020B0604020202020204" pitchFamily="34" charset="0"/>
                <a:cs typeface="Arial" panose="020B0604020202020204" pitchFamily="34" charset="0"/>
              </a:rPr>
              <a:t>'</a:t>
            </a:r>
          </a:p>
          <a:p>
            <a:pPr lvl="1"/>
            <a:r>
              <a:rPr lang="en-US" sz="2000" dirty="0">
                <a:latin typeface="Arial" panose="020B0604020202020204" pitchFamily="34" charset="0"/>
                <a:cs typeface="Arial" panose="020B0604020202020204" pitchFamily="34" charset="0"/>
              </a:rPr>
              <a:t>Latitude and longitude of Neighborhoods</a:t>
            </a:r>
          </a:p>
          <a:p>
            <a:pPr lvl="1"/>
            <a:r>
              <a:rPr lang="en-US" sz="2000" dirty="0">
                <a:latin typeface="Arial" panose="020B0604020202020204" pitchFamily="34" charset="0"/>
                <a:cs typeface="Arial" panose="020B0604020202020204" pitchFamily="34" charset="0"/>
              </a:rPr>
              <a:t>Foursquare Developers Access to venue data: </a:t>
            </a:r>
            <a:r>
              <a:rPr lang="en-US" sz="2000" dirty="0">
                <a:latin typeface="Arial" panose="020B0604020202020204" pitchFamily="34" charset="0"/>
                <a:cs typeface="Arial" panose="020B0604020202020204" pitchFamily="34" charset="0"/>
                <a:hlinkClick r:id="rId2"/>
              </a:rPr>
              <a:t>https://foursquare.com/</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Venue information of the Middle Eastern restaurants. </a:t>
            </a:r>
          </a:p>
          <a:p>
            <a:endParaRPr lang="en-US" sz="2000" dirty="0"/>
          </a:p>
        </p:txBody>
      </p:sp>
    </p:spTree>
    <p:extLst>
      <p:ext uri="{BB962C8B-B14F-4D97-AF65-F5344CB8AC3E}">
        <p14:creationId xmlns:p14="http://schemas.microsoft.com/office/powerpoint/2010/main" val="57606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6220166-82A2-418D-ACAB-381AEF067C68}"/>
              </a:ext>
            </a:extLst>
          </p:cNvPr>
          <p:cNvSpPr>
            <a:spLocks noGrp="1"/>
          </p:cNvSpPr>
          <p:nvPr>
            <p:ph type="title"/>
          </p:nvPr>
        </p:nvSpPr>
        <p:spPr>
          <a:xfrm>
            <a:off x="573409" y="559477"/>
            <a:ext cx="3765200" cy="5709931"/>
          </a:xfrm>
        </p:spPr>
        <p:txBody>
          <a:bodyPr>
            <a:normAutofit/>
          </a:bodyPr>
          <a:lstStyle/>
          <a:p>
            <a:pPr algn="ctr"/>
            <a:r>
              <a:rPr lang="en-US"/>
              <a:t>Methodology</a:t>
            </a:r>
          </a:p>
        </p:txBody>
      </p:sp>
      <p:sp>
        <p:nvSpPr>
          <p:cNvPr id="29" name="Rectangle 2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0" name="Content Placeholder 2">
            <a:extLst>
              <a:ext uri="{FF2B5EF4-FFF2-40B4-BE49-F238E27FC236}">
                <a16:creationId xmlns:a16="http://schemas.microsoft.com/office/drawing/2014/main" id="{36CD03DF-28DB-46C9-BDC5-5A025D157A71}"/>
              </a:ext>
            </a:extLst>
          </p:cNvPr>
          <p:cNvGraphicFramePr>
            <a:graphicFrameLocks noGrp="1"/>
          </p:cNvGraphicFramePr>
          <p:nvPr>
            <p:ph idx="1"/>
            <p:extLst>
              <p:ext uri="{D42A27DB-BD31-4B8C-83A1-F6EECF244321}">
                <p14:modId xmlns:p14="http://schemas.microsoft.com/office/powerpoint/2010/main" val="76219581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37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20166-82A2-418D-ACAB-381AEF067C68}"/>
              </a:ext>
            </a:extLst>
          </p:cNvPr>
          <p:cNvSpPr>
            <a:spLocks noGrp="1"/>
          </p:cNvSpPr>
          <p:nvPr>
            <p:ph type="title"/>
          </p:nvPr>
        </p:nvSpPr>
        <p:spPr>
          <a:xfrm>
            <a:off x="557720" y="612843"/>
            <a:ext cx="2312480" cy="1499738"/>
          </a:xfrm>
        </p:spPr>
        <p:txBody>
          <a:bodyPr anchor="b">
            <a:normAutofit/>
          </a:bodyPr>
          <a:lstStyle/>
          <a:p>
            <a:r>
              <a:rPr lang="en-US" sz="2800"/>
              <a:t>Methodology</a:t>
            </a:r>
          </a:p>
        </p:txBody>
      </p:sp>
      <p:sp>
        <p:nvSpPr>
          <p:cNvPr id="3" name="Content Placeholder 2">
            <a:extLst>
              <a:ext uri="{FF2B5EF4-FFF2-40B4-BE49-F238E27FC236}">
                <a16:creationId xmlns:a16="http://schemas.microsoft.com/office/drawing/2014/main" id="{1DA6820E-F196-41A8-BA24-ADAC9F4B52FD}"/>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latin typeface="Arial" panose="020B0604020202020204" pitchFamily="34" charset="0"/>
                <a:cs typeface="Arial" panose="020B0604020202020204" pitchFamily="34" charset="0"/>
              </a:rPr>
              <a:t>Then by using Folium and geopy libraries I visualize the map of Toronto and neighborhoods. I explored some of the neighborhood by looking at Latitude and longitude values and searching some of the top venues in that neighborhood. </a:t>
            </a:r>
          </a:p>
          <a:p>
            <a:pPr marL="0" indent="0">
              <a:buNone/>
            </a:pPr>
            <a:r>
              <a:rPr lang="en-US">
                <a:solidFill>
                  <a:schemeClr val="tx1">
                    <a:lumMod val="85000"/>
                    <a:lumOff val="15000"/>
                  </a:schemeClr>
                </a:solidFill>
              </a:rPr>
              <a:t> </a:t>
            </a:r>
          </a:p>
          <a:p>
            <a:endParaRPr lang="en-US">
              <a:solidFill>
                <a:schemeClr val="tx1">
                  <a:lumMod val="85000"/>
                  <a:lumOff val="15000"/>
                </a:schemeClr>
              </a:solidFill>
            </a:endParaRPr>
          </a:p>
        </p:txBody>
      </p:sp>
      <p:sp>
        <p:nvSpPr>
          <p:cNvPr id="29" name="Rectangle 2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descr="Map of Toronto, ON, Canada">
            <a:extLst>
              <a:ext uri="{FF2B5EF4-FFF2-40B4-BE49-F238E27FC236}">
                <a16:creationId xmlns:a16="http://schemas.microsoft.com/office/drawing/2014/main" id="{EB044384-C73B-4B9E-8F2F-8017E2A082B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49422" y="1565021"/>
            <a:ext cx="7237877" cy="3756366"/>
          </a:xfrm>
          <a:prstGeom prst="rect">
            <a:avLst/>
          </a:prstGeom>
          <a:noFill/>
        </p:spPr>
      </p:pic>
    </p:spTree>
    <p:extLst>
      <p:ext uri="{BB962C8B-B14F-4D97-AF65-F5344CB8AC3E}">
        <p14:creationId xmlns:p14="http://schemas.microsoft.com/office/powerpoint/2010/main" val="13168527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971C-923A-4AFC-9B08-E2C2CBA15370}"/>
              </a:ext>
            </a:extLst>
          </p:cNvPr>
          <p:cNvSpPr>
            <a:spLocks noGrp="1"/>
          </p:cNvSpPr>
          <p:nvPr>
            <p:ph type="title"/>
          </p:nvPr>
        </p:nvSpPr>
        <p:spPr>
          <a:xfrm>
            <a:off x="1066800" y="642594"/>
            <a:ext cx="10058400" cy="1371600"/>
          </a:xfrm>
        </p:spPr>
        <p:txBody>
          <a:bodyPr>
            <a:normAutofit/>
          </a:bodyPr>
          <a:lstStyle/>
          <a:p>
            <a:pPr algn="ctr"/>
            <a:r>
              <a:rPr lang="en-US" dirty="0"/>
              <a:t>Methodology</a:t>
            </a:r>
            <a:endParaRPr lang="en-US"/>
          </a:p>
        </p:txBody>
      </p:sp>
      <p:graphicFrame>
        <p:nvGraphicFramePr>
          <p:cNvPr id="5" name="Content Placeholder 2">
            <a:extLst>
              <a:ext uri="{FF2B5EF4-FFF2-40B4-BE49-F238E27FC236}">
                <a16:creationId xmlns:a16="http://schemas.microsoft.com/office/drawing/2014/main" id="{F556FDC9-7B26-411F-8A18-3C076A0E8C4E}"/>
              </a:ext>
            </a:extLst>
          </p:cNvPr>
          <p:cNvGraphicFramePr>
            <a:graphicFrameLocks noGrp="1"/>
          </p:cNvGraphicFramePr>
          <p:nvPr>
            <p:ph idx="1"/>
            <p:extLst>
              <p:ext uri="{D42A27DB-BD31-4B8C-83A1-F6EECF244321}">
                <p14:modId xmlns:p14="http://schemas.microsoft.com/office/powerpoint/2010/main" val="2911095237"/>
              </p:ext>
            </p:extLst>
          </p:nvPr>
        </p:nvGraphicFramePr>
        <p:xfrm>
          <a:off x="1066800" y="1829615"/>
          <a:ext cx="10200468" cy="4121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3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09448752-42E9-4BD0-918C-FF88A966F7F1}"/>
              </a:ext>
            </a:extLst>
          </p:cNvPr>
          <p:cNvSpPr>
            <a:spLocks noGrp="1"/>
          </p:cNvSpPr>
          <p:nvPr>
            <p:ph type="title"/>
          </p:nvPr>
        </p:nvSpPr>
        <p:spPr>
          <a:xfrm>
            <a:off x="573409" y="559477"/>
            <a:ext cx="3765200" cy="5709931"/>
          </a:xfrm>
        </p:spPr>
        <p:txBody>
          <a:bodyPr>
            <a:normAutofit/>
          </a:bodyPr>
          <a:lstStyle/>
          <a:p>
            <a:pPr algn="ctr"/>
            <a:r>
              <a:rPr lang="en-US"/>
              <a:t>Results</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7ABE1467-946F-4072-A3AD-85EC3E41FA34}"/>
              </a:ext>
            </a:extLst>
          </p:cNvPr>
          <p:cNvGraphicFramePr>
            <a:graphicFrameLocks noGrp="1"/>
          </p:cNvGraphicFramePr>
          <p:nvPr>
            <p:ph idx="1"/>
            <p:extLst>
              <p:ext uri="{D42A27DB-BD31-4B8C-83A1-F6EECF244321}">
                <p14:modId xmlns:p14="http://schemas.microsoft.com/office/powerpoint/2010/main" val="165473799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9510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974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Sagona Book</vt:lpstr>
      <vt:lpstr>Sagona ExtraLight</vt:lpstr>
      <vt:lpstr>SavonVTI</vt:lpstr>
      <vt:lpstr>NEW LIFE FOR SYRIAN REFUGEES IN TORONTO</vt:lpstr>
      <vt:lpstr>Introduction and Business Problem</vt:lpstr>
      <vt:lpstr>Introduction and Business Problem</vt:lpstr>
      <vt:lpstr>Main Research Question</vt:lpstr>
      <vt:lpstr>Data information</vt:lpstr>
      <vt:lpstr>Methodology</vt:lpstr>
      <vt:lpstr>Methodology</vt:lpstr>
      <vt:lpstr>Methodology</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LIFE FOR SYRIAN REFUGEES IN TORONTO</dc:title>
  <dc:creator>serap kutlu</dc:creator>
  <cp:lastModifiedBy>serap kutlu</cp:lastModifiedBy>
  <cp:revision>2</cp:revision>
  <dcterms:created xsi:type="dcterms:W3CDTF">2019-12-06T21:20:06Z</dcterms:created>
  <dcterms:modified xsi:type="dcterms:W3CDTF">2019-12-06T21:23:16Z</dcterms:modified>
</cp:coreProperties>
</file>