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18"/>
  </p:notesMasterIdLst>
  <p:sldIdLst>
    <p:sldId id="259" r:id="rId5"/>
    <p:sldId id="281" r:id="rId6"/>
    <p:sldId id="295" r:id="rId7"/>
    <p:sldId id="294" r:id="rId8"/>
    <p:sldId id="311" r:id="rId9"/>
    <p:sldId id="312" r:id="rId10"/>
    <p:sldId id="305" r:id="rId11"/>
    <p:sldId id="313" r:id="rId12"/>
    <p:sldId id="314" r:id="rId13"/>
    <p:sldId id="316" r:id="rId14"/>
    <p:sldId id="315" r:id="rId15"/>
    <p:sldId id="308" r:id="rId16"/>
    <p:sldId id="30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47C5BC-51AC-4906-B55B-9884720A4535}" v="31" dt="2023-12-11T00:10:11.1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varScale="1">
      <p:scale>
        <a:sx n="100" d="100"/>
        <a:sy n="100" d="100"/>
      </p:scale>
      <p:origin x="0" y="-6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03B5A-21DF-4BBB-8059-B6B192FC641E}" type="datetimeFigureOut">
              <a:rPr lang="en-US" smtClean="0"/>
              <a:t>12/17/2023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EF503-E31C-4FCE-86D9-0C61A5CBE283}" type="slidenum">
              <a:rPr lang="en-US" smtClean="0"/>
              <a:t>‹#›</a:t>
            </a:fld>
            <a:endParaRPr lang="en-US" dirty="0"/>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45" name="Freeform: Shape 44">
            <a:extLst>
              <a:ext uri="{FF2B5EF4-FFF2-40B4-BE49-F238E27FC236}">
                <a16:creationId xmlns:a16="http://schemas.microsoft.com/office/drawing/2014/main" id="{0EB13613-B0EE-441F-BE95-C20ED5BBAD27}"/>
              </a:ext>
              <a:ext uri="{C183D7F6-B498-43B3-948B-1728B52AA6E4}">
                <adec:decorative xmlns:adec="http://schemas.microsoft.com/office/drawing/2017/decorative" val="1"/>
              </a:ext>
            </a:extLst>
          </p:cNvPr>
          <p:cNvSpPr/>
          <p:nvPr userDrawn="1"/>
        </p:nvSpPr>
        <p:spPr>
          <a:xfrm rot="10800000">
            <a:off x="-33556" y="-3643"/>
            <a:ext cx="4613230" cy="6861641"/>
          </a:xfrm>
          <a:custGeom>
            <a:avLst/>
            <a:gdLst>
              <a:gd name="connsiteX0" fmla="*/ 4613230 w 4613230"/>
              <a:gd name="connsiteY0" fmla="*/ 6861641 h 6861641"/>
              <a:gd name="connsiteX1" fmla="*/ 0 w 4613230"/>
              <a:gd name="connsiteY1" fmla="*/ 6861641 h 6861641"/>
              <a:gd name="connsiteX2" fmla="*/ 1788950 w 4613230"/>
              <a:gd name="connsiteY2" fmla="*/ 0 h 6861641"/>
              <a:gd name="connsiteX3" fmla="*/ 4613230 w 4613230"/>
              <a:gd name="connsiteY3" fmla="*/ 0 h 6861641"/>
              <a:gd name="connsiteX4" fmla="*/ 4613230 w 4613230"/>
              <a:gd name="connsiteY4" fmla="*/ 6861641 h 686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230" h="6861641">
                <a:moveTo>
                  <a:pt x="4613230" y="6861641"/>
                </a:moveTo>
                <a:lnTo>
                  <a:pt x="0" y="6861641"/>
                </a:lnTo>
                <a:lnTo>
                  <a:pt x="1788950" y="0"/>
                </a:lnTo>
                <a:lnTo>
                  <a:pt x="4613230" y="0"/>
                </a:lnTo>
                <a:lnTo>
                  <a:pt x="4613230" y="68616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indent="0" algn="ctr">
              <a:buFont typeface="Arial" panose="020B0604020202020204" pitchFamily="34" charset="0"/>
              <a:buNone/>
            </a:pPr>
            <a:endParaRPr lang="en-US" dirty="0"/>
          </a:p>
        </p:txBody>
      </p:sp>
      <p:sp>
        <p:nvSpPr>
          <p:cNvPr id="44" name="Freeform: Shape 43">
            <a:extLst>
              <a:ext uri="{FF2B5EF4-FFF2-40B4-BE49-F238E27FC236}">
                <a16:creationId xmlns:a16="http://schemas.microsoft.com/office/drawing/2014/main" id="{2399D2ED-C606-4FE3-B01C-3A0A39699E38}"/>
              </a:ext>
              <a:ext uri="{C183D7F6-B498-43B3-948B-1728B52AA6E4}">
                <adec:decorative xmlns:adec="http://schemas.microsoft.com/office/drawing/2017/decorative" val="1"/>
              </a:ext>
            </a:extLst>
          </p:cNvPr>
          <p:cNvSpPr/>
          <p:nvPr userDrawn="1"/>
        </p:nvSpPr>
        <p:spPr>
          <a:xfrm rot="10800000">
            <a:off x="-33556" y="-14280"/>
            <a:ext cx="4615080" cy="10637"/>
          </a:xfrm>
          <a:custGeom>
            <a:avLst/>
            <a:gdLst>
              <a:gd name="connsiteX0" fmla="*/ 4615080 w 4615080"/>
              <a:gd name="connsiteY0" fmla="*/ 10637 h 10637"/>
              <a:gd name="connsiteX1" fmla="*/ 0 w 4615080"/>
              <a:gd name="connsiteY1" fmla="*/ 7095 h 10637"/>
              <a:gd name="connsiteX2" fmla="*/ 1850 w 4615080"/>
              <a:gd name="connsiteY2" fmla="*/ 0 h 10637"/>
              <a:gd name="connsiteX3" fmla="*/ 4615080 w 4615080"/>
              <a:gd name="connsiteY3" fmla="*/ 0 h 10637"/>
              <a:gd name="connsiteX4" fmla="*/ 4615080 w 4615080"/>
              <a:gd name="connsiteY4" fmla="*/ 10637 h 1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080" h="10637">
                <a:moveTo>
                  <a:pt x="4615080" y="10637"/>
                </a:moveTo>
                <a:lnTo>
                  <a:pt x="0" y="7095"/>
                </a:lnTo>
                <a:lnTo>
                  <a:pt x="1850" y="0"/>
                </a:lnTo>
                <a:lnTo>
                  <a:pt x="4615080" y="0"/>
                </a:lnTo>
                <a:lnTo>
                  <a:pt x="4615080" y="106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8A05C98F-3390-4876-ACE6-6BDD7A931BDC}"/>
              </a:ext>
              <a:ext uri="{C183D7F6-B498-43B3-948B-1728B52AA6E4}">
                <adec:decorative xmlns:adec="http://schemas.microsoft.com/office/drawing/2017/decorative" val="1"/>
              </a:ext>
            </a:extLst>
          </p:cNvPr>
          <p:cNvCxnSpPr>
            <a:cxnSpLocks/>
          </p:cNvCxnSpPr>
          <p:nvPr userDrawn="1"/>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6F8EC6-7B48-45CF-933E-F83D29E1692D}"/>
              </a:ext>
              <a:ext uri="{C183D7F6-B498-43B3-948B-1728B52AA6E4}">
                <adec:decorative xmlns:adec="http://schemas.microsoft.com/office/drawing/2017/decorative"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7FFCAA-1618-46D9-B44D-5CE6E225DB8B}"/>
              </a:ext>
              <a:ext uri="{C183D7F6-B498-43B3-948B-1728B52AA6E4}">
                <adec:decorative xmlns:adec="http://schemas.microsoft.com/office/drawing/2017/decorative"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2CA3C-3424-4A00-9FDF-0DC9EFAC22F1}"/>
              </a:ext>
              <a:ext uri="{C183D7F6-B498-43B3-948B-1728B52AA6E4}">
                <adec:decorative xmlns:adec="http://schemas.microsoft.com/office/drawing/2017/decorative"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FA2E1A-8693-4B6C-ABF7-81B17586C3A0}"/>
              </a:ext>
              <a:ext uri="{C183D7F6-B498-43B3-948B-1728B52AA6E4}">
                <adec:decorative xmlns:adec="http://schemas.microsoft.com/office/drawing/2017/decorative" val="1"/>
              </a:ext>
            </a:extLst>
          </p:cNvPr>
          <p:cNvCxnSpPr>
            <a:cxnSpLocks/>
          </p:cNvCxnSpPr>
          <p:nvPr userDrawn="1"/>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a16="http://schemas.microsoft.com/office/drawing/2014/main" id="{C564A0C9-27BD-49AC-A786-23623E329EE8}"/>
              </a:ext>
            </a:extLst>
          </p:cNvPr>
          <p:cNvSpPr>
            <a:spLocks noGrp="1"/>
          </p:cNvSpPr>
          <p:nvPr>
            <p:ph type="pic" sz="quarter" idx="13"/>
          </p:nvPr>
        </p:nvSpPr>
        <p:spPr>
          <a:xfrm>
            <a:off x="2623279" y="0"/>
            <a:ext cx="9568721"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a:noAutofit/>
          </a:bodyPr>
          <a:lstStyle/>
          <a:p>
            <a:r>
              <a:rPr lang="en-US" dirty="0"/>
              <a:t>Click icon to add picture</a:t>
            </a:r>
          </a:p>
        </p:txBody>
      </p:sp>
      <p:sp>
        <p:nvSpPr>
          <p:cNvPr id="6" name="Title 5">
            <a:extLst>
              <a:ext uri="{FF2B5EF4-FFF2-40B4-BE49-F238E27FC236}">
                <a16:creationId xmlns:a16="http://schemas.microsoft.com/office/drawing/2014/main" id="{208E3DBC-8B68-468D-8087-25FED9397CBE}"/>
              </a:ext>
            </a:extLst>
          </p:cNvPr>
          <p:cNvSpPr>
            <a:spLocks noGrp="1"/>
          </p:cNvSpPr>
          <p:nvPr>
            <p:ph type="title"/>
          </p:nvPr>
        </p:nvSpPr>
        <p:spPr>
          <a:xfrm>
            <a:off x="520697" y="1040001"/>
            <a:ext cx="3338625" cy="3150159"/>
          </a:xfrm>
        </p:spPr>
        <p:txBody>
          <a:bodyPr anchor="t"/>
          <a:lstStyle/>
          <a:p>
            <a:r>
              <a:rPr lang="en-US"/>
              <a:t>Click to edit Master title style</a:t>
            </a:r>
            <a:endParaRPr lang="en-US" dirty="0"/>
          </a:p>
        </p:txBody>
      </p:sp>
      <p:sp>
        <p:nvSpPr>
          <p:cNvPr id="15" name="Text Placeholder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490538" y="4240213"/>
            <a:ext cx="3497262" cy="1801812"/>
          </a:xfrm>
        </p:spPr>
        <p:txBody>
          <a:bodyPr>
            <a:normAutofit/>
          </a:bodyPr>
          <a:lstStyle>
            <a:lvl1pPr marL="0" indent="0">
              <a:buNone/>
              <a:defRPr sz="2400"/>
            </a:lvl1pPr>
            <a:lvl2pPr>
              <a:buNone/>
              <a:defRPr sz="1600"/>
            </a:lvl2pPr>
            <a:lvl3pPr>
              <a:buNone/>
              <a:defRPr sz="1600"/>
            </a:lvl3pPr>
            <a:lvl4pPr>
              <a:buNone/>
              <a:defRPr sz="1600"/>
            </a:lvl4pPr>
            <a:lvl5pPr>
              <a:buNone/>
              <a:defRPr sz="1600"/>
            </a:lvl5pPr>
          </a:lstStyle>
          <a:p>
            <a:pPr lvl="0"/>
            <a:r>
              <a:rPr lang="en-US" dirty="0"/>
              <a:t>Presentation Name</a:t>
            </a:r>
          </a:p>
        </p:txBody>
      </p:sp>
    </p:spTree>
    <p:extLst>
      <p:ext uri="{BB962C8B-B14F-4D97-AF65-F5344CB8AC3E}">
        <p14:creationId xmlns:p14="http://schemas.microsoft.com/office/powerpoint/2010/main" val="174236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dirty="0"/>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2103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4495800"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4495800"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90851D2E-FEBE-45BF-A78F-C1F61B6C3856}"/>
              </a:ext>
            </a:extLst>
          </p:cNvPr>
          <p:cNvSpPr>
            <a:spLocks noGrp="1"/>
          </p:cNvSpPr>
          <p:nvPr>
            <p:ph type="body" sz="quarter" idx="13"/>
          </p:nvPr>
        </p:nvSpPr>
        <p:spPr>
          <a:xfrm>
            <a:off x="8151812"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4135C99B-A268-4617-89C4-8F3AA2AAA69A}"/>
              </a:ext>
            </a:extLst>
          </p:cNvPr>
          <p:cNvSpPr>
            <a:spLocks noGrp="1"/>
          </p:cNvSpPr>
          <p:nvPr>
            <p:ph sz="quarter" idx="14"/>
          </p:nvPr>
        </p:nvSpPr>
        <p:spPr>
          <a:xfrm>
            <a:off x="8151812"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dirty="0"/>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76025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C1870-C7ED-435A-8479-DFD344B9375D}"/>
              </a:ext>
            </a:extLst>
          </p:cNvPr>
          <p:cNvSpPr>
            <a:spLocks noGrp="1"/>
          </p:cNvSpPr>
          <p:nvPr>
            <p:ph type="title"/>
          </p:nvPr>
        </p:nvSpPr>
        <p:spPr>
          <a:xfrm>
            <a:off x="1143001" y="533400"/>
            <a:ext cx="5496636" cy="1685898"/>
          </a:xfrm>
        </p:spPr>
        <p:txBody>
          <a:bodyPr>
            <a:normAutofit/>
          </a:bodyPr>
          <a:lstStyle>
            <a:lvl1pPr>
              <a:defRPr sz="4400"/>
            </a:lvl1p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D855DAF2-123D-4C27-95D2-974B571079F3}"/>
              </a:ext>
            </a:extLst>
          </p:cNvPr>
          <p:cNvSpPr>
            <a:spLocks noGrp="1"/>
          </p:cNvSpPr>
          <p:nvPr>
            <p:ph idx="1"/>
          </p:nvPr>
        </p:nvSpPr>
        <p:spPr>
          <a:xfrm>
            <a:off x="1143001" y="2229347"/>
            <a:ext cx="5496636" cy="3821743"/>
          </a:xfrm>
        </p:spPr>
        <p:txBody>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14" name="Picture Placeholder 11">
            <a:extLst>
              <a:ext uri="{FF2B5EF4-FFF2-40B4-BE49-F238E27FC236}">
                <a16:creationId xmlns:a16="http://schemas.microsoft.com/office/drawing/2014/main" id="{E3769467-BA9B-49FE-B40A-419EF32766CE}"/>
              </a:ext>
            </a:extLst>
          </p:cNvPr>
          <p:cNvSpPr>
            <a:spLocks noGrp="1"/>
          </p:cNvSpPr>
          <p:nvPr>
            <p:ph type="pic" sz="quarter" idx="14"/>
          </p:nvPr>
        </p:nvSpPr>
        <p:spPr>
          <a:xfrm>
            <a:off x="7186070" y="0"/>
            <a:ext cx="2463897" cy="3429000"/>
          </a:xfrm>
          <a:solidFill>
            <a:schemeClr val="accent2"/>
          </a:solidFill>
        </p:spPr>
        <p:txBody>
          <a:bodyPr/>
          <a:lstStyle/>
          <a:p>
            <a:r>
              <a:rPr lang="en-US" dirty="0"/>
              <a:t>Click icon to add picture</a:t>
            </a:r>
          </a:p>
        </p:txBody>
      </p:sp>
      <p:sp>
        <p:nvSpPr>
          <p:cNvPr id="12" name="Picture Placeholder 11">
            <a:extLst>
              <a:ext uri="{FF2B5EF4-FFF2-40B4-BE49-F238E27FC236}">
                <a16:creationId xmlns:a16="http://schemas.microsoft.com/office/drawing/2014/main" id="{77878E15-1592-426F-A454-7F4568224567}"/>
              </a:ext>
            </a:extLst>
          </p:cNvPr>
          <p:cNvSpPr>
            <a:spLocks noGrp="1"/>
          </p:cNvSpPr>
          <p:nvPr>
            <p:ph type="pic" sz="quarter" idx="13"/>
          </p:nvPr>
        </p:nvSpPr>
        <p:spPr>
          <a:xfrm>
            <a:off x="9649155" y="0"/>
            <a:ext cx="2539797" cy="3429000"/>
          </a:xfrm>
          <a:solidFill>
            <a:schemeClr val="accent2"/>
          </a:solidFill>
        </p:spPr>
        <p:txBody>
          <a:bodyPr/>
          <a:lstStyle/>
          <a:p>
            <a:r>
              <a:rPr lang="en-US" dirty="0"/>
              <a:t>Click icon to add picture</a:t>
            </a:r>
          </a:p>
        </p:txBody>
      </p:sp>
      <p:sp>
        <p:nvSpPr>
          <p:cNvPr id="16" name="Picture Placeholder 11">
            <a:extLst>
              <a:ext uri="{FF2B5EF4-FFF2-40B4-BE49-F238E27FC236}">
                <a16:creationId xmlns:a16="http://schemas.microsoft.com/office/drawing/2014/main" id="{E318F348-8CAC-4ADD-8162-E88487E44EBB}"/>
              </a:ext>
            </a:extLst>
          </p:cNvPr>
          <p:cNvSpPr>
            <a:spLocks noGrp="1"/>
          </p:cNvSpPr>
          <p:nvPr>
            <p:ph type="pic" sz="quarter" idx="16"/>
          </p:nvPr>
        </p:nvSpPr>
        <p:spPr>
          <a:xfrm>
            <a:off x="7186070" y="3383280"/>
            <a:ext cx="2463897" cy="3474720"/>
          </a:xfrm>
          <a:solidFill>
            <a:schemeClr val="accent2"/>
          </a:solidFill>
        </p:spPr>
        <p:txBody>
          <a:bodyPr/>
          <a:lstStyle/>
          <a:p>
            <a:r>
              <a:rPr lang="en-US" dirty="0"/>
              <a:t>Click icon to add picture</a:t>
            </a:r>
          </a:p>
        </p:txBody>
      </p:sp>
      <p:sp>
        <p:nvSpPr>
          <p:cNvPr id="15" name="Picture Placeholder 11">
            <a:extLst>
              <a:ext uri="{FF2B5EF4-FFF2-40B4-BE49-F238E27FC236}">
                <a16:creationId xmlns:a16="http://schemas.microsoft.com/office/drawing/2014/main" id="{C762F208-8E03-4B5E-9F11-0F01147F6A47}"/>
              </a:ext>
            </a:extLst>
          </p:cNvPr>
          <p:cNvSpPr>
            <a:spLocks noGrp="1"/>
          </p:cNvSpPr>
          <p:nvPr>
            <p:ph type="pic" sz="quarter" idx="15"/>
          </p:nvPr>
        </p:nvSpPr>
        <p:spPr>
          <a:xfrm>
            <a:off x="9649155" y="3383280"/>
            <a:ext cx="2539797" cy="3474720"/>
          </a:xfrm>
          <a:solidFill>
            <a:schemeClr val="accent2"/>
          </a:solidFill>
        </p:spPr>
        <p:txBody>
          <a:bodyPr/>
          <a:lstStyle/>
          <a:p>
            <a:r>
              <a:rPr lang="en-US" dirty="0"/>
              <a:t>Click icon to add picture</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lvl1pPr>
              <a:defRPr>
                <a:solidFill>
                  <a:schemeClr val="bg1"/>
                </a:solidFill>
              </a:defRPr>
            </a:lvl1p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lvl1pPr>
              <a:defRPr>
                <a:solidFill>
                  <a:schemeClr val="bg1"/>
                </a:solidFill>
              </a:defRPr>
            </a:lvl1pPr>
          </a:lstStyle>
          <a:p>
            <a:fld id="{312CC964-A50B-4C29-B4E4-2C30BB34CCF3}" type="slidenum">
              <a:rPr lang="en-US" smtClean="0"/>
              <a:pPr/>
              <a:t>‹#›</a:t>
            </a:fld>
            <a:endParaRPr lang="en-US" dirty="0"/>
          </a:p>
        </p:txBody>
      </p:sp>
    </p:spTree>
    <p:extLst>
      <p:ext uri="{BB962C8B-B14F-4D97-AF65-F5344CB8AC3E}">
        <p14:creationId xmlns:p14="http://schemas.microsoft.com/office/powerpoint/2010/main" val="45971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AF1A06-62E5-489E-B58B-735C8C7AC163}"/>
              </a:ext>
            </a:extLst>
          </p:cNvPr>
          <p:cNvSpPr>
            <a:spLocks noGrp="1"/>
          </p:cNvSpPr>
          <p:nvPr>
            <p:ph type="title"/>
          </p:nvPr>
        </p:nvSpPr>
        <p:spPr>
          <a:xfrm>
            <a:off x="5146159" y="685800"/>
            <a:ext cx="6238688" cy="1382233"/>
          </a:xfrm>
        </p:spPr>
        <p:txBody>
          <a:bodyPr>
            <a:normAutofit/>
          </a:bodyPr>
          <a:lstStyle>
            <a:lvl1pPr>
              <a:defRPr sz="4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F69C6C4F-4058-4399-B572-5BE848DDF8B3}"/>
              </a:ext>
            </a:extLst>
          </p:cNvPr>
          <p:cNvSpPr>
            <a:spLocks noGrp="1"/>
          </p:cNvSpPr>
          <p:nvPr>
            <p:ph type="pic" sz="quarter" idx="13"/>
          </p:nvPr>
        </p:nvSpPr>
        <p:spPr>
          <a:xfrm>
            <a:off x="0" y="-7444"/>
            <a:ext cx="4966447" cy="6846394"/>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a:noAutofit/>
          </a:bodyPr>
          <a:lstStyle/>
          <a:p>
            <a:r>
              <a:rPr lang="en-US" dirty="0"/>
              <a:t>Click icon to add picture</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7" name="Content Placeholder 2">
            <a:extLst>
              <a:ext uri="{FF2B5EF4-FFF2-40B4-BE49-F238E27FC236}">
                <a16:creationId xmlns:a16="http://schemas.microsoft.com/office/drawing/2014/main" id="{9C26D8E8-8E78-469E-8668-51D3E4C11F13}"/>
              </a:ext>
            </a:extLst>
          </p:cNvPr>
          <p:cNvSpPr>
            <a:spLocks noGrp="1"/>
          </p:cNvSpPr>
          <p:nvPr>
            <p:ph idx="1"/>
          </p:nvPr>
        </p:nvSpPr>
        <p:spPr>
          <a:xfrm>
            <a:off x="5146158" y="2301949"/>
            <a:ext cx="6238687" cy="4022650"/>
          </a:xfrm>
        </p:spPr>
        <p:txBody>
          <a:bodyPr/>
          <a:lstStyle>
            <a:lvl1pP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cxnSp>
        <p:nvCxnSpPr>
          <p:cNvPr id="8" name="Straight Connector 7">
            <a:extLst>
              <a:ext uri="{FF2B5EF4-FFF2-40B4-BE49-F238E27FC236}">
                <a16:creationId xmlns:a16="http://schemas.microsoft.com/office/drawing/2014/main" id="{ED096BF3-A78D-4B37-892C-A0C32711851A}"/>
              </a:ext>
              <a:ext uri="{C183D7F6-B498-43B3-948B-1728B52AA6E4}">
                <adec:decorative xmlns:adec="http://schemas.microsoft.com/office/drawing/2017/decorative" val="1"/>
              </a:ext>
            </a:extLst>
          </p:cNvPr>
          <p:cNvCxnSpPr>
            <a:cxnSpLocks/>
          </p:cNvCxnSpPr>
          <p:nvPr userDrawn="1"/>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478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8702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r>
              <a:rPr lang="en-US" dirty="0"/>
              <a:t>2/7/20XX</a:t>
            </a:r>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4997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r>
              <a:rPr lang="en-US" dirty="0"/>
              <a:t>2/7/20XX</a:t>
            </a:r>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284515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113679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dirty="0"/>
              <a:t>2/7/20XX</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25975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18575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A2C262-0DF7-4EBE-8F23-D1240B3BB5A9}"/>
              </a:ext>
            </a:extLst>
          </p:cNvPr>
          <p:cNvSpPr>
            <a:spLocks noGrp="1"/>
          </p:cNvSpPr>
          <p:nvPr>
            <p:ph type="title"/>
          </p:nvPr>
        </p:nvSpPr>
        <p:spPr>
          <a:xfrm>
            <a:off x="680485" y="675167"/>
            <a:ext cx="3761862" cy="3055078"/>
          </a:xfrm>
        </p:spPr>
        <p:txBody>
          <a:bodyPr anchor="t">
            <a:normAutofit/>
          </a:bodyPr>
          <a:lstStyle>
            <a:lvl1pPr>
              <a:defRPr sz="44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p:nvPr>
        </p:nvSpPr>
        <p:spPr>
          <a:xfrm>
            <a:off x="5167424" y="533400"/>
            <a:ext cx="3794512" cy="5797237"/>
          </a:xfrm>
        </p:spPr>
        <p:txBody>
          <a:bodyPr anchor="ctr">
            <a:normAutofit/>
          </a:bodyPr>
          <a:lstStyle>
            <a:lvl1pPr>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p:nvPr>
        </p:nvSpPr>
        <p:spPr>
          <a:xfrm>
            <a:off x="9531096" y="0"/>
            <a:ext cx="2660904" cy="3429000"/>
          </a:xfrm>
          <a:solidFill>
            <a:schemeClr val="accent2"/>
          </a:solidFill>
        </p:spPr>
        <p:txBody>
          <a:bodyPr/>
          <a:lstStyle/>
          <a:p>
            <a:r>
              <a:rPr lang="en-US" dirty="0"/>
              <a:t>Click icon to add picture</a:t>
            </a:r>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p:nvPr>
        </p:nvSpPr>
        <p:spPr>
          <a:xfrm>
            <a:off x="9531096" y="3383280"/>
            <a:ext cx="2660904" cy="3474720"/>
          </a:xfrm>
          <a:solidFill>
            <a:schemeClr val="accent2"/>
          </a:solidFill>
        </p:spPr>
        <p:txBody>
          <a:bodyPr/>
          <a:lstStyle/>
          <a:p>
            <a:r>
              <a:rPr lang="en-US" dirty="0"/>
              <a:t>Click icon to add picture</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099851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D7213E2B-F1F4-4058-B2C2-73EC82E30701}"/>
              </a:ext>
            </a:extLst>
          </p:cNvPr>
          <p:cNvSpPr>
            <a:spLocks noGrp="1"/>
          </p:cNvSpPr>
          <p:nvPr>
            <p:ph type="ctrTitle"/>
          </p:nvPr>
        </p:nvSpPr>
        <p:spPr>
          <a:xfrm>
            <a:off x="5083790" y="1064715"/>
            <a:ext cx="6153912" cy="3922755"/>
          </a:xfrm>
        </p:spPr>
        <p:txBody>
          <a:bodyPr>
            <a:normAutofit/>
          </a:bodyPr>
          <a:lstStyle>
            <a:lvl1pPr algn="l">
              <a:defRPr sz="4400"/>
            </a:lvl1pPr>
          </a:lstStyle>
          <a:p>
            <a:pPr algn="r"/>
            <a:r>
              <a:rPr lang="en-US"/>
              <a:t>Click to edit Master title style</a:t>
            </a:r>
            <a:endParaRPr lang="en-US" dirty="0"/>
          </a:p>
        </p:txBody>
      </p:sp>
      <p:sp>
        <p:nvSpPr>
          <p:cNvPr id="7" name="Subtitl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943386"/>
          </a:xfrm>
        </p:spPr>
        <p:txBody>
          <a:bodyPr/>
          <a:lstStyle>
            <a:lvl1pPr>
              <a:buNone/>
              <a:defRPr/>
            </a:lvl1pPr>
          </a:lstStyle>
          <a:p>
            <a:pPr algn="r"/>
            <a:r>
              <a:rPr lang="en-US"/>
              <a:t>Click to edit Master subtitle style</a:t>
            </a:r>
            <a:endParaRPr lang="en-US" dirty="0"/>
          </a:p>
        </p:txBody>
      </p:sp>
      <p:cxnSp>
        <p:nvCxnSpPr>
          <p:cNvPr id="9" name="Straight Connector 8">
            <a:extLst>
              <a:ext uri="{FF2B5EF4-FFF2-40B4-BE49-F238E27FC236}">
                <a16:creationId xmlns:a16="http://schemas.microsoft.com/office/drawing/2014/main" id="{F9FA8250-8F05-4500-98CD-AD8B9E2BABCB}"/>
              </a:ext>
              <a:ext uri="{C183D7F6-B498-43B3-948B-1728B52AA6E4}">
                <adec:decorative xmlns:adec="http://schemas.microsoft.com/office/drawing/2017/decorative"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A7590-29E0-4C43-A12B-EE5A8672A9B9}"/>
              </a:ext>
              <a:ext uri="{C183D7F6-B498-43B3-948B-1728B52AA6E4}">
                <adec:decorative xmlns:adec="http://schemas.microsoft.com/office/drawing/2017/decorative"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440C747-2FA3-4C97-A0A7-52520A197E23}"/>
              </a:ext>
            </a:extLst>
          </p:cNvPr>
          <p:cNvSpPr>
            <a:spLocks noGrp="1"/>
          </p:cNvSpPr>
          <p:nvPr>
            <p:ph type="pic" sz="quarter" idx="13"/>
          </p:nvPr>
        </p:nvSpPr>
        <p:spPr>
          <a:xfrm>
            <a:off x="16822"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a:noAutofit/>
          </a:bodyPr>
          <a:lstStyle/>
          <a:p>
            <a:r>
              <a:rPr lang="en-US" dirty="0"/>
              <a:t>Click icon to add picture</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506046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391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20052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67F96C23-62A5-470B-9372-6381453507D1}"/>
              </a:ext>
            </a:extLst>
          </p:cNvPr>
          <p:cNvSpPr>
            <a:spLocks noGrp="1"/>
          </p:cNvSpPr>
          <p:nvPr>
            <p:ph type="title"/>
          </p:nvPr>
        </p:nvSpPr>
        <p:spPr>
          <a:xfrm>
            <a:off x="5693734" y="557304"/>
            <a:ext cx="5355265" cy="1625731"/>
          </a:xfrm>
        </p:spPr>
        <p:txBody>
          <a:bodyPr>
            <a:normAutofit/>
          </a:bodyPr>
          <a:lstStyle>
            <a:lvl1pPr>
              <a:defRPr sz="4400"/>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a:noAutofit/>
          </a:bodyPr>
          <a:lstStyle/>
          <a:p>
            <a:r>
              <a:rPr lang="en-US" dirty="0"/>
              <a:t>Click icon to add picture</a:t>
            </a:r>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a:noAutofit/>
          </a:bodyPr>
          <a:lstStyle/>
          <a:p>
            <a:r>
              <a:rPr lang="en-US" dirty="0"/>
              <a:t>Click icon to add picture</a:t>
            </a:r>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p:nvPr>
        </p:nvSpPr>
        <p:spPr>
          <a:xfrm>
            <a:off x="5693734" y="2183035"/>
            <a:ext cx="5355266" cy="4121845"/>
          </a:xfrm>
        </p:spPr>
        <p:txBody>
          <a:bodyPr anchor="ctr">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5556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49714512-90F0-4B35-94F8-E1B4DCE963AA}"/>
              </a:ext>
            </a:extLst>
          </p:cNvPr>
          <p:cNvSpPr>
            <a:spLocks noGrp="1"/>
          </p:cNvSpPr>
          <p:nvPr>
            <p:ph type="subTitle" idx="1"/>
          </p:nvPr>
        </p:nvSpPr>
        <p:spPr>
          <a:xfrm>
            <a:off x="967750" y="975816"/>
            <a:ext cx="2979897" cy="1264340"/>
          </a:xfrm>
        </p:spPr>
        <p:txBody>
          <a:bodyPr anchor="b">
            <a:normAutofit/>
          </a:bodyPr>
          <a:lstStyle>
            <a:lvl1pPr>
              <a:buNone/>
              <a:defRPr/>
            </a:lvl1pPr>
          </a:lstStyle>
          <a:p>
            <a:pPr algn="l"/>
            <a:r>
              <a:rPr lang="en-US" sz="1600"/>
              <a:t>Click to edit Master subtitle style</a:t>
            </a:r>
            <a:endParaRPr lang="en-US" sz="1600" dirty="0"/>
          </a:p>
        </p:txBody>
      </p:sp>
      <p:sp>
        <p:nvSpPr>
          <p:cNvPr id="20" name="Picture Placeholder 19">
            <a:extLst>
              <a:ext uri="{FF2B5EF4-FFF2-40B4-BE49-F238E27FC236}">
                <a16:creationId xmlns:a16="http://schemas.microsoft.com/office/drawing/2014/main" id="{44895DE7-C22A-447F-B81A-BDCA25CAF27B}"/>
              </a:ext>
            </a:extLst>
          </p:cNvPr>
          <p:cNvSpPr>
            <a:spLocks noGrp="1"/>
          </p:cNvSpPr>
          <p:nvPr>
            <p:ph type="pic" sz="quarter" idx="13"/>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a:noAutofit/>
          </a:bodyPr>
          <a:lstStyle/>
          <a:p>
            <a:r>
              <a:rPr lang="en-US" dirty="0"/>
              <a:t>Click icon to add picture</a:t>
            </a:r>
          </a:p>
        </p:txBody>
      </p:sp>
      <p:sp>
        <p:nvSpPr>
          <p:cNvPr id="23" name="Picture Placeholder 22">
            <a:extLst>
              <a:ext uri="{FF2B5EF4-FFF2-40B4-BE49-F238E27FC236}">
                <a16:creationId xmlns:a16="http://schemas.microsoft.com/office/drawing/2014/main" id="{A5B5EF63-EEAA-4B07-A2B8-2483452BBA37}"/>
              </a:ext>
            </a:extLst>
          </p:cNvPr>
          <p:cNvSpPr>
            <a:spLocks noGrp="1"/>
          </p:cNvSpPr>
          <p:nvPr>
            <p:ph type="pic" sz="quarter" idx="14"/>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a:noAutofit/>
          </a:bodyPr>
          <a:lstStyle/>
          <a:p>
            <a:r>
              <a:rPr lang="en-US" dirty="0"/>
              <a:t>Click icon to add picture</a:t>
            </a:r>
          </a:p>
        </p:txBody>
      </p:sp>
      <p:sp>
        <p:nvSpPr>
          <p:cNvPr id="26" name="Picture Placeholder 25">
            <a:extLst>
              <a:ext uri="{FF2B5EF4-FFF2-40B4-BE49-F238E27FC236}">
                <a16:creationId xmlns:a16="http://schemas.microsoft.com/office/drawing/2014/main" id="{C4F9D0F6-DE6A-44A3-9D9E-A53D0C229248}"/>
              </a:ext>
            </a:extLst>
          </p:cNvPr>
          <p:cNvSpPr>
            <a:spLocks noGrp="1"/>
          </p:cNvSpPr>
          <p:nvPr>
            <p:ph type="pic" sz="quarter" idx="15"/>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a:noAutofit/>
          </a:bodyPr>
          <a:lstStyle/>
          <a:p>
            <a:r>
              <a:rPr lang="en-US" dirty="0"/>
              <a:t>Click icon to add picture</a:t>
            </a:r>
          </a:p>
        </p:txBody>
      </p:sp>
      <p:sp>
        <p:nvSpPr>
          <p:cNvPr id="5" name="Title 4">
            <a:extLst>
              <a:ext uri="{FF2B5EF4-FFF2-40B4-BE49-F238E27FC236}">
                <a16:creationId xmlns:a16="http://schemas.microsoft.com/office/drawing/2014/main" id="{9FEE8AE0-4188-4CB6-8BFB-70E163ED7FA5}"/>
              </a:ext>
            </a:extLst>
          </p:cNvPr>
          <p:cNvSpPr>
            <a:spLocks noGrp="1"/>
          </p:cNvSpPr>
          <p:nvPr>
            <p:ph type="title"/>
          </p:nvPr>
        </p:nvSpPr>
        <p:spPr>
          <a:xfrm>
            <a:off x="969264" y="2679192"/>
            <a:ext cx="4946904" cy="3273552"/>
          </a:xfrm>
        </p:spPr>
        <p:txBody>
          <a:bodyPr>
            <a:normAutofit/>
          </a:bodyPr>
          <a:lstStyle>
            <a:lvl1pPr>
              <a:defRPr sz="4400"/>
            </a:lvl1pPr>
          </a:lstStyle>
          <a:p>
            <a:r>
              <a:rPr lang="en-US"/>
              <a:t>Click to edit Master title style</a:t>
            </a:r>
          </a:p>
        </p:txBody>
      </p:sp>
    </p:spTree>
    <p:extLst>
      <p:ext uri="{BB962C8B-B14F-4D97-AF65-F5344CB8AC3E}">
        <p14:creationId xmlns:p14="http://schemas.microsoft.com/office/powerpoint/2010/main" val="13298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4024312"/>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2648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2649690"/>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905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6" name="Rectangle 23">
            <a:extLst>
              <a:ext uri="{FF2B5EF4-FFF2-40B4-BE49-F238E27FC236}">
                <a16:creationId xmlns:a16="http://schemas.microsoft.com/office/drawing/2014/main" id="{08BDEDEF-6AC9-4ADF-B6AE-83CC82D2A7B7}"/>
              </a:ext>
              <a:ext uri="{C183D7F6-B498-43B3-948B-1728B52AA6E4}">
                <adec:decorative xmlns:adec="http://schemas.microsoft.com/office/drawing/2017/decorative" val="1"/>
              </a:ext>
            </a:extLst>
          </p:cNvPr>
          <p:cNvSpPr/>
          <p:nvPr userDrawn="1"/>
        </p:nvSpPr>
        <p:spPr>
          <a:xfrm rot="10800000">
            <a:off x="0" y="-5979"/>
            <a:ext cx="5111086" cy="687762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702995 w 6699211"/>
              <a:gd name="connsiteY0" fmla="*/ 56139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56139 h 6857998"/>
              <a:gd name="connsiteX0" fmla="*/ 2702995 w 6699211"/>
              <a:gd name="connsiteY0" fmla="*/ 29135 h 6830994"/>
              <a:gd name="connsiteX1" fmla="*/ 6681322 w 6699211"/>
              <a:gd name="connsiteY1" fmla="*/ 0 h 6830994"/>
              <a:gd name="connsiteX2" fmla="*/ 6699211 w 6699211"/>
              <a:gd name="connsiteY2" fmla="*/ 6830994 h 6830994"/>
              <a:gd name="connsiteX3" fmla="*/ 0 w 6699211"/>
              <a:gd name="connsiteY3" fmla="*/ 6817346 h 6830994"/>
              <a:gd name="connsiteX4" fmla="*/ 2702995 w 6699211"/>
              <a:gd name="connsiteY4" fmla="*/ 29135 h 6830994"/>
              <a:gd name="connsiteX0" fmla="*/ 2702995 w 6699211"/>
              <a:gd name="connsiteY0" fmla="*/ 2131 h 6803990"/>
              <a:gd name="connsiteX1" fmla="*/ 6699211 w 6699211"/>
              <a:gd name="connsiteY1" fmla="*/ 0 h 6803990"/>
              <a:gd name="connsiteX2" fmla="*/ 6699211 w 6699211"/>
              <a:gd name="connsiteY2" fmla="*/ 6803990 h 6803990"/>
              <a:gd name="connsiteX3" fmla="*/ 0 w 6699211"/>
              <a:gd name="connsiteY3" fmla="*/ 6790342 h 6803990"/>
              <a:gd name="connsiteX4" fmla="*/ 2702995 w 6699211"/>
              <a:gd name="connsiteY4" fmla="*/ 2131 h 68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03990">
                <a:moveTo>
                  <a:pt x="2702995" y="2131"/>
                </a:moveTo>
                <a:lnTo>
                  <a:pt x="6699211" y="0"/>
                </a:lnTo>
                <a:lnTo>
                  <a:pt x="6699211" y="6803990"/>
                </a:lnTo>
                <a:lnTo>
                  <a:pt x="0" y="6790342"/>
                </a:lnTo>
                <a:lnTo>
                  <a:pt x="2702995" y="213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0CB336-8515-4565-B747-B4EA83B435BD}"/>
              </a:ext>
            </a:extLst>
          </p:cNvPr>
          <p:cNvSpPr>
            <a:spLocks noGrp="1"/>
          </p:cNvSpPr>
          <p:nvPr>
            <p:ph type="title"/>
          </p:nvPr>
        </p:nvSpPr>
        <p:spPr>
          <a:xfrm>
            <a:off x="716280" y="680485"/>
            <a:ext cx="3393440" cy="2748515"/>
          </a:xfrm>
        </p:spPr>
        <p:txBody>
          <a:bodyPr anchor="t"/>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064F675D-D792-42C0-8961-D2D1D79CDAEB}"/>
              </a:ext>
              <a:ext uri="{C183D7F6-B498-43B3-948B-1728B52AA6E4}">
                <adec:decorative xmlns:adec="http://schemas.microsoft.com/office/drawing/2017/decorative" val="1"/>
              </a:ext>
            </a:extLst>
          </p:cNvPr>
          <p:cNvCxnSpPr>
            <a:cxnSpLocks/>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6D2EC4D-FD33-4925-B0A8-68C9818DB8E2}"/>
              </a:ext>
            </a:extLst>
          </p:cNvPr>
          <p:cNvSpPr>
            <a:spLocks noGrp="1"/>
          </p:cNvSpPr>
          <p:nvPr>
            <p:ph idx="1"/>
          </p:nvPr>
        </p:nvSpPr>
        <p:spPr>
          <a:xfrm>
            <a:off x="5175678" y="533399"/>
            <a:ext cx="3678762" cy="5771481"/>
          </a:xfrm>
        </p:spPr>
        <p:txBody>
          <a:bodyPr anchor="ctr">
            <a:normAutofit/>
          </a:bodyPr>
          <a:lstStyle/>
          <a:p>
            <a:pPr lvl="0"/>
            <a:r>
              <a:rPr lang="en-US"/>
              <a:t>Click to edit Master text styles</a:t>
            </a:r>
          </a:p>
        </p:txBody>
      </p:sp>
      <p:sp>
        <p:nvSpPr>
          <p:cNvPr id="14" name="Picture Placeholder 13">
            <a:extLst>
              <a:ext uri="{FF2B5EF4-FFF2-40B4-BE49-F238E27FC236}">
                <a16:creationId xmlns:a16="http://schemas.microsoft.com/office/drawing/2014/main" id="{FC7C9F55-A39F-4FB9-BEAD-745EA3E0A22E}"/>
              </a:ext>
            </a:extLst>
          </p:cNvPr>
          <p:cNvSpPr>
            <a:spLocks noGrp="1"/>
          </p:cNvSpPr>
          <p:nvPr>
            <p:ph type="pic" sz="quarter" idx="13"/>
          </p:nvPr>
        </p:nvSpPr>
        <p:spPr>
          <a:xfrm>
            <a:off x="9531096" y="0"/>
            <a:ext cx="2660904" cy="2322576"/>
          </a:xfrm>
          <a:solidFill>
            <a:schemeClr val="accent2"/>
          </a:solidFill>
        </p:spPr>
        <p:txBody>
          <a:bodyPr/>
          <a:lstStyle/>
          <a:p>
            <a:r>
              <a:rPr lang="en-US" dirty="0"/>
              <a:t>Click icon to add picture</a:t>
            </a:r>
          </a:p>
        </p:txBody>
      </p:sp>
      <p:sp>
        <p:nvSpPr>
          <p:cNvPr id="15" name="Picture Placeholder 13">
            <a:extLst>
              <a:ext uri="{FF2B5EF4-FFF2-40B4-BE49-F238E27FC236}">
                <a16:creationId xmlns:a16="http://schemas.microsoft.com/office/drawing/2014/main" id="{A480833B-6513-44B8-B08A-6FCB3911FEC8}"/>
              </a:ext>
            </a:extLst>
          </p:cNvPr>
          <p:cNvSpPr>
            <a:spLocks noGrp="1"/>
          </p:cNvSpPr>
          <p:nvPr>
            <p:ph type="pic" sz="quarter" idx="14"/>
          </p:nvPr>
        </p:nvSpPr>
        <p:spPr>
          <a:xfrm>
            <a:off x="9531096" y="2324100"/>
            <a:ext cx="2660904" cy="2322576"/>
          </a:xfrm>
          <a:solidFill>
            <a:schemeClr val="accent2"/>
          </a:solidFill>
        </p:spPr>
        <p:txBody>
          <a:bodyPr/>
          <a:lstStyle/>
          <a:p>
            <a:r>
              <a:rPr lang="en-US" dirty="0"/>
              <a:t>Click icon to add picture</a:t>
            </a:r>
          </a:p>
        </p:txBody>
      </p:sp>
      <p:sp>
        <p:nvSpPr>
          <p:cNvPr id="16" name="Picture Placeholder 13">
            <a:extLst>
              <a:ext uri="{FF2B5EF4-FFF2-40B4-BE49-F238E27FC236}">
                <a16:creationId xmlns:a16="http://schemas.microsoft.com/office/drawing/2014/main" id="{3BCCF25F-1246-4BAE-BAA2-FB33719CF555}"/>
              </a:ext>
            </a:extLst>
          </p:cNvPr>
          <p:cNvSpPr>
            <a:spLocks noGrp="1"/>
          </p:cNvSpPr>
          <p:nvPr>
            <p:ph type="pic" sz="quarter" idx="15"/>
          </p:nvPr>
        </p:nvSpPr>
        <p:spPr>
          <a:xfrm>
            <a:off x="9531096" y="4535424"/>
            <a:ext cx="2660904" cy="2322576"/>
          </a:xfrm>
          <a:solidFill>
            <a:schemeClr val="accent2"/>
          </a:solidFill>
        </p:spPr>
        <p:txBody>
          <a:bodyPr/>
          <a:lstStyle/>
          <a:p>
            <a:r>
              <a:rPr lang="en-US" dirty="0"/>
              <a:t>Click icon to add picture</a:t>
            </a:r>
          </a:p>
        </p:txBody>
      </p:sp>
    </p:spTree>
    <p:extLst>
      <p:ext uri="{BB962C8B-B14F-4D97-AF65-F5344CB8AC3E}">
        <p14:creationId xmlns:p14="http://schemas.microsoft.com/office/powerpoint/2010/main" val="267054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50" name="Picture Placeholder 49">
            <a:extLst>
              <a:ext uri="{FF2B5EF4-FFF2-40B4-BE49-F238E27FC236}">
                <a16:creationId xmlns:a16="http://schemas.microsoft.com/office/drawing/2014/main" id="{5496CA69-F288-4538-974D-9A68581F4941}"/>
              </a:ext>
            </a:extLst>
          </p:cNvPr>
          <p:cNvSpPr>
            <a:spLocks noGrp="1"/>
          </p:cNvSpPr>
          <p:nvPr>
            <p:ph type="pic" sz="quarter" idx="20"/>
          </p:nvPr>
        </p:nvSpPr>
        <p:spPr>
          <a:xfrm>
            <a:off x="1143000" y="2350008"/>
            <a:ext cx="1965960" cy="1801368"/>
          </a:xfrm>
          <a:solidFill>
            <a:schemeClr val="accent2"/>
          </a:solidFill>
        </p:spPr>
        <p:txBody>
          <a:bodyPr/>
          <a:lstStyle/>
          <a:p>
            <a:r>
              <a:rPr lang="en-US" dirty="0"/>
              <a:t>Click icon to add picture</a:t>
            </a:r>
          </a:p>
        </p:txBody>
      </p:sp>
      <p:sp>
        <p:nvSpPr>
          <p:cNvPr id="39" name="Text Placeholder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2" name="Text Placeholder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1" name="Picture Placeholder 49">
            <a:extLst>
              <a:ext uri="{FF2B5EF4-FFF2-40B4-BE49-F238E27FC236}">
                <a16:creationId xmlns:a16="http://schemas.microsoft.com/office/drawing/2014/main" id="{ADF2F19D-7D9A-47B3-8711-A71F034693FE}"/>
              </a:ext>
            </a:extLst>
          </p:cNvPr>
          <p:cNvSpPr>
            <a:spLocks noGrp="1"/>
          </p:cNvSpPr>
          <p:nvPr>
            <p:ph type="pic" sz="quarter" idx="21"/>
          </p:nvPr>
        </p:nvSpPr>
        <p:spPr>
          <a:xfrm>
            <a:off x="3784636" y="2350008"/>
            <a:ext cx="1965960" cy="1801368"/>
          </a:xfrm>
          <a:solidFill>
            <a:schemeClr val="accent2"/>
          </a:solidFill>
        </p:spPr>
        <p:txBody>
          <a:bodyPr/>
          <a:lstStyle/>
          <a:p>
            <a:r>
              <a:rPr lang="en-US" dirty="0"/>
              <a:t>Click icon to add picture</a:t>
            </a:r>
          </a:p>
        </p:txBody>
      </p:sp>
      <p:sp>
        <p:nvSpPr>
          <p:cNvPr id="43" name="Text Placeholder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4" name="Text Placeholder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2" name="Picture Placeholder 49">
            <a:extLst>
              <a:ext uri="{FF2B5EF4-FFF2-40B4-BE49-F238E27FC236}">
                <a16:creationId xmlns:a16="http://schemas.microsoft.com/office/drawing/2014/main" id="{4519A595-9DA0-413B-A1E1-B0F059132DD1}"/>
              </a:ext>
            </a:extLst>
          </p:cNvPr>
          <p:cNvSpPr>
            <a:spLocks noGrp="1"/>
          </p:cNvSpPr>
          <p:nvPr>
            <p:ph type="pic" sz="quarter" idx="22"/>
          </p:nvPr>
        </p:nvSpPr>
        <p:spPr>
          <a:xfrm>
            <a:off x="6437376" y="2350008"/>
            <a:ext cx="1965960" cy="1801368"/>
          </a:xfrm>
          <a:solidFill>
            <a:schemeClr val="accent2"/>
          </a:solidFill>
        </p:spPr>
        <p:txBody>
          <a:bodyPr/>
          <a:lstStyle/>
          <a:p>
            <a:r>
              <a:rPr lang="en-US" dirty="0"/>
              <a:t>Click icon to add picture</a:t>
            </a:r>
          </a:p>
        </p:txBody>
      </p:sp>
      <p:sp>
        <p:nvSpPr>
          <p:cNvPr id="45" name="Text Placeholder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6" name="Text Placeholder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3" name="Picture Placeholder 49">
            <a:extLst>
              <a:ext uri="{FF2B5EF4-FFF2-40B4-BE49-F238E27FC236}">
                <a16:creationId xmlns:a16="http://schemas.microsoft.com/office/drawing/2014/main" id="{ECF2CB24-2F78-42B5-BEC0-904245F37452}"/>
              </a:ext>
            </a:extLst>
          </p:cNvPr>
          <p:cNvSpPr>
            <a:spLocks noGrp="1"/>
          </p:cNvSpPr>
          <p:nvPr>
            <p:ph type="pic" sz="quarter" idx="23"/>
          </p:nvPr>
        </p:nvSpPr>
        <p:spPr>
          <a:xfrm>
            <a:off x="9089136" y="2350008"/>
            <a:ext cx="1965960" cy="1801368"/>
          </a:xfrm>
          <a:solidFill>
            <a:schemeClr val="accent2"/>
          </a:solidFill>
        </p:spPr>
        <p:txBody>
          <a:bodyPr/>
          <a:lstStyle/>
          <a:p>
            <a:r>
              <a:rPr lang="en-US" dirty="0"/>
              <a:t>Click icon to add picture</a:t>
            </a:r>
          </a:p>
        </p:txBody>
      </p:sp>
      <p:sp>
        <p:nvSpPr>
          <p:cNvPr id="47" name="Text Placeholder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8" name="Text Placeholder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dirty="0"/>
              <a:t>2/7/20XX</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72832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and Content 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838200" y="1825625"/>
            <a:ext cx="10692810" cy="4351338"/>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27621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r>
              <a:rPr lang="en-US" dirty="0"/>
              <a:t>2/7/20XX</a:t>
            </a:r>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r>
              <a:rPr lang="en-US" dirty="0"/>
              <a:t>Sample Footer Text</a:t>
            </a:r>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dirty="0"/>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6" r:id="rId5"/>
    <p:sldLayoutId id="2147483662" r:id="rId6"/>
    <p:sldLayoutId id="2147483679" r:id="rId7"/>
    <p:sldLayoutId id="2147483682" r:id="rId8"/>
    <p:sldLayoutId id="2147483687" r:id="rId9"/>
    <p:sldLayoutId id="2147483665" r:id="rId10"/>
    <p:sldLayoutId id="2147483683" r:id="rId11"/>
    <p:sldLayoutId id="2147483677" r:id="rId12"/>
    <p:sldLayoutId id="2147483678" r:id="rId13"/>
    <p:sldLayoutId id="2147483684" r:id="rId14"/>
    <p:sldLayoutId id="2147483661" r:id="rId15"/>
    <p:sldLayoutId id="2147483663" r:id="rId16"/>
    <p:sldLayoutId id="2147483664" r:id="rId17"/>
    <p:sldLayoutId id="2147483666" r:id="rId18"/>
    <p:sldLayoutId id="2147483667" r:id="rId19"/>
    <p:sldLayoutId id="2147483685" r:id="rId20"/>
    <p:sldLayoutId id="2147483668" r:id="rId21"/>
    <p:sldLayoutId id="2147483669" r:id="rId22"/>
  </p:sldLayoutIdLst>
  <p:hf hdr="0" dt="0"/>
  <p:txStyles>
    <p:titleStyle>
      <a:lvl1pPr algn="l" defTabSz="914400" rtl="0" eaLnBrk="1" latinLnBrk="0" hangingPunct="1">
        <a:lnSpc>
          <a:spcPct val="90000"/>
        </a:lnSpc>
        <a:spcBef>
          <a:spcPct val="0"/>
        </a:spcBef>
        <a:buNone/>
        <a:defRPr sz="32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 Target="slide13.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hyperlink" Target="http://searchsoftwarequality.techtarget.com/definition/Scrum" TargetMode="External"/><Relationship Id="rId2" Type="http://schemas.openxmlformats.org/officeDocument/2006/relationships/image" Target="../media/image21.jpeg"/><Relationship Id="rId1" Type="http://schemas.openxmlformats.org/officeDocument/2006/relationships/slideLayout" Target="../slideLayouts/slideLayout13.xml"/><Relationship Id="rId5" Type="http://schemas.openxmlformats.org/officeDocument/2006/relationships/hyperlink" Target="https://www.linkedin.com/pulse/agile-project-management-methodology-vs-waterfall-pmp-pmi-acp-/" TargetMode="External"/><Relationship Id="rId4" Type="http://schemas.openxmlformats.org/officeDocument/2006/relationships/hyperlink" Target="https://agilelearninglabs.com/resources/scrum-introduc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slide" Target="slide1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 Id="rId6" Type="http://schemas.openxmlformats.org/officeDocument/2006/relationships/slide" Target="slide13.xml"/><Relationship Id="rId5" Type="http://schemas.openxmlformats.org/officeDocument/2006/relationships/image" Target="../media/image12.jpg"/><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8.xml"/><Relationship Id="rId5" Type="http://schemas.openxmlformats.org/officeDocument/2006/relationships/image" Target="../media/image17.jpeg"/><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1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low angle view of buildings in a city">
            <a:extLst>
              <a:ext uri="{FF2B5EF4-FFF2-40B4-BE49-F238E27FC236}">
                <a16:creationId xmlns:a16="http://schemas.microsoft.com/office/drawing/2014/main" id="{3CF2725B-8BAD-4651-8A3F-80E7338713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2623279" y="0"/>
            <a:ext cx="9568721" cy="6858000"/>
          </a:xfrm>
        </p:spPr>
      </p:pic>
      <p:sp>
        <p:nvSpPr>
          <p:cNvPr id="2" name="Title 1">
            <a:extLst>
              <a:ext uri="{FF2B5EF4-FFF2-40B4-BE49-F238E27FC236}">
                <a16:creationId xmlns:a16="http://schemas.microsoft.com/office/drawing/2014/main" id="{D9B36C10-A9EA-414E-B3D3-09BAD9FA950D}"/>
              </a:ext>
            </a:extLst>
          </p:cNvPr>
          <p:cNvSpPr>
            <a:spLocks noGrp="1"/>
          </p:cNvSpPr>
          <p:nvPr>
            <p:ph type="title"/>
          </p:nvPr>
        </p:nvSpPr>
        <p:spPr>
          <a:xfrm>
            <a:off x="520697" y="1040001"/>
            <a:ext cx="3338625" cy="3150159"/>
          </a:xfrm>
        </p:spPr>
        <p:txBody>
          <a:bodyPr>
            <a:normAutofit/>
          </a:bodyPr>
          <a:lstStyle/>
          <a:p>
            <a:r>
              <a:rPr lang="en-US" b="1" dirty="0"/>
              <a:t>CS 250 Final Project</a:t>
            </a:r>
            <a:r>
              <a:rPr lang="en-US" dirty="0"/>
              <a:t>:</a:t>
            </a:r>
            <a:br>
              <a:rPr lang="en-US" dirty="0"/>
            </a:br>
            <a:r>
              <a:rPr lang="en-US" dirty="0"/>
              <a:t>Agile Presentation</a:t>
            </a:r>
          </a:p>
        </p:txBody>
      </p:sp>
      <p:sp>
        <p:nvSpPr>
          <p:cNvPr id="3" name="Subtitle 2">
            <a:extLst>
              <a:ext uri="{FF2B5EF4-FFF2-40B4-BE49-F238E27FC236}">
                <a16:creationId xmlns:a16="http://schemas.microsoft.com/office/drawing/2014/main" id="{0A140D27-0E15-4434-A8B8-FC32761449B0}"/>
              </a:ext>
            </a:extLst>
          </p:cNvPr>
          <p:cNvSpPr>
            <a:spLocks noGrp="1"/>
          </p:cNvSpPr>
          <p:nvPr>
            <p:ph type="body" sz="quarter" idx="14"/>
          </p:nvPr>
        </p:nvSpPr>
        <p:spPr>
          <a:xfrm>
            <a:off x="490538" y="4240213"/>
            <a:ext cx="3497262" cy="1801812"/>
          </a:xfrm>
        </p:spPr>
        <p:txBody>
          <a:bodyPr/>
          <a:lstStyle/>
          <a:p>
            <a:r>
              <a:rPr lang="en-US" dirty="0"/>
              <a:t>Kenneth Pinkerton</a:t>
            </a:r>
          </a:p>
        </p:txBody>
      </p:sp>
    </p:spTree>
    <p:extLst>
      <p:ext uri="{BB962C8B-B14F-4D97-AF65-F5344CB8AC3E}">
        <p14:creationId xmlns:p14="http://schemas.microsoft.com/office/powerpoint/2010/main" val="170963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8101-4ED5-4D91-9EFA-B0E7C1EA6E26}"/>
              </a:ext>
            </a:extLst>
          </p:cNvPr>
          <p:cNvSpPr>
            <a:spLocks noGrp="1"/>
          </p:cNvSpPr>
          <p:nvPr>
            <p:ph type="title"/>
          </p:nvPr>
        </p:nvSpPr>
        <p:spPr>
          <a:xfrm>
            <a:off x="969264" y="2679192"/>
            <a:ext cx="4946904" cy="3273552"/>
          </a:xfrm>
        </p:spPr>
        <p:txBody>
          <a:bodyPr/>
          <a:lstStyle/>
          <a:p>
            <a:r>
              <a:rPr lang="en-US" dirty="0"/>
              <a:t>The waterfall method</a:t>
            </a:r>
          </a:p>
        </p:txBody>
      </p:sp>
      <p:pic>
        <p:nvPicPr>
          <p:cNvPr id="8" name="Picture Placeholder 7" descr="View of city buildings over the water from a track">
            <a:extLst>
              <a:ext uri="{FF2B5EF4-FFF2-40B4-BE49-F238E27FC236}">
                <a16:creationId xmlns:a16="http://schemas.microsoft.com/office/drawing/2014/main" id="{5A5996C8-9A00-4071-B24A-D1B22DDFAD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208292" y="3"/>
            <a:ext cx="8997356" cy="4581079"/>
          </a:xfrm>
        </p:spPr>
      </p:pic>
      <p:pic>
        <p:nvPicPr>
          <p:cNvPr id="10" name="Picture Placeholder 9" descr="View of city buildings over the water">
            <a:extLst>
              <a:ext uri="{FF2B5EF4-FFF2-40B4-BE49-F238E27FC236}">
                <a16:creationId xmlns:a16="http://schemas.microsoft.com/office/drawing/2014/main" id="{C2C517CC-DCFE-4E86-A4E5-F5BFD7BF69F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7243070" y="883420"/>
            <a:ext cx="4948931" cy="5974580"/>
          </a:xfrm>
        </p:spPr>
      </p:pic>
      <p:pic>
        <p:nvPicPr>
          <p:cNvPr id="12" name="Picture Placeholder 11" descr="A picture containing glass buildings with reflection">
            <a:extLst>
              <a:ext uri="{FF2B5EF4-FFF2-40B4-BE49-F238E27FC236}">
                <a16:creationId xmlns:a16="http://schemas.microsoft.com/office/drawing/2014/main" id="{90D6ECDF-A0E4-4308-967E-8BAC3E85A4B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a:stretch/>
        </p:blipFill>
        <p:spPr>
          <a:xfrm>
            <a:off x="4234997" y="4574265"/>
            <a:ext cx="5074516" cy="2298983"/>
          </a:xfrm>
        </p:spPr>
      </p:pic>
    </p:spTree>
    <p:extLst>
      <p:ext uri="{BB962C8B-B14F-4D97-AF65-F5344CB8AC3E}">
        <p14:creationId xmlns:p14="http://schemas.microsoft.com/office/powerpoint/2010/main" val="2499442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3">
            <a:extLst>
              <a:ext uri="{FF2B5EF4-FFF2-40B4-BE49-F238E27FC236}">
                <a16:creationId xmlns:a16="http://schemas.microsoft.com/office/drawing/2014/main" id="{2F3E4DD3-72CE-3C7D-94DC-B1F86336D34D}"/>
              </a:ext>
            </a:extLst>
          </p:cNvPr>
          <p:cNvSpPr>
            <a:spLocks noGrp="1"/>
          </p:cNvSpPr>
          <p:nvPr>
            <p:ph type="title"/>
          </p:nvPr>
        </p:nvSpPr>
        <p:spPr>
          <a:xfrm>
            <a:off x="839788" y="365125"/>
            <a:ext cx="10515600" cy="1325563"/>
          </a:xfrm>
        </p:spPr>
        <p:txBody>
          <a:bodyPr vert="horz" lIns="91440" tIns="45720" rIns="91440" bIns="45720" rtlCol="0" anchor="ctr">
            <a:normAutofit/>
          </a:bodyPr>
          <a:lstStyle/>
          <a:p>
            <a:r>
              <a:rPr lang="en-US" i="1" kern="1200" cap="all" baseline="0" dirty="0">
                <a:latin typeface="+mj-lt"/>
                <a:ea typeface="+mj-ea"/>
                <a:cs typeface="+mj-cs"/>
              </a:rPr>
              <a:t>Phases of the SDLC in Agile</a:t>
            </a:r>
          </a:p>
        </p:txBody>
      </p:sp>
      <p:sp>
        <p:nvSpPr>
          <p:cNvPr id="66" name="Text Placeholder 2">
            <a:extLst>
              <a:ext uri="{FF2B5EF4-FFF2-40B4-BE49-F238E27FC236}">
                <a16:creationId xmlns:a16="http://schemas.microsoft.com/office/drawing/2014/main" id="{2E34EA2C-D382-1E55-2AC9-A0BD3E8329A3}"/>
              </a:ext>
            </a:extLst>
          </p:cNvPr>
          <p:cNvSpPr>
            <a:spLocks noGrp="1"/>
          </p:cNvSpPr>
          <p:nvPr>
            <p:ph type="body" idx="1"/>
          </p:nvPr>
        </p:nvSpPr>
        <p:spPr>
          <a:xfrm>
            <a:off x="221069" y="1322369"/>
            <a:ext cx="5776505" cy="823912"/>
          </a:xfrm>
        </p:spPr>
        <p:txBody>
          <a:bodyPr/>
          <a:lstStyle/>
          <a:p>
            <a:r>
              <a:rPr lang="en-US" dirty="0"/>
              <a:t>Waterfall / Agile Comparison</a:t>
            </a:r>
            <a:r>
              <a:rPr lang="en-US" baseline="-25000" dirty="0">
                <a:hlinkClick r:id="rId2" action="ppaction://hlinksldjump"/>
              </a:rPr>
              <a:t>4</a:t>
            </a:r>
            <a:endParaRPr lang="en-US" dirty="0"/>
          </a:p>
        </p:txBody>
      </p:sp>
      <p:pic>
        <p:nvPicPr>
          <p:cNvPr id="11" name="Picture Placeholder 10">
            <a:extLst>
              <a:ext uri="{FF2B5EF4-FFF2-40B4-BE49-F238E27FC236}">
                <a16:creationId xmlns:a16="http://schemas.microsoft.com/office/drawing/2014/main" id="{3C2A82B6-1FBD-D11E-9C40-D74AD08617B8}"/>
              </a:ext>
            </a:extLst>
          </p:cNvPr>
          <p:cNvPicPr>
            <a:picLocks noGrp="1" noChangeAspect="1"/>
          </p:cNvPicPr>
          <p:nvPr>
            <p:ph sz="half" idx="2"/>
          </p:nvPr>
        </p:nvPicPr>
        <p:blipFill>
          <a:blip r:embed="rId3"/>
          <a:stretch/>
        </p:blipFill>
        <p:spPr>
          <a:xfrm>
            <a:off x="221068" y="2647932"/>
            <a:ext cx="6025511" cy="3389350"/>
          </a:xfrm>
          <a:prstGeom prst="rect">
            <a:avLst/>
          </a:prstGeom>
          <a:noFill/>
        </p:spPr>
      </p:pic>
      <p:sp>
        <p:nvSpPr>
          <p:cNvPr id="19" name="TextBox 18">
            <a:extLst>
              <a:ext uri="{FF2B5EF4-FFF2-40B4-BE49-F238E27FC236}">
                <a16:creationId xmlns:a16="http://schemas.microsoft.com/office/drawing/2014/main" id="{D10BE0D6-7A1A-4E57-D653-94079E392D51}"/>
              </a:ext>
            </a:extLst>
          </p:cNvPr>
          <p:cNvSpPr txBox="1"/>
          <p:nvPr/>
        </p:nvSpPr>
        <p:spPr>
          <a:xfrm>
            <a:off x="6246579" y="2146280"/>
            <a:ext cx="5826785" cy="4346595"/>
          </a:xfrm>
          <a:prstGeom prst="rect">
            <a:avLst/>
          </a:prstGeom>
        </p:spPr>
        <p:txBody>
          <a:bodyPr vert="horz" lIns="91440" tIns="45720" rIns="91440" bIns="45720" rtlCol="0" anchor="ctr" anchorCtr="0">
            <a:normAutofit/>
          </a:bodyPr>
          <a:lstStyle/>
          <a:p>
            <a:pPr>
              <a:lnSpc>
                <a:spcPct val="90000"/>
              </a:lnSpc>
              <a:spcBef>
                <a:spcPts val="1000"/>
              </a:spcBef>
              <a:buSzPct val="80000"/>
            </a:pPr>
            <a:r>
              <a:rPr lang="en-US" sz="1400" dirty="0"/>
              <a:t>In the context of this project, this project would have proceeded much differently if the waterfall method had been used. As the illustration on the left shows each step under waterfall flows from the last, and there is not an in-built method of returning to an earlier phase without substantial rework or restarting of the project. This could have been disastrous in this project as this was a new development and there were aspects that did change during its course such that if the project had continued under the waterfall method there would have been substantial costs associated with reworking portions that had already been done, or the project being at a point that it would be impossible to tell how those changes may have transpired or turned out. </a:t>
            </a:r>
          </a:p>
          <a:p>
            <a:pPr>
              <a:lnSpc>
                <a:spcPct val="90000"/>
              </a:lnSpc>
              <a:spcBef>
                <a:spcPts val="1000"/>
              </a:spcBef>
              <a:buSzPct val="80000"/>
            </a:pPr>
            <a:r>
              <a:rPr lang="en-US" sz="1400" dirty="0"/>
              <a:t>For instance, during the project there was a point where the client had come back and decided that a more generalized approach of niche travel destinations was not the direction they wanted to go from an executive point and new data had come up prompting them to pivot instead to wellness and detox vacations. Under Agile this was able to be more easily implemented because the portion that was changed was modular and only a small piece that had minor reworking associated with it. However, under the waterfall method this piece may have been fully completed or otherwise not in a state that it could be so easily changed.</a:t>
            </a:r>
            <a:endParaRPr lang="en-US" sz="1400" b="1" kern="1200" cap="all" spc="0" baseline="0" dirty="0">
              <a:solidFill>
                <a:schemeClr val="accent1"/>
              </a:solidFill>
              <a:latin typeface="+mn-lt"/>
              <a:ea typeface="+mn-ea"/>
              <a:cs typeface="+mn-cs"/>
            </a:endParaRPr>
          </a:p>
        </p:txBody>
      </p:sp>
      <p:sp>
        <p:nvSpPr>
          <p:cNvPr id="9" name="Slide Number Placeholder 8">
            <a:extLst>
              <a:ext uri="{FF2B5EF4-FFF2-40B4-BE49-F238E27FC236}">
                <a16:creationId xmlns:a16="http://schemas.microsoft.com/office/drawing/2014/main" id="{91F99220-E4E9-6E89-9245-C47FF0D70C8C}"/>
              </a:ext>
            </a:extLst>
          </p:cNvPr>
          <p:cNvSpPr>
            <a:spLocks noGrp="1"/>
          </p:cNvSpPr>
          <p:nvPr>
            <p:ph type="sldNum" sz="quarter" idx="12"/>
          </p:nvPr>
        </p:nvSpPr>
        <p:spPr>
          <a:xfrm>
            <a:off x="11602477" y="6398878"/>
            <a:ext cx="470887" cy="365125"/>
          </a:xfrm>
        </p:spPr>
        <p:txBody>
          <a:bodyPr vert="horz" lIns="91440" tIns="45720" rIns="91440" bIns="45720" rtlCol="0" anchor="ctr">
            <a:normAutofit/>
          </a:bodyPr>
          <a:lstStyle/>
          <a:p>
            <a:pPr>
              <a:spcAft>
                <a:spcPts val="600"/>
              </a:spcAft>
            </a:pPr>
            <a:fld id="{312CC964-A50B-4C29-B4E4-2C30BB34CCF3}" type="slidenum">
              <a:rPr lang="en-US" smtClean="0"/>
              <a:pPr>
                <a:spcAft>
                  <a:spcPts val="600"/>
                </a:spcAft>
              </a:pPr>
              <a:t>11</a:t>
            </a:fld>
            <a:endParaRPr lang="en-US"/>
          </a:p>
        </p:txBody>
      </p:sp>
    </p:spTree>
    <p:extLst>
      <p:ext uri="{BB962C8B-B14F-4D97-AF65-F5344CB8AC3E}">
        <p14:creationId xmlns:p14="http://schemas.microsoft.com/office/powerpoint/2010/main" val="1168326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79F08F-6890-4E7D-8F3F-47657269E4DC}"/>
              </a:ext>
            </a:extLst>
          </p:cNvPr>
          <p:cNvSpPr>
            <a:spLocks noGrp="1"/>
          </p:cNvSpPr>
          <p:nvPr>
            <p:ph type="ctrTitle"/>
          </p:nvPr>
        </p:nvSpPr>
        <p:spPr>
          <a:xfrm>
            <a:off x="5083790" y="1064715"/>
            <a:ext cx="6153912" cy="2042379"/>
          </a:xfrm>
        </p:spPr>
        <p:txBody>
          <a:bodyPr/>
          <a:lstStyle/>
          <a:p>
            <a:r>
              <a:rPr lang="en-US" dirty="0"/>
              <a:t>Agile V.s. Waterfall for future projects</a:t>
            </a:r>
          </a:p>
        </p:txBody>
      </p:sp>
      <p:pic>
        <p:nvPicPr>
          <p:cNvPr id="9" name="Picture Placeholder 8" descr="A picture containing blue glass buildings with reflection">
            <a:extLst>
              <a:ext uri="{FF2B5EF4-FFF2-40B4-BE49-F238E27FC236}">
                <a16:creationId xmlns:a16="http://schemas.microsoft.com/office/drawing/2014/main" id="{EB5E1FEF-1282-4779-83BA-2F3F6D476B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6822" y="0"/>
            <a:ext cx="4811317" cy="6857998"/>
          </a:xfrm>
        </p:spPr>
      </p:pic>
      <p:sp>
        <p:nvSpPr>
          <p:cNvPr id="4" name="Slide Number Placeholder 3">
            <a:extLst>
              <a:ext uri="{FF2B5EF4-FFF2-40B4-BE49-F238E27FC236}">
                <a16:creationId xmlns:a16="http://schemas.microsoft.com/office/drawing/2014/main" id="{05F8C04B-250D-4AE1-9F65-682FB4830BA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12</a:t>
            </a:fld>
            <a:endParaRPr lang="en-US" dirty="0"/>
          </a:p>
        </p:txBody>
      </p:sp>
      <p:sp>
        <p:nvSpPr>
          <p:cNvPr id="3" name="TextBox 2">
            <a:extLst>
              <a:ext uri="{FF2B5EF4-FFF2-40B4-BE49-F238E27FC236}">
                <a16:creationId xmlns:a16="http://schemas.microsoft.com/office/drawing/2014/main" id="{FEC5F346-0A96-9FDD-6884-A7BAA56950F4}"/>
              </a:ext>
            </a:extLst>
          </p:cNvPr>
          <p:cNvSpPr txBox="1"/>
          <p:nvPr/>
        </p:nvSpPr>
        <p:spPr>
          <a:xfrm>
            <a:off x="5083789" y="3237722"/>
            <a:ext cx="6153911" cy="3416320"/>
          </a:xfrm>
          <a:prstGeom prst="rect">
            <a:avLst/>
          </a:prstGeom>
          <a:noFill/>
        </p:spPr>
        <p:txBody>
          <a:bodyPr wrap="square" rtlCol="0">
            <a:spAutoFit/>
          </a:bodyPr>
          <a:lstStyle/>
          <a:p>
            <a:r>
              <a:rPr lang="en-US" dirty="0"/>
              <a:t>When I undertake future projects, my initial inclination is to lean towards an Agile methodology. </a:t>
            </a:r>
          </a:p>
          <a:p>
            <a:endParaRPr lang="en-US" dirty="0"/>
          </a:p>
          <a:p>
            <a:r>
              <a:rPr lang="en-US" dirty="0"/>
              <a:t>This is due to Agile being far more responsive to changing circumstances, as well as a greater focus is put onto creating value as quickly as possible. </a:t>
            </a:r>
          </a:p>
          <a:p>
            <a:endParaRPr lang="en-US" dirty="0"/>
          </a:p>
          <a:p>
            <a:r>
              <a:rPr lang="en-US" dirty="0"/>
              <a:t>This is done through breaking down of the project into smaller subsections, or user stories. By then incrementing the project it becomes easier to take a large project and break it down into more manageable sections. This also adds the benefit of allowing the client to see exactly where the project is and to see it taking shape over time.</a:t>
            </a:r>
          </a:p>
        </p:txBody>
      </p:sp>
    </p:spTree>
    <p:extLst>
      <p:ext uri="{BB962C8B-B14F-4D97-AF65-F5344CB8AC3E}">
        <p14:creationId xmlns:p14="http://schemas.microsoft.com/office/powerpoint/2010/main" val="718815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5146159" y="685800"/>
            <a:ext cx="6238688" cy="1382233"/>
          </a:xfrm>
        </p:spPr>
        <p:txBody>
          <a:bodyPr/>
          <a:lstStyle/>
          <a:p>
            <a:r>
              <a:rPr lang="en-US" dirty="0"/>
              <a:t>References</a:t>
            </a:r>
          </a:p>
        </p:txBody>
      </p:sp>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46394"/>
          </a:xfrm>
        </p:spPr>
      </p:pic>
      <p:sp>
        <p:nvSpPr>
          <p:cNvPr id="3" name="Content Placeholder 2">
            <a:extLst>
              <a:ext uri="{FF2B5EF4-FFF2-40B4-BE49-F238E27FC236}">
                <a16:creationId xmlns:a16="http://schemas.microsoft.com/office/drawing/2014/main" id="{7137E6E0-B242-46D9-ABE6-B318CABC4509}"/>
              </a:ext>
            </a:extLst>
          </p:cNvPr>
          <p:cNvSpPr>
            <a:spLocks noGrp="1"/>
          </p:cNvSpPr>
          <p:nvPr>
            <p:ph idx="1"/>
          </p:nvPr>
        </p:nvSpPr>
        <p:spPr>
          <a:xfrm>
            <a:off x="4651744" y="2301949"/>
            <a:ext cx="7421620" cy="4462054"/>
          </a:xfrm>
        </p:spPr>
        <p:txBody>
          <a:bodyPr>
            <a:normAutofit fontScale="92500" lnSpcReduction="10000"/>
          </a:bodyPr>
          <a:lstStyle/>
          <a:p>
            <a:pPr marL="457200" indent="-457200">
              <a:buFont typeface="+mj-lt"/>
              <a:buAutoNum type="arabicPeriod"/>
            </a:pPr>
            <a:endParaRPr lang="en-US" sz="1800" dirty="0"/>
          </a:p>
          <a:p>
            <a:pPr marL="457200" indent="-457200">
              <a:buFont typeface="+mj-lt"/>
              <a:buAutoNum type="arabicPeriod"/>
            </a:pPr>
            <a:r>
              <a:rPr lang="en-US" sz="2200" dirty="0"/>
              <a:t>Margaret Rouse, “Scrum,” TechTarget, February 2007, </a:t>
            </a:r>
            <a:r>
              <a:rPr lang="en-US" sz="2200" dirty="0">
                <a:hlinkClick r:id="rId3"/>
              </a:rPr>
              <a:t>http://searchsoftwarequality.techtarget.com/definition/Scrum</a:t>
            </a:r>
            <a:r>
              <a:rPr lang="en-US" sz="2200" dirty="0"/>
              <a:t>.</a:t>
            </a:r>
          </a:p>
          <a:p>
            <a:pPr marL="457200" indent="-457200">
              <a:buFont typeface="+mj-lt"/>
              <a:buAutoNum type="arabicPeriod"/>
            </a:pPr>
            <a:r>
              <a:rPr lang="en-US" sz="2200" dirty="0"/>
              <a:t>Charles G. Cobb. (2015). The Project Manager’s Guide to Mastering Agile : Principles and Practices for an Adaptive Approach. Wiley.</a:t>
            </a:r>
          </a:p>
          <a:p>
            <a:pPr marL="457200" indent="-457200">
              <a:buFont typeface="+mj-lt"/>
              <a:buAutoNum type="arabicPeriod"/>
            </a:pPr>
            <a:r>
              <a:rPr lang="en-US" sz="2200" dirty="0"/>
              <a:t>Johnson, C. S. (2023, December 10). Scrum: A Breathtakingly Brief And Agile Introduction. Retrieved from Agile Learning Labs: </a:t>
            </a:r>
            <a:r>
              <a:rPr lang="en-US" sz="2200" dirty="0">
                <a:hlinkClick r:id="rId4"/>
              </a:rPr>
              <a:t>https://agilelearninglabs.com/resources/scrum-introduction/</a:t>
            </a:r>
            <a:endParaRPr lang="en-US" sz="2200" dirty="0"/>
          </a:p>
          <a:p>
            <a:pPr marL="457200" indent="-457200">
              <a:buFont typeface="+mj-lt"/>
              <a:buAutoNum type="arabicPeriod"/>
            </a:pPr>
            <a:r>
              <a:rPr lang="en-US" sz="2200" dirty="0"/>
              <a:t>Muhammad </a:t>
            </a:r>
            <a:r>
              <a:rPr lang="en-US" sz="2200" dirty="0" err="1"/>
              <a:t>Omair</a:t>
            </a:r>
            <a:r>
              <a:rPr lang="en-US" sz="2200" dirty="0"/>
              <a:t> </a:t>
            </a:r>
            <a:r>
              <a:rPr lang="en-US" sz="2200" dirty="0" err="1"/>
              <a:t>PfMP</a:t>
            </a:r>
            <a:r>
              <a:rPr lang="en-US" sz="2200" dirty="0"/>
              <a:t>, P. P. (2023, December 10). Agile Project Management Methodology vs. Waterfall Project Management Methodology: Understanding the Differences. Retrieved from LinkedIn: </a:t>
            </a:r>
            <a:r>
              <a:rPr lang="en-US" sz="2200" dirty="0">
                <a:hlinkClick r:id="rId5"/>
              </a:rPr>
              <a:t>https://www.linkedin.com/pulse/agile-project-management-methodology-vs-waterfall-pmp-pmi-acp-/</a:t>
            </a:r>
            <a:endParaRPr lang="en-US" sz="2200" dirty="0"/>
          </a:p>
          <a:p>
            <a:pPr marL="457200" indent="-457200">
              <a:buFont typeface="+mj-lt"/>
              <a:buAutoNum type="arabicPeriod"/>
            </a:pPr>
            <a:endParaRPr lang="en-US" sz="2200" dirty="0"/>
          </a:p>
          <a:p>
            <a:pPr marL="457200" indent="-457200">
              <a:buFont typeface="+mj-lt"/>
              <a:buAutoNum type="arabicPeriod"/>
            </a:pPr>
            <a:endParaRPr lang="en-US" sz="2200" dirty="0"/>
          </a:p>
        </p:txBody>
      </p:sp>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13</a:t>
            </a:fld>
            <a:endParaRPr lang="en-US" dirty="0"/>
          </a:p>
        </p:txBody>
      </p:sp>
    </p:spTree>
    <p:extLst>
      <p:ext uri="{BB962C8B-B14F-4D97-AF65-F5344CB8AC3E}">
        <p14:creationId xmlns:p14="http://schemas.microsoft.com/office/powerpoint/2010/main" val="304307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5E37-3C95-4E35-8624-CC190CC12235}"/>
              </a:ext>
            </a:extLst>
          </p:cNvPr>
          <p:cNvSpPr>
            <a:spLocks noGrp="1"/>
          </p:cNvSpPr>
          <p:nvPr>
            <p:ph type="title"/>
          </p:nvPr>
        </p:nvSpPr>
        <p:spPr>
          <a:xfrm>
            <a:off x="680485" y="675167"/>
            <a:ext cx="3761862" cy="3055078"/>
          </a:xfrm>
        </p:spPr>
        <p:txBody>
          <a:bodyPr/>
          <a:lstStyle/>
          <a:p>
            <a:r>
              <a:rPr lang="en-US" dirty="0"/>
              <a:t>Agenda	</a:t>
            </a:r>
          </a:p>
        </p:txBody>
      </p:sp>
      <p:sp>
        <p:nvSpPr>
          <p:cNvPr id="3" name="Content Placeholder 2">
            <a:extLst>
              <a:ext uri="{FF2B5EF4-FFF2-40B4-BE49-F238E27FC236}">
                <a16:creationId xmlns:a16="http://schemas.microsoft.com/office/drawing/2014/main" id="{CF816715-277D-4042-B401-03CD007D7CDB}"/>
              </a:ext>
            </a:extLst>
          </p:cNvPr>
          <p:cNvSpPr>
            <a:spLocks noGrp="1"/>
          </p:cNvSpPr>
          <p:nvPr>
            <p:ph idx="1"/>
          </p:nvPr>
        </p:nvSpPr>
        <p:spPr>
          <a:xfrm>
            <a:off x="4464621" y="533400"/>
            <a:ext cx="4497315" cy="5797237"/>
          </a:xfrm>
        </p:spPr>
        <p:txBody>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Overview of Agile Methodology</a:t>
            </a:r>
          </a:p>
          <a:p>
            <a:pPr marL="342900" indent="-342900">
              <a:buFont typeface="Arial" panose="020B0604020202020204" pitchFamily="34" charset="0"/>
              <a:buChar char="•"/>
            </a:pPr>
            <a:r>
              <a:rPr lang="en-US" dirty="0"/>
              <a:t>The roles on a Scrum-agile Team</a:t>
            </a:r>
          </a:p>
          <a:p>
            <a:pPr marL="342900" indent="-342900">
              <a:buFont typeface="Arial" panose="020B0604020202020204" pitchFamily="34" charset="0"/>
              <a:buChar char="•"/>
            </a:pPr>
            <a:r>
              <a:rPr lang="en-US" dirty="0"/>
              <a:t>The phases of the SDLC work in an agile approach</a:t>
            </a:r>
          </a:p>
          <a:p>
            <a:pPr marL="342900" indent="-342900">
              <a:buFont typeface="Arial" panose="020B0604020202020204" pitchFamily="34" charset="0"/>
              <a:buChar char="•"/>
            </a:pPr>
            <a:r>
              <a:rPr lang="en-US" dirty="0"/>
              <a:t>How the process would have been different with a waterfall development approach</a:t>
            </a:r>
          </a:p>
          <a:p>
            <a:pPr marL="342900" indent="-342900">
              <a:buFont typeface="Arial" panose="020B0604020202020204" pitchFamily="34" charset="0"/>
              <a:buChar char="•"/>
            </a:pPr>
            <a:r>
              <a:rPr lang="en-US" dirty="0"/>
              <a:t>Factors to consider when choosing a waterfall approach or an agile approach</a:t>
            </a:r>
          </a:p>
        </p:txBody>
      </p:sp>
      <p:sp>
        <p:nvSpPr>
          <p:cNvPr id="39" name="Footer Placeholder 38">
            <a:extLst>
              <a:ext uri="{FF2B5EF4-FFF2-40B4-BE49-F238E27FC236}">
                <a16:creationId xmlns:a16="http://schemas.microsoft.com/office/drawing/2014/main" id="{F98A8A15-91B5-4554-95A4-612A5FC0ECC7}"/>
              </a:ext>
            </a:extLst>
          </p:cNvPr>
          <p:cNvSpPr>
            <a:spLocks noGrp="1"/>
          </p:cNvSpPr>
          <p:nvPr>
            <p:ph type="ftr" sz="quarter" idx="11"/>
          </p:nvPr>
        </p:nvSpPr>
        <p:spPr>
          <a:xfrm>
            <a:off x="154429" y="6398878"/>
            <a:ext cx="4497315" cy="365125"/>
          </a:xfrm>
        </p:spPr>
        <p:txBody>
          <a:bodyPr/>
          <a:lstStyle/>
          <a:p>
            <a:r>
              <a:rPr lang="en-US" dirty="0"/>
              <a:t>Sample Footer Text</a:t>
            </a:r>
          </a:p>
        </p:txBody>
      </p:sp>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a:t>
            </a:fld>
            <a:endParaRPr lang="en-US" dirty="0"/>
          </a:p>
        </p:txBody>
      </p:sp>
    </p:spTree>
    <p:extLst>
      <p:ext uri="{BB962C8B-B14F-4D97-AF65-F5344CB8AC3E}">
        <p14:creationId xmlns:p14="http://schemas.microsoft.com/office/powerpoint/2010/main" val="2976291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99C3-3EDC-4898-A2E4-D8ACEE6A32AA}"/>
              </a:ext>
            </a:extLst>
          </p:cNvPr>
          <p:cNvSpPr>
            <a:spLocks noGrp="1"/>
          </p:cNvSpPr>
          <p:nvPr>
            <p:ph type="title"/>
          </p:nvPr>
        </p:nvSpPr>
        <p:spPr>
          <a:xfrm>
            <a:off x="5257806" y="557304"/>
            <a:ext cx="6815558" cy="1625731"/>
          </a:xfrm>
        </p:spPr>
        <p:txBody>
          <a:bodyPr/>
          <a:lstStyle/>
          <a:p>
            <a:r>
              <a:rPr lang="en-US" dirty="0"/>
              <a:t>Scrum-Agile Methodology</a:t>
            </a:r>
          </a:p>
        </p:txBody>
      </p:sp>
      <p:pic>
        <p:nvPicPr>
          <p:cNvPr id="7" name="Picture Placeholder 6" descr="Aerial view of city buildings">
            <a:extLst>
              <a:ext uri="{FF2B5EF4-FFF2-40B4-BE49-F238E27FC236}">
                <a16:creationId xmlns:a16="http://schemas.microsoft.com/office/drawing/2014/main" id="{F718B2F1-208E-4A1D-9716-513B0D7093E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 y="0"/>
            <a:ext cx="4742121" cy="3434316"/>
          </a:xfrm>
        </p:spPr>
      </p:pic>
      <p:pic>
        <p:nvPicPr>
          <p:cNvPr id="9" name="Picture Placeholder 8" descr="A picture containing blue glass buildings with reflection">
            <a:extLst>
              <a:ext uri="{FF2B5EF4-FFF2-40B4-BE49-F238E27FC236}">
                <a16:creationId xmlns:a16="http://schemas.microsoft.com/office/drawing/2014/main" id="{D8F748D4-DB82-42E3-894A-0552C0FD2AB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5" y="3432620"/>
            <a:ext cx="5178056" cy="3425380"/>
          </a:xfrm>
        </p:spPr>
      </p:pic>
      <p:sp>
        <p:nvSpPr>
          <p:cNvPr id="3" name="Content Placeholder 2">
            <a:extLst>
              <a:ext uri="{FF2B5EF4-FFF2-40B4-BE49-F238E27FC236}">
                <a16:creationId xmlns:a16="http://schemas.microsoft.com/office/drawing/2014/main" id="{AF5130D8-AD6A-4638-9059-326759848895}"/>
              </a:ext>
            </a:extLst>
          </p:cNvPr>
          <p:cNvSpPr>
            <a:spLocks noGrp="1"/>
          </p:cNvSpPr>
          <p:nvPr>
            <p:ph idx="1"/>
          </p:nvPr>
        </p:nvSpPr>
        <p:spPr>
          <a:xfrm>
            <a:off x="5693734" y="2183035"/>
            <a:ext cx="5355266" cy="4121845"/>
          </a:xfrm>
        </p:spPr>
        <p:txBody>
          <a:bodyPr/>
          <a:lstStyle/>
          <a:p>
            <a:pPr marL="285750" indent="-285750">
              <a:buFont typeface="Arial" panose="020B0604020202020204" pitchFamily="34" charset="0"/>
              <a:buChar char="•"/>
            </a:pPr>
            <a:r>
              <a:rPr lang="en-US" sz="1800" dirty="0"/>
              <a:t>“Scrum is an agile software development model based on multiple small teams working in an intensive and interdependent manner. The term is named for the scrum (or scrummage) formation in rugby, which is used to restart the game after an event that causes play to stop, such as an infringement. Scrum employs real-time decision-making processes based on actual events and information.”</a:t>
            </a:r>
            <a:r>
              <a:rPr lang="en-US" sz="1800" baseline="-25000" dirty="0">
                <a:hlinkClick r:id="rId4" action="ppaction://hlinksldjump"/>
              </a:rPr>
              <a:t>1</a:t>
            </a:r>
            <a:endParaRPr lang="en-US" sz="1800" dirty="0"/>
          </a:p>
          <a:p>
            <a:pPr marL="285750" indent="-285750">
              <a:buFont typeface="Arial" panose="020B0604020202020204" pitchFamily="34" charset="0"/>
              <a:buChar char="•"/>
            </a:pPr>
            <a:r>
              <a:rPr lang="en-US" sz="1800" dirty="0"/>
              <a:t>While this is perhaps where Agile began it has since evolved over time and is a series of principles that helps to govern how a project is carried out that focuses on generating value as quickly and efficiently as possible.</a:t>
            </a:r>
            <a:r>
              <a:rPr lang="en-US" sz="1800" baseline="-25000" dirty="0">
                <a:hlinkClick r:id="rId4" action="ppaction://hlinksldjump"/>
              </a:rPr>
              <a:t>2</a:t>
            </a:r>
            <a:endParaRPr lang="en-US" sz="1800" dirty="0"/>
          </a:p>
          <a:p>
            <a:endParaRPr lang="en-US" dirty="0"/>
          </a:p>
        </p:txBody>
      </p:sp>
      <p:sp>
        <p:nvSpPr>
          <p:cNvPr id="183" name="Slide Number Placeholder 182">
            <a:extLst>
              <a:ext uri="{FF2B5EF4-FFF2-40B4-BE49-F238E27FC236}">
                <a16:creationId xmlns:a16="http://schemas.microsoft.com/office/drawing/2014/main" id="{29707739-DA1E-4E29-A977-FC44841FF2D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3</a:t>
            </a:fld>
            <a:endParaRPr lang="en-US" dirty="0"/>
          </a:p>
        </p:txBody>
      </p:sp>
    </p:spTree>
    <p:extLst>
      <p:ext uri="{BB962C8B-B14F-4D97-AF65-F5344CB8AC3E}">
        <p14:creationId xmlns:p14="http://schemas.microsoft.com/office/powerpoint/2010/main" val="1790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8101-4ED5-4D91-9EFA-B0E7C1EA6E26}"/>
              </a:ext>
            </a:extLst>
          </p:cNvPr>
          <p:cNvSpPr>
            <a:spLocks noGrp="1"/>
          </p:cNvSpPr>
          <p:nvPr>
            <p:ph type="title"/>
          </p:nvPr>
        </p:nvSpPr>
        <p:spPr>
          <a:xfrm>
            <a:off x="969264" y="2679192"/>
            <a:ext cx="4946904" cy="3273552"/>
          </a:xfrm>
        </p:spPr>
        <p:txBody>
          <a:bodyPr/>
          <a:lstStyle/>
          <a:p>
            <a:r>
              <a:rPr lang="en-US" dirty="0"/>
              <a:t>Overview of Agile Methodology</a:t>
            </a:r>
          </a:p>
        </p:txBody>
      </p:sp>
      <p:pic>
        <p:nvPicPr>
          <p:cNvPr id="8" name="Picture Placeholder 7" descr="View of city buildings over the water from a track">
            <a:extLst>
              <a:ext uri="{FF2B5EF4-FFF2-40B4-BE49-F238E27FC236}">
                <a16:creationId xmlns:a16="http://schemas.microsoft.com/office/drawing/2014/main" id="{5A5996C8-9A00-4071-B24A-D1B22DDFAD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208292" y="3"/>
            <a:ext cx="8997356" cy="4581079"/>
          </a:xfrm>
        </p:spPr>
      </p:pic>
      <p:pic>
        <p:nvPicPr>
          <p:cNvPr id="10" name="Picture Placeholder 9" descr="View of city buildings over the water">
            <a:extLst>
              <a:ext uri="{FF2B5EF4-FFF2-40B4-BE49-F238E27FC236}">
                <a16:creationId xmlns:a16="http://schemas.microsoft.com/office/drawing/2014/main" id="{C2C517CC-DCFE-4E86-A4E5-F5BFD7BF69F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7243070" y="883420"/>
            <a:ext cx="4948931" cy="5974580"/>
          </a:xfrm>
        </p:spPr>
      </p:pic>
      <p:pic>
        <p:nvPicPr>
          <p:cNvPr id="12" name="Picture Placeholder 11" descr="A picture containing glass buildings with reflection">
            <a:extLst>
              <a:ext uri="{FF2B5EF4-FFF2-40B4-BE49-F238E27FC236}">
                <a16:creationId xmlns:a16="http://schemas.microsoft.com/office/drawing/2014/main" id="{90D6ECDF-A0E4-4308-967E-8BAC3E85A4B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a:stretch/>
        </p:blipFill>
        <p:spPr>
          <a:xfrm>
            <a:off x="4234997" y="4574265"/>
            <a:ext cx="5074516" cy="2298983"/>
          </a:xfrm>
        </p:spPr>
      </p:pic>
    </p:spTree>
    <p:extLst>
      <p:ext uri="{BB962C8B-B14F-4D97-AF65-F5344CB8AC3E}">
        <p14:creationId xmlns:p14="http://schemas.microsoft.com/office/powerpoint/2010/main" val="3871568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17475C05-5668-ADBA-99FB-FDC3327038F3}"/>
              </a:ext>
            </a:extLst>
          </p:cNvPr>
          <p:cNvSpPr>
            <a:spLocks noGrp="1"/>
          </p:cNvSpPr>
          <p:nvPr>
            <p:ph type="sldNum" sz="quarter" idx="12"/>
          </p:nvPr>
        </p:nvSpPr>
        <p:spPr>
          <a:xfrm>
            <a:off x="11602477" y="6398878"/>
            <a:ext cx="470887" cy="365125"/>
          </a:xfrm>
        </p:spPr>
        <p:txBody>
          <a:bodyPr anchor="ctr">
            <a:normAutofit/>
          </a:bodyPr>
          <a:lstStyle/>
          <a:p>
            <a:pPr>
              <a:spcAft>
                <a:spcPts val="600"/>
              </a:spcAft>
            </a:pPr>
            <a:fld id="{312CC964-A50B-4C29-B4E4-2C30BB34CCF3}" type="slidenum">
              <a:rPr lang="en-US" smtClean="0"/>
              <a:pPr>
                <a:spcAft>
                  <a:spcPts val="600"/>
                </a:spcAft>
              </a:pPr>
              <a:t>5</a:t>
            </a:fld>
            <a:endParaRPr lang="en-US"/>
          </a:p>
        </p:txBody>
      </p:sp>
      <p:sp>
        <p:nvSpPr>
          <p:cNvPr id="30" name="Title 3">
            <a:extLst>
              <a:ext uri="{FF2B5EF4-FFF2-40B4-BE49-F238E27FC236}">
                <a16:creationId xmlns:a16="http://schemas.microsoft.com/office/drawing/2014/main" id="{8D6BC204-C039-A64B-80E9-5AAEEAF642E4}"/>
              </a:ext>
            </a:extLst>
          </p:cNvPr>
          <p:cNvSpPr>
            <a:spLocks noGrp="1"/>
          </p:cNvSpPr>
          <p:nvPr>
            <p:ph type="title"/>
          </p:nvPr>
        </p:nvSpPr>
        <p:spPr>
          <a:xfrm>
            <a:off x="716280" y="680486"/>
            <a:ext cx="3393440" cy="624440"/>
          </a:xfrm>
        </p:spPr>
        <p:txBody>
          <a:bodyPr>
            <a:normAutofit fontScale="90000"/>
          </a:bodyPr>
          <a:lstStyle/>
          <a:p>
            <a:r>
              <a:rPr lang="en-US" dirty="0"/>
              <a:t>What is Agile</a:t>
            </a:r>
            <a:r>
              <a:rPr lang="en-US" i="0" dirty="0"/>
              <a:t>?</a:t>
            </a:r>
          </a:p>
        </p:txBody>
      </p:sp>
      <p:pic>
        <p:nvPicPr>
          <p:cNvPr id="11" name="Picture Placeholder 10" descr="Two colleagues planning on board with sticky notes">
            <a:extLst>
              <a:ext uri="{FF2B5EF4-FFF2-40B4-BE49-F238E27FC236}">
                <a16:creationId xmlns:a16="http://schemas.microsoft.com/office/drawing/2014/main" id="{1502C456-DD8D-89B0-7DF9-7726A344A491}"/>
              </a:ext>
            </a:extLst>
          </p:cNvPr>
          <p:cNvPicPr>
            <a:picLocks noGrp="1" noChangeAspect="1"/>
          </p:cNvPicPr>
          <p:nvPr>
            <p:ph idx="1"/>
          </p:nvPr>
        </p:nvPicPr>
        <p:blipFill rotWithShape="1">
          <a:blip r:embed="rId2"/>
          <a:srcRect l="15416" r="42037"/>
          <a:stretch/>
        </p:blipFill>
        <p:spPr>
          <a:xfrm>
            <a:off x="5175678" y="533399"/>
            <a:ext cx="3678762" cy="5771481"/>
          </a:xfrm>
          <a:noFill/>
        </p:spPr>
      </p:pic>
      <p:pic>
        <p:nvPicPr>
          <p:cNvPr id="17" name="Picture Placeholder 16" descr="Mountaineers ascending cliff">
            <a:extLst>
              <a:ext uri="{FF2B5EF4-FFF2-40B4-BE49-F238E27FC236}">
                <a16:creationId xmlns:a16="http://schemas.microsoft.com/office/drawing/2014/main" id="{712B674D-F421-AEF9-B36F-6F5931E7DE22}"/>
              </a:ext>
            </a:extLst>
          </p:cNvPr>
          <p:cNvPicPr>
            <a:picLocks noGrp="1" noChangeAspect="1"/>
          </p:cNvPicPr>
          <p:nvPr>
            <p:ph type="pic" sz="quarter" idx="13"/>
          </p:nvPr>
        </p:nvPicPr>
        <p:blipFill rotWithShape="1">
          <a:blip r:embed="rId3"/>
          <a:srcRect l="21499" r="2309" b="-5"/>
          <a:stretch/>
        </p:blipFill>
        <p:spPr>
          <a:xfrm>
            <a:off x="9531350" y="0"/>
            <a:ext cx="2660650" cy="2322513"/>
          </a:xfrm>
          <a:noFill/>
        </p:spPr>
      </p:pic>
      <p:pic>
        <p:nvPicPr>
          <p:cNvPr id="13" name="Picture Placeholder 12" descr="Web of wires showing connections between groups and singles">
            <a:extLst>
              <a:ext uri="{FF2B5EF4-FFF2-40B4-BE49-F238E27FC236}">
                <a16:creationId xmlns:a16="http://schemas.microsoft.com/office/drawing/2014/main" id="{B6234D46-91A1-C607-D8FB-C98F881AC227}"/>
              </a:ext>
            </a:extLst>
          </p:cNvPr>
          <p:cNvPicPr>
            <a:picLocks noGrp="1" noChangeAspect="1"/>
          </p:cNvPicPr>
          <p:nvPr>
            <p:ph type="pic" sz="quarter" idx="14"/>
          </p:nvPr>
        </p:nvPicPr>
        <p:blipFill rotWithShape="1">
          <a:blip r:embed="rId4"/>
          <a:srcRect l="19463" r="4066" b="2"/>
          <a:stretch/>
        </p:blipFill>
        <p:spPr>
          <a:xfrm>
            <a:off x="9531350" y="2324100"/>
            <a:ext cx="2660650" cy="2322513"/>
          </a:xfrm>
          <a:noFill/>
        </p:spPr>
      </p:pic>
      <p:pic>
        <p:nvPicPr>
          <p:cNvPr id="15" name="Picture Placeholder 14" descr="Skydiving group at sunset">
            <a:extLst>
              <a:ext uri="{FF2B5EF4-FFF2-40B4-BE49-F238E27FC236}">
                <a16:creationId xmlns:a16="http://schemas.microsoft.com/office/drawing/2014/main" id="{2A6EECD0-D6A1-24DA-BF97-80981CC18B7C}"/>
              </a:ext>
            </a:extLst>
          </p:cNvPr>
          <p:cNvPicPr>
            <a:picLocks noGrp="1" noChangeAspect="1"/>
          </p:cNvPicPr>
          <p:nvPr>
            <p:ph type="pic" sz="quarter" idx="15"/>
          </p:nvPr>
        </p:nvPicPr>
        <p:blipFill rotWithShape="1">
          <a:blip r:embed="rId5"/>
          <a:srcRect l="8426" r="27133" b="4"/>
          <a:stretch/>
        </p:blipFill>
        <p:spPr>
          <a:xfrm>
            <a:off x="9531350" y="4535488"/>
            <a:ext cx="2660650" cy="2322512"/>
          </a:xfrm>
          <a:noFill/>
        </p:spPr>
      </p:pic>
      <p:sp>
        <p:nvSpPr>
          <p:cNvPr id="19" name="TextBox 18">
            <a:extLst>
              <a:ext uri="{FF2B5EF4-FFF2-40B4-BE49-F238E27FC236}">
                <a16:creationId xmlns:a16="http://schemas.microsoft.com/office/drawing/2014/main" id="{DF6B4F25-F6A2-C1CD-5AD8-C55E0CB9F9D1}"/>
              </a:ext>
            </a:extLst>
          </p:cNvPr>
          <p:cNvSpPr txBox="1"/>
          <p:nvPr/>
        </p:nvSpPr>
        <p:spPr>
          <a:xfrm>
            <a:off x="716280" y="1766887"/>
            <a:ext cx="3782488" cy="2308324"/>
          </a:xfrm>
          <a:prstGeom prst="rect">
            <a:avLst/>
          </a:prstGeom>
          <a:noFill/>
        </p:spPr>
        <p:txBody>
          <a:bodyPr wrap="square" rtlCol="0">
            <a:spAutoFit/>
          </a:bodyPr>
          <a:lstStyle/>
          <a:p>
            <a:r>
              <a:rPr lang="en-US" dirty="0"/>
              <a:t>Agile is defined by a set of guiding principles rather than any set practices or tools. This allows for Agile to be more responsive to a given situation and varied in any given approach that is used. On the next slide we’ll go over the specific points of what Agile is, but below are the 5 key take-aways of agile.</a:t>
            </a:r>
            <a:r>
              <a:rPr lang="en-US" baseline="-25000" dirty="0">
                <a:hlinkClick r:id="rId6" action="ppaction://hlinksldjump"/>
              </a:rPr>
              <a:t>2</a:t>
            </a:r>
            <a:endParaRPr lang="en-US" dirty="0"/>
          </a:p>
        </p:txBody>
      </p:sp>
      <p:sp>
        <p:nvSpPr>
          <p:cNvPr id="20" name="TextBox 19">
            <a:extLst>
              <a:ext uri="{FF2B5EF4-FFF2-40B4-BE49-F238E27FC236}">
                <a16:creationId xmlns:a16="http://schemas.microsoft.com/office/drawing/2014/main" id="{9835EDAC-3D11-4F46-F4FD-96BD21F734A6}"/>
              </a:ext>
            </a:extLst>
          </p:cNvPr>
          <p:cNvSpPr txBox="1"/>
          <p:nvPr/>
        </p:nvSpPr>
        <p:spPr>
          <a:xfrm>
            <a:off x="716280" y="4166156"/>
            <a:ext cx="3782488" cy="1754326"/>
          </a:xfrm>
          <a:prstGeom prst="rect">
            <a:avLst/>
          </a:prstGeom>
          <a:noFill/>
        </p:spPr>
        <p:txBody>
          <a:bodyPr wrap="square" rtlCol="0">
            <a:spAutoFit/>
          </a:bodyPr>
          <a:lstStyle/>
          <a:p>
            <a:pPr marL="342900" indent="-342900">
              <a:buFont typeface="+mj-lt"/>
              <a:buAutoNum type="arabicPeriod"/>
            </a:pPr>
            <a:r>
              <a:rPr lang="en-US" dirty="0"/>
              <a:t>Increase focus on business outcomes.</a:t>
            </a:r>
          </a:p>
          <a:p>
            <a:pPr marL="342900" indent="-342900">
              <a:buFont typeface="+mj-lt"/>
              <a:buAutoNum type="arabicPeriod"/>
            </a:pPr>
            <a:r>
              <a:rPr lang="en-US" dirty="0"/>
              <a:t>Reduced time to market</a:t>
            </a:r>
          </a:p>
          <a:p>
            <a:pPr marL="342900" indent="-342900">
              <a:buFont typeface="+mj-lt"/>
              <a:buAutoNum type="arabicPeriod"/>
            </a:pPr>
            <a:r>
              <a:rPr lang="en-US" dirty="0"/>
              <a:t>Higher productivity and lower costs</a:t>
            </a:r>
          </a:p>
          <a:p>
            <a:pPr marL="342900" indent="-342900">
              <a:buFont typeface="+mj-lt"/>
              <a:buAutoNum type="arabicPeriod"/>
            </a:pPr>
            <a:r>
              <a:rPr lang="en-US" dirty="0"/>
              <a:t>Higher quality</a:t>
            </a:r>
          </a:p>
          <a:p>
            <a:pPr marL="342900" indent="-342900">
              <a:buFont typeface="+mj-lt"/>
              <a:buAutoNum type="arabicPeriod"/>
            </a:pPr>
            <a:r>
              <a:rPr lang="en-US" dirty="0"/>
              <a:t>Organizational effectiveness</a:t>
            </a:r>
          </a:p>
          <a:p>
            <a:pPr marL="342900" indent="-342900">
              <a:buFont typeface="+mj-lt"/>
              <a:buAutoNum type="arabicPeriod"/>
            </a:pPr>
            <a:endParaRPr lang="en-US" dirty="0"/>
          </a:p>
        </p:txBody>
      </p:sp>
    </p:spTree>
    <p:extLst>
      <p:ext uri="{BB962C8B-B14F-4D97-AF65-F5344CB8AC3E}">
        <p14:creationId xmlns:p14="http://schemas.microsoft.com/office/powerpoint/2010/main" val="3819225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BC80F49-6E2E-F39C-BE84-7C386671E27C}"/>
              </a:ext>
            </a:extLst>
          </p:cNvPr>
          <p:cNvSpPr>
            <a:spLocks noGrp="1"/>
          </p:cNvSpPr>
          <p:nvPr>
            <p:ph type="sldNum" sz="quarter" idx="12"/>
          </p:nvPr>
        </p:nvSpPr>
        <p:spPr/>
        <p:txBody>
          <a:bodyPr/>
          <a:lstStyle/>
          <a:p>
            <a:fld id="{312CC964-A50B-4C29-B4E4-2C30BB34CCF3}" type="slidenum">
              <a:rPr lang="en-US" smtClean="0"/>
              <a:t>6</a:t>
            </a:fld>
            <a:endParaRPr lang="en-US" dirty="0"/>
          </a:p>
        </p:txBody>
      </p:sp>
      <p:pic>
        <p:nvPicPr>
          <p:cNvPr id="6" name="Picture 5" descr="Jpg version of Agile Manifesto as published by Agile Alliance.">
            <a:extLst>
              <a:ext uri="{FF2B5EF4-FFF2-40B4-BE49-F238E27FC236}">
                <a16:creationId xmlns:a16="http://schemas.microsoft.com/office/drawing/2014/main" id="{B63B5B63-FA99-4E42-E0AB-FAACEB4E37FE}"/>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860721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5FF8487-12CC-455B-BB28-092AAA3E43A4}"/>
              </a:ext>
            </a:extLst>
          </p:cNvPr>
          <p:cNvSpPr>
            <a:spLocks noGrp="1"/>
          </p:cNvSpPr>
          <p:nvPr>
            <p:ph type="title"/>
          </p:nvPr>
        </p:nvSpPr>
        <p:spPr>
          <a:xfrm>
            <a:off x="1143000" y="533401"/>
            <a:ext cx="9906000" cy="1382156"/>
          </a:xfrm>
        </p:spPr>
        <p:txBody>
          <a:bodyPr/>
          <a:lstStyle/>
          <a:p>
            <a:r>
              <a:rPr lang="en-US" dirty="0"/>
              <a:t>Scrum-Agile team</a:t>
            </a:r>
          </a:p>
        </p:txBody>
      </p:sp>
      <p:pic>
        <p:nvPicPr>
          <p:cNvPr id="25" name="Picture Placeholder 24" descr="A person smiling for the camera at the office">
            <a:extLst>
              <a:ext uri="{FF2B5EF4-FFF2-40B4-BE49-F238E27FC236}">
                <a16:creationId xmlns:a16="http://schemas.microsoft.com/office/drawing/2014/main" id="{192E2443-3386-4F13-B458-B0DF7511A5FD}"/>
              </a:ext>
            </a:extLst>
          </p:cNvPr>
          <p:cNvPicPr>
            <a:picLocks noGrp="1" noChangeAspect="1"/>
          </p:cNvPicPr>
          <p:nvPr>
            <p:ph type="pic" sz="quarter" idx="20"/>
          </p:nvPr>
        </p:nvPicPr>
        <p:blipFill rotWithShape="1">
          <a:blip r:embed="rId2" cstate="screen">
            <a:extLst>
              <a:ext uri="{28A0092B-C50C-407E-A947-70E740481C1C}">
                <a14:useLocalDpi xmlns:a14="http://schemas.microsoft.com/office/drawing/2010/main"/>
              </a:ext>
            </a:extLst>
          </a:blip>
          <a:srcRect/>
          <a:stretch/>
        </p:blipFill>
        <p:spPr>
          <a:xfrm>
            <a:off x="1145421" y="1706195"/>
            <a:ext cx="1965960" cy="1801368"/>
          </a:xfrm>
        </p:spPr>
      </p:pic>
      <p:sp>
        <p:nvSpPr>
          <p:cNvPr id="12" name="Text Placeholder 11">
            <a:extLst>
              <a:ext uri="{FF2B5EF4-FFF2-40B4-BE49-F238E27FC236}">
                <a16:creationId xmlns:a16="http://schemas.microsoft.com/office/drawing/2014/main" id="{9CC19BCA-4923-4952-996B-EDA82BCF117C}"/>
              </a:ext>
            </a:extLst>
          </p:cNvPr>
          <p:cNvSpPr>
            <a:spLocks noGrp="1"/>
          </p:cNvSpPr>
          <p:nvPr>
            <p:ph type="body" idx="1"/>
          </p:nvPr>
        </p:nvSpPr>
        <p:spPr>
          <a:xfrm>
            <a:off x="1148145" y="3724911"/>
            <a:ext cx="1963236" cy="365760"/>
          </a:xfrm>
        </p:spPr>
        <p:txBody>
          <a:bodyPr/>
          <a:lstStyle/>
          <a:p>
            <a:r>
              <a:rPr lang="en-US" dirty="0"/>
              <a:t>Tester</a:t>
            </a:r>
          </a:p>
        </p:txBody>
      </p:sp>
      <p:sp>
        <p:nvSpPr>
          <p:cNvPr id="13" name="Text Placeholder 12">
            <a:extLst>
              <a:ext uri="{FF2B5EF4-FFF2-40B4-BE49-F238E27FC236}">
                <a16:creationId xmlns:a16="http://schemas.microsoft.com/office/drawing/2014/main" id="{CF48DD50-F55B-417A-A09A-9FF61091CD37}"/>
              </a:ext>
            </a:extLst>
          </p:cNvPr>
          <p:cNvSpPr>
            <a:spLocks noGrp="1"/>
          </p:cNvSpPr>
          <p:nvPr>
            <p:ph type="body" idx="13"/>
          </p:nvPr>
        </p:nvSpPr>
        <p:spPr>
          <a:xfrm>
            <a:off x="913666" y="4090671"/>
            <a:ext cx="2424018" cy="2673332"/>
          </a:xfrm>
        </p:spPr>
        <p:txBody>
          <a:bodyPr/>
          <a:lstStyle/>
          <a:p>
            <a:pPr marL="342900" indent="-342900">
              <a:buFont typeface="Arial" panose="020B0604020202020204" pitchFamily="34" charset="0"/>
              <a:buChar char="•"/>
            </a:pPr>
            <a:r>
              <a:rPr lang="en-US" sz="1400" dirty="0">
                <a:solidFill>
                  <a:schemeClr val="tx1"/>
                </a:solidFill>
              </a:rPr>
              <a:t>Writes clear test cases for the rest of the team.</a:t>
            </a:r>
          </a:p>
          <a:p>
            <a:pPr marL="342900" indent="-342900">
              <a:buFont typeface="Arial" panose="020B0604020202020204" pitchFamily="34" charset="0"/>
              <a:buChar char="•"/>
            </a:pPr>
            <a:r>
              <a:rPr lang="en-US" sz="1400" dirty="0">
                <a:solidFill>
                  <a:schemeClr val="tx1"/>
                </a:solidFill>
              </a:rPr>
              <a:t>Ensures that all users stories are implemented correctly.</a:t>
            </a:r>
          </a:p>
          <a:p>
            <a:pPr marL="342900" indent="-342900">
              <a:buFont typeface="Arial" panose="020B0604020202020204" pitchFamily="34" charset="0"/>
              <a:buChar char="•"/>
            </a:pPr>
            <a:r>
              <a:rPr lang="en-US" sz="1400" dirty="0">
                <a:solidFill>
                  <a:schemeClr val="tx1"/>
                </a:solidFill>
              </a:rPr>
              <a:t>Defines clear pass/fail metrics for all user stories</a:t>
            </a:r>
          </a:p>
          <a:p>
            <a:pPr marL="342900" indent="-342900">
              <a:buFont typeface="Arial" panose="020B0604020202020204" pitchFamily="34" charset="0"/>
              <a:buChar char="•"/>
            </a:pPr>
            <a:endParaRPr lang="en-US" sz="1400" dirty="0">
              <a:solidFill>
                <a:schemeClr val="tx1"/>
              </a:solidFill>
            </a:endParaRPr>
          </a:p>
        </p:txBody>
      </p:sp>
      <p:pic>
        <p:nvPicPr>
          <p:cNvPr id="27" name="Picture Placeholder 26" descr="A person smiling for the camera at the office">
            <a:extLst>
              <a:ext uri="{FF2B5EF4-FFF2-40B4-BE49-F238E27FC236}">
                <a16:creationId xmlns:a16="http://schemas.microsoft.com/office/drawing/2014/main" id="{2E18694F-192C-45F7-A79D-A6644797BCE7}"/>
              </a:ext>
            </a:extLst>
          </p:cNvPr>
          <p:cNvPicPr>
            <a:picLocks noGrp="1" noChangeAspect="1"/>
          </p:cNvPicPr>
          <p:nvPr>
            <p:ph type="pic" sz="quarter" idx="21"/>
          </p:nvPr>
        </p:nvPicPr>
        <p:blipFill rotWithShape="1">
          <a:blip r:embed="rId3" cstate="screen">
            <a:extLst>
              <a:ext uri="{28A0092B-C50C-407E-A947-70E740481C1C}">
                <a14:useLocalDpi xmlns:a14="http://schemas.microsoft.com/office/drawing/2010/main"/>
              </a:ext>
            </a:extLst>
          </a:blip>
          <a:srcRect/>
          <a:stretch/>
        </p:blipFill>
        <p:spPr>
          <a:xfrm>
            <a:off x="3784636" y="1706195"/>
            <a:ext cx="1965960" cy="1801368"/>
          </a:xfrm>
        </p:spPr>
      </p:pic>
      <p:sp>
        <p:nvSpPr>
          <p:cNvPr id="14" name="Text Placeholder 13">
            <a:extLst>
              <a:ext uri="{FF2B5EF4-FFF2-40B4-BE49-F238E27FC236}">
                <a16:creationId xmlns:a16="http://schemas.microsoft.com/office/drawing/2014/main" id="{F7A0AB77-FE60-4102-A808-335BC24E9950}"/>
              </a:ext>
            </a:extLst>
          </p:cNvPr>
          <p:cNvSpPr>
            <a:spLocks noGrp="1"/>
          </p:cNvSpPr>
          <p:nvPr>
            <p:ph type="body" idx="14"/>
          </p:nvPr>
        </p:nvSpPr>
        <p:spPr>
          <a:xfrm>
            <a:off x="3784635" y="3724911"/>
            <a:ext cx="1963236" cy="365760"/>
          </a:xfrm>
        </p:spPr>
        <p:txBody>
          <a:bodyPr/>
          <a:lstStyle/>
          <a:p>
            <a:r>
              <a:rPr lang="en-US" dirty="0"/>
              <a:t>Developer</a:t>
            </a:r>
          </a:p>
        </p:txBody>
      </p:sp>
      <p:pic>
        <p:nvPicPr>
          <p:cNvPr id="29" name="Picture Placeholder 28" descr="A person smiling for the camera at the office">
            <a:extLst>
              <a:ext uri="{FF2B5EF4-FFF2-40B4-BE49-F238E27FC236}">
                <a16:creationId xmlns:a16="http://schemas.microsoft.com/office/drawing/2014/main" id="{AD3CA8A0-C478-4601-B591-250B0F58C3EA}"/>
              </a:ext>
            </a:extLst>
          </p:cNvPr>
          <p:cNvPicPr>
            <a:picLocks noGrp="1" noChangeAspect="1"/>
          </p:cNvPicPr>
          <p:nvPr>
            <p:ph type="pic" sz="quarter" idx="22"/>
          </p:nvPr>
        </p:nvPicPr>
        <p:blipFill rotWithShape="1">
          <a:blip r:embed="rId4" cstate="screen">
            <a:extLst>
              <a:ext uri="{28A0092B-C50C-407E-A947-70E740481C1C}">
                <a14:useLocalDpi xmlns:a14="http://schemas.microsoft.com/office/drawing/2010/main"/>
              </a:ext>
            </a:extLst>
          </a:blip>
          <a:srcRect/>
          <a:stretch/>
        </p:blipFill>
        <p:spPr>
          <a:xfrm>
            <a:off x="6423851" y="1706195"/>
            <a:ext cx="1965960" cy="1801368"/>
          </a:xfrm>
        </p:spPr>
      </p:pic>
      <p:sp>
        <p:nvSpPr>
          <p:cNvPr id="16" name="Text Placeholder 15">
            <a:extLst>
              <a:ext uri="{FF2B5EF4-FFF2-40B4-BE49-F238E27FC236}">
                <a16:creationId xmlns:a16="http://schemas.microsoft.com/office/drawing/2014/main" id="{2D7A6FC1-6929-4A5F-90E7-8D66A6079B21}"/>
              </a:ext>
            </a:extLst>
          </p:cNvPr>
          <p:cNvSpPr>
            <a:spLocks noGrp="1"/>
          </p:cNvSpPr>
          <p:nvPr>
            <p:ph type="body" idx="16"/>
          </p:nvPr>
        </p:nvSpPr>
        <p:spPr>
          <a:xfrm>
            <a:off x="6440225" y="3724911"/>
            <a:ext cx="1963236" cy="365760"/>
          </a:xfrm>
        </p:spPr>
        <p:txBody>
          <a:bodyPr/>
          <a:lstStyle/>
          <a:p>
            <a:r>
              <a:rPr lang="en-US" dirty="0"/>
              <a:t>Scrum Master</a:t>
            </a:r>
          </a:p>
        </p:txBody>
      </p:sp>
      <p:pic>
        <p:nvPicPr>
          <p:cNvPr id="31" name="Picture Placeholder 30" descr="A person smiling for the camera at the office">
            <a:extLst>
              <a:ext uri="{FF2B5EF4-FFF2-40B4-BE49-F238E27FC236}">
                <a16:creationId xmlns:a16="http://schemas.microsoft.com/office/drawing/2014/main" id="{2215E562-117D-4476-B492-A2B90FA24853}"/>
              </a:ext>
            </a:extLst>
          </p:cNvPr>
          <p:cNvPicPr>
            <a:picLocks noGrp="1" noChangeAspect="1"/>
          </p:cNvPicPr>
          <p:nvPr>
            <p:ph type="pic" sz="quarter" idx="23"/>
          </p:nvPr>
        </p:nvPicPr>
        <p:blipFill rotWithShape="1">
          <a:blip r:embed="rId5" cstate="screen">
            <a:extLst>
              <a:ext uri="{28A0092B-C50C-407E-A947-70E740481C1C}">
                <a14:useLocalDpi xmlns:a14="http://schemas.microsoft.com/office/drawing/2010/main"/>
              </a:ext>
            </a:extLst>
          </a:blip>
          <a:srcRect/>
          <a:stretch/>
        </p:blipFill>
        <p:spPr>
          <a:xfrm>
            <a:off x="9063066" y="1706195"/>
            <a:ext cx="1965960" cy="1801368"/>
          </a:xfrm>
        </p:spPr>
      </p:pic>
      <p:sp>
        <p:nvSpPr>
          <p:cNvPr id="18" name="Text Placeholder 17">
            <a:extLst>
              <a:ext uri="{FF2B5EF4-FFF2-40B4-BE49-F238E27FC236}">
                <a16:creationId xmlns:a16="http://schemas.microsoft.com/office/drawing/2014/main" id="{B6AF93C3-3990-4E16-BC70-CEEBCF7E9B79}"/>
              </a:ext>
            </a:extLst>
          </p:cNvPr>
          <p:cNvSpPr>
            <a:spLocks noGrp="1"/>
          </p:cNvSpPr>
          <p:nvPr>
            <p:ph type="body" idx="18"/>
          </p:nvPr>
        </p:nvSpPr>
        <p:spPr>
          <a:xfrm>
            <a:off x="9095815" y="3724911"/>
            <a:ext cx="1963236" cy="365760"/>
          </a:xfrm>
        </p:spPr>
        <p:txBody>
          <a:bodyPr/>
          <a:lstStyle/>
          <a:p>
            <a:r>
              <a:rPr lang="en-US" dirty="0"/>
              <a:t>Product Owner</a:t>
            </a:r>
          </a:p>
        </p:txBody>
      </p:sp>
      <p:sp>
        <p:nvSpPr>
          <p:cNvPr id="34" name="Slide Number Placeholder 33">
            <a:extLst>
              <a:ext uri="{FF2B5EF4-FFF2-40B4-BE49-F238E27FC236}">
                <a16:creationId xmlns:a16="http://schemas.microsoft.com/office/drawing/2014/main" id="{97124BB6-5243-455D-83FF-AE2077E3877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7</a:t>
            </a:fld>
            <a:endParaRPr lang="en-US" dirty="0"/>
          </a:p>
        </p:txBody>
      </p:sp>
      <p:sp>
        <p:nvSpPr>
          <p:cNvPr id="4" name="Text Placeholder 12">
            <a:extLst>
              <a:ext uri="{FF2B5EF4-FFF2-40B4-BE49-F238E27FC236}">
                <a16:creationId xmlns:a16="http://schemas.microsoft.com/office/drawing/2014/main" id="{95BE12A4-9DDC-379F-1F04-DB30DDBCE761}"/>
              </a:ext>
            </a:extLst>
          </p:cNvPr>
          <p:cNvSpPr txBox="1">
            <a:spLocks/>
          </p:cNvSpPr>
          <p:nvPr/>
        </p:nvSpPr>
        <p:spPr>
          <a:xfrm>
            <a:off x="3555425" y="4090671"/>
            <a:ext cx="2424018" cy="267333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SzPct val="80000"/>
              <a:buFont typeface="Arial" panose="020B0604020202020204" pitchFamily="34" charset="0"/>
              <a:buNone/>
              <a:defRPr sz="2000" kern="1200">
                <a:solidFill>
                  <a:schemeClr val="tx1">
                    <a:lumMod val="50000"/>
                    <a:lumOff val="50000"/>
                  </a:schemeClr>
                </a:solidFill>
                <a:latin typeface="+mj-lt"/>
                <a:ea typeface="+mn-ea"/>
                <a:cs typeface="+mn-cs"/>
              </a:defRPr>
            </a:lvl1pPr>
            <a:lvl2pPr marL="457200" indent="0" algn="l" defTabSz="914400" rtl="0" eaLnBrk="1" latinLnBrk="0" hangingPunct="1">
              <a:lnSpc>
                <a:spcPct val="100000"/>
              </a:lnSpc>
              <a:spcBef>
                <a:spcPts val="500"/>
              </a:spcBef>
              <a:buSzPct val="80000"/>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500"/>
              </a:spcBef>
              <a:buSzPct val="80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US" sz="1400" dirty="0">
                <a:solidFill>
                  <a:schemeClr val="tx1"/>
                </a:solidFill>
              </a:rPr>
              <a:t>Creates robust and clear code to achieve user story goals</a:t>
            </a:r>
          </a:p>
          <a:p>
            <a:pPr marL="342900" indent="-342900">
              <a:buFont typeface="Arial" panose="020B0604020202020204" pitchFamily="34" charset="0"/>
              <a:buChar char="•"/>
            </a:pPr>
            <a:r>
              <a:rPr lang="en-US" sz="1400" dirty="0">
                <a:solidFill>
                  <a:schemeClr val="tx1"/>
                </a:solidFill>
              </a:rPr>
              <a:t>Clearly communicates with rest of the team to ensure all requirements are met..</a:t>
            </a:r>
          </a:p>
          <a:p>
            <a:pPr marL="342900" indent="-342900">
              <a:buFont typeface="Arial" panose="020B0604020202020204" pitchFamily="34" charset="0"/>
              <a:buChar char="•"/>
            </a:pPr>
            <a:r>
              <a:rPr lang="en-US" sz="1400" dirty="0">
                <a:solidFill>
                  <a:schemeClr val="tx1"/>
                </a:solidFill>
              </a:rPr>
              <a:t>Driving force behind the team’s development process.</a:t>
            </a:r>
          </a:p>
          <a:p>
            <a:pPr marL="342900" indent="-342900">
              <a:buFont typeface="Arial" panose="020B0604020202020204" pitchFamily="34" charset="0"/>
              <a:buChar char="•"/>
            </a:pPr>
            <a:endParaRPr lang="en-US" sz="1400" dirty="0">
              <a:solidFill>
                <a:schemeClr val="tx1"/>
              </a:solidFill>
            </a:endParaRPr>
          </a:p>
        </p:txBody>
      </p:sp>
      <p:sp>
        <p:nvSpPr>
          <p:cNvPr id="5" name="Text Placeholder 12">
            <a:extLst>
              <a:ext uri="{FF2B5EF4-FFF2-40B4-BE49-F238E27FC236}">
                <a16:creationId xmlns:a16="http://schemas.microsoft.com/office/drawing/2014/main" id="{DD02B0E2-9C54-8FF9-14C4-FB0AED10767A}"/>
              </a:ext>
            </a:extLst>
          </p:cNvPr>
          <p:cNvSpPr txBox="1">
            <a:spLocks/>
          </p:cNvSpPr>
          <p:nvPr/>
        </p:nvSpPr>
        <p:spPr>
          <a:xfrm>
            <a:off x="6194822" y="4090671"/>
            <a:ext cx="2424018" cy="267333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SzPct val="80000"/>
              <a:buFont typeface="Arial" panose="020B0604020202020204" pitchFamily="34" charset="0"/>
              <a:buNone/>
              <a:defRPr sz="2000" kern="1200">
                <a:solidFill>
                  <a:schemeClr val="tx1">
                    <a:lumMod val="50000"/>
                    <a:lumOff val="50000"/>
                  </a:schemeClr>
                </a:solidFill>
                <a:latin typeface="+mj-lt"/>
                <a:ea typeface="+mn-ea"/>
                <a:cs typeface="+mn-cs"/>
              </a:defRPr>
            </a:lvl1pPr>
            <a:lvl2pPr marL="457200" indent="0" algn="l" defTabSz="914400" rtl="0" eaLnBrk="1" latinLnBrk="0" hangingPunct="1">
              <a:lnSpc>
                <a:spcPct val="100000"/>
              </a:lnSpc>
              <a:spcBef>
                <a:spcPts val="500"/>
              </a:spcBef>
              <a:buSzPct val="80000"/>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500"/>
              </a:spcBef>
              <a:buSzPct val="80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US" sz="1400" dirty="0">
                <a:solidFill>
                  <a:schemeClr val="tx1"/>
                </a:solidFill>
              </a:rPr>
              <a:t>Works to resolve any roadblocks that other members of the team may have.</a:t>
            </a:r>
          </a:p>
          <a:p>
            <a:pPr marL="342900" indent="-342900">
              <a:buFont typeface="Arial" panose="020B0604020202020204" pitchFamily="34" charset="0"/>
              <a:buChar char="•"/>
            </a:pPr>
            <a:r>
              <a:rPr lang="en-US" sz="1400" dirty="0">
                <a:solidFill>
                  <a:schemeClr val="tx1"/>
                </a:solidFill>
              </a:rPr>
              <a:t>Makes sure that team stays on track and helps to remove distractions and improve team cohesion.</a:t>
            </a:r>
          </a:p>
          <a:p>
            <a:pPr marL="342900" indent="-342900">
              <a:buFont typeface="Arial" panose="020B0604020202020204" pitchFamily="34" charset="0"/>
              <a:buChar char="•"/>
            </a:pPr>
            <a:r>
              <a:rPr lang="en-US" sz="1400" dirty="0">
                <a:solidFill>
                  <a:schemeClr val="tx1"/>
                </a:solidFill>
              </a:rPr>
              <a:t>Helps prioritize backlog with the product owner.</a:t>
            </a:r>
          </a:p>
          <a:p>
            <a:pPr marL="342900" indent="-342900">
              <a:buFont typeface="Arial" panose="020B0604020202020204" pitchFamily="34" charset="0"/>
              <a:buChar char="•"/>
            </a:pPr>
            <a:endParaRPr lang="en-US" sz="1400" dirty="0">
              <a:solidFill>
                <a:schemeClr val="tx1"/>
              </a:solidFill>
            </a:endParaRPr>
          </a:p>
        </p:txBody>
      </p:sp>
      <p:sp>
        <p:nvSpPr>
          <p:cNvPr id="10" name="Text Placeholder 12">
            <a:extLst>
              <a:ext uri="{FF2B5EF4-FFF2-40B4-BE49-F238E27FC236}">
                <a16:creationId xmlns:a16="http://schemas.microsoft.com/office/drawing/2014/main" id="{1CF0A10D-1870-D7F5-592A-B9490111439A}"/>
              </a:ext>
            </a:extLst>
          </p:cNvPr>
          <p:cNvSpPr txBox="1">
            <a:spLocks/>
          </p:cNvSpPr>
          <p:nvPr/>
        </p:nvSpPr>
        <p:spPr>
          <a:xfrm>
            <a:off x="8834037" y="4090671"/>
            <a:ext cx="2424018" cy="267333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SzPct val="80000"/>
              <a:buFont typeface="Arial" panose="020B0604020202020204" pitchFamily="34" charset="0"/>
              <a:buNone/>
              <a:defRPr sz="2000" kern="1200">
                <a:solidFill>
                  <a:schemeClr val="tx1">
                    <a:lumMod val="50000"/>
                    <a:lumOff val="50000"/>
                  </a:schemeClr>
                </a:solidFill>
                <a:latin typeface="+mj-lt"/>
                <a:ea typeface="+mn-ea"/>
                <a:cs typeface="+mn-cs"/>
              </a:defRPr>
            </a:lvl1pPr>
            <a:lvl2pPr marL="457200" indent="0" algn="l" defTabSz="914400" rtl="0" eaLnBrk="1" latinLnBrk="0" hangingPunct="1">
              <a:lnSpc>
                <a:spcPct val="100000"/>
              </a:lnSpc>
              <a:spcBef>
                <a:spcPts val="500"/>
              </a:spcBef>
              <a:buSzPct val="80000"/>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500"/>
              </a:spcBef>
              <a:buSzPct val="80000"/>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500"/>
              </a:spcBef>
              <a:buSzPct val="80000"/>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US" sz="1400" dirty="0">
                <a:solidFill>
                  <a:schemeClr val="tx1"/>
                </a:solidFill>
              </a:rPr>
              <a:t>Works as a liaison between the team and client.</a:t>
            </a:r>
          </a:p>
          <a:p>
            <a:pPr marL="342900" indent="-342900">
              <a:buFont typeface="Arial" panose="020B0604020202020204" pitchFamily="34" charset="0"/>
              <a:buChar char="•"/>
            </a:pPr>
            <a:r>
              <a:rPr lang="en-US" sz="1400" dirty="0">
                <a:solidFill>
                  <a:schemeClr val="tx1"/>
                </a:solidFill>
              </a:rPr>
              <a:t>Prioritizes backlog items to make sure team stays on track with deadlines.</a:t>
            </a:r>
          </a:p>
          <a:p>
            <a:pPr marL="342900" indent="-342900">
              <a:buFont typeface="Arial" panose="020B0604020202020204" pitchFamily="34" charset="0"/>
              <a:buChar char="•"/>
            </a:pPr>
            <a:r>
              <a:rPr lang="en-US" sz="1400" dirty="0">
                <a:solidFill>
                  <a:schemeClr val="tx1"/>
                </a:solidFill>
              </a:rPr>
              <a:t>Defines user stories from the client that the team uses to build from.</a:t>
            </a:r>
          </a:p>
          <a:p>
            <a:pPr marL="342900" indent="-342900">
              <a:buFont typeface="Arial" panose="020B0604020202020204" pitchFamily="34" charset="0"/>
              <a:buChar char="•"/>
            </a:pPr>
            <a:endParaRPr lang="en-US" sz="1400" dirty="0">
              <a:solidFill>
                <a:schemeClr val="tx1"/>
              </a:solidFill>
            </a:endParaRPr>
          </a:p>
        </p:txBody>
      </p:sp>
    </p:spTree>
    <p:extLst>
      <p:ext uri="{BB962C8B-B14F-4D97-AF65-F5344CB8AC3E}">
        <p14:creationId xmlns:p14="http://schemas.microsoft.com/office/powerpoint/2010/main" val="276079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8101-4ED5-4D91-9EFA-B0E7C1EA6E26}"/>
              </a:ext>
            </a:extLst>
          </p:cNvPr>
          <p:cNvSpPr>
            <a:spLocks noGrp="1"/>
          </p:cNvSpPr>
          <p:nvPr>
            <p:ph type="title"/>
          </p:nvPr>
        </p:nvSpPr>
        <p:spPr>
          <a:xfrm>
            <a:off x="969264" y="2679192"/>
            <a:ext cx="4946904" cy="3273552"/>
          </a:xfrm>
        </p:spPr>
        <p:txBody>
          <a:bodyPr/>
          <a:lstStyle/>
          <a:p>
            <a:r>
              <a:rPr lang="en-US" dirty="0"/>
              <a:t>phases of the SDLC</a:t>
            </a:r>
          </a:p>
        </p:txBody>
      </p:sp>
      <p:pic>
        <p:nvPicPr>
          <p:cNvPr id="8" name="Picture Placeholder 7" descr="View of city buildings over the water from a track">
            <a:extLst>
              <a:ext uri="{FF2B5EF4-FFF2-40B4-BE49-F238E27FC236}">
                <a16:creationId xmlns:a16="http://schemas.microsoft.com/office/drawing/2014/main" id="{5A5996C8-9A00-4071-B24A-D1B22DDFAD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208292" y="3"/>
            <a:ext cx="8997356" cy="4581079"/>
          </a:xfrm>
        </p:spPr>
      </p:pic>
      <p:pic>
        <p:nvPicPr>
          <p:cNvPr id="10" name="Picture Placeholder 9" descr="View of city buildings over the water">
            <a:extLst>
              <a:ext uri="{FF2B5EF4-FFF2-40B4-BE49-F238E27FC236}">
                <a16:creationId xmlns:a16="http://schemas.microsoft.com/office/drawing/2014/main" id="{C2C517CC-DCFE-4E86-A4E5-F5BFD7BF69F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7243070" y="883420"/>
            <a:ext cx="4948931" cy="5974580"/>
          </a:xfrm>
        </p:spPr>
      </p:pic>
      <p:pic>
        <p:nvPicPr>
          <p:cNvPr id="12" name="Picture Placeholder 11" descr="A picture containing glass buildings with reflection">
            <a:extLst>
              <a:ext uri="{FF2B5EF4-FFF2-40B4-BE49-F238E27FC236}">
                <a16:creationId xmlns:a16="http://schemas.microsoft.com/office/drawing/2014/main" id="{90D6ECDF-A0E4-4308-967E-8BAC3E85A4B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a:stretch/>
        </p:blipFill>
        <p:spPr>
          <a:xfrm>
            <a:off x="4234997" y="4574265"/>
            <a:ext cx="5074516" cy="2298983"/>
          </a:xfrm>
        </p:spPr>
      </p:pic>
    </p:spTree>
    <p:extLst>
      <p:ext uri="{BB962C8B-B14F-4D97-AF65-F5344CB8AC3E}">
        <p14:creationId xmlns:p14="http://schemas.microsoft.com/office/powerpoint/2010/main" val="2391663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17475C05-5668-ADBA-99FB-FDC3327038F3}"/>
              </a:ext>
            </a:extLst>
          </p:cNvPr>
          <p:cNvSpPr>
            <a:spLocks noGrp="1"/>
          </p:cNvSpPr>
          <p:nvPr>
            <p:ph type="sldNum" sz="quarter" idx="12"/>
          </p:nvPr>
        </p:nvSpPr>
        <p:spPr>
          <a:xfrm>
            <a:off x="11602477" y="6398878"/>
            <a:ext cx="470887" cy="365125"/>
          </a:xfrm>
        </p:spPr>
        <p:txBody>
          <a:bodyPr anchor="ctr">
            <a:normAutofit/>
          </a:bodyPr>
          <a:lstStyle/>
          <a:p>
            <a:pPr>
              <a:spcAft>
                <a:spcPts val="600"/>
              </a:spcAft>
            </a:pPr>
            <a:fld id="{312CC964-A50B-4C29-B4E4-2C30BB34CCF3}" type="slidenum">
              <a:rPr lang="en-US" smtClean="0"/>
              <a:pPr>
                <a:spcAft>
                  <a:spcPts val="600"/>
                </a:spcAft>
              </a:pPr>
              <a:t>9</a:t>
            </a:fld>
            <a:endParaRPr lang="en-US"/>
          </a:p>
        </p:txBody>
      </p:sp>
      <p:sp>
        <p:nvSpPr>
          <p:cNvPr id="30" name="Title 3">
            <a:extLst>
              <a:ext uri="{FF2B5EF4-FFF2-40B4-BE49-F238E27FC236}">
                <a16:creationId xmlns:a16="http://schemas.microsoft.com/office/drawing/2014/main" id="{8D6BC204-C039-A64B-80E9-5AAEEAF642E4}"/>
              </a:ext>
            </a:extLst>
          </p:cNvPr>
          <p:cNvSpPr>
            <a:spLocks noGrp="1"/>
          </p:cNvSpPr>
          <p:nvPr>
            <p:ph type="title"/>
          </p:nvPr>
        </p:nvSpPr>
        <p:spPr>
          <a:xfrm>
            <a:off x="716279" y="680486"/>
            <a:ext cx="5945777" cy="624440"/>
          </a:xfrm>
        </p:spPr>
        <p:txBody>
          <a:bodyPr>
            <a:normAutofit fontScale="90000"/>
          </a:bodyPr>
          <a:lstStyle/>
          <a:p>
            <a:r>
              <a:rPr lang="en-US" dirty="0"/>
              <a:t>Phases of the SDLC in Agile</a:t>
            </a:r>
            <a:endParaRPr lang="en-US" i="0" dirty="0"/>
          </a:p>
        </p:txBody>
      </p:sp>
      <p:pic>
        <p:nvPicPr>
          <p:cNvPr id="11" name="Picture Placeholder 10">
            <a:extLst>
              <a:ext uri="{FF2B5EF4-FFF2-40B4-BE49-F238E27FC236}">
                <a16:creationId xmlns:a16="http://schemas.microsoft.com/office/drawing/2014/main" id="{1502C456-DD8D-89B0-7DF9-7726A344A491}"/>
              </a:ext>
            </a:extLst>
          </p:cNvPr>
          <p:cNvPicPr>
            <a:picLocks noGrp="1" noChangeAspect="1"/>
          </p:cNvPicPr>
          <p:nvPr>
            <p:ph idx="1"/>
          </p:nvPr>
        </p:nvPicPr>
        <p:blipFill>
          <a:blip r:embed="rId2"/>
          <a:stretch/>
        </p:blipFill>
        <p:spPr>
          <a:xfrm>
            <a:off x="7362221" y="680486"/>
            <a:ext cx="3563925" cy="2295168"/>
          </a:xfrm>
          <a:prstGeom prst="rect">
            <a:avLst/>
          </a:prstGeom>
        </p:spPr>
      </p:pic>
      <p:sp>
        <p:nvSpPr>
          <p:cNvPr id="19" name="TextBox 18">
            <a:extLst>
              <a:ext uri="{FF2B5EF4-FFF2-40B4-BE49-F238E27FC236}">
                <a16:creationId xmlns:a16="http://schemas.microsoft.com/office/drawing/2014/main" id="{DF6B4F25-F6A2-C1CD-5AD8-C55E0CB9F9D1}"/>
              </a:ext>
            </a:extLst>
          </p:cNvPr>
          <p:cNvSpPr txBox="1"/>
          <p:nvPr/>
        </p:nvSpPr>
        <p:spPr>
          <a:xfrm>
            <a:off x="716278" y="1304926"/>
            <a:ext cx="6645943" cy="1477328"/>
          </a:xfrm>
          <a:prstGeom prst="rect">
            <a:avLst/>
          </a:prstGeom>
          <a:noFill/>
        </p:spPr>
        <p:txBody>
          <a:bodyPr wrap="square" rtlCol="0">
            <a:spAutoFit/>
          </a:bodyPr>
          <a:lstStyle/>
          <a:p>
            <a:r>
              <a:rPr lang="en-US" dirty="0"/>
              <a:t>In agile there are several unique phases to each sprint that the team goes through every set unit of time, usually a sprint is anywhere from 1 week to 1 month. This timeframe is determined by the team. This time is kept consistent so that it becomes easier to gauge progress and the velocity of the team. The image to the right was found here.</a:t>
            </a:r>
            <a:r>
              <a:rPr lang="en-US" baseline="-25000" dirty="0">
                <a:hlinkClick r:id="rId3" action="ppaction://hlinksldjump"/>
              </a:rPr>
              <a:t>3</a:t>
            </a:r>
            <a:endParaRPr lang="en-US" dirty="0"/>
          </a:p>
        </p:txBody>
      </p:sp>
      <p:sp>
        <p:nvSpPr>
          <p:cNvPr id="20" name="TextBox 19">
            <a:extLst>
              <a:ext uri="{FF2B5EF4-FFF2-40B4-BE49-F238E27FC236}">
                <a16:creationId xmlns:a16="http://schemas.microsoft.com/office/drawing/2014/main" id="{9835EDAC-3D11-4F46-F4FD-96BD21F734A6}"/>
              </a:ext>
            </a:extLst>
          </p:cNvPr>
          <p:cNvSpPr txBox="1"/>
          <p:nvPr/>
        </p:nvSpPr>
        <p:spPr>
          <a:xfrm>
            <a:off x="716278" y="2782254"/>
            <a:ext cx="10209868" cy="3816429"/>
          </a:xfrm>
          <a:prstGeom prst="rect">
            <a:avLst/>
          </a:prstGeom>
          <a:noFill/>
        </p:spPr>
        <p:txBody>
          <a:bodyPr wrap="square" rtlCol="0">
            <a:spAutoFit/>
          </a:bodyPr>
          <a:lstStyle/>
          <a:p>
            <a:pPr marL="342900" indent="-342900">
              <a:buFont typeface="+mj-lt"/>
              <a:buAutoNum type="arabicPeriod"/>
            </a:pPr>
            <a:r>
              <a:rPr lang="en-US" sz="1600" dirty="0"/>
              <a:t>Sprint planning</a:t>
            </a:r>
          </a:p>
          <a:p>
            <a:pPr marL="800100" lvl="1" indent="-342900">
              <a:buFont typeface="+mj-lt"/>
              <a:buAutoNum type="arabicPeriod"/>
            </a:pPr>
            <a:r>
              <a:rPr lang="en-US" sz="1600" dirty="0"/>
              <a:t>Team comes together to discuss items that must be completed during the sprint. And determine user stories that will be accomplished within the sprint.</a:t>
            </a:r>
          </a:p>
          <a:p>
            <a:pPr marL="342900" indent="-342900">
              <a:buFont typeface="+mj-lt"/>
              <a:buAutoNum type="arabicPeriod"/>
            </a:pPr>
            <a:r>
              <a:rPr lang="en-US" sz="1600" dirty="0"/>
              <a:t>Daily Scrum meetings</a:t>
            </a:r>
          </a:p>
          <a:p>
            <a:pPr marL="800100" lvl="1" indent="-342900">
              <a:buFont typeface="+mj-lt"/>
              <a:buAutoNum type="arabicPeriod"/>
            </a:pPr>
            <a:r>
              <a:rPr lang="en-US" sz="1600" dirty="0"/>
              <a:t>Team meets briefly everyday to review where the team is at on tasks and what roadblocks they have if any.</a:t>
            </a:r>
          </a:p>
          <a:p>
            <a:pPr marL="342900" indent="-342900">
              <a:buFont typeface="+mj-lt"/>
              <a:buAutoNum type="arabicPeriod"/>
            </a:pPr>
            <a:r>
              <a:rPr lang="en-US" sz="1600" dirty="0"/>
              <a:t>Story time/Product Backlog Refinement</a:t>
            </a:r>
          </a:p>
          <a:p>
            <a:pPr marL="800100" lvl="1" indent="-342900">
              <a:buFont typeface="+mj-lt"/>
              <a:buAutoNum type="arabicPeriod"/>
            </a:pPr>
            <a:r>
              <a:rPr lang="en-US" sz="1600" dirty="0"/>
              <a:t>Usually performed weekly for 1 hour. Allows team to determine appropriate size of stories, whether these need to be split into separate stories, and what acceptable acceptance criteria is.</a:t>
            </a:r>
          </a:p>
          <a:p>
            <a:pPr marL="342900" indent="-342900">
              <a:buFont typeface="+mj-lt"/>
              <a:buAutoNum type="arabicPeriod"/>
            </a:pPr>
            <a:r>
              <a:rPr lang="en-US" sz="1600" dirty="0"/>
              <a:t>Sprint Review</a:t>
            </a:r>
          </a:p>
          <a:p>
            <a:pPr marL="800100" lvl="1" indent="-342900">
              <a:buFont typeface="+mj-lt"/>
              <a:buAutoNum type="arabicPeriod"/>
            </a:pPr>
            <a:r>
              <a:rPr lang="en-US" sz="1600" dirty="0"/>
              <a:t>Stakeholders/clients may be invited to this meeting. This meeting is where the team reviews what was accomplished and discusses why some things were not done that were committed to if any.</a:t>
            </a:r>
          </a:p>
          <a:p>
            <a:pPr marL="342900" indent="-342900">
              <a:buFont typeface="+mj-lt"/>
              <a:buAutoNum type="arabicPeriod"/>
            </a:pPr>
            <a:r>
              <a:rPr lang="en-US" sz="1600" dirty="0"/>
              <a:t>Sprint Retrospective</a:t>
            </a:r>
          </a:p>
          <a:p>
            <a:pPr marL="800100" lvl="1" indent="-342900">
              <a:buFont typeface="+mj-lt"/>
              <a:buAutoNum type="arabicPeriod"/>
            </a:pPr>
            <a:r>
              <a:rPr lang="en-US" sz="1600" dirty="0"/>
              <a:t>Allows the team to define what they learned during the sprint and allows the team to decide on one or two strategic changes that need to be made to improve the team’s efficiency. </a:t>
            </a:r>
          </a:p>
          <a:p>
            <a:pPr marL="342900" indent="-342900">
              <a:buFont typeface="+mj-lt"/>
              <a:buAutoNum type="arabicPeriod"/>
            </a:pPr>
            <a:endParaRPr lang="en-US" dirty="0"/>
          </a:p>
        </p:txBody>
      </p:sp>
    </p:spTree>
    <p:extLst>
      <p:ext uri="{BB962C8B-B14F-4D97-AF65-F5344CB8AC3E}">
        <p14:creationId xmlns:p14="http://schemas.microsoft.com/office/powerpoint/2010/main" val="64796997"/>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 lines design" id="{2407D200-3004-4ADD-9D29-6D4C9B951E75}" vid="{22312BCD-9B59-4CBE-B473-4FDC2F04D3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56b07ae4-1a8f-46dc-8193-b8c34d52f51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F02A6CA577CC34F821CE5E5978A3FC8" ma:contentTypeVersion="5" ma:contentTypeDescription="Create a new document." ma:contentTypeScope="" ma:versionID="f949d2a635755d3d0d819cd80cf387c1">
  <xsd:schema xmlns:xsd="http://www.w3.org/2001/XMLSchema" xmlns:xs="http://www.w3.org/2001/XMLSchema" xmlns:p="http://schemas.microsoft.com/office/2006/metadata/properties" xmlns:ns3="56b07ae4-1a8f-46dc-8193-b8c34d52f51f" targetNamespace="http://schemas.microsoft.com/office/2006/metadata/properties" ma:root="true" ma:fieldsID="851876dfe3e770e1e6e73ef10a0927bc" ns3:_="">
    <xsd:import namespace="56b07ae4-1a8f-46dc-8193-b8c34d52f51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b07ae4-1a8f-46dc-8193-b8c34d52f5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263D7C-E9CB-4C77-8528-77A30083B7FC}">
  <ds:schemaRefs>
    <ds:schemaRef ds:uri="http://schemas.microsoft.com/office/infopath/2007/PartnerControls"/>
    <ds:schemaRef ds:uri="http://schemas.microsoft.com/office/2006/metadata/properties"/>
    <ds:schemaRef ds:uri="http://schemas.microsoft.com/office/2006/documentManagement/types"/>
    <ds:schemaRef ds:uri="http://www.w3.org/XML/1998/namespace"/>
    <ds:schemaRef ds:uri="http://purl.org/dc/elements/1.1/"/>
    <ds:schemaRef ds:uri="http://schemas.openxmlformats.org/package/2006/metadata/core-properties"/>
    <ds:schemaRef ds:uri="56b07ae4-1a8f-46dc-8193-b8c34d52f51f"/>
    <ds:schemaRef ds:uri="http://purl.org/dc/dcmitype/"/>
    <ds:schemaRef ds:uri="http://purl.org/dc/terms/"/>
  </ds:schemaRefs>
</ds:datastoreItem>
</file>

<file path=customXml/itemProps2.xml><?xml version="1.0" encoding="utf-8"?>
<ds:datastoreItem xmlns:ds="http://schemas.openxmlformats.org/officeDocument/2006/customXml" ds:itemID="{191F1737-EB5A-49A3-BFCA-A97A8DCDF401}">
  <ds:schemaRefs>
    <ds:schemaRef ds:uri="http://schemas.microsoft.com/sharepoint/v3/contenttype/forms"/>
  </ds:schemaRefs>
</ds:datastoreItem>
</file>

<file path=customXml/itemProps3.xml><?xml version="1.0" encoding="utf-8"?>
<ds:datastoreItem xmlns:ds="http://schemas.openxmlformats.org/officeDocument/2006/customXml" ds:itemID="{514336BA-E6CD-4987-837E-CCC94086AA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b07ae4-1a8f-46dc-8193-b8c34d52f5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{2BA11990-16FD-47F7-974B-57410C69510D}tf22797433_win32</Template>
  <TotalTime>227</TotalTime>
  <Words>1178</Words>
  <Application>Microsoft Office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Univers Condensed Light</vt:lpstr>
      <vt:lpstr>Walbaum Display Light</vt:lpstr>
      <vt:lpstr>AngleLinesVTI</vt:lpstr>
      <vt:lpstr>CS 250 Final Project: Agile Presentation</vt:lpstr>
      <vt:lpstr>Agenda </vt:lpstr>
      <vt:lpstr>Scrum-Agile Methodology</vt:lpstr>
      <vt:lpstr>Overview of Agile Methodology</vt:lpstr>
      <vt:lpstr>What is Agile?</vt:lpstr>
      <vt:lpstr>PowerPoint Presentation</vt:lpstr>
      <vt:lpstr>Scrum-Agile team</vt:lpstr>
      <vt:lpstr>phases of the SDLC</vt:lpstr>
      <vt:lpstr>Phases of the SDLC in Agile</vt:lpstr>
      <vt:lpstr>The waterfall method</vt:lpstr>
      <vt:lpstr>Phases of the SDLC in Agile</vt:lpstr>
      <vt:lpstr>Agile V.s. Waterfall for future projects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250 Final Project: Agile Presentation</dc:title>
  <dc:creator>Pinkerton, Kenneth</dc:creator>
  <cp:lastModifiedBy>Pinkerton, Kenneth</cp:lastModifiedBy>
  <cp:revision>2</cp:revision>
  <dcterms:created xsi:type="dcterms:W3CDTF">2023-12-07T20:29:43Z</dcterms:created>
  <dcterms:modified xsi:type="dcterms:W3CDTF">2023-12-17T19:37:58Z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0x0101003F02A6CA577CC34F821CE5E5978A3FC8</vt:lpwstr>
  </property>
  <property fmtid="{D5CDD505-2E9C-101B-9397-08002B2CF9AE}" pid="3" name="MediaServiceImageTags">
    <vt:lpwstr/>
  </property>
</Properties>
</file>