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659517344"/>
        <c:axId val="-1659523328"/>
      </c:barChart>
      <c:catAx>
        <c:axId val="-165951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-1659523328"/>
        <c:crosses val="autoZero"/>
        <c:auto val="1"/>
        <c:lblAlgn val="ctr"/>
        <c:lblOffset val="100"/>
        <c:noMultiLvlLbl val="0"/>
      </c:catAx>
      <c:valAx>
        <c:axId val="-165952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5951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/>
        </a:p>
      </dgm:t>
    </dgm:pt>
    <dgm:pt modelId="{11888A7B-1E89-45E6-84F4-EF92B26189C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12EDDD5-F1C9-457B-A81D-F94868058B4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56F6FEF-38C8-437A-8562-86A5ED3F5885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0CA9BD-09C1-4472-8DAC-0F150EC5E678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zh-CN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zh-CN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zh-CN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zh-CN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61C5132-FFA3-4B02-9F09-22FCF40EFA74}" type="datetimeFigureOut">
              <a:rPr lang="en-US" altLang="zh-CN" smtClean="0">
                <a:ea typeface="Microsoft YaHei UI" panose="020B0503020204020204" pitchFamily="34" charset="-122"/>
              </a:rPr>
              <a:t>5/17/2017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B3C20D7-F8F1-4196-9585-26F31AFC85C9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0B6E42C9-243F-4DC5-AFF6-9D56B5FA9D63}" type="datetimeFigureOut">
              <a:rPr lang="en-US" altLang="zh-CN" smtClean="0"/>
              <a:pPr/>
              <a:t>5/17/2017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0">
              <a:defRPr lang="zh-CN"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0">
              <a:defRPr lang="zh-CN" sz="5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0FE2824-C2A0-4931-BB32-60B24BDBB3CC}" type="datetimeFigureOut">
              <a:rPr lang="en-US" altLang="zh-CN" smtClean="0"/>
              <a:pPr/>
              <a:t>5/17/2017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9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Radial </a:t>
            </a:r>
            <a:r>
              <a:rPr lang="en-US" altLang="zh-CN" dirty="0"/>
              <a:t>Basis </a:t>
            </a:r>
            <a:r>
              <a:rPr lang="en-US" altLang="zh-CN" dirty="0" smtClean="0"/>
              <a:t>Functions</a:t>
            </a:r>
          </a:p>
          <a:p>
            <a:r>
              <a:rPr lang="zh-CN" altLang="en-US" dirty="0" smtClean="0"/>
              <a:t>映射到高斯核函数上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计算复杂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通常需要手动调整参数</a:t>
            </a:r>
            <a:endParaRPr lang="en-US" altLang="zh-CN" dirty="0"/>
          </a:p>
          <a:p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2204864"/>
            <a:ext cx="3438525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72" y="3447963"/>
            <a:ext cx="6334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nonlinearity is essential: if all the units in a multi-layer feedforward ANN have linear activation </a:t>
            </a:r>
            <a:r>
              <a:rPr lang="en-US" altLang="zh-CN" dirty="0" smtClean="0"/>
              <a:t>functions, the </a:t>
            </a:r>
            <a:r>
              <a:rPr lang="en-US" altLang="zh-CN" dirty="0"/>
              <a:t>entire network is equivalent to a network with no hidden layers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1477326"/>
            <a:ext cx="5608010" cy="3183632"/>
          </a:xfrm>
          <a:prstGeom prst="rect">
            <a:avLst/>
          </a:prstGeom>
        </p:spPr>
      </p:pic>
      <p:pic>
        <p:nvPicPr>
          <p:cNvPr id="5" name="gBKH3cj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7448" y="3861048"/>
            <a:ext cx="3783859" cy="21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7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5434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 Section 15.10 we discuss methods for training ANNs with hidden layers that </a:t>
            </a:r>
            <a:r>
              <a:rPr lang="en-US" altLang="zh-CN" dirty="0" smtClean="0"/>
              <a:t>use reinforcement </a:t>
            </a:r>
            <a:r>
              <a:rPr lang="en-US" altLang="zh-CN" dirty="0"/>
              <a:t>learning principles instead of backpropagation. These methods </a:t>
            </a:r>
            <a:r>
              <a:rPr lang="en-US" altLang="zh-CN" dirty="0" smtClean="0"/>
              <a:t>are less </a:t>
            </a:r>
            <a:r>
              <a:rPr lang="en-US" altLang="zh-CN" dirty="0"/>
              <a:t>efficient than the backpropagation algorithm, but they may be closer to how </a:t>
            </a:r>
            <a:r>
              <a:rPr lang="en-US" altLang="zh-CN" dirty="0" smtClean="0"/>
              <a:t>real neural </a:t>
            </a:r>
            <a:r>
              <a:rPr lang="en-US" altLang="zh-CN" dirty="0"/>
              <a:t>networks learn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difficult to avoid the problem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overfitting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数据太少</a:t>
            </a:r>
            <a:r>
              <a:rPr lang="en-US" altLang="zh-CN" dirty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:Dropout</a:t>
            </a:r>
          </a:p>
          <a:p>
            <a:r>
              <a:rPr lang="en-US" altLang="zh-CN" dirty="0"/>
              <a:t>backpropagation does not work well </a:t>
            </a:r>
            <a:r>
              <a:rPr lang="en-US" altLang="zh-CN" dirty="0" smtClean="0"/>
              <a:t>for deep </a:t>
            </a:r>
            <a:r>
              <a:rPr lang="en-US" altLang="zh-CN" dirty="0"/>
              <a:t>ANNs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031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9.6 Nonlinear Function Approximation: Artificial Neural Networks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105000"/>
            <a:ext cx="10553700" cy="312420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7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带有图表的标题和内容版式</a:t>
            </a:r>
            <a:endParaRPr 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66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带有表格的标题和内容版式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1637127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1676400"/>
                <a:gridCol w="1676400"/>
              </a:tblGrid>
              <a:tr h="572294">
                <a:tc>
                  <a:txBody>
                    <a:bodyPr/>
                    <a:lstStyle/>
                    <a:p>
                      <a:pPr algn="ctr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 </a:t>
            </a:r>
            <a:r>
              <a:rPr lang="en-US" altLang="zh-CN" dirty="0"/>
              <a:t>SmartArt </a:t>
            </a:r>
            <a:r>
              <a:rPr lang="zh-CN" altLang="en-US" dirty="0"/>
              <a:t>的两栏内容版式</a:t>
            </a:r>
            <a:endParaRPr lang="zh-CN" dirty="0"/>
          </a:p>
        </p:txBody>
      </p:sp>
      <p:graphicFrame>
        <p:nvGraphicFramePr>
          <p:cNvPr id="6" name="内容占位符 5" descr="分段流程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4592099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/>
          <a:lstStyle/>
          <a:p>
            <a:r>
              <a:rPr lang="zh-CN" altLang="en-US" dirty="0"/>
              <a:t>因为线性方法能够保证回归，而且在现实中计算效率也比较高。</a:t>
            </a:r>
          </a:p>
          <a:p>
            <a:r>
              <a:rPr lang="zh-CN" altLang="en-US" dirty="0"/>
              <a:t>也正因为是线性方法，所以在特征的选取和表征上需要人为的选择。</a:t>
            </a:r>
          </a:p>
          <a:p>
            <a:r>
              <a:rPr lang="zh-CN" altLang="en-US" dirty="0"/>
              <a:t>例如平衡木棍的游戏中，你可以选择角速度和位置作为特征，而角速度和位置之间也有关系</a:t>
            </a:r>
            <a:r>
              <a:rPr lang="zh-CN" altLang="en-US" dirty="0" smtClean="0"/>
              <a:t>。</a:t>
            </a:r>
            <a:endParaRPr lang="zh-CN" dirty="0"/>
          </a:p>
        </p:txBody>
      </p:sp>
      <p:pic>
        <p:nvPicPr>
          <p:cNvPr id="4" name="training_episode_batch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03912" y="182562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1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8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Polynomials</a:t>
            </a:r>
            <a:endParaRPr lang="en-US" altLang="zh-CN" dirty="0"/>
          </a:p>
          <a:p>
            <a:r>
              <a:rPr lang="en-US" altLang="zh-CN" dirty="0"/>
              <a:t>Fourier Basis</a:t>
            </a:r>
          </a:p>
          <a:p>
            <a:r>
              <a:rPr lang="en-US" altLang="zh-CN" dirty="0"/>
              <a:t>Coarse Coding</a:t>
            </a:r>
          </a:p>
          <a:p>
            <a:r>
              <a:rPr lang="en-US" altLang="zh-CN" dirty="0"/>
              <a:t>Tile Coding</a:t>
            </a:r>
          </a:p>
          <a:p>
            <a:r>
              <a:rPr lang="en-US" altLang="zh-CN" dirty="0"/>
              <a:t>Radial Basis Functions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71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Polynomials</a:t>
            </a:r>
            <a:endParaRPr lang="en-US" altLang="zh-CN" dirty="0"/>
          </a:p>
          <a:p>
            <a:r>
              <a:rPr lang="zh-CN" altLang="en-US" dirty="0" smtClean="0"/>
              <a:t>                              </a:t>
            </a:r>
            <a:r>
              <a:rPr lang="en-US" altLang="zh-CN" dirty="0"/>
              <a:t>d</a:t>
            </a:r>
            <a:r>
              <a:rPr lang="zh-CN" altLang="en-US" dirty="0"/>
              <a:t>个维度的特征，可以组成的线性基表示为</a:t>
            </a:r>
          </a:p>
          <a:p>
            <a:r>
              <a:rPr lang="zh-CN" altLang="en-US" dirty="0"/>
              <a:t>例如两维特征                          可以组合成的线性基为</a:t>
            </a:r>
          </a:p>
          <a:p>
            <a:r>
              <a:rPr lang="zh-CN" altLang="en-US" dirty="0"/>
              <a:t>高维度线性方程可以用来近似更复杂的函数。但</a:t>
            </a:r>
            <a:r>
              <a:rPr lang="en-US" altLang="zh-CN" dirty="0"/>
              <a:t>N</a:t>
            </a:r>
            <a:r>
              <a:rPr lang="zh-CN" altLang="en-US" dirty="0"/>
              <a:t>越大，线性基就更大。可以利用先验知识缩减，也可以使用一些自动的方法缩减。</a:t>
            </a:r>
            <a:endParaRPr lang="zh-CN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448" y="2276872"/>
            <a:ext cx="1999800" cy="43776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40216" y="2060848"/>
            <a:ext cx="2123640" cy="71388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11624" y="2775639"/>
            <a:ext cx="1761840" cy="39024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7107125" y="2810151"/>
            <a:ext cx="1990440" cy="399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7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Fourier Basis</a:t>
            </a:r>
          </a:p>
          <a:p>
            <a:r>
              <a:rPr lang="zh-CN" altLang="en-US" dirty="0"/>
              <a:t>周期函数可以通过</a:t>
            </a:r>
            <a:r>
              <a:rPr lang="en-US" altLang="zh-CN" dirty="0"/>
              <a:t>sin</a:t>
            </a:r>
            <a:r>
              <a:rPr lang="zh-CN" altLang="en-US" dirty="0"/>
              <a:t>和</a:t>
            </a:r>
            <a:r>
              <a:rPr lang="en-US" altLang="zh-CN" dirty="0"/>
              <a:t>cos</a:t>
            </a:r>
            <a:r>
              <a:rPr lang="zh-CN" altLang="en-US" dirty="0"/>
              <a:t>函数来表征。但</a:t>
            </a:r>
            <a:r>
              <a:rPr lang="en-US" altLang="zh-CN" dirty="0" err="1"/>
              <a:t>Konidaris</a:t>
            </a:r>
            <a:r>
              <a:rPr lang="en-US" altLang="zh-CN" dirty="0"/>
              <a:t>, </a:t>
            </a:r>
            <a:r>
              <a:rPr lang="en-US" altLang="zh-CN" dirty="0" err="1"/>
              <a:t>Osentoski</a:t>
            </a:r>
            <a:r>
              <a:rPr lang="en-US" altLang="zh-CN" dirty="0"/>
              <a:t>, and Thomas (2011)</a:t>
            </a:r>
            <a:r>
              <a:rPr lang="zh-CN" altLang="en-US" dirty="0"/>
              <a:t>发现傅里叶基可以使用在</a:t>
            </a:r>
            <a:r>
              <a:rPr lang="en-US" altLang="zh-CN" dirty="0"/>
              <a:t>RL</a:t>
            </a:r>
            <a:r>
              <a:rPr lang="zh-CN" altLang="en-US" dirty="0"/>
              <a:t>中，要表征的函数也不一定要是周期函数。</a:t>
            </a:r>
          </a:p>
          <a:p>
            <a:r>
              <a:rPr lang="zh-CN" altLang="en-US" dirty="0"/>
              <a:t>例如一个特征</a:t>
            </a:r>
            <a:r>
              <a:rPr lang="en-US" altLang="zh-CN" dirty="0"/>
              <a:t>s</a:t>
            </a:r>
            <a:r>
              <a:rPr lang="zh-CN" altLang="en-US" dirty="0"/>
              <a:t>可以通过                                 </a:t>
            </a:r>
            <a:r>
              <a:rPr lang="zh-CN" altLang="en-US" dirty="0" smtClean="0"/>
              <a:t>   映射</a:t>
            </a:r>
            <a:r>
              <a:rPr lang="zh-CN" altLang="en-US" dirty="0"/>
              <a:t>到另一个维度中。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阶傅里叶余弦基会有                </a:t>
            </a:r>
            <a:r>
              <a:rPr lang="zh-CN" altLang="en-US" dirty="0" smtClean="0"/>
              <a:t>   </a:t>
            </a:r>
            <a:r>
              <a:rPr lang="zh-CN" altLang="en-US" dirty="0"/>
              <a:t>个基，其中</a:t>
            </a:r>
            <a:r>
              <a:rPr lang="en-US" altLang="zh-CN" dirty="0"/>
              <a:t>d</a:t>
            </a:r>
            <a:r>
              <a:rPr lang="zh-CN" altLang="en-US" dirty="0"/>
              <a:t>为本身</a:t>
            </a:r>
            <a:r>
              <a:rPr lang="en-US" altLang="zh-CN" dirty="0"/>
              <a:t>s</a:t>
            </a:r>
            <a:r>
              <a:rPr lang="zh-CN" altLang="en-US" dirty="0"/>
              <a:t>的维度。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2790" y="3009283"/>
            <a:ext cx="2371320" cy="437760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91872" y="3552978"/>
            <a:ext cx="1152000" cy="418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2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4157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Fourier Basis</a:t>
            </a:r>
          </a:p>
          <a:p>
            <a:r>
              <a:rPr lang="zh-CN" altLang="en-US" dirty="0"/>
              <a:t>例如书上的两个特征，</a:t>
            </a:r>
            <a:r>
              <a:rPr lang="en-US" altLang="zh-CN" dirty="0"/>
              <a:t>5</a:t>
            </a:r>
            <a:r>
              <a:rPr lang="zh-CN" altLang="en-US" dirty="0"/>
              <a:t>维度的傅里叶余弦基示例</a:t>
            </a:r>
          </a:p>
          <a:p>
            <a:r>
              <a:rPr lang="zh-CN" altLang="en-US" dirty="0"/>
              <a:t>基于傅里叶基的方法会在不连续的点附近出现震荡，除非引入非常高频的基函数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 rot="21594000">
            <a:off x="4295065" y="1563037"/>
            <a:ext cx="7159680" cy="4722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5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6956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Coarse Coding</a:t>
            </a:r>
          </a:p>
          <a:p>
            <a:r>
              <a:rPr lang="zh-CN" altLang="en-US" dirty="0"/>
              <a:t>如果是</a:t>
            </a:r>
            <a:r>
              <a:rPr lang="en-US" altLang="zh-CN" dirty="0"/>
              <a:t>state</a:t>
            </a:r>
            <a:r>
              <a:rPr lang="zh-CN" altLang="en-US" dirty="0"/>
              <a:t>可以表示为二维的空间中的一个点，就可以用圆圈来表示点是不是在圆圈中。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7398" y="1988840"/>
            <a:ext cx="7589520" cy="3529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6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6956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Tile </a:t>
            </a:r>
            <a:r>
              <a:rPr lang="en-US" altLang="zh-CN" dirty="0" smtClean="0"/>
              <a:t>Coding</a:t>
            </a:r>
          </a:p>
          <a:p>
            <a:r>
              <a:rPr lang="zh-CN" altLang="en-US" dirty="0"/>
              <a:t>图</a:t>
            </a:r>
            <a:r>
              <a:rPr lang="zh-CN" altLang="en-US" dirty="0" smtClean="0"/>
              <a:t>中显示的是为什么每个方块需要使用不对称的偏差</a:t>
            </a:r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27848" y="1617914"/>
            <a:ext cx="6144480" cy="4766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05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9.5 </a:t>
            </a:r>
            <a:r>
              <a:rPr lang="en-US" altLang="zh-CN" dirty="0"/>
              <a:t>Feature Construction for Linear Methods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57828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Tile </a:t>
            </a:r>
            <a:r>
              <a:rPr lang="en-US" altLang="zh-CN" dirty="0" smtClean="0"/>
              <a:t>Coding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也不一定是方形的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可以有多种形状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852936"/>
            <a:ext cx="86453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城市素描演示文稿（宽屏）</Template>
  <TotalTime>0</TotalTime>
  <Words>585</Words>
  <Application>Microsoft Office PowerPoint</Application>
  <PresentationFormat>宽屏</PresentationFormat>
  <Paragraphs>71</Paragraphs>
  <Slides>22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Microsoft YaHei UI</vt:lpstr>
      <vt:lpstr>Arial</vt:lpstr>
      <vt:lpstr>Century Schoolbook</vt:lpstr>
      <vt:lpstr>CITY SKETCH 16X9</vt:lpstr>
      <vt:lpstr>Chapter 9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9.5 Feature Construction for Linear Methods </vt:lpstr>
      <vt:lpstr>9.6 Nonlinear Function Approximation: Artificial Neural Networks</vt:lpstr>
      <vt:lpstr>9.6 Nonlinear Function Approximation: Artificial Neural Networks</vt:lpstr>
      <vt:lpstr>9.6 Nonlinear Function Approximation: Artificial Neural Networks</vt:lpstr>
      <vt:lpstr>带有图表的标题和内容版式</vt:lpstr>
      <vt:lpstr>带有表格的标题和内容版式</vt:lpstr>
      <vt:lpstr>带有 SmartArt 的两栏内容版式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2017-05-17T13:31:39Z</dcterms:created>
  <dcterms:modified xsi:type="dcterms:W3CDTF">2017-05-17T17:21:19Z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