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2805824"/>
        <c:axId val="172396704"/>
      </c:barChart>
      <c:catAx>
        <c:axId val="17280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72396704"/>
        <c:crosses val="autoZero"/>
        <c:auto val="1"/>
        <c:lblAlgn val="ctr"/>
        <c:lblOffset val="100"/>
        <c:noMultiLvlLbl val="0"/>
      </c:catAx>
      <c:valAx>
        <c:axId val="17239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80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zh-CN"/>
        </a:p>
      </dgm:t>
    </dgm:pt>
    <dgm:pt modelId="{11888A7B-1E89-45E6-84F4-EF92B26189CD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12EDDD5-F1C9-457B-A81D-F94868058B4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56F6FEF-38C8-437A-8562-86A5ED3F5885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0CA9BD-09C1-4472-8DAC-0F150EC5E678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zh-CN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zh-CN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zh-CN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zh-CN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4 标题</a:t>
          </a:r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61C5132-FFA3-4B02-9F09-22FCF40EFA74}" type="datetimeFigureOut">
              <a:rPr lang="en-US" altLang="zh-CN" smtClean="0">
                <a:ea typeface="Microsoft YaHei UI" panose="020B0503020204020204" pitchFamily="34" charset="-122"/>
              </a:rPr>
              <a:t>5/15/2017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B3C20D7-F8F1-4196-9585-26F31AFC85C9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0B6E42C9-243F-4DC5-AFF6-9D56B5FA9D63}" type="datetimeFigureOut">
              <a:rPr lang="en-US" altLang="zh-CN" smtClean="0"/>
              <a:pPr/>
              <a:t>5/15/2017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0">
              <a:defRPr lang="zh-CN" sz="5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0">
              <a:defRPr lang="zh-CN" sz="5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000"/>
              </a:spcBef>
              <a:buNone/>
              <a:defRPr lang="zh-CN" sz="20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0">
              <a:defRPr lang="zh-CN"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0">
              <a:spcBef>
                <a:spcPts val="1000"/>
              </a:spcBef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2017/5/15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0FE2824-C2A0-4931-BB32-60B24BDBB3CC}" type="datetimeFigureOut">
              <a:rPr lang="en-US" altLang="zh-CN" smtClean="0"/>
              <a:pPr/>
              <a:t>5/15/2017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1">
                    <a:lumMod val="40000"/>
                    <a:lumOff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400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Chapter </a:t>
            </a:r>
            <a:r>
              <a:rPr lang="en-US" altLang="zh-CN" b="1" dirty="0" smtClean="0"/>
              <a:t>9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Part 2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1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9.5 Feature Construction for Linear Methods</a:t>
            </a:r>
            <a:r>
              <a:rPr lang="en-US" altLang="zh-CN" dirty="0"/>
              <a:t>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Polynomials</a:t>
            </a:r>
            <a:endParaRPr lang="zh-CN" dirty="0" smtClean="0"/>
          </a:p>
          <a:p>
            <a:r>
              <a:rPr lang="en-US" altLang="zh-CN" b="1" dirty="0"/>
              <a:t>Fourier </a:t>
            </a:r>
            <a:r>
              <a:rPr lang="en-US" altLang="zh-CN" b="1" dirty="0" smtClean="0"/>
              <a:t>Basis</a:t>
            </a:r>
            <a:endParaRPr lang="en-US" altLang="zh-CN" dirty="0" smtClean="0"/>
          </a:p>
          <a:p>
            <a:r>
              <a:rPr lang="en-US" altLang="zh-CN" b="1" dirty="0"/>
              <a:t>Coarse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Tile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Radial Basis </a:t>
            </a:r>
            <a:r>
              <a:rPr lang="en-US" altLang="zh-CN" b="1" dirty="0" smtClean="0"/>
              <a:t>Functions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9.6 Nonlinear Function Approximation: Artificial Neural </a:t>
            </a:r>
            <a:r>
              <a:rPr lang="en-US" altLang="zh-CN" b="1" dirty="0" smtClean="0"/>
              <a:t>Networks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Polynomials</a:t>
            </a:r>
            <a:endParaRPr lang="zh-CN" dirty="0" smtClean="0"/>
          </a:p>
          <a:p>
            <a:r>
              <a:rPr lang="en-US" altLang="zh-CN" b="1" dirty="0"/>
              <a:t>Fourier </a:t>
            </a:r>
            <a:r>
              <a:rPr lang="en-US" altLang="zh-CN" b="1" dirty="0" smtClean="0"/>
              <a:t>Basis</a:t>
            </a:r>
            <a:endParaRPr lang="en-US" altLang="zh-CN" dirty="0" smtClean="0"/>
          </a:p>
          <a:p>
            <a:r>
              <a:rPr lang="en-US" altLang="zh-CN" b="1" dirty="0"/>
              <a:t>Coarse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Tile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Radial Basis </a:t>
            </a:r>
            <a:r>
              <a:rPr lang="en-US" altLang="zh-CN" b="1" dirty="0" smtClean="0"/>
              <a:t>Functions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9366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9.7 Least-Squares TD</a:t>
            </a:r>
            <a:r>
              <a:rPr lang="en-US" altLang="zh-CN" dirty="0"/>
              <a:t> 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Polynomials</a:t>
            </a:r>
            <a:endParaRPr lang="zh-CN" dirty="0" smtClean="0"/>
          </a:p>
          <a:p>
            <a:r>
              <a:rPr lang="en-US" altLang="zh-CN" b="1" dirty="0"/>
              <a:t>Fourier </a:t>
            </a:r>
            <a:r>
              <a:rPr lang="en-US" altLang="zh-CN" b="1" dirty="0" smtClean="0"/>
              <a:t>Basis</a:t>
            </a:r>
            <a:endParaRPr lang="en-US" altLang="zh-CN" dirty="0" smtClean="0"/>
          </a:p>
          <a:p>
            <a:r>
              <a:rPr lang="en-US" altLang="zh-CN" b="1" dirty="0"/>
              <a:t>Coarse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Tile </a:t>
            </a:r>
            <a:r>
              <a:rPr lang="en-US" altLang="zh-CN" b="1" dirty="0" smtClean="0"/>
              <a:t>Coding</a:t>
            </a:r>
            <a:endParaRPr lang="en-US" altLang="zh-CN" dirty="0" smtClean="0"/>
          </a:p>
          <a:p>
            <a:r>
              <a:rPr lang="en-US" altLang="zh-CN" b="1" dirty="0"/>
              <a:t>Radial Basis </a:t>
            </a:r>
            <a:r>
              <a:rPr lang="en-US" altLang="zh-CN" b="1" dirty="0" smtClean="0"/>
              <a:t>Functions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86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带有图表的标题和内容版式</a:t>
            </a:r>
            <a:endParaRPr 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66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带有表格的标题和内容版式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1637127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1676400"/>
                <a:gridCol w="1676400"/>
              </a:tblGrid>
              <a:tr h="572294">
                <a:tc>
                  <a:txBody>
                    <a:bodyPr/>
                    <a:lstStyle/>
                    <a:p>
                      <a:pPr algn="ctr"/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 </a:t>
            </a:r>
            <a:r>
              <a:rPr lang="en-US" altLang="zh-CN" dirty="0"/>
              <a:t>SmartArt </a:t>
            </a:r>
            <a:r>
              <a:rPr lang="zh-CN" altLang="en-US" dirty="0"/>
              <a:t>的两栏内容版式</a:t>
            </a:r>
            <a:endParaRPr lang="zh-CN" dirty="0"/>
          </a:p>
        </p:txBody>
      </p:sp>
      <p:graphicFrame>
        <p:nvGraphicFramePr>
          <p:cNvPr id="6" name="内容占位符 5" descr="分段流程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4592099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城市素描演示文稿（宽屏）</Template>
  <TotalTime>0</TotalTime>
  <Words>130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 UI</vt:lpstr>
      <vt:lpstr>Arial</vt:lpstr>
      <vt:lpstr>Century Schoolbook</vt:lpstr>
      <vt:lpstr>CITY SKETCH 16X9</vt:lpstr>
      <vt:lpstr>Chapter 9</vt:lpstr>
      <vt:lpstr>9.5 Feature Construction for Linear Methods </vt:lpstr>
      <vt:lpstr>9.6 Nonlinear Function Approximation: Artificial Neural Networks</vt:lpstr>
      <vt:lpstr>9.7 Least-Squares TD </vt:lpstr>
      <vt:lpstr>带有图表的标题和内容版式</vt:lpstr>
      <vt:lpstr>带有表格的标题和内容版式</vt:lpstr>
      <vt:lpstr>带有 SmartArt 的两栏内容版式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2017-05-15T04:28:27Z</dcterms:created>
  <dcterms:modified xsi:type="dcterms:W3CDTF">2017-05-15T04:38:09Z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