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1"/>
  </p:notesMasterIdLst>
  <p:sldIdLst>
    <p:sldId id="258" r:id="rId2"/>
    <p:sldId id="260" r:id="rId3"/>
    <p:sldId id="332" r:id="rId4"/>
    <p:sldId id="333" r:id="rId5"/>
    <p:sldId id="335" r:id="rId6"/>
    <p:sldId id="334" r:id="rId7"/>
    <p:sldId id="303" r:id="rId8"/>
    <p:sldId id="304" r:id="rId9"/>
    <p:sldId id="280" r:id="rId10"/>
    <p:sldId id="338" r:id="rId11"/>
    <p:sldId id="310" r:id="rId12"/>
    <p:sldId id="291" r:id="rId13"/>
    <p:sldId id="282" r:id="rId14"/>
    <p:sldId id="294" r:id="rId15"/>
    <p:sldId id="329" r:id="rId16"/>
    <p:sldId id="277" r:id="rId17"/>
    <p:sldId id="339" r:id="rId18"/>
    <p:sldId id="302" r:id="rId19"/>
    <p:sldId id="340" r:id="rId20"/>
    <p:sldId id="288" r:id="rId21"/>
    <p:sldId id="274" r:id="rId22"/>
    <p:sldId id="305" r:id="rId23"/>
    <p:sldId id="306" r:id="rId24"/>
    <p:sldId id="307" r:id="rId25"/>
    <p:sldId id="320" r:id="rId26"/>
    <p:sldId id="309" r:id="rId27"/>
    <p:sldId id="336" r:id="rId28"/>
    <p:sldId id="319" r:id="rId29"/>
    <p:sldId id="337" r:id="rId30"/>
    <p:sldId id="301" r:id="rId31"/>
    <p:sldId id="341" r:id="rId32"/>
    <p:sldId id="343" r:id="rId33"/>
    <p:sldId id="290" r:id="rId34"/>
    <p:sldId id="318" r:id="rId35"/>
    <p:sldId id="279" r:id="rId36"/>
    <p:sldId id="289" r:id="rId37"/>
    <p:sldId id="322" r:id="rId38"/>
    <p:sldId id="342"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0000"/>
    <a:srgbClr val="CC3300"/>
    <a:srgbClr val="BA69B9"/>
    <a:srgbClr val="B27EB5"/>
    <a:srgbClr val="CC00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62594" autoAdjust="0"/>
  </p:normalViewPr>
  <p:slideViewPr>
    <p:cSldViewPr snapToGrid="0" snapToObjects="1">
      <p:cViewPr varScale="1">
        <p:scale>
          <a:sx n="54" d="100"/>
          <a:sy n="54" d="100"/>
        </p:scale>
        <p:origin x="907" y="53"/>
      </p:cViewPr>
      <p:guideLst/>
    </p:cSldViewPr>
  </p:slideViewPr>
  <p:outlineViewPr>
    <p:cViewPr>
      <p:scale>
        <a:sx n="33" d="100"/>
        <a:sy n="33" d="100"/>
      </p:scale>
      <p:origin x="0" y="-11122"/>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DEC05-F682-48E6-9558-FFF6A54E1853}" type="datetimeFigureOut">
              <a:rPr lang="en-US" smtClean="0"/>
              <a:t>9/26/2017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E70C6-74B0-4271-BCFC-331A32DEC7B0}" type="slidenum">
              <a:rPr lang="en-US" smtClean="0"/>
              <a:t>‹#›</a:t>
            </a:fld>
            <a:endParaRPr lang="en-US" dirty="0"/>
          </a:p>
        </p:txBody>
      </p:sp>
    </p:spTree>
    <p:extLst>
      <p:ext uri="{BB962C8B-B14F-4D97-AF65-F5344CB8AC3E}">
        <p14:creationId xmlns:p14="http://schemas.microsoft.com/office/powerpoint/2010/main" val="348628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a:t>
            </a:fld>
            <a:endParaRPr lang="en-US" dirty="0"/>
          </a:p>
        </p:txBody>
      </p:sp>
    </p:spTree>
    <p:extLst>
      <p:ext uri="{BB962C8B-B14F-4D97-AF65-F5344CB8AC3E}">
        <p14:creationId xmlns:p14="http://schemas.microsoft.com/office/powerpoint/2010/main" val="20468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16</a:t>
            </a:fld>
            <a:endParaRPr lang="en-US" dirty="0"/>
          </a:p>
        </p:txBody>
      </p:sp>
    </p:spTree>
    <p:extLst>
      <p:ext uri="{BB962C8B-B14F-4D97-AF65-F5344CB8AC3E}">
        <p14:creationId xmlns:p14="http://schemas.microsoft.com/office/powerpoint/2010/main" val="390883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19</a:t>
            </a:fld>
            <a:endParaRPr lang="en-US" dirty="0"/>
          </a:p>
        </p:txBody>
      </p:sp>
    </p:spTree>
    <p:extLst>
      <p:ext uri="{BB962C8B-B14F-4D97-AF65-F5344CB8AC3E}">
        <p14:creationId xmlns:p14="http://schemas.microsoft.com/office/powerpoint/2010/main" val="422511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Flow could be:</a:t>
            </a:r>
          </a:p>
          <a:p>
            <a:r>
              <a:rPr lang="en-US" dirty="0"/>
              <a:t>Sequential or Conditional</a:t>
            </a:r>
          </a:p>
          <a:p>
            <a:endParaRPr lang="en-US" dirty="0"/>
          </a:p>
          <a:p>
            <a:r>
              <a:rPr lang="en-US" dirty="0"/>
              <a:t>Sequential Flow of Logic:</a:t>
            </a:r>
          </a:p>
          <a:p>
            <a:r>
              <a:rPr lang="en-US" dirty="0"/>
              <a:t>Do step 1</a:t>
            </a:r>
          </a:p>
          <a:p>
            <a:r>
              <a:rPr lang="en-US" dirty="0"/>
              <a:t>Do step 2</a:t>
            </a:r>
          </a:p>
          <a:p>
            <a:r>
              <a:rPr lang="en-US" dirty="0"/>
              <a:t>…</a:t>
            </a:r>
          </a:p>
          <a:p>
            <a:r>
              <a:rPr lang="en-US" dirty="0"/>
              <a:t>Do step n</a:t>
            </a:r>
          </a:p>
          <a:p>
            <a:endParaRPr lang="en-US" dirty="0"/>
          </a:p>
          <a:p>
            <a:r>
              <a:rPr lang="en-US" dirty="0"/>
              <a:t>Conditional Flow of Logic</a:t>
            </a:r>
          </a:p>
          <a:p>
            <a:r>
              <a:rPr lang="en-US" dirty="0"/>
              <a:t>Do step 1</a:t>
            </a:r>
          </a:p>
          <a:p>
            <a:r>
              <a:rPr lang="en-US" dirty="0"/>
              <a:t>If step 1 was successful,</a:t>
            </a:r>
          </a:p>
          <a:p>
            <a:r>
              <a:rPr lang="en-US" dirty="0"/>
              <a:t>  Do step 2</a:t>
            </a:r>
          </a:p>
          <a:p>
            <a:r>
              <a:rPr lang="en-US" dirty="0"/>
              <a:t>  Do step 3, 5 times</a:t>
            </a:r>
          </a:p>
          <a:p>
            <a:r>
              <a:rPr lang="en-US" dirty="0"/>
              <a:t>Else</a:t>
            </a:r>
          </a:p>
          <a:p>
            <a:r>
              <a:rPr lang="en-US" dirty="0"/>
              <a:t>  Do step 4</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21</a:t>
            </a:fld>
            <a:endParaRPr lang="en-US" dirty="0"/>
          </a:p>
        </p:txBody>
      </p:sp>
    </p:spTree>
    <p:extLst>
      <p:ext uri="{BB962C8B-B14F-4D97-AF65-F5344CB8AC3E}">
        <p14:creationId xmlns:p14="http://schemas.microsoft.com/office/powerpoint/2010/main" val="216410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22</a:t>
            </a:fld>
            <a:endParaRPr lang="en-US" dirty="0"/>
          </a:p>
        </p:txBody>
      </p:sp>
    </p:spTree>
    <p:extLst>
      <p:ext uri="{BB962C8B-B14F-4D97-AF65-F5344CB8AC3E}">
        <p14:creationId xmlns:p14="http://schemas.microsoft.com/office/powerpoint/2010/main" val="96062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inside [] is a list</a:t>
            </a:r>
            <a:r>
              <a:rPr lang="en-US"/>
              <a:t>. </a:t>
            </a:r>
          </a:p>
          <a:p>
            <a:r>
              <a:rPr lang="en-US"/>
              <a:t>See https://docs.python.org/3/library/stdtypes.html#sequence-types-list-tuple-range for more details.</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23</a:t>
            </a:fld>
            <a:endParaRPr lang="en-US" dirty="0"/>
          </a:p>
        </p:txBody>
      </p:sp>
    </p:spTree>
    <p:extLst>
      <p:ext uri="{BB962C8B-B14F-4D97-AF65-F5344CB8AC3E}">
        <p14:creationId xmlns:p14="http://schemas.microsoft.com/office/powerpoint/2010/main" val="12697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break </a:t>
            </a:r>
            <a:r>
              <a:rPr lang="en-US" i="0" dirty="0"/>
              <a:t>Statement</a:t>
            </a:r>
          </a:p>
          <a:p>
            <a:pPr marL="171450" indent="-171450">
              <a:buFont typeface="Arial" panose="020B0604020202020204" pitchFamily="34" charset="0"/>
              <a:buChar char="•"/>
            </a:pPr>
            <a:r>
              <a:rPr lang="en-US" dirty="0"/>
              <a:t>The break statement in Python terminates the current loop and resumes execution at the next statement.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Print all letters in a text and break when you see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break   </a:t>
            </a:r>
          </a:p>
          <a:p>
            <a:r>
              <a:rPr lang="en-US" dirty="0"/>
              <a:t>	print('Current Letter :', </a:t>
            </a:r>
            <a:r>
              <a:rPr lang="en-US" dirty="0" err="1"/>
              <a:t>aLetter</a:t>
            </a:r>
            <a:r>
              <a:rPr lang="en-US" dirty="0"/>
              <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i="1" dirty="0"/>
              <a:t>continue </a:t>
            </a:r>
            <a:r>
              <a:rPr lang="en-US" i="0" dirty="0"/>
              <a:t>Statement</a:t>
            </a:r>
          </a:p>
          <a:p>
            <a:pPr marL="171450" indent="-171450">
              <a:buFont typeface="Arial" panose="020B0604020202020204" pitchFamily="34" charset="0"/>
              <a:buChar char="•"/>
            </a:pPr>
            <a:r>
              <a:rPr lang="en-US" dirty="0"/>
              <a:t>The continue statement returns the control to the beginning of the while loop.</a:t>
            </a:r>
          </a:p>
          <a:p>
            <a:pPr marL="171450" indent="-171450">
              <a:buFont typeface="Arial" panose="020B0604020202020204" pitchFamily="34" charset="0"/>
              <a:buChar char="•"/>
            </a:pPr>
            <a:r>
              <a:rPr lang="en-US" dirty="0"/>
              <a:t>It rejects all the remaining statements in the current iteration of the loop and moves the control back to the top of the loop. </a:t>
            </a:r>
          </a:p>
          <a:p>
            <a:pPr marL="171450" indent="-171450">
              <a:buFont typeface="Arial" panose="020B0604020202020204" pitchFamily="34" charset="0"/>
              <a:buChar char="•"/>
            </a:pPr>
            <a:r>
              <a:rPr lang="en-US" dirty="0"/>
              <a:t>It can be used in both while and for loops.</a:t>
            </a:r>
          </a:p>
          <a:p>
            <a:endParaRPr lang="en-US" dirty="0"/>
          </a:p>
          <a:p>
            <a:r>
              <a:rPr lang="en-US" dirty="0"/>
              <a:t>Example: Print all letters in a text except for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continue   </a:t>
            </a:r>
          </a:p>
          <a:p>
            <a:r>
              <a:rPr lang="en-US" dirty="0"/>
              <a:t>	print('Current Letter :', </a:t>
            </a:r>
            <a:r>
              <a:rPr lang="en-US" dirty="0" err="1"/>
              <a:t>aLetter</a:t>
            </a:r>
            <a:r>
              <a:rPr lang="en-US" dirty="0"/>
              <a:t>)</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24</a:t>
            </a:fld>
            <a:endParaRPr lang="en-US" dirty="0"/>
          </a:p>
        </p:txBody>
      </p:sp>
    </p:spTree>
    <p:extLst>
      <p:ext uri="{BB962C8B-B14F-4D97-AF65-F5344CB8AC3E}">
        <p14:creationId xmlns:p14="http://schemas.microsoft.com/office/powerpoint/2010/main" val="329452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200000"/>
              </a:lnSpc>
              <a:spcBef>
                <a:spcPts val="600"/>
              </a:spcBef>
              <a:spcAft>
                <a:spcPts val="600"/>
              </a:spcAft>
              <a:buFont typeface="Arial" panose="020B0604020202020204" pitchFamily="34" charset="0"/>
              <a:buNone/>
            </a:pPr>
            <a:r>
              <a:rPr lang="en-US" sz="1400" b="1" dirty="0">
                <a:solidFill>
                  <a:schemeClr val="tx2">
                    <a:lumMod val="60000"/>
                    <a:lumOff val="40000"/>
                  </a:schemeClr>
                </a:solidFill>
                <a:latin typeface="+mn-lt"/>
              </a:rPr>
              <a:t>Object Oriented Programming</a:t>
            </a:r>
            <a:endParaRPr lang="en-US" sz="1400" dirty="0"/>
          </a:p>
          <a:p>
            <a:pPr marL="742950" lvl="1" indent="-285750">
              <a:lnSpc>
                <a:spcPct val="200000"/>
              </a:lnSpc>
              <a:spcBef>
                <a:spcPts val="600"/>
              </a:spcBef>
              <a:spcAft>
                <a:spcPts val="600"/>
              </a:spcAft>
              <a:buFont typeface="Arial" panose="020B0604020202020204" pitchFamily="34" charset="0"/>
              <a:buChar char="•"/>
            </a:pPr>
            <a:r>
              <a:rPr lang="en-US" sz="1400" dirty="0"/>
              <a:t>It is a Programming Paradigm</a:t>
            </a:r>
          </a:p>
          <a:p>
            <a:pPr marL="742950" lvl="1" indent="-285750">
              <a:lnSpc>
                <a:spcPct val="200000"/>
              </a:lnSpc>
              <a:spcBef>
                <a:spcPts val="600"/>
              </a:spcBef>
              <a:spcAft>
                <a:spcPts val="600"/>
              </a:spcAft>
              <a:buFont typeface="Arial" panose="020B0604020202020204" pitchFamily="34" charset="0"/>
              <a:buChar char="•"/>
            </a:pPr>
            <a:r>
              <a:rPr lang="en-US" sz="1400" dirty="0"/>
              <a:t>Starts with - everything is an object</a:t>
            </a:r>
          </a:p>
          <a:p>
            <a:pPr marL="742950" lvl="1" indent="-285750">
              <a:lnSpc>
                <a:spcPct val="200000"/>
              </a:lnSpc>
              <a:spcBef>
                <a:spcPts val="600"/>
              </a:spcBef>
              <a:spcAft>
                <a:spcPts val="0"/>
              </a:spcAft>
              <a:buFont typeface="Arial" panose="020B0604020202020204" pitchFamily="34" charset="0"/>
              <a:buChar char="•"/>
            </a:pPr>
            <a:r>
              <a:rPr lang="en-US" sz="1400" dirty="0"/>
              <a:t>All objects share two characteristics: s</a:t>
            </a:r>
            <a:r>
              <a:rPr lang="en-US" sz="1400" i="1" dirty="0"/>
              <a:t>tate</a:t>
            </a:r>
            <a:r>
              <a:rPr lang="en-US" sz="1400" dirty="0"/>
              <a:t> &amp; </a:t>
            </a:r>
            <a:r>
              <a:rPr lang="en-US" sz="1400" i="1" dirty="0"/>
              <a:t>behavior</a:t>
            </a:r>
            <a:r>
              <a:rPr lang="en-US" sz="1400" dirty="0"/>
              <a:t>. </a:t>
            </a:r>
          </a:p>
          <a:p>
            <a:pPr marL="1085850" lvl="2" indent="-171450">
              <a:lnSpc>
                <a:spcPct val="100000"/>
              </a:lnSpc>
              <a:spcBef>
                <a:spcPts val="0"/>
              </a:spcBef>
              <a:spcAft>
                <a:spcPts val="600"/>
              </a:spcAft>
              <a:buFont typeface="Arial" panose="020B0604020202020204" pitchFamily="34" charset="0"/>
              <a:buChar char="•"/>
            </a:pPr>
            <a:r>
              <a:rPr lang="en-US" dirty="0"/>
              <a:t>e.g. car: state - (color, manufacturer, break type), behavior - (apply break, drive) etc.</a:t>
            </a:r>
          </a:p>
          <a:p>
            <a:pPr marL="742950" lvl="1" indent="-285750">
              <a:lnSpc>
                <a:spcPct val="200000"/>
              </a:lnSpc>
              <a:spcBef>
                <a:spcPts val="600"/>
              </a:spcBef>
              <a:spcAft>
                <a:spcPts val="600"/>
              </a:spcAft>
              <a:buFont typeface="Arial" panose="020B0604020202020204" pitchFamily="34" charset="0"/>
              <a:buChar char="•"/>
            </a:pPr>
            <a:r>
              <a:rPr lang="en-US" sz="1400" dirty="0"/>
              <a:t>Similarly, objects in programming also have two characteristics: state &amp; behavior</a:t>
            </a:r>
          </a:p>
          <a:p>
            <a:pPr marL="742950" lvl="1" indent="-285750">
              <a:lnSpc>
                <a:spcPct val="200000"/>
              </a:lnSpc>
              <a:spcBef>
                <a:spcPts val="600"/>
              </a:spcBef>
              <a:spcAft>
                <a:spcPts val="600"/>
              </a:spcAft>
              <a:buFont typeface="Arial" panose="020B0604020202020204" pitchFamily="34" charset="0"/>
              <a:buChar char="•"/>
            </a:pPr>
            <a:r>
              <a:rPr lang="en-US" sz="1400" dirty="0"/>
              <a:t>State is represented by “variables” and behavior is represented by “methods”</a:t>
            </a:r>
          </a:p>
          <a:p>
            <a:pPr marL="742950" lvl="1" indent="-285750">
              <a:lnSpc>
                <a:spcPct val="200000"/>
              </a:lnSpc>
              <a:spcBef>
                <a:spcPts val="600"/>
              </a:spcBef>
              <a:spcAft>
                <a:spcPts val="600"/>
              </a:spcAft>
              <a:buFont typeface="Arial" panose="020B0604020202020204" pitchFamily="34" charset="0"/>
              <a:buChar char="•"/>
            </a:pPr>
            <a:r>
              <a:rPr lang="en-US" sz="1400" dirty="0"/>
              <a:t>The state can be shared with outside world (other programs) only through methods</a:t>
            </a:r>
          </a:p>
          <a:p>
            <a:pPr marL="742950" lvl="1" indent="-285750">
              <a:lnSpc>
                <a:spcPct val="200000"/>
              </a:lnSpc>
              <a:spcBef>
                <a:spcPts val="600"/>
              </a:spcBef>
              <a:spcAft>
                <a:spcPts val="0"/>
              </a:spcAft>
              <a:buFont typeface="Arial" panose="020B0604020202020204" pitchFamily="34" charset="0"/>
              <a:buChar char="•"/>
            </a:pPr>
            <a:r>
              <a:rPr lang="en-US" sz="1400" dirty="0"/>
              <a:t>This bundling of data and methods is called Encapsulation. It  keeps data safe from outside interference and misuse.</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25</a:t>
            </a:fld>
            <a:endParaRPr lang="en-US" dirty="0"/>
          </a:p>
        </p:txBody>
      </p:sp>
    </p:spTree>
    <p:extLst>
      <p:ext uri="{BB962C8B-B14F-4D97-AF65-F5344CB8AC3E}">
        <p14:creationId xmlns:p14="http://schemas.microsoft.com/office/powerpoint/2010/main" val="14424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27</a:t>
            </a:fld>
            <a:endParaRPr lang="en-US" dirty="0"/>
          </a:p>
        </p:txBody>
      </p:sp>
    </p:spTree>
    <p:extLst>
      <p:ext uri="{BB962C8B-B14F-4D97-AF65-F5344CB8AC3E}">
        <p14:creationId xmlns:p14="http://schemas.microsoft.com/office/powerpoint/2010/main" val="138791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Modules vs Packages in Python</a:t>
            </a:r>
          </a:p>
          <a:p>
            <a:r>
              <a:rPr lang="en-US" dirty="0"/>
              <a:t>Module is like a single .</a:t>
            </a:r>
            <a:r>
              <a:rPr lang="en-US" dirty="0" err="1"/>
              <a:t>py</a:t>
            </a:r>
            <a:r>
              <a:rPr lang="en-US" dirty="0"/>
              <a:t> file.</a:t>
            </a:r>
          </a:p>
          <a:p>
            <a:r>
              <a:rPr lang="en-US" dirty="0"/>
              <a:t>Package is a way of structuring modules together.</a:t>
            </a:r>
          </a:p>
          <a:p>
            <a:endParaRPr lang="en-US" dirty="0"/>
          </a:p>
          <a:p>
            <a:r>
              <a:rPr lang="en-US" dirty="0"/>
              <a:t>https://docs.python.org/3/tutorial/modules.html</a:t>
            </a:r>
          </a:p>
        </p:txBody>
      </p:sp>
      <p:sp>
        <p:nvSpPr>
          <p:cNvPr id="4" name="Slide Number Placeholder 3"/>
          <p:cNvSpPr>
            <a:spLocks noGrp="1"/>
          </p:cNvSpPr>
          <p:nvPr>
            <p:ph type="sldNum" sz="quarter" idx="10"/>
          </p:nvPr>
        </p:nvSpPr>
        <p:spPr/>
        <p:txBody>
          <a:bodyPr/>
          <a:lstStyle/>
          <a:p>
            <a:fld id="{361E70C6-74B0-4271-BCFC-331A32DEC7B0}" type="slidenum">
              <a:rPr lang="en-US" smtClean="0"/>
              <a:t>28</a:t>
            </a:fld>
            <a:endParaRPr lang="en-US" dirty="0"/>
          </a:p>
        </p:txBody>
      </p:sp>
    </p:spTree>
    <p:extLst>
      <p:ext uri="{BB962C8B-B14F-4D97-AF65-F5344CB8AC3E}">
        <p14:creationId xmlns:p14="http://schemas.microsoft.com/office/powerpoint/2010/main" val="4004209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Error &amp; Exception:</a:t>
            </a:r>
          </a:p>
          <a:p>
            <a:r>
              <a:rPr lang="en-US" sz="1200" b="0" i="1"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Syntax errors, also known as parsing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t>
            </a:r>
            <a:r>
              <a:rPr lang="en-US" sz="1200" b="0" i="1" kern="1200" dirty="0">
                <a:solidFill>
                  <a:schemeClr val="tx1"/>
                </a:solidFill>
                <a:effectLst/>
                <a:latin typeface="+mn-lt"/>
                <a:ea typeface="+mn-ea"/>
                <a:cs typeface="+mn-cs"/>
              </a:rPr>
              <a:t>xceptions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if a statement or expression is syntactically correct, it may cause an error when an attempt is made to execute it.</a:t>
            </a:r>
          </a:p>
          <a:p>
            <a:r>
              <a:rPr lang="en-US" dirty="0"/>
              <a:t>Errors detected during execution are called exceptions. </a:t>
            </a:r>
          </a:p>
          <a:p>
            <a:endParaRPr lang="en-US" dirty="0"/>
          </a:p>
          <a:p>
            <a:r>
              <a:rPr lang="en-US" dirty="0"/>
              <a:t>*****************************</a:t>
            </a:r>
            <a:r>
              <a:rPr lang="en-US" sz="1200" b="0" i="0" kern="1200" dirty="0">
                <a:solidFill>
                  <a:schemeClr val="tx1"/>
                </a:solidFill>
                <a:effectLst/>
                <a:latin typeface="+mn-lt"/>
                <a:ea typeface="+mn-ea"/>
                <a:cs typeface="+mn-cs"/>
              </a:rPr>
              <a:t>If you are coming from Java, see this, else ignore********************</a:t>
            </a:r>
            <a:endParaRPr lang="en-US" dirty="0"/>
          </a:p>
          <a:p>
            <a:r>
              <a:rPr lang="en-US" sz="1200" b="0" i="0" kern="1200" dirty="0">
                <a:solidFill>
                  <a:schemeClr val="tx1"/>
                </a:solidFill>
                <a:effectLst/>
                <a:latin typeface="+mn-lt"/>
                <a:ea typeface="+mn-ea"/>
                <a:cs typeface="+mn-cs"/>
              </a:rPr>
              <a:t>Note: An </a:t>
            </a:r>
            <a:r>
              <a:rPr lang="en-US" sz="1200" b="1" i="0" kern="1200" dirty="0">
                <a:solidFill>
                  <a:schemeClr val="tx1"/>
                </a:solidFill>
                <a:effectLst/>
                <a:latin typeface="+mn-lt"/>
                <a:ea typeface="+mn-ea"/>
                <a:cs typeface="+mn-cs"/>
              </a:rPr>
              <a:t>Error</a:t>
            </a:r>
            <a:r>
              <a:rPr lang="en-US" sz="1200" b="0" i="0" kern="1200" dirty="0">
                <a:solidFill>
                  <a:schemeClr val="tx1"/>
                </a:solidFill>
                <a:effectLst/>
                <a:latin typeface="+mn-lt"/>
                <a:ea typeface="+mn-ea"/>
                <a:cs typeface="+mn-cs"/>
              </a:rPr>
              <a:t> "indicates serious problems that a reasonable application should not try to catch." An </a:t>
            </a:r>
            <a:r>
              <a:rPr lang="en-US" sz="1200" b="1" i="0" kern="1200" dirty="0">
                <a:solidFill>
                  <a:schemeClr val="tx1"/>
                </a:solidFill>
                <a:effectLst/>
                <a:latin typeface="+mn-lt"/>
                <a:ea typeface="+mn-ea"/>
                <a:cs typeface="+mn-cs"/>
              </a:rPr>
              <a:t>Exception</a:t>
            </a:r>
            <a:r>
              <a:rPr lang="en-US" sz="1200" b="0" i="0" kern="1200" dirty="0">
                <a:solidFill>
                  <a:schemeClr val="tx1"/>
                </a:solidFill>
                <a:effectLst/>
                <a:latin typeface="+mn-lt"/>
                <a:ea typeface="+mn-ea"/>
                <a:cs typeface="+mn-cs"/>
              </a:rPr>
              <a:t> "indicates conditions that a reasonable application might want to catch.“ </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30</a:t>
            </a:fld>
            <a:endParaRPr lang="en-US" dirty="0"/>
          </a:p>
        </p:txBody>
      </p:sp>
    </p:spTree>
    <p:extLst>
      <p:ext uri="{BB962C8B-B14F-4D97-AF65-F5344CB8AC3E}">
        <p14:creationId xmlns:p14="http://schemas.microsoft.com/office/powerpoint/2010/main" val="38358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was it named Python?</a:t>
            </a:r>
          </a:p>
          <a:p>
            <a:r>
              <a:rPr lang="en-US" sz="1200" b="0" i="0" kern="1200" dirty="0">
                <a:solidFill>
                  <a:schemeClr val="tx1"/>
                </a:solidFill>
                <a:effectLst/>
                <a:latin typeface="+mn-lt"/>
                <a:ea typeface="+mn-ea"/>
                <a:cs typeface="+mn-cs"/>
              </a:rPr>
              <a:t>When Guido van Rossum began implementing Python, he was also reading the scripts from “Monty Python's Flying Circus”, a BBC comedy series from the 1970s. He needed a name that was short, unique, and slightly mysterious, so he decided to call the language Python.</a:t>
            </a:r>
            <a:endParaRPr lang="en-US" b="0"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a:t>
            </a:fld>
            <a:endParaRPr lang="en-US" dirty="0"/>
          </a:p>
        </p:txBody>
      </p:sp>
    </p:spTree>
    <p:extLst>
      <p:ext uri="{BB962C8B-B14F-4D97-AF65-F5344CB8AC3E}">
        <p14:creationId xmlns:p14="http://schemas.microsoft.com/office/powerpoint/2010/main" val="1290327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31</a:t>
            </a:fld>
            <a:endParaRPr lang="en-US" dirty="0"/>
          </a:p>
        </p:txBody>
      </p:sp>
    </p:spTree>
    <p:extLst>
      <p:ext uri="{BB962C8B-B14F-4D97-AF65-F5344CB8AC3E}">
        <p14:creationId xmlns:p14="http://schemas.microsoft.com/office/powerpoint/2010/main" val="214096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a:t>
            </a:fld>
            <a:endParaRPr lang="en-US" dirty="0"/>
          </a:p>
        </p:txBody>
      </p:sp>
    </p:spTree>
    <p:extLst>
      <p:ext uri="{BB962C8B-B14F-4D97-AF65-F5344CB8AC3E}">
        <p14:creationId xmlns:p14="http://schemas.microsoft.com/office/powerpoint/2010/main" val="389361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use repl.it which is a </a:t>
            </a:r>
            <a:r>
              <a:rPr lang="en-US" b="1" dirty="0"/>
              <a:t>cloud coding environment </a:t>
            </a:r>
            <a:r>
              <a:rPr lang="en-US" b="0" dirty="0"/>
              <a:t>and it supports many programming languages.</a:t>
            </a:r>
            <a:endParaRPr lang="en-US" dirty="0"/>
          </a:p>
          <a:p>
            <a:r>
              <a:rPr lang="en-US" dirty="0"/>
              <a:t>Why we are using this? Because it is easy and troubleshooting Python installation on each computer might take most of our precious time.</a:t>
            </a:r>
          </a:p>
        </p:txBody>
      </p:sp>
      <p:sp>
        <p:nvSpPr>
          <p:cNvPr id="4" name="Slide Number Placeholder 3"/>
          <p:cNvSpPr>
            <a:spLocks noGrp="1"/>
          </p:cNvSpPr>
          <p:nvPr>
            <p:ph type="sldNum" sz="quarter" idx="10"/>
          </p:nvPr>
        </p:nvSpPr>
        <p:spPr/>
        <p:txBody>
          <a:bodyPr/>
          <a:lstStyle/>
          <a:p>
            <a:fld id="{361E70C6-74B0-4271-BCFC-331A32DEC7B0}" type="slidenum">
              <a:rPr lang="en-US" smtClean="0"/>
              <a:t>5</a:t>
            </a:fld>
            <a:endParaRPr lang="en-US" dirty="0"/>
          </a:p>
        </p:txBody>
      </p:sp>
    </p:spTree>
    <p:extLst>
      <p:ext uri="{BB962C8B-B14F-4D97-AF65-F5344CB8AC3E}">
        <p14:creationId xmlns:p14="http://schemas.microsoft.com/office/powerpoint/2010/main" val="358509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 Level Language</a:t>
            </a:r>
          </a:p>
          <a:p>
            <a:r>
              <a:rPr lang="en-US" b="0" dirty="0"/>
              <a:t>A high-level language (HLL) is a programming language that enables a programmer to write programs that are more or less independent of a particular type of computer. Such languages are considered high-level because they are closer to human languages and further from machine languages. https://en.wikipedia.org/wiki/High-level_programming_language</a:t>
            </a:r>
          </a:p>
          <a:p>
            <a:endParaRPr lang="en-US" b="1" dirty="0"/>
          </a:p>
          <a:p>
            <a:r>
              <a:rPr lang="en-US" b="1" dirty="0"/>
              <a:t>Interpreted Language</a:t>
            </a:r>
            <a:endParaRPr lang="en-US" b="0" dirty="0"/>
          </a:p>
          <a:p>
            <a:r>
              <a:rPr lang="en-US" b="0" dirty="0"/>
              <a:t>An interpreted language is a programming language for which most of its implementations execute instructions directly, without previously compiling a program into machine-language instructions. The interpreter executes the program directly, translating each statement into a sequence of one or more subroutines already compiled into machine code. https://en.wikipedia.org/wiki/Interpreted_language</a:t>
            </a:r>
          </a:p>
          <a:p>
            <a:endParaRPr lang="en-US" b="1" dirty="0"/>
          </a:p>
          <a:p>
            <a:r>
              <a:rPr lang="en-US" b="1" dirty="0"/>
              <a:t>Object Oriented Language</a:t>
            </a:r>
          </a:p>
          <a:p>
            <a:r>
              <a:rPr lang="en-US" b="0" dirty="0"/>
              <a:t>Object-oriented programming (OOP) is a programming paradigm based on the concept of "objects", which may contain data, in the form of fields, often known as attributes; and code, in the form of procedures, often known as methods. https://en.wikipedia.org/wiki/Object-oriented_programming</a:t>
            </a:r>
          </a:p>
          <a:p>
            <a:endParaRPr lang="en-US" b="1" dirty="0"/>
          </a:p>
          <a:p>
            <a:r>
              <a:rPr lang="en-US" b="1" dirty="0"/>
              <a:t>Imperative</a:t>
            </a:r>
          </a:p>
          <a:p>
            <a:r>
              <a:rPr lang="en-US" b="0" dirty="0"/>
              <a:t>In computer science, imperative programming is a programming paradigm that uses statements that change a program's state. Imperative programming focuses on describing how a program operates. https://en.wikipedia.org/wiki/Imperative_programming</a:t>
            </a:r>
          </a:p>
          <a:p>
            <a:endParaRPr lang="en-US" b="1" dirty="0"/>
          </a:p>
          <a:p>
            <a:r>
              <a:rPr lang="en-US" b="1" dirty="0"/>
              <a:t>Design Philosophy</a:t>
            </a:r>
          </a:p>
          <a:p>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I had various ideas about good programming language design, which were largely imprinted on me by the ABC group where I had my first real experience with language implementation and design. These ideas are the hardest to put into words, as they mostly revolved around subjective concepts like elegance, simplicity and readability….” </a:t>
            </a:r>
            <a:endParaRPr lang="en-US" b="1" i="1" dirty="0"/>
          </a:p>
        </p:txBody>
      </p:sp>
      <p:sp>
        <p:nvSpPr>
          <p:cNvPr id="4" name="Slide Number Placeholder 3"/>
          <p:cNvSpPr>
            <a:spLocks noGrp="1"/>
          </p:cNvSpPr>
          <p:nvPr>
            <p:ph type="sldNum" sz="quarter" idx="10"/>
          </p:nvPr>
        </p:nvSpPr>
        <p:spPr/>
        <p:txBody>
          <a:bodyPr/>
          <a:lstStyle/>
          <a:p>
            <a:fld id="{361E70C6-74B0-4271-BCFC-331A32DEC7B0}" type="slidenum">
              <a:rPr lang="en-US" smtClean="0"/>
              <a:t>6</a:t>
            </a:fld>
            <a:endParaRPr lang="en-US" dirty="0"/>
          </a:p>
        </p:txBody>
      </p:sp>
    </p:spTree>
    <p:extLst>
      <p:ext uri="{BB962C8B-B14F-4D97-AF65-F5344CB8AC3E}">
        <p14:creationId xmlns:p14="http://schemas.microsoft.com/office/powerpoint/2010/main" val="175509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By Google Inc. - https://chromium.googlesource.com/chromium/src/+/master/ui/webui/resources/images/google_logo.svg, Public Domain, https://commons.wikimedia.org/w/index.php?curid=42827827</a:t>
            </a:r>
          </a:p>
          <a:p>
            <a:pPr marL="228600" indent="-228600">
              <a:buFont typeface="+mj-lt"/>
              <a:buAutoNum type="arabicPeriod"/>
            </a:pPr>
            <a:r>
              <a:rPr lang="en-US" dirty="0"/>
              <a:t>By Commercial Type (by Paul Barnes and Christian Schwartz) for Quora - http://quora.com, Public Domain, https://commons.wikimedia.org/w/index.php?curid=40877177</a:t>
            </a:r>
          </a:p>
          <a:p>
            <a:pPr marL="228600" indent="-228600">
              <a:buFont typeface="+mj-lt"/>
              <a:buAutoNum type="arabicPeriod"/>
            </a:pPr>
            <a:r>
              <a:rPr lang="en-US" dirty="0"/>
              <a:t>By Facebook, This vector image was created by Ali </a:t>
            </a:r>
            <a:r>
              <a:rPr lang="en-US" dirty="0" err="1"/>
              <a:t>Zifan</a:t>
            </a:r>
            <a:r>
              <a:rPr lang="en-US" dirty="0"/>
              <a:t> - facebook.com website, Public Domain, https://commons.wikimedia.org/w/index.php?curid=41338339</a:t>
            </a:r>
          </a:p>
          <a:p>
            <a:pPr marL="228600" indent="-228600">
              <a:buFont typeface="+mj-lt"/>
              <a:buAutoNum type="arabicPeriod"/>
            </a:pPr>
            <a:r>
              <a:rPr lang="en-US" dirty="0"/>
              <a:t>By Dropbox, Inc. - https://www.dropbox.com/s/l6wcw0jq71gfa53/dropbox_blue.pdf, Public Domain, https://commons.wikimedia.org/w/index.php?curid=45227600</a:t>
            </a:r>
          </a:p>
          <a:p>
            <a:pPr marL="228600" indent="-228600">
              <a:buFont typeface="+mj-lt"/>
              <a:buAutoNum type="arabicPeriod"/>
            </a:pPr>
            <a:r>
              <a:rPr lang="en-US" dirty="0"/>
              <a:t>By National Aeronautics and Space Administration - Converted from Encapsulated PostScript at http://grcpublishing.grc.nasa.gov/IMAGES/Insig-cl.eps, Public Domain, https://commons.wikimedia.org/w/index.php?curid=27500513</a:t>
            </a:r>
          </a:p>
          <a:p>
            <a:pPr marL="228600" indent="-228600">
              <a:buFont typeface="+mj-lt"/>
              <a:buAutoNum type="arabicPeriod"/>
            </a:pPr>
            <a:r>
              <a:rPr lang="en-US" dirty="0"/>
              <a:t>By Mozilla / </a:t>
            </a:r>
            <a:r>
              <a:rPr lang="en-US" dirty="0" err="1"/>
              <a:t>johnson</a:t>
            </a:r>
            <a:r>
              <a:rPr lang="en-US" dirty="0"/>
              <a:t> banks / </a:t>
            </a:r>
            <a:r>
              <a:rPr lang="en-US" dirty="0" err="1"/>
              <a:t>Typotheque</a:t>
            </a:r>
            <a:r>
              <a:rPr lang="en-US" dirty="0"/>
              <a:t> - designlanguage.mozilla.org, Public Domain, https://commons.wikimedia.org/w/index.php?curid=55121603</a:t>
            </a:r>
          </a:p>
          <a:p>
            <a:pPr marL="228600" indent="-228600">
              <a:buFont typeface="+mj-lt"/>
              <a:buAutoNum type="arabicPeriod"/>
            </a:pPr>
            <a:r>
              <a:rPr lang="en-US" dirty="0"/>
              <a:t>By Reddit, Inc - http://www.reddit.com/about/alien/https://github.com/reddit/reddit/blob/c902b602933b0e02a6aa7f5364f517260617650c/r2/r2/public/static/icon.png, Public Domain, https://en.wikipedia.org/w/index.php?curid=27193033</a:t>
            </a:r>
          </a:p>
          <a:p>
            <a:pPr marL="228600" indent="-228600">
              <a:buFont typeface="+mj-lt"/>
              <a:buAutoNum type="arabicPeriod"/>
            </a:pPr>
            <a:r>
              <a:rPr lang="en-US" dirty="0"/>
              <a:t>By Instagram - Own work, Public Domain, https://commons.wikimedia.org/w/index.php?curid=48863359</a:t>
            </a:r>
          </a:p>
          <a:p>
            <a:pPr marL="228600" indent="-228600">
              <a:buFont typeface="+mj-lt"/>
              <a:buAutoNum type="arabicPeriod"/>
            </a:pPr>
            <a:r>
              <a:rPr lang="en-US" dirty="0"/>
              <a:t>By Paul Rand (A note on IBM website) - Captured from the front page of the IBM Notice of 2007 Annual Meeting and Proxy Statement., Public Domain, https://commons.wikimedia.org/w/index.php?curid=2353404</a:t>
            </a:r>
          </a:p>
          <a:p>
            <a:pPr marL="228600" indent="-228600">
              <a:buFont typeface="+mj-lt"/>
              <a:buAutoNum type="arabicPeriod"/>
            </a:pPr>
            <a:r>
              <a:rPr lang="en-US" dirty="0"/>
              <a:t>By Yahoo! Inc. - SVG recreation of version from http://pressroom.yahoo.net/pr/ycorp/photo.aspx (click on the "Logos and Product Images" thumbnail), Public Domain, https://commons.wikimedia.org/w/index.php?curid=28174198</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8</a:t>
            </a:fld>
            <a:endParaRPr lang="en-US" dirty="0"/>
          </a:p>
        </p:txBody>
      </p:sp>
    </p:spTree>
    <p:extLst>
      <p:ext uri="{BB962C8B-B14F-4D97-AF65-F5344CB8AC3E}">
        <p14:creationId xmlns:p14="http://schemas.microsoft.com/office/powerpoint/2010/main" val="103815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https://www.codeschool.com/blog/2016/01/27/why-python/</a:t>
            </a:r>
          </a:p>
          <a:p>
            <a:r>
              <a:rPr lang="en-US" dirty="0"/>
              <a:t>https://pydanny-event-notes.readthedocs.io/en/latest/socalpiggies/20110526-wda.html</a:t>
            </a:r>
          </a:p>
          <a:p>
            <a:endParaRPr lang="en-US"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9</a:t>
            </a:fld>
            <a:endParaRPr lang="en-US" dirty="0"/>
          </a:p>
        </p:txBody>
      </p:sp>
    </p:spTree>
    <p:extLst>
      <p:ext uri="{BB962C8B-B14F-4D97-AF65-F5344CB8AC3E}">
        <p14:creationId xmlns:p14="http://schemas.microsoft.com/office/powerpoint/2010/main" val="216968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10</a:t>
            </a:fld>
            <a:endParaRPr lang="en-US" dirty="0"/>
          </a:p>
        </p:txBody>
      </p:sp>
    </p:spTree>
    <p:extLst>
      <p:ext uri="{BB962C8B-B14F-4D97-AF65-F5344CB8AC3E}">
        <p14:creationId xmlns:p14="http://schemas.microsoft.com/office/powerpoint/2010/main" val="284607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12</a:t>
            </a:fld>
            <a:endParaRPr lang="en-US" dirty="0"/>
          </a:p>
        </p:txBody>
      </p:sp>
    </p:spTree>
    <p:extLst>
      <p:ext uri="{BB962C8B-B14F-4D97-AF65-F5344CB8AC3E}">
        <p14:creationId xmlns:p14="http://schemas.microsoft.com/office/powerpoint/2010/main" val="415285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a:t>Intro to HTML/CSS </a:t>
            </a:r>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a:t>Intro to HTML/CSS </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python.org/3/tutorial/error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ythonclock.org/" TargetMode="External"/><Relationship Id="rId2" Type="http://schemas.openxmlformats.org/officeDocument/2006/relationships/hyperlink" Target="https://www.quora.com/As-someone-interested-in-learning-Python-should-I-start-with-2-x-or-go-straight-to-3-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meetup.com/PSPPython/" TargetMode="External"/><Relationship Id="rId2" Type="http://schemas.openxmlformats.org/officeDocument/2006/relationships/hyperlink" Target="https://www.python.org/community/" TargetMode="External"/><Relationship Id="rId1" Type="http://schemas.openxmlformats.org/officeDocument/2006/relationships/slideLayout" Target="../slideLayouts/slideLayout2.xml"/><Relationship Id="rId4" Type="http://schemas.openxmlformats.org/officeDocument/2006/relationships/hyperlink" Target="https://www.meetup.com/Seattle-PyLadie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iki.python.org/moin/BeginnersGuide"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 Id="rId5" Type="http://schemas.openxmlformats.org/officeDocument/2006/relationships/hyperlink" Target="https://www.learnpython.org/en/Classes_and_Objects" TargetMode="External"/><Relationship Id="rId4" Type="http://schemas.openxmlformats.org/officeDocument/2006/relationships/hyperlink" Target="https://www.tutorialspoint.com/python/python_variable_type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repl.it/languages/python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vanrossum.github.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python-history.blogspot.com/2009/01/pythons-design-philosophy.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c/essays/comparis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en.wikipedia.org/wiki/Python_(programming_language)"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hyperlink" Target="https://www.quora.com/What-top-tier-companies-use-Python"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2559-9608-4EC9-8118-4D09177DD1A4}"/>
              </a:ext>
            </a:extLst>
          </p:cNvPr>
          <p:cNvSpPr>
            <a:spLocks noGrp="1"/>
          </p:cNvSpPr>
          <p:nvPr>
            <p:ph type="title"/>
          </p:nvPr>
        </p:nvSpPr>
        <p:spPr>
          <a:xfrm>
            <a:off x="1097280" y="712900"/>
            <a:ext cx="10058400" cy="2391248"/>
          </a:xfrm>
        </p:spPr>
        <p:txBody>
          <a:bodyPr>
            <a:noAutofit/>
          </a:bodyPr>
          <a:lstStyle/>
          <a:p>
            <a:pPr algn="ctr">
              <a:lnSpc>
                <a:spcPct val="100000"/>
              </a:lnSpc>
              <a:spcAft>
                <a:spcPts val="1800"/>
              </a:spcAft>
            </a:pPr>
            <a:r>
              <a:rPr lang="en-US" b="1" dirty="0">
                <a:solidFill>
                  <a:srgbClr val="BA69B9"/>
                </a:solidFill>
                <a:latin typeface="+mn-lt"/>
                <a:cs typeface="Arial" panose="020B0604020202020204" pitchFamily="34" charset="0"/>
              </a:rPr>
              <a:t>Introduction to Python</a:t>
            </a:r>
            <a:br>
              <a:rPr lang="en-US" sz="3600" b="1" dirty="0">
                <a:solidFill>
                  <a:srgbClr val="BA69B9"/>
                </a:solidFill>
                <a:latin typeface="Arial" panose="020B0604020202020204" pitchFamily="34" charset="0"/>
                <a:cs typeface="Arial" panose="020B0604020202020204" pitchFamily="34" charset="0"/>
              </a:rPr>
            </a:br>
            <a:br>
              <a:rPr lang="en-US" sz="1600" b="1" dirty="0">
                <a:solidFill>
                  <a:srgbClr val="BA69B9"/>
                </a:solidFill>
                <a:latin typeface="Arial" panose="020B0604020202020204" pitchFamily="34" charset="0"/>
                <a:cs typeface="Arial" panose="020B0604020202020204" pitchFamily="34" charset="0"/>
              </a:rPr>
            </a:br>
            <a:r>
              <a:rPr lang="en-US" sz="1800" b="1" dirty="0">
                <a:solidFill>
                  <a:schemeClr val="accent5"/>
                </a:solidFill>
                <a:latin typeface="+mn-lt"/>
                <a:cs typeface="Arial" panose="020B0604020202020204" pitchFamily="34" charset="0"/>
              </a:rPr>
              <a:t>Basic Programming concepts with Python</a:t>
            </a:r>
          </a:p>
        </p:txBody>
      </p:sp>
      <p:sp>
        <p:nvSpPr>
          <p:cNvPr id="4" name="Title 1">
            <a:extLst>
              <a:ext uri="{FF2B5EF4-FFF2-40B4-BE49-F238E27FC236}">
                <a16:creationId xmlns:a16="http://schemas.microsoft.com/office/drawing/2014/main" id="{9826B350-28A0-46F5-8643-BF2A7F7F2496}"/>
              </a:ext>
            </a:extLst>
          </p:cNvPr>
          <p:cNvSpPr txBox="1">
            <a:spLocks/>
          </p:cNvSpPr>
          <p:nvPr/>
        </p:nvSpPr>
        <p:spPr>
          <a:xfrm>
            <a:off x="1180669" y="4846284"/>
            <a:ext cx="10058400" cy="124446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pPr algn="ctr"/>
            <a:r>
              <a:rPr lang="en-US" sz="2400" b="1" dirty="0">
                <a:solidFill>
                  <a:srgbClr val="BA69B9"/>
                </a:solidFill>
                <a:latin typeface="+mn-lt"/>
                <a:cs typeface="Arial" panose="020B0604020202020204" pitchFamily="34" charset="0"/>
              </a:rPr>
              <a:t>Presented By: Shalini Singh</a:t>
            </a:r>
          </a:p>
          <a:p>
            <a:pPr algn="ctr"/>
            <a:r>
              <a:rPr lang="en-US" sz="1800" dirty="0">
                <a:solidFill>
                  <a:srgbClr val="BA69B9"/>
                </a:solidFill>
                <a:latin typeface="+mn-lt"/>
                <a:cs typeface="Arial" panose="020B0604020202020204" pitchFamily="34" charset="0"/>
              </a:rPr>
              <a:t>email: singhshalinis@gmail.com</a:t>
            </a:r>
          </a:p>
        </p:txBody>
      </p:sp>
    </p:spTree>
    <p:extLst>
      <p:ext uri="{BB962C8B-B14F-4D97-AF65-F5344CB8AC3E}">
        <p14:creationId xmlns:p14="http://schemas.microsoft.com/office/powerpoint/2010/main" val="276779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408100"/>
            <a:ext cx="7310120" cy="807613"/>
          </a:xfrm>
        </p:spPr>
        <p:txBody>
          <a:bodyPr>
            <a:normAutofit/>
          </a:bodyPr>
          <a:lstStyle/>
          <a:p>
            <a:r>
              <a:rPr lang="en-US" sz="4000" b="1" dirty="0">
                <a:solidFill>
                  <a:schemeClr val="tx2">
                    <a:lumMod val="60000"/>
                    <a:lumOff val="40000"/>
                  </a:schemeClr>
                </a:solidFill>
                <a:latin typeface="+mn-lt"/>
              </a:rPr>
              <a:t>"Hello World" in Python</a:t>
            </a:r>
          </a:p>
        </p:txBody>
      </p:sp>
      <p:graphicFrame>
        <p:nvGraphicFramePr>
          <p:cNvPr id="4" name="Table 3">
            <a:extLst>
              <a:ext uri="{FF2B5EF4-FFF2-40B4-BE49-F238E27FC236}">
                <a16:creationId xmlns:a16="http://schemas.microsoft.com/office/drawing/2014/main" id="{FB179D4A-CAC8-4F14-8D6D-FBD2EA573BAB}"/>
              </a:ext>
            </a:extLst>
          </p:cNvPr>
          <p:cNvGraphicFramePr>
            <a:graphicFrameLocks noGrp="1"/>
          </p:cNvGraphicFramePr>
          <p:nvPr>
            <p:extLst>
              <p:ext uri="{D42A27DB-BD31-4B8C-83A1-F6EECF244321}">
                <p14:modId xmlns:p14="http://schemas.microsoft.com/office/powerpoint/2010/main" val="186104473"/>
              </p:ext>
            </p:extLst>
          </p:nvPr>
        </p:nvGraphicFramePr>
        <p:xfrm>
          <a:off x="5448189" y="2356376"/>
          <a:ext cx="5072380" cy="1681480"/>
        </p:xfrm>
        <a:graphic>
          <a:graphicData uri="http://schemas.openxmlformats.org/drawingml/2006/table">
            <a:tbl>
              <a:tblPr firstRow="1" bandRow="1">
                <a:tableStyleId>{5A111915-BE36-4E01-A7E5-04B1672EAD32}</a:tableStyleId>
              </a:tblPr>
              <a:tblGrid>
                <a:gridCol w="5072380">
                  <a:extLst>
                    <a:ext uri="{9D8B030D-6E8A-4147-A177-3AD203B41FA5}">
                      <a16:colId xmlns:a16="http://schemas.microsoft.com/office/drawing/2014/main" val="3926207557"/>
                    </a:ext>
                  </a:extLst>
                </a:gridCol>
              </a:tblGrid>
              <a:tr h="370840">
                <a:tc>
                  <a:txBody>
                    <a:bodyPr/>
                    <a:lstStyle/>
                    <a:p>
                      <a:pPr algn="l"/>
                      <a:r>
                        <a:rPr lang="en-US" sz="1600" dirty="0"/>
                        <a:t>CODE SAMPLE</a:t>
                      </a:r>
                    </a:p>
                  </a:txBody>
                  <a:tcPr/>
                </a:tc>
                <a:extLst>
                  <a:ext uri="{0D108BD9-81ED-4DB2-BD59-A6C34878D82A}">
                    <a16:rowId xmlns:a16="http://schemas.microsoft.com/office/drawing/2014/main" val="3885497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8000"/>
                          </a:solidFill>
                          <a:highlight>
                            <a:srgbClr val="FFFFFF"/>
                          </a:highlight>
                          <a:latin typeface="Courier New" panose="02070309020205020404" pitchFamily="49" charset="0"/>
                        </a:rPr>
                        <a:t>#Hello World in Python</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World!'</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how are you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it is a good day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546893059"/>
                  </a:ext>
                </a:extLst>
              </a:tr>
            </a:tbl>
          </a:graphicData>
        </a:graphic>
      </p:graphicFrame>
      <p:sp>
        <p:nvSpPr>
          <p:cNvPr id="7" name="TextBox 6">
            <a:extLst>
              <a:ext uri="{FF2B5EF4-FFF2-40B4-BE49-F238E27FC236}">
                <a16:creationId xmlns:a16="http://schemas.microsoft.com/office/drawing/2014/main" id="{697291A3-EE46-4C4A-84A6-88431B65832B}"/>
              </a:ext>
            </a:extLst>
          </p:cNvPr>
          <p:cNvSpPr txBox="1"/>
          <p:nvPr/>
        </p:nvSpPr>
        <p:spPr>
          <a:xfrm>
            <a:off x="1473900" y="2656424"/>
            <a:ext cx="2024913"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Check the output</a:t>
            </a:r>
          </a:p>
        </p:txBody>
      </p:sp>
    </p:spTree>
    <p:extLst>
      <p:ext uri="{BB962C8B-B14F-4D97-AF65-F5344CB8AC3E}">
        <p14:creationId xmlns:p14="http://schemas.microsoft.com/office/powerpoint/2010/main" val="10635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a:normAutofit/>
          </a:bodyPr>
          <a:lstStyle/>
          <a:p>
            <a:r>
              <a:rPr lang="en-US" sz="4000" b="1" dirty="0">
                <a:solidFill>
                  <a:schemeClr val="tx2">
                    <a:lumMod val="60000"/>
                    <a:lumOff val="40000"/>
                  </a:schemeClr>
                </a:solidFill>
                <a:latin typeface="+mn-lt"/>
              </a:rPr>
              <a:t>Printing output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1845734"/>
            <a:ext cx="10058400" cy="4036906"/>
          </a:xfrm>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Did you notice the </a:t>
            </a:r>
            <a:r>
              <a:rPr lang="en-US" sz="1600" b="1" dirty="0">
                <a:solidFill>
                  <a:schemeClr val="accent5"/>
                </a:solidFill>
                <a:latin typeface="Arial" panose="020B0604020202020204" pitchFamily="34" charset="0"/>
                <a:cs typeface="Arial" panose="020B0604020202020204" pitchFamily="34" charset="0"/>
              </a:rPr>
              <a:t>print() </a:t>
            </a:r>
            <a:r>
              <a:rPr lang="en-US" sz="1600" dirty="0">
                <a:solidFill>
                  <a:schemeClr val="tx1"/>
                </a:solidFill>
                <a:latin typeface="Arial" panose="020B0604020202020204" pitchFamily="34" charset="0"/>
                <a:cs typeface="Arial" panose="020B0604020202020204" pitchFamily="34" charset="0"/>
              </a:rPr>
              <a:t>function in earlier slide?</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print() function</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r>
              <a:rPr lang="en-US" sz="1600" dirty="0">
                <a:solidFill>
                  <a:schemeClr val="tx1"/>
                </a:solidFill>
                <a:latin typeface="Arial" panose="020B0604020202020204" pitchFamily="34" charset="0"/>
                <a:cs typeface="Arial" panose="020B0604020202020204" pitchFamily="34" charset="0"/>
              </a:rPr>
              <a:t> </a:t>
            </a:r>
          </a:p>
          <a:p>
            <a:pPr marL="201168" lvl="1" indent="0">
              <a:buClrTx/>
              <a:buNone/>
            </a:pPr>
            <a:r>
              <a:rPr lang="en-US" sz="1600" dirty="0">
                <a:solidFill>
                  <a:schemeClr val="tx1"/>
                </a:solidFill>
                <a:highlight>
                  <a:srgbClr val="FFFFFF"/>
                </a:highlight>
                <a:latin typeface="Arial" panose="020B0604020202020204" pitchFamily="34" charset="0"/>
                <a:cs typeface="Arial" panose="020B0604020202020204" pitchFamily="34" charset="0"/>
              </a:rPr>
              <a:t>	</a:t>
            </a:r>
            <a:r>
              <a:rPr lang="en-US" sz="1400" dirty="0">
                <a:solidFill>
                  <a:srgbClr val="0000FF"/>
                </a:solidFill>
                <a:highlight>
                  <a:srgbClr val="FFFFFF"/>
                </a:highlight>
                <a:latin typeface="Courier New" panose="02070309020205020404" pitchFamily="49" charset="0"/>
                <a:cs typeface="Courier New" panose="02070309020205020404" pitchFamily="49" charset="0"/>
              </a:rPr>
              <a:t>print</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value1</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78358" lvl="1" indent="-285750"/>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77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Taking input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2055807"/>
            <a:ext cx="3484880" cy="1616081"/>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a:t>
            </a:r>
            <a:r>
              <a:rPr lang="en-US" sz="1600" b="1" dirty="0">
                <a:solidFill>
                  <a:schemeClr val="accent5"/>
                </a:solidFill>
                <a:latin typeface="Arial" panose="020B0604020202020204" pitchFamily="34" charset="0"/>
                <a:cs typeface="Arial" panose="020B0604020202020204" pitchFamily="34" charset="0"/>
              </a:rPr>
              <a:t>input()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p>
          <a:p>
            <a:pPr lvl="2">
              <a:buClrTx/>
              <a:buFont typeface="Arial" panose="020B0604020202020204" pitchFamily="34" charset="0"/>
              <a:buChar char="•"/>
            </a:pPr>
            <a:r>
              <a:rPr lang="en-US" dirty="0">
                <a:solidFill>
                  <a:srgbClr val="0000FF"/>
                </a:solidFill>
                <a:highlight>
                  <a:srgbClr val="FFFFFF"/>
                </a:highlight>
                <a:latin typeface="Courier New" panose="02070309020205020404" pitchFamily="49" charset="0"/>
                <a:cs typeface="Courier New" panose="02070309020205020404" pitchFamily="49" charset="0"/>
              </a:rPr>
              <a:t>input</a:t>
            </a:r>
            <a:r>
              <a:rPr lang="en-US" dirty="0">
                <a:solidFill>
                  <a:schemeClr val="tx1"/>
                </a:solidFill>
                <a:highlight>
                  <a:srgbClr val="FFFFFF"/>
                </a:highlight>
                <a:latin typeface="Courier New" panose="02070309020205020404" pitchFamily="49" charset="0"/>
                <a:cs typeface="Courier New" panose="02070309020205020404" pitchFamily="49" charset="0"/>
              </a:rPr>
              <a:t>([prompt])</a:t>
            </a:r>
          </a:p>
          <a:p>
            <a:pPr lvl="2">
              <a:buClrTx/>
              <a:buFont typeface="Arial" panose="020B0604020202020204" pitchFamily="34" charset="0"/>
              <a:buChar char="•"/>
            </a:pPr>
            <a:endParaRPr lang="en-US" dirty="0">
              <a:solidFill>
                <a:srgbClr val="0000FF"/>
              </a:solidFill>
              <a:highlight>
                <a:srgbClr val="FFFFFF"/>
              </a:highlight>
              <a:latin typeface="Courier New" panose="02070309020205020404" pitchFamily="49" charset="0"/>
              <a:cs typeface="Courier New" panose="02070309020205020404" pitchFamily="49" charset="0"/>
            </a:endParaRPr>
          </a:p>
          <a:p>
            <a:pPr lvl="1">
              <a:buClrTx/>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D689A32D-0176-426F-A9E4-ADEE2493422B}"/>
              </a:ext>
            </a:extLst>
          </p:cNvPr>
          <p:cNvGraphicFramePr>
            <a:graphicFrameLocks noGrp="1"/>
          </p:cNvGraphicFramePr>
          <p:nvPr>
            <p:extLst>
              <p:ext uri="{D42A27DB-BD31-4B8C-83A1-F6EECF244321}">
                <p14:modId xmlns:p14="http://schemas.microsoft.com/office/powerpoint/2010/main" val="1172165124"/>
              </p:ext>
            </p:extLst>
          </p:nvPr>
        </p:nvGraphicFramePr>
        <p:xfrm>
          <a:off x="5074920" y="2055808"/>
          <a:ext cx="6654800" cy="3684937"/>
        </p:xfrm>
        <a:graphic>
          <a:graphicData uri="http://schemas.openxmlformats.org/drawingml/2006/table">
            <a:tbl>
              <a:tblPr firstRow="1" bandRow="1">
                <a:tableStyleId>{5A111915-BE36-4E01-A7E5-04B1672EAD32}</a:tableStyleId>
              </a:tblPr>
              <a:tblGrid>
                <a:gridCol w="6654800">
                  <a:extLst>
                    <a:ext uri="{9D8B030D-6E8A-4147-A177-3AD203B41FA5}">
                      <a16:colId xmlns:a16="http://schemas.microsoft.com/office/drawing/2014/main" val="375584282"/>
                    </a:ext>
                  </a:extLst>
                </a:gridCol>
              </a:tblGrid>
              <a:tr h="265081">
                <a:tc>
                  <a:txBody>
                    <a:bodyPr/>
                    <a:lstStyle/>
                    <a:p>
                      <a:r>
                        <a:rPr lang="en-US" sz="1600" dirty="0"/>
                        <a:t>CODE SAMPLE</a:t>
                      </a:r>
                    </a:p>
                  </a:txBody>
                  <a:tcPr/>
                </a:tc>
                <a:extLst>
                  <a:ext uri="{0D108BD9-81ED-4DB2-BD59-A6C34878D82A}">
                    <a16:rowId xmlns:a16="http://schemas.microsoft.com/office/drawing/2014/main" val="3485950816"/>
                  </a:ext>
                </a:extLst>
              </a:tr>
              <a:tr h="3349657">
                <a:tc>
                  <a:txBody>
                    <a:bodyPr/>
                    <a:lstStyle/>
                    <a:p>
                      <a:r>
                        <a:rPr lang="en-US" sz="1600" dirty="0">
                          <a:solidFill>
                            <a:srgbClr val="008000"/>
                          </a:solidFill>
                          <a:highlight>
                            <a:srgbClr val="FFFFFF"/>
                          </a:highlight>
                          <a:latin typeface="Courier New" panose="02070309020205020404" pitchFamily="49" charset="0"/>
                        </a:rPr>
                        <a:t># Use it this way</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is your name?'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name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Or use it this way</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day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day is it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city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'Which city do you live in?’)</a:t>
                      </a:r>
                    </a:p>
                    <a:p>
                      <a:endParaRPr lang="en-US" sz="1600" b="0" dirty="0">
                        <a:solidFill>
                          <a:srgbClr val="000000"/>
                        </a:solidFill>
                        <a:highlight>
                          <a:srgbClr val="FFFFFF"/>
                        </a:highlight>
                        <a:latin typeface="Courier New" panose="02070309020205020404" pitchFamily="49" charset="0"/>
                      </a:endParaRPr>
                    </a:p>
                    <a:p>
                      <a:r>
                        <a:rPr lang="en-US" sz="1600" b="0" dirty="0">
                          <a:solidFill>
                            <a:srgbClr val="008000"/>
                          </a:solidFill>
                          <a:highlight>
                            <a:srgbClr val="FFFFFF"/>
                          </a:highlight>
                          <a:latin typeface="Courier New" panose="02070309020205020404" pitchFamily="49" charset="0"/>
                        </a:rPr>
                        <a:t># Check the values</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city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508587222"/>
                  </a:ext>
                </a:extLst>
              </a:tr>
            </a:tbl>
          </a:graphicData>
        </a:graphic>
      </p:graphicFrame>
      <p:sp>
        <p:nvSpPr>
          <p:cNvPr id="5" name="TextBox 4">
            <a:extLst>
              <a:ext uri="{FF2B5EF4-FFF2-40B4-BE49-F238E27FC236}">
                <a16:creationId xmlns:a16="http://schemas.microsoft.com/office/drawing/2014/main" id="{AC2D7311-3B11-44A9-931D-91C8025087BF}"/>
              </a:ext>
            </a:extLst>
          </p:cNvPr>
          <p:cNvSpPr txBox="1"/>
          <p:nvPr/>
        </p:nvSpPr>
        <p:spPr>
          <a:xfrm>
            <a:off x="1240155" y="3714751"/>
            <a:ext cx="2486578"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Check the output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5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483-9029-4D23-B75F-766C54EBB7AD}"/>
              </a:ext>
            </a:extLst>
          </p:cNvPr>
          <p:cNvSpPr>
            <a:spLocks noGrp="1"/>
          </p:cNvSpPr>
          <p:nvPr>
            <p:ph type="title"/>
          </p:nvPr>
        </p:nvSpPr>
        <p:spPr>
          <a:xfrm>
            <a:off x="1097280" y="412858"/>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Comments</a:t>
            </a:r>
          </a:p>
        </p:txBody>
      </p:sp>
      <p:sp>
        <p:nvSpPr>
          <p:cNvPr id="6" name="Content Placeholder 5">
            <a:extLst>
              <a:ext uri="{FF2B5EF4-FFF2-40B4-BE49-F238E27FC236}">
                <a16:creationId xmlns:a16="http://schemas.microsoft.com/office/drawing/2014/main" id="{EEB038B3-B2B8-4F35-A30E-0146AB054B38}"/>
              </a:ext>
            </a:extLst>
          </p:cNvPr>
          <p:cNvSpPr>
            <a:spLocks noGrp="1"/>
          </p:cNvSpPr>
          <p:nvPr>
            <p:ph idx="1"/>
          </p:nvPr>
        </p:nvSpPr>
        <p:spPr>
          <a:xfrm>
            <a:off x="1097280" y="1845735"/>
            <a:ext cx="6367210" cy="1326090"/>
          </a:xfrm>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Used for code </a:t>
            </a:r>
            <a:r>
              <a:rPr lang="en-US" b="1" dirty="0">
                <a:latin typeface="Arial" panose="020B0604020202020204" pitchFamily="34" charset="0"/>
                <a:cs typeface="Arial" panose="020B0604020202020204" pitchFamily="34" charset="0"/>
              </a:rPr>
              <a:t>clarity</a:t>
            </a:r>
            <a:r>
              <a:rPr lang="en-US" dirty="0">
                <a:latin typeface="Arial" panose="020B0604020202020204" pitchFamily="34" charset="0"/>
                <a:cs typeface="Arial" panose="020B0604020202020204" pitchFamily="34" charset="0"/>
              </a:rPr>
              <a:t>, explaining complex logic, etc..</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Comments in Python start with the hash character, </a:t>
            </a:r>
            <a:r>
              <a:rPr lang="en-US" b="1" dirty="0">
                <a:latin typeface="Arial" panose="020B0604020202020204" pitchFamily="34" charset="0"/>
                <a:cs typeface="Arial" panose="020B0604020202020204" pitchFamily="34" charset="0"/>
              </a:rPr>
              <a:t>#</a:t>
            </a:r>
          </a:p>
        </p:txBody>
      </p:sp>
      <p:graphicFrame>
        <p:nvGraphicFramePr>
          <p:cNvPr id="3" name="Table 2">
            <a:extLst>
              <a:ext uri="{FF2B5EF4-FFF2-40B4-BE49-F238E27FC236}">
                <a16:creationId xmlns:a16="http://schemas.microsoft.com/office/drawing/2014/main" id="{98028F04-6D1E-4716-B0B3-EA7D82EFC5FF}"/>
              </a:ext>
            </a:extLst>
          </p:cNvPr>
          <p:cNvGraphicFramePr>
            <a:graphicFrameLocks noGrp="1"/>
          </p:cNvGraphicFramePr>
          <p:nvPr>
            <p:extLst>
              <p:ext uri="{D42A27DB-BD31-4B8C-83A1-F6EECF244321}">
                <p14:modId xmlns:p14="http://schemas.microsoft.com/office/powerpoint/2010/main" val="3635494773"/>
              </p:ext>
            </p:extLst>
          </p:nvPr>
        </p:nvGraphicFramePr>
        <p:xfrm>
          <a:off x="1472163" y="3734396"/>
          <a:ext cx="8128000" cy="15290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716940927"/>
                    </a:ext>
                  </a:extLst>
                </a:gridCol>
              </a:tblGrid>
              <a:tr h="370840">
                <a:tc>
                  <a:txBody>
                    <a:bodyPr/>
                    <a:lstStyle/>
                    <a:p>
                      <a:r>
                        <a:rPr lang="en-US" sz="1400" dirty="0"/>
                        <a:t>CODE SAMPLE</a:t>
                      </a:r>
                    </a:p>
                  </a:txBody>
                  <a:tcPr/>
                </a:tc>
                <a:extLst>
                  <a:ext uri="{0D108BD9-81ED-4DB2-BD59-A6C34878D82A}">
                    <a16:rowId xmlns:a16="http://schemas.microsoft.com/office/drawing/2014/main" val="3361546795"/>
                  </a:ext>
                </a:extLst>
              </a:tr>
              <a:tr h="370840">
                <a:tc>
                  <a:txBody>
                    <a:bodyPr/>
                    <a:lstStyle/>
                    <a:p>
                      <a:pPr marL="201168" lvl="1" indent="0">
                        <a:lnSpc>
                          <a:spcPct val="100000"/>
                        </a:lnSpc>
                        <a:spcBef>
                          <a:spcPts val="0"/>
                        </a:spcBef>
                        <a:spcAft>
                          <a:spcPts val="0"/>
                        </a:spcAft>
                        <a:buNone/>
                      </a:pPr>
                      <a:r>
                        <a:rPr lang="en-US" sz="1400" dirty="0">
                          <a:solidFill>
                            <a:srgbClr val="008000"/>
                          </a:solidFill>
                          <a:latin typeface="Courier New" panose="02070309020205020404" pitchFamily="49" charset="0"/>
                        </a:rPr>
                        <a:t># this is the first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test = 1  </a:t>
                      </a:r>
                      <a:r>
                        <a:rPr lang="en-US" sz="1400" dirty="0">
                          <a:solidFill>
                            <a:srgbClr val="008000"/>
                          </a:solidFill>
                          <a:latin typeface="Courier New" panose="02070309020205020404" pitchFamily="49" charset="0"/>
                        </a:rPr>
                        <a:t># and this is the second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 ... and now a third!</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text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 This is not a comment because it's inside quotes."</a:t>
                      </a:r>
                    </a:p>
                    <a:p>
                      <a:endParaRPr lang="en-US" sz="1400" dirty="0"/>
                    </a:p>
                  </a:txBody>
                  <a:tcPr/>
                </a:tc>
                <a:extLst>
                  <a:ext uri="{0D108BD9-81ED-4DB2-BD59-A6C34878D82A}">
                    <a16:rowId xmlns:a16="http://schemas.microsoft.com/office/drawing/2014/main" val="3720880757"/>
                  </a:ext>
                </a:extLst>
              </a:tr>
            </a:tbl>
          </a:graphicData>
        </a:graphic>
      </p:graphicFrame>
    </p:spTree>
    <p:extLst>
      <p:ext uri="{BB962C8B-B14F-4D97-AF65-F5344CB8AC3E}">
        <p14:creationId xmlns:p14="http://schemas.microsoft.com/office/powerpoint/2010/main" val="103947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39286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a:t>
            </a:r>
          </a:p>
        </p:txBody>
      </p:sp>
      <p:sp>
        <p:nvSpPr>
          <p:cNvPr id="3" name="Content Placeholder 2">
            <a:extLst>
              <a:ext uri="{FF2B5EF4-FFF2-40B4-BE49-F238E27FC236}">
                <a16:creationId xmlns:a16="http://schemas.microsoft.com/office/drawing/2014/main" id="{1237130B-7D72-448C-82E8-30A147FA1154}"/>
              </a:ext>
            </a:extLst>
          </p:cNvPr>
          <p:cNvSpPr>
            <a:spLocks noGrp="1"/>
          </p:cNvSpPr>
          <p:nvPr>
            <p:ph idx="1"/>
          </p:nvPr>
        </p:nvSpPr>
        <p:spPr>
          <a:xfrm>
            <a:off x="1097280" y="1607198"/>
            <a:ext cx="10058400" cy="1178865"/>
          </a:xfrm>
        </p:spPr>
        <p:txBody>
          <a:bodyPr>
            <a:noAutofit/>
          </a:bodyPr>
          <a:lstStyle/>
          <a:p>
            <a:pPr>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Most programming languages use certain characters or keywords to group statements, l</a:t>
            </a:r>
            <a:r>
              <a:rPr lang="en-US" dirty="0">
                <a:solidFill>
                  <a:schemeClr val="tx1"/>
                </a:solidFill>
                <a:latin typeface="Arial" panose="020B0604020202020204" pitchFamily="34" charset="0"/>
                <a:cs typeface="Arial" panose="020B0604020202020204" pitchFamily="34" charset="0"/>
              </a:rPr>
              <a:t>ike:</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BEGIN ... END </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 ... }</a:t>
            </a: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p:txBody>
      </p:sp>
      <p:pic>
        <p:nvPicPr>
          <p:cNvPr id="9" name="Picture 8" descr="A screenshot of a cell phone&#10;&#10;Description generated with high confidence">
            <a:extLst>
              <a:ext uri="{FF2B5EF4-FFF2-40B4-BE49-F238E27FC236}">
                <a16:creationId xmlns:a16="http://schemas.microsoft.com/office/drawing/2014/main" id="{A22E7E4C-2C01-475B-8562-756B7BDD1D9B}"/>
              </a:ext>
            </a:extLst>
          </p:cNvPr>
          <p:cNvPicPr>
            <a:picLocks noChangeAspect="1"/>
          </p:cNvPicPr>
          <p:nvPr/>
        </p:nvPicPr>
        <p:blipFill>
          <a:blip r:embed="rId2"/>
          <a:stretch>
            <a:fillRect/>
          </a:stretch>
        </p:blipFill>
        <p:spPr>
          <a:xfrm>
            <a:off x="2316480" y="4333566"/>
            <a:ext cx="3057525" cy="1533525"/>
          </a:xfrm>
          <a:prstGeom prst="rect">
            <a:avLst/>
          </a:prstGeom>
        </p:spPr>
      </p:pic>
      <p:sp>
        <p:nvSpPr>
          <p:cNvPr id="4" name="TextBox 3">
            <a:extLst>
              <a:ext uri="{FF2B5EF4-FFF2-40B4-BE49-F238E27FC236}">
                <a16:creationId xmlns:a16="http://schemas.microsoft.com/office/drawing/2014/main" id="{3CD448C3-7D38-44C6-BE08-455CE0896319}"/>
              </a:ext>
            </a:extLst>
          </p:cNvPr>
          <p:cNvSpPr txBox="1"/>
          <p:nvPr/>
        </p:nvSpPr>
        <p:spPr>
          <a:xfrm>
            <a:off x="1097280" y="3600453"/>
            <a:ext cx="607954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Whereas, Python uses a different principle – </a:t>
            </a:r>
            <a:r>
              <a:rPr lang="en-US" b="1" dirty="0">
                <a:solidFill>
                  <a:schemeClr val="accent5"/>
                </a:solidFill>
                <a:latin typeface="Arial" panose="020B0604020202020204" pitchFamily="34" charset="0"/>
                <a:cs typeface="Arial" panose="020B0604020202020204" pitchFamily="34" charset="0"/>
              </a:rPr>
              <a:t>indentation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707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 - example</a:t>
            </a:r>
          </a:p>
        </p:txBody>
      </p:sp>
      <p:graphicFrame>
        <p:nvGraphicFramePr>
          <p:cNvPr id="10" name="Table 9">
            <a:extLst>
              <a:ext uri="{FF2B5EF4-FFF2-40B4-BE49-F238E27FC236}">
                <a16:creationId xmlns:a16="http://schemas.microsoft.com/office/drawing/2014/main" id="{7CC1C48C-F265-4674-90A2-038900B8BC9D}"/>
              </a:ext>
            </a:extLst>
          </p:cNvPr>
          <p:cNvGraphicFramePr>
            <a:graphicFrameLocks noGrp="1"/>
          </p:cNvGraphicFramePr>
          <p:nvPr>
            <p:extLst>
              <p:ext uri="{D42A27DB-BD31-4B8C-83A1-F6EECF244321}">
                <p14:modId xmlns:p14="http://schemas.microsoft.com/office/powerpoint/2010/main" val="271023911"/>
              </p:ext>
            </p:extLst>
          </p:nvPr>
        </p:nvGraphicFramePr>
        <p:xfrm>
          <a:off x="2328863" y="1866904"/>
          <a:ext cx="6443662" cy="3462334"/>
        </p:xfrm>
        <a:graphic>
          <a:graphicData uri="http://schemas.openxmlformats.org/drawingml/2006/table">
            <a:tbl>
              <a:tblPr firstRow="1" bandRow="1">
                <a:tableStyleId>{5A111915-BE36-4E01-A7E5-04B1672EAD32}</a:tableStyleId>
              </a:tblPr>
              <a:tblGrid>
                <a:gridCol w="6443662">
                  <a:extLst>
                    <a:ext uri="{9D8B030D-6E8A-4147-A177-3AD203B41FA5}">
                      <a16:colId xmlns:a16="http://schemas.microsoft.com/office/drawing/2014/main" val="3833644309"/>
                    </a:ext>
                  </a:extLst>
                </a:gridCol>
              </a:tblGrid>
              <a:tr h="389026">
                <a:tc>
                  <a:txBody>
                    <a:bodyPr/>
                    <a:lstStyle/>
                    <a:p>
                      <a:r>
                        <a:rPr lang="en-US" sz="1800" dirty="0"/>
                        <a:t>CODE SAMPLE</a:t>
                      </a:r>
                    </a:p>
                  </a:txBody>
                  <a:tcPr/>
                </a:tc>
                <a:extLst>
                  <a:ext uri="{0D108BD9-81ED-4DB2-BD59-A6C34878D82A}">
                    <a16:rowId xmlns:a16="http://schemas.microsoft.com/office/drawing/2014/main" val="3292723393"/>
                  </a:ext>
                </a:extLst>
              </a:tr>
              <a:tr h="3073308">
                <a:tc>
                  <a:txBody>
                    <a:bodyPr/>
                    <a:lstStyle/>
                    <a:p>
                      <a:pPr marL="0" marR="0" lvl="0" indent="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function to print favorite game</a:t>
                      </a:r>
                      <a:endPar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err="1">
                          <a:solidFill>
                            <a:srgbClr val="0000FF"/>
                          </a:solidFill>
                          <a:highlight>
                            <a:srgbClr val="FFFFFF"/>
                          </a:highlight>
                          <a:latin typeface="Courier New" panose="02070309020205020404" pitchFamily="49" charset="0"/>
                        </a:rPr>
                        <a:t>elif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else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p>
                    <a:p>
                      <a:r>
                        <a:rPr lang="en-US" sz="1800" b="0" dirty="0" err="1">
                          <a:solidFill>
                            <a:srgbClr val="000000"/>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'Minecraft'</a:t>
                      </a:r>
                      <a:r>
                        <a:rPr lang="en-US" sz="1800" b="1" dirty="0">
                          <a:solidFill>
                            <a:srgbClr val="000080"/>
                          </a:solidFill>
                          <a:highlight>
                            <a:srgbClr val="FFFFFF"/>
                          </a:highlight>
                          <a:latin typeface="Courier New" panose="02070309020205020404" pitchFamily="49" charset="0"/>
                        </a:rPr>
                        <a:t>)</a:t>
                      </a:r>
                      <a:endParaRPr lang="en-US" sz="1800" dirty="0"/>
                    </a:p>
                  </a:txBody>
                  <a:tcPr/>
                </a:tc>
                <a:extLst>
                  <a:ext uri="{0D108BD9-81ED-4DB2-BD59-A6C34878D82A}">
                    <a16:rowId xmlns:a16="http://schemas.microsoft.com/office/drawing/2014/main" val="3608146693"/>
                  </a:ext>
                </a:extLst>
              </a:tr>
            </a:tbl>
          </a:graphicData>
        </a:graphic>
      </p:graphicFrame>
    </p:spTree>
    <p:extLst>
      <p:ext uri="{BB962C8B-B14F-4D97-AF65-F5344CB8AC3E}">
        <p14:creationId xmlns:p14="http://schemas.microsoft.com/office/powerpoint/2010/main" val="180771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531406"/>
            <a:ext cx="10058400" cy="5112284"/>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a:t>
            </a:r>
            <a:r>
              <a:rPr lang="en-US" sz="1600" b="1" dirty="0">
                <a:solidFill>
                  <a:schemeClr val="tx1"/>
                </a:solidFill>
                <a:latin typeface="Arial" panose="020B0604020202020204" pitchFamily="34" charset="0"/>
                <a:cs typeface="Arial" panose="020B0604020202020204" pitchFamily="34" charset="0"/>
              </a:rPr>
              <a:t>group of statements </a:t>
            </a:r>
            <a:r>
              <a:rPr lang="en-US" sz="1600" dirty="0">
                <a:solidFill>
                  <a:schemeClr val="tx1"/>
                </a:solidFill>
                <a:latin typeface="Arial" panose="020B0604020202020204" pitchFamily="34" charset="0"/>
                <a:cs typeface="Arial" panose="020B0604020202020204" pitchFamily="34" charset="0"/>
              </a:rPr>
              <a:t>that need to be executed together.</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Begins with the keyword “</a:t>
            </a:r>
            <a:r>
              <a:rPr lang="en-US" sz="1600" b="1" dirty="0">
                <a:solidFill>
                  <a:schemeClr val="accent5"/>
                </a:solidFill>
                <a:latin typeface="Arial" panose="020B0604020202020204" pitchFamily="34" charset="0"/>
                <a:cs typeface="Arial" panose="020B0604020202020204" pitchFamily="34" charset="0"/>
              </a:rPr>
              <a:t>def</a:t>
            </a:r>
            <a:r>
              <a:rPr lang="en-US" sz="1600" dirty="0">
                <a:solidFill>
                  <a:schemeClr val="tx1"/>
                </a:solidFill>
                <a:latin typeface="Arial" panose="020B0604020202020204" pitchFamily="34" charset="0"/>
                <a:cs typeface="Arial" panose="020B0604020202020204" pitchFamily="34" charset="0"/>
              </a:rPr>
              <a: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Has two parts:</a:t>
            </a:r>
          </a:p>
          <a:p>
            <a:pPr lvl="1"/>
            <a:endParaRPr lang="en-US" sz="1600" dirty="0">
              <a:solidFill>
                <a:schemeClr val="tx1"/>
              </a:solidFill>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Definition</a:t>
            </a:r>
          </a:p>
          <a:p>
            <a:pPr marL="841248" lvl="4" indent="0">
              <a:lnSpc>
                <a:spcPct val="100000"/>
              </a:lnSpc>
              <a:spcBef>
                <a:spcPts val="0"/>
              </a:spcBef>
              <a:spcAft>
                <a:spcPts val="0"/>
              </a:spcAft>
              <a:buNone/>
            </a:pPr>
            <a:r>
              <a:rPr lang="en-US" sz="1600" dirty="0">
                <a:solidFill>
                  <a:srgbClr val="0000FF"/>
                </a:solidFill>
                <a:highlight>
                  <a:srgbClr val="FFFFFF"/>
                </a:highlight>
                <a:latin typeface="Courier New" panose="02070309020205020404" pitchFamily="49" charset="0"/>
                <a:cs typeface="Courier New" panose="02070309020205020404" pitchFamily="49" charset="0"/>
              </a:rPr>
              <a:t>def</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a:solidFill>
                  <a:srgbClr val="000080"/>
                </a:solidFill>
                <a:highlight>
                  <a:srgbClr val="FFFFFF"/>
                </a:highlight>
                <a:latin typeface="Courier New" panose="02070309020205020404" pitchFamily="49" charset="0"/>
                <a:cs typeface="Courier New" panose="02070309020205020404" pitchFamily="49" charset="0"/>
              </a:rPr>
              <a:t>N</a:t>
            </a:r>
            <a:r>
              <a:rPr lang="en-US" sz="1600" dirty="0">
                <a:solidFill>
                  <a:srgbClr val="000000"/>
                </a:solidFill>
                <a:highlight>
                  <a:srgbClr val="FFFFFF"/>
                </a:highlight>
                <a:latin typeface="Courier New" panose="02070309020205020404" pitchFamily="49" charset="0"/>
                <a:cs typeface="Courier New" panose="02070309020205020404" pitchFamily="49" charset="0"/>
              </a:rPr>
              <a:t>ame</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parameters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p>
          <a:p>
            <a:pPr marL="841248" lvl="4" indent="0">
              <a:lnSpc>
                <a:spcPct val="100000"/>
              </a:lnSpc>
              <a:spcBef>
                <a:spcPts val="0"/>
              </a:spcBef>
              <a:spcAft>
                <a:spcPts val="0"/>
              </a:spcAft>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statement</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Invocation (i.e. calling a function)</a:t>
            </a:r>
          </a:p>
          <a:p>
            <a:pPr marL="749808" lvl="4" indent="0">
              <a:buNone/>
            </a:pPr>
            <a:r>
              <a:rPr lang="en-US" sz="1600" dirty="0">
                <a:solidFill>
                  <a:srgbClr val="FF00FF"/>
                </a:solidFill>
                <a:highlight>
                  <a:srgbClr val="FFFFFF"/>
                </a:highlight>
                <a:latin typeface="Courier New" panose="02070309020205020404" pitchFamily="49" charset="0"/>
                <a:cs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err="1">
                <a:solidFill>
                  <a:srgbClr val="000080"/>
                </a:solidFill>
                <a:highlight>
                  <a:srgbClr val="FFFFFF"/>
                </a:highlight>
                <a:latin typeface="Courier New" panose="02070309020205020404" pitchFamily="49" charset="0"/>
                <a:cs typeface="Courier New" panose="02070309020205020404" pitchFamily="49" charset="0"/>
              </a:rPr>
              <a:t>N</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ame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arguments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201168" lvl="1" indent="0">
              <a:buNone/>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Parameters &amp; return statement</a:t>
            </a:r>
          </a:p>
        </p:txBody>
      </p:sp>
      <p:sp>
        <p:nvSpPr>
          <p:cNvPr id="4" name="TextBox 3">
            <a:extLst>
              <a:ext uri="{FF2B5EF4-FFF2-40B4-BE49-F238E27FC236}">
                <a16:creationId xmlns:a16="http://schemas.microsoft.com/office/drawing/2014/main" id="{B0123DE2-1307-42AD-AAE0-43A6A9791B53}"/>
              </a:ext>
            </a:extLst>
          </p:cNvPr>
          <p:cNvSpPr txBox="1"/>
          <p:nvPr/>
        </p:nvSpPr>
        <p:spPr>
          <a:xfrm>
            <a:off x="9058277" y="3628277"/>
            <a:ext cx="3345458"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Check Notes for more details!</a:t>
            </a:r>
            <a:endParaRPr lang="en-US" sz="1600" i="1" dirty="0"/>
          </a:p>
        </p:txBody>
      </p:sp>
    </p:spTree>
    <p:extLst>
      <p:ext uri="{BB962C8B-B14F-4D97-AF65-F5344CB8AC3E}">
        <p14:creationId xmlns:p14="http://schemas.microsoft.com/office/powerpoint/2010/main" val="2590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 easy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2575463549"/>
              </p:ext>
            </p:extLst>
          </p:nvPr>
        </p:nvGraphicFramePr>
        <p:xfrm>
          <a:off x="990599" y="3589246"/>
          <a:ext cx="5953125" cy="1529080"/>
        </p:xfrm>
        <a:graphic>
          <a:graphicData uri="http://schemas.openxmlformats.org/drawingml/2006/table">
            <a:tbl>
              <a:tblPr firstRow="1" bandRow="1">
                <a:tableStyleId>{5A111915-BE36-4E01-A7E5-04B1672EAD32}</a:tableStyleId>
              </a:tblPr>
              <a:tblGrid>
                <a:gridCol w="595312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say_hello</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name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input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"What is your name?"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"Hello %s"</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name</a:t>
                      </a:r>
                      <a:r>
                        <a:rPr lang="en-US" sz="1800" b="1" dirty="0">
                          <a:solidFill>
                            <a:srgbClr val="000080"/>
                          </a:solidFill>
                          <a:highlight>
                            <a:srgbClr val="FFFFFF"/>
                          </a:highlight>
                          <a:latin typeface="Courier New" panose="02070309020205020404" pitchFamily="49" charset="0"/>
                        </a:rPr>
                        <a:t>))</a:t>
                      </a:r>
                      <a:endParaRPr kumimoji="0" lang="en-US" sz="3600" b="0" i="0" u="none" strike="noStrike" kern="1200" cap="none" spc="0" normalizeH="0" baseline="0" dirty="0">
                        <a:ln>
                          <a:noFill/>
                        </a:ln>
                        <a:solidFill>
                          <a:srgbClr val="008000"/>
                        </a:solidFill>
                        <a:effectLst/>
                        <a:uLnTx/>
                        <a:uFillTx/>
                        <a:latin typeface="Courier New" panose="02070309020205020404" pitchFamily="49" charset="0"/>
                        <a:ea typeface="+mn-ea"/>
                        <a:cs typeface="+mn-cs"/>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790341466"/>
              </p:ext>
            </p:extLst>
          </p:nvPr>
        </p:nvGraphicFramePr>
        <p:xfrm>
          <a:off x="7874323" y="3578027"/>
          <a:ext cx="3784277" cy="1681480"/>
        </p:xfrm>
        <a:graphic>
          <a:graphicData uri="http://schemas.openxmlformats.org/drawingml/2006/table">
            <a:tbl>
              <a:tblPr firstRow="1" bandRow="1">
                <a:tableStyleId>{5A111915-BE36-4E01-A7E5-04B1672EAD32}</a:tableStyleId>
              </a:tblPr>
              <a:tblGrid>
                <a:gridCol w="3784277">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292608" lvl="1" indent="0">
                        <a:lnSpc>
                          <a:spcPct val="100000"/>
                        </a:lnSpc>
                        <a:spcBef>
                          <a:spcPts val="0"/>
                        </a:spcBef>
                        <a:spcAft>
                          <a:spcPts val="0"/>
                        </a:spcAft>
                        <a:buNone/>
                      </a:pPr>
                      <a:r>
                        <a:rPr lang="en-US" sz="1600"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say_hello</a:t>
                      </a:r>
                      <a:r>
                        <a:rPr lang="en-US" sz="1600" dirty="0">
                          <a:solidFill>
                            <a:srgbClr val="000000"/>
                          </a:solidFill>
                          <a:latin typeface="Courier New" panose="02070309020205020404" pitchFamily="49" charset="0"/>
                        </a:rPr>
                        <a:t>()</a:t>
                      </a:r>
                    </a:p>
                    <a:p>
                      <a:pPr marL="292608" lvl="1" indent="0">
                        <a:lnSpc>
                          <a:spcPct val="100000"/>
                        </a:lnSpc>
                        <a:spcBef>
                          <a:spcPts val="0"/>
                        </a:spcBef>
                        <a:spcAft>
                          <a:spcPts val="0"/>
                        </a:spcAft>
                        <a:buNone/>
                      </a:pP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chemeClr val="tx1"/>
                          </a:solidFill>
                          <a:latin typeface="Courier New" panose="02070309020205020404" pitchFamily="49" charset="0"/>
                        </a:rPr>
                        <a:t>What is your name? </a:t>
                      </a:r>
                      <a:r>
                        <a:rPr lang="en-US" sz="1600" dirty="0">
                          <a:solidFill>
                            <a:srgbClr val="0000FF"/>
                          </a:solidFill>
                          <a:latin typeface="Courier New" panose="02070309020205020404" pitchFamily="49" charset="0"/>
                        </a:rPr>
                        <a:t>Python</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kern="1200" dirty="0">
                          <a:solidFill>
                            <a:srgbClr val="0000FF"/>
                          </a:solidFill>
                          <a:latin typeface="Courier New" panose="02070309020205020404" pitchFamily="49" charset="0"/>
                          <a:ea typeface="+mn-ea"/>
                          <a:cs typeface="+mn-cs"/>
                        </a:rPr>
                        <a:t>Hello Python</a:t>
                      </a:r>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7874323"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6378729"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Problem Statement: </a:t>
            </a:r>
          </a:p>
          <a:p>
            <a:r>
              <a:rPr lang="en-US" sz="1600" dirty="0">
                <a:latin typeface="Arial" panose="020B0604020202020204" pitchFamily="34" charset="0"/>
                <a:cs typeface="Arial" panose="020B0604020202020204" pitchFamily="34" charset="0"/>
              </a:rPr>
              <a:t>	Write a function to ask for user’s name and say Hello</a:t>
            </a:r>
          </a:p>
        </p:txBody>
      </p:sp>
    </p:spTree>
    <p:extLst>
      <p:ext uri="{BB962C8B-B14F-4D97-AF65-F5344CB8AC3E}">
        <p14:creationId xmlns:p14="http://schemas.microsoft.com/office/powerpoint/2010/main" val="264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another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2408639379"/>
              </p:ext>
            </p:extLst>
          </p:nvPr>
        </p:nvGraphicFramePr>
        <p:xfrm>
          <a:off x="990600" y="3589246"/>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pPr marL="292608" lvl="1" indent="0">
                        <a:lnSpc>
                          <a:spcPct val="100000"/>
                        </a:lnSpc>
                        <a:spcBef>
                          <a:spcPts val="0"/>
                        </a:spcBef>
                        <a:spcAft>
                          <a:spcPts val="0"/>
                        </a:spcAft>
                        <a:buNone/>
                      </a:pPr>
                      <a:r>
                        <a:rPr lang="en-US" sz="1600" dirty="0">
                          <a:solidFill>
                            <a:srgbClr val="0000FF"/>
                          </a:solidFill>
                          <a:latin typeface="Courier New" panose="02070309020205020404" pitchFamily="49" charset="0"/>
                        </a:rPr>
                        <a:t>def</a:t>
                      </a:r>
                      <a:r>
                        <a:rPr lang="en-US" sz="1600" dirty="0">
                          <a:solidFill>
                            <a:srgbClr val="000000"/>
                          </a:solidFill>
                          <a:latin typeface="Courier New" panose="02070309020205020404" pitchFamily="49" charset="0"/>
                        </a:rPr>
                        <a:t> </a:t>
                      </a:r>
                      <a:r>
                        <a:rPr lang="en-US" sz="1600" dirty="0" err="1">
                          <a:solidFill>
                            <a:srgbClr val="FF00FF"/>
                          </a:solidFill>
                          <a:latin typeface="Courier New" panose="02070309020205020404" pitchFamily="49" charset="0"/>
                        </a:rPr>
                        <a:t>isOddNumber</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n</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n </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0</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True</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else</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False</a:t>
                      </a:r>
                      <a:endParaRPr lang="en-US" sz="1600" dirty="0">
                        <a:solidFill>
                          <a:srgbClr val="000000"/>
                        </a:solidFill>
                        <a:latin typeface="Courier New" panose="02070309020205020404" pitchFamily="49" charset="0"/>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804107750"/>
              </p:ext>
            </p:extLst>
          </p:nvPr>
        </p:nvGraphicFramePr>
        <p:xfrm>
          <a:off x="6859905" y="3578027"/>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292608" lvl="1" indent="0"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292608" lvl="1" indent="0">
                        <a:lnSpc>
                          <a:spcPct val="100000"/>
                        </a:lnSpc>
                        <a:spcBef>
                          <a:spcPts val="0"/>
                        </a:spcBef>
                        <a:spcAft>
                          <a:spcPts val="0"/>
                        </a:spcAft>
                        <a:buNone/>
                      </a:pPr>
                      <a:r>
                        <a:rPr lang="en-US" sz="1600"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isOddNumber</a:t>
                      </a:r>
                      <a:r>
                        <a:rPr lang="en-US" sz="1600"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5</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FF"/>
                          </a:solidFill>
                          <a:latin typeface="Courier New" panose="02070309020205020404" pitchFamily="49" charset="0"/>
                        </a:rPr>
                        <a:t>True</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80"/>
                          </a:solidFill>
                          <a:latin typeface="Courier New" panose="02070309020205020404" pitchFamily="49" charset="0"/>
                        </a:rPr>
                        <a:t>&gt;&gt;&gt;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isOddNumber</a:t>
                      </a:r>
                      <a:r>
                        <a:rPr lang="en-US" sz="1600"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6</a:t>
                      </a:r>
                      <a:r>
                        <a:rPr lang="en-US" sz="1600"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pPr marL="292608" lvl="1" indent="0">
                        <a:lnSpc>
                          <a:spcPct val="100000"/>
                        </a:lnSpc>
                        <a:spcBef>
                          <a:spcPts val="0"/>
                        </a:spcBef>
                        <a:spcAft>
                          <a:spcPts val="0"/>
                        </a:spcAft>
                        <a:buNone/>
                      </a:pPr>
                      <a:r>
                        <a:rPr lang="en-US" sz="1600" dirty="0">
                          <a:solidFill>
                            <a:srgbClr val="0000FF"/>
                          </a:solidFill>
                          <a:latin typeface="Courier New" panose="02070309020205020404" pitchFamily="49" charset="0"/>
                        </a:rPr>
                        <a:t>False</a:t>
                      </a:r>
                      <a:endParaRPr lang="en-US" sz="1600" dirty="0"/>
                    </a:p>
                    <a:p>
                      <a:pPr marL="292608" lvl="1" indent="0">
                        <a:lnSpc>
                          <a:spcPct val="100000"/>
                        </a:lnSpc>
                        <a:spcBef>
                          <a:spcPts val="0"/>
                        </a:spcBef>
                        <a:spcAft>
                          <a:spcPts val="0"/>
                        </a:spcAft>
                        <a:buNone/>
                      </a:pPr>
                      <a:endParaRPr lang="en-US" sz="1600" dirty="0"/>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6859905"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6378729"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Problem Statement: </a:t>
            </a:r>
          </a:p>
          <a:p>
            <a:r>
              <a:rPr lang="en-US" sz="1600" dirty="0">
                <a:latin typeface="Arial" panose="020B0604020202020204" pitchFamily="34" charset="0"/>
                <a:cs typeface="Arial" panose="020B0604020202020204" pitchFamily="34" charset="0"/>
              </a:rPr>
              <a:t>	Write a function to check if a number n is </a:t>
            </a:r>
            <a:r>
              <a:rPr lang="en-US" sz="1600" b="1" dirty="0">
                <a:latin typeface="Arial" panose="020B0604020202020204" pitchFamily="34" charset="0"/>
                <a:cs typeface="Arial" panose="020B0604020202020204" pitchFamily="34" charset="0"/>
              </a:rPr>
              <a:t>odd</a:t>
            </a:r>
            <a:r>
              <a:rPr lang="en-US" sz="1600" dirty="0">
                <a:latin typeface="Arial" panose="020B0604020202020204" pitchFamily="34" charset="0"/>
                <a:cs typeface="Arial" panose="020B0604020202020204" pitchFamily="34" charset="0"/>
              </a:rPr>
              <a:t> or not. </a:t>
            </a:r>
          </a:p>
          <a:p>
            <a:r>
              <a:rPr lang="en-US" sz="1600" dirty="0">
                <a:latin typeface="Arial" panose="020B0604020202020204" pitchFamily="34" charset="0"/>
                <a:cs typeface="Arial" panose="020B0604020202020204" pitchFamily="34" charset="0"/>
              </a:rPr>
              <a:t>	If it is odd </a:t>
            </a:r>
            <a:r>
              <a:rPr lang="en-US" sz="1600" b="1" dirty="0">
                <a:latin typeface="Arial" panose="020B0604020202020204" pitchFamily="34" charset="0"/>
                <a:cs typeface="Arial" panose="020B0604020202020204" pitchFamily="34" charset="0"/>
              </a:rPr>
              <a:t>return True </a:t>
            </a:r>
            <a:r>
              <a:rPr lang="en-US" sz="1600" dirty="0">
                <a:latin typeface="Arial" panose="020B0604020202020204" pitchFamily="34" charset="0"/>
                <a:cs typeface="Arial" panose="020B0604020202020204" pitchFamily="34" charset="0"/>
              </a:rPr>
              <a:t>if it is not odd </a:t>
            </a:r>
            <a:r>
              <a:rPr lang="en-US" sz="1600" b="1" dirty="0">
                <a:latin typeface="Arial" panose="020B0604020202020204" pitchFamily="34" charset="0"/>
                <a:cs typeface="Arial" panose="020B0604020202020204" pitchFamily="34" charset="0"/>
              </a:rPr>
              <a:t>return False</a:t>
            </a:r>
            <a:r>
              <a:rPr lang="en-US" sz="1600"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88E361E3-3FF8-4A45-8AFF-3DEB574636B4}"/>
              </a:ext>
            </a:extLst>
          </p:cNvPr>
          <p:cNvSpPr txBox="1"/>
          <p:nvPr/>
        </p:nvSpPr>
        <p:spPr>
          <a:xfrm>
            <a:off x="990600" y="5843588"/>
            <a:ext cx="398538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operator is used to find the remainder</a:t>
            </a:r>
          </a:p>
        </p:txBody>
      </p:sp>
    </p:spTree>
    <p:extLst>
      <p:ext uri="{BB962C8B-B14F-4D97-AF65-F5344CB8AC3E}">
        <p14:creationId xmlns:p14="http://schemas.microsoft.com/office/powerpoint/2010/main" val="66847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 Parameters &amp; Return Statements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211580" y="2171700"/>
            <a:ext cx="7260908" cy="3014663"/>
          </a:xfrm>
        </p:spPr>
        <p:txBody>
          <a:bodyPr>
            <a:noAutofit/>
          </a:bodyPr>
          <a:lstStyle/>
          <a:p>
            <a:pPr marL="201168" lvl="1" indent="0">
              <a:buClrTx/>
              <a:buNone/>
            </a:pPr>
            <a:r>
              <a:rPr lang="en-US" b="1" dirty="0">
                <a:solidFill>
                  <a:schemeClr val="tx1"/>
                </a:solidFill>
                <a:latin typeface="Arial" panose="020B0604020202020204" pitchFamily="34" charset="0"/>
                <a:cs typeface="Arial" panose="020B0604020202020204" pitchFamily="34" charset="0"/>
              </a:rPr>
              <a:t>Parameters</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Input to the function.</a:t>
            </a: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r>
              <a:rPr lang="en-US" b="1" dirty="0">
                <a:solidFill>
                  <a:schemeClr val="tx1"/>
                </a:solidFill>
                <a:latin typeface="Arial" panose="020B0604020202020204" pitchFamily="34" charset="0"/>
                <a:cs typeface="Arial" panose="020B0604020202020204" pitchFamily="34" charset="0"/>
              </a:rPr>
              <a:t>The return statement</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Value returned by the function.</a:t>
            </a:r>
          </a:p>
        </p:txBody>
      </p:sp>
    </p:spTree>
    <p:extLst>
      <p:ext uri="{BB962C8B-B14F-4D97-AF65-F5344CB8AC3E}">
        <p14:creationId xmlns:p14="http://schemas.microsoft.com/office/powerpoint/2010/main" val="1234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68A52F-96D1-45F4-B577-2205D6F87851}"/>
              </a:ext>
            </a:extLst>
          </p:cNvPr>
          <p:cNvSpPr>
            <a:spLocks noGrp="1"/>
          </p:cNvSpPr>
          <p:nvPr>
            <p:ph type="title"/>
          </p:nvPr>
        </p:nvSpPr>
        <p:spPr>
          <a:xfrm>
            <a:off x="1097280" y="412104"/>
            <a:ext cx="10058400" cy="807613"/>
          </a:xfrm>
        </p:spPr>
        <p:txBody>
          <a:bodyPr>
            <a:normAutofit/>
          </a:bodyPr>
          <a:lstStyle/>
          <a:p>
            <a:r>
              <a:rPr lang="en-US" sz="4000" b="1" dirty="0">
                <a:solidFill>
                  <a:srgbClr val="BA69B9"/>
                </a:solidFill>
                <a:latin typeface="+mn-lt"/>
                <a:cs typeface="Arial" panose="020B0604020202020204" pitchFamily="34" charset="0"/>
              </a:rPr>
              <a:t>Quick questions</a:t>
            </a:r>
          </a:p>
        </p:txBody>
      </p:sp>
      <p:sp>
        <p:nvSpPr>
          <p:cNvPr id="3" name="Content Placeholder 2"/>
          <p:cNvSpPr>
            <a:spLocks noGrp="1"/>
          </p:cNvSpPr>
          <p:nvPr>
            <p:ph idx="1"/>
          </p:nvPr>
        </p:nvSpPr>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with any programming language?</a:t>
            </a:r>
          </a:p>
          <a:p>
            <a:pPr lvl="1">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in Python before?</a:t>
            </a:r>
          </a:p>
        </p:txBody>
      </p:sp>
    </p:spTree>
    <p:extLst>
      <p:ext uri="{BB962C8B-B14F-4D97-AF65-F5344CB8AC3E}">
        <p14:creationId xmlns:p14="http://schemas.microsoft.com/office/powerpoint/2010/main" val="15003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7AC9-B0EB-4AC3-AE08-929EFA12138E}"/>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exercises – Part 1	</a:t>
            </a:r>
          </a:p>
        </p:txBody>
      </p:sp>
      <p:sp>
        <p:nvSpPr>
          <p:cNvPr id="3" name="Content Placeholder 2">
            <a:extLst>
              <a:ext uri="{FF2B5EF4-FFF2-40B4-BE49-F238E27FC236}">
                <a16:creationId xmlns:a16="http://schemas.microsoft.com/office/drawing/2014/main" id="{39CE7DCB-15E8-4829-BCA7-9FFFB535F092}"/>
              </a:ext>
            </a:extLst>
          </p:cNvPr>
          <p:cNvSpPr>
            <a:spLocks noGrp="1"/>
          </p:cNvSpPr>
          <p:nvPr>
            <p:ph idx="1"/>
          </p:nvPr>
        </p:nvSpPr>
        <p:spPr/>
        <p:txBody>
          <a:bodyPr>
            <a:normAutofit/>
          </a:bodyPr>
          <a:lstStyle/>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print “Hello World”.</a:t>
            </a: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add two numbers.</a:t>
            </a:r>
          </a:p>
          <a:p>
            <a:pPr marL="0" indent="0">
              <a:buNone/>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54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Control Flow</a:t>
            </a:r>
          </a:p>
        </p:txBody>
      </p:sp>
      <p:pic>
        <p:nvPicPr>
          <p:cNvPr id="1026" name="Picture 2" descr="663666/img2.jpg">
            <a:extLst>
              <a:ext uri="{FF2B5EF4-FFF2-40B4-BE49-F238E27FC236}">
                <a16:creationId xmlns:a16="http://schemas.microsoft.com/office/drawing/2014/main" id="{12AFD71A-E1F7-450C-BF49-E2D1E27A0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19758"/>
            <a:ext cx="2407299" cy="32051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49E9EF-C15A-4974-A501-74DD40D64EE9}"/>
              </a:ext>
            </a:extLst>
          </p:cNvPr>
          <p:cNvSpPr/>
          <p:nvPr/>
        </p:nvSpPr>
        <p:spPr>
          <a:xfrm>
            <a:off x="384314" y="6424194"/>
            <a:ext cx="10538790" cy="276999"/>
          </a:xfrm>
          <a:prstGeom prst="rect">
            <a:avLst/>
          </a:prstGeom>
        </p:spPr>
        <p:txBody>
          <a:bodyPr wrap="square">
            <a:spAutoFit/>
          </a:bodyPr>
          <a:lstStyle/>
          <a:p>
            <a:r>
              <a:rPr lang="en-US" sz="1200" i="1" dirty="0"/>
              <a:t>Source: https://www.codeproject.com/Articles/663666/Python-Basics-Understanding-The-Flow-Control-State</a:t>
            </a:r>
          </a:p>
        </p:txBody>
      </p:sp>
      <p:sp>
        <p:nvSpPr>
          <p:cNvPr id="7" name="TextBox 6">
            <a:extLst>
              <a:ext uri="{FF2B5EF4-FFF2-40B4-BE49-F238E27FC236}">
                <a16:creationId xmlns:a16="http://schemas.microsoft.com/office/drawing/2014/main" id="{F31986E2-9DFD-4821-8395-CA16388DFFFB}"/>
              </a:ext>
            </a:extLst>
          </p:cNvPr>
          <p:cNvSpPr txBox="1"/>
          <p:nvPr/>
        </p:nvSpPr>
        <p:spPr>
          <a:xfrm>
            <a:off x="1510919" y="3268333"/>
            <a:ext cx="2890535"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Controlled vs Sequential</a:t>
            </a:r>
          </a:p>
        </p:txBody>
      </p:sp>
    </p:spTree>
    <p:extLst>
      <p:ext uri="{BB962C8B-B14F-4D97-AF65-F5344CB8AC3E}">
        <p14:creationId xmlns:p14="http://schemas.microsoft.com/office/powerpoint/2010/main" val="351316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Control Flow: The </a:t>
            </a:r>
            <a:r>
              <a:rPr lang="en-US" sz="4000" b="1" dirty="0">
                <a:solidFill>
                  <a:schemeClr val="accent5"/>
                </a:solidFill>
                <a:latin typeface="+mn-lt"/>
              </a:rPr>
              <a:t>if</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326010" y="1845734"/>
            <a:ext cx="4574598" cy="708623"/>
          </a:xfrm>
        </p:spPr>
        <p:txBody>
          <a:bodyPr>
            <a:noAutofit/>
          </a:bodyPr>
          <a:lstStyle/>
          <a:p>
            <a:pPr marL="0" indent="0">
              <a:buNone/>
            </a:pPr>
            <a:r>
              <a:rPr lang="en-US" sz="1600" dirty="0">
                <a:solidFill>
                  <a:schemeClr val="tx1"/>
                </a:solidFill>
                <a:latin typeface="Arial" panose="020B0604020202020204" pitchFamily="34" charset="0"/>
                <a:cs typeface="Arial" panose="020B0604020202020204" pitchFamily="34" charset="0"/>
              </a:rPr>
              <a:t>Executes steps only when the condition is satisfied</a:t>
            </a:r>
          </a:p>
          <a:p>
            <a:endParaRPr lang="en-US" sz="1600" dirty="0">
              <a:latin typeface="Arial" panose="020B0604020202020204" pitchFamily="34" charset="0"/>
              <a:cs typeface="Arial" panose="020B0604020202020204" pitchFamily="34" charset="0"/>
            </a:endParaRPr>
          </a:p>
        </p:txBody>
      </p:sp>
      <p:pic>
        <p:nvPicPr>
          <p:cNvPr id="12" name="Picture 11" descr="A close up of a map&#10;&#10;Description generated with high confidence">
            <a:extLst>
              <a:ext uri="{FF2B5EF4-FFF2-40B4-BE49-F238E27FC236}">
                <a16:creationId xmlns:a16="http://schemas.microsoft.com/office/drawing/2014/main" id="{697C9331-D808-4ACB-8754-94D7F2E86203}"/>
              </a:ext>
            </a:extLst>
          </p:cNvPr>
          <p:cNvPicPr>
            <a:picLocks noChangeAspect="1"/>
          </p:cNvPicPr>
          <p:nvPr/>
        </p:nvPicPr>
        <p:blipFill>
          <a:blip r:embed="rId4"/>
          <a:stretch>
            <a:fillRect/>
          </a:stretch>
        </p:blipFill>
        <p:spPr>
          <a:xfrm>
            <a:off x="6492311" y="2185152"/>
            <a:ext cx="5343525" cy="3819525"/>
          </a:xfrm>
          <a:prstGeom prst="rect">
            <a:avLst/>
          </a:prstGeom>
        </p:spPr>
      </p:pic>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14" name="Table 13">
            <a:extLst>
              <a:ext uri="{FF2B5EF4-FFF2-40B4-BE49-F238E27FC236}">
                <a16:creationId xmlns:a16="http://schemas.microsoft.com/office/drawing/2014/main" id="{0C3B5D64-CAE4-4288-856E-AC016366B307}"/>
              </a:ext>
            </a:extLst>
          </p:cNvPr>
          <p:cNvGraphicFramePr>
            <a:graphicFrameLocks noGrp="1"/>
          </p:cNvGraphicFramePr>
          <p:nvPr>
            <p:extLst>
              <p:ext uri="{D42A27DB-BD31-4B8C-83A1-F6EECF244321}">
                <p14:modId xmlns:p14="http://schemas.microsoft.com/office/powerpoint/2010/main" val="1193878757"/>
              </p:ext>
            </p:extLst>
          </p:nvPr>
        </p:nvGraphicFramePr>
        <p:xfrm>
          <a:off x="1267427" y="2662812"/>
          <a:ext cx="4633181" cy="2413000"/>
        </p:xfrm>
        <a:graphic>
          <a:graphicData uri="http://schemas.openxmlformats.org/drawingml/2006/table">
            <a:tbl>
              <a:tblPr firstRow="1" bandRow="1">
                <a:tableStyleId>{5A111915-BE36-4E01-A7E5-04B1672EAD32}</a:tableStyleId>
              </a:tblPr>
              <a:tblGrid>
                <a:gridCol w="4633181">
                  <a:extLst>
                    <a:ext uri="{9D8B030D-6E8A-4147-A177-3AD203B41FA5}">
                      <a16:colId xmlns:a16="http://schemas.microsoft.com/office/drawing/2014/main" val="1903196093"/>
                    </a:ext>
                  </a:extLst>
                </a:gridCol>
              </a:tblGrid>
              <a:tr h="370840">
                <a:tc>
                  <a:txBody>
                    <a:bodyPr/>
                    <a:lstStyle/>
                    <a:p>
                      <a:r>
                        <a:rPr lang="en-US" sz="1600" dirty="0"/>
                        <a:t>CODE SAMPLE</a:t>
                      </a:r>
                    </a:p>
                  </a:txBody>
                  <a:tcPr/>
                </a:tc>
                <a:extLst>
                  <a:ext uri="{0D108BD9-81ED-4DB2-BD59-A6C34878D82A}">
                    <a16:rowId xmlns:a16="http://schemas.microsoft.com/office/drawing/2014/main" val="3368174329"/>
                  </a:ext>
                </a:extLst>
              </a:tr>
              <a:tr h="370840">
                <a:tc>
                  <a:txBody>
                    <a:bodyPr/>
                    <a:lstStyle/>
                    <a:p>
                      <a:r>
                        <a:rPr lang="en-US" sz="1600" dirty="0">
                          <a:solidFill>
                            <a:srgbClr val="000000"/>
                          </a:solidFill>
                          <a:latin typeface="Courier New" panose="02070309020205020404" pitchFamily="49" charset="0"/>
                        </a:rPr>
                        <a:t>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err="1">
                          <a:solidFill>
                            <a:srgbClr val="0000FF"/>
                          </a:solidFill>
                          <a:latin typeface="Courier New" panose="02070309020205020404" pitchFamily="49" charset="0"/>
                        </a:rPr>
                        <a:t>elif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else</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"Neither dog nor cat"</a:t>
                      </a:r>
                      <a:r>
                        <a:rPr lang="en-US" sz="1600" b="1" dirty="0">
                          <a:solidFill>
                            <a:srgbClr val="000080"/>
                          </a:solidFill>
                          <a:latin typeface="Courier New" panose="02070309020205020404" pitchFamily="49" charset="0"/>
                        </a:rPr>
                        <a:t>)</a:t>
                      </a:r>
                      <a:endParaRPr lang="en-US" sz="1600" dirty="0"/>
                    </a:p>
                    <a:p>
                      <a:endParaRPr lang="en-US" sz="1600" dirty="0"/>
                    </a:p>
                  </a:txBody>
                  <a:tcPr/>
                </a:tc>
                <a:extLst>
                  <a:ext uri="{0D108BD9-81ED-4DB2-BD59-A6C34878D82A}">
                    <a16:rowId xmlns:a16="http://schemas.microsoft.com/office/drawing/2014/main" val="2096317006"/>
                  </a:ext>
                </a:extLst>
              </a:tr>
            </a:tbl>
          </a:graphicData>
        </a:graphic>
      </p:graphicFrame>
      <p:sp>
        <p:nvSpPr>
          <p:cNvPr id="4" name="TextBox 3">
            <a:extLst>
              <a:ext uri="{FF2B5EF4-FFF2-40B4-BE49-F238E27FC236}">
                <a16:creationId xmlns:a16="http://schemas.microsoft.com/office/drawing/2014/main" id="{99FD0BAB-CCCD-4FF4-A081-403F3E954EA7}"/>
              </a:ext>
            </a:extLst>
          </p:cNvPr>
          <p:cNvSpPr txBox="1"/>
          <p:nvPr/>
        </p:nvSpPr>
        <p:spPr>
          <a:xfrm>
            <a:off x="1267427" y="5371347"/>
            <a:ext cx="360868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Keywords: if, </a:t>
            </a:r>
            <a:r>
              <a:rPr lang="en-US" dirty="0" err="1">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else</a:t>
            </a:r>
          </a:p>
          <a:p>
            <a:endParaRPr lang="en-US" dirty="0"/>
          </a:p>
        </p:txBody>
      </p:sp>
    </p:spTree>
    <p:extLst>
      <p:ext uri="{BB962C8B-B14F-4D97-AF65-F5344CB8AC3E}">
        <p14:creationId xmlns:p14="http://schemas.microsoft.com/office/powerpoint/2010/main" val="3236602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Control Flow: The </a:t>
            </a:r>
            <a:r>
              <a:rPr lang="en-US" sz="4000" b="1" dirty="0">
                <a:solidFill>
                  <a:schemeClr val="accent5"/>
                </a:solidFill>
                <a:latin typeface="+mn-lt"/>
              </a:rPr>
              <a:t>for</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5274945" cy="708623"/>
          </a:xfrm>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Executes steps again and again until the condition becomes false.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781408099"/>
              </p:ext>
            </p:extLst>
          </p:nvPr>
        </p:nvGraphicFramePr>
        <p:xfrm>
          <a:off x="1097280" y="2924588"/>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favorite_food</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808080"/>
                          </a:solidFill>
                          <a:latin typeface="Courier New" panose="02070309020205020404" pitchFamily="49" charset="0"/>
                        </a:rPr>
                        <a:t>"pizza"</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"ice cream"</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"salad"</a:t>
                      </a:r>
                      <a:r>
                        <a:rPr lang="en-US" sz="1600" b="1" dirty="0">
                          <a:solidFill>
                            <a:srgbClr val="000080"/>
                          </a:solidFill>
                          <a:latin typeface="Courier New" panose="02070309020205020404" pitchFamily="49" charset="0"/>
                        </a:rPr>
                        <a:t>]</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for</a:t>
                      </a:r>
                      <a:r>
                        <a:rPr lang="en-US" sz="1600" b="0" dirty="0">
                          <a:solidFill>
                            <a:srgbClr val="000000"/>
                          </a:solidFill>
                          <a:latin typeface="Courier New" panose="02070309020205020404" pitchFamily="49" charset="0"/>
                        </a:rPr>
                        <a:t> food </a:t>
                      </a:r>
                      <a:r>
                        <a:rPr lang="en-US" sz="1600" b="1" dirty="0">
                          <a:solidFill>
                            <a:srgbClr val="0000FF"/>
                          </a:solidFill>
                          <a:latin typeface="Courier New" panose="02070309020205020404" pitchFamily="49" charset="0"/>
                        </a:rPr>
                        <a:t>in</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favorite_food</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food</a:t>
                      </a:r>
                      <a:r>
                        <a:rPr lang="en-US" sz="1600" b="1" dirty="0">
                          <a:solidFill>
                            <a:srgbClr val="000080"/>
                          </a:solidFill>
                          <a:latin typeface="Courier New" panose="02070309020205020404" pitchFamily="49" charset="0"/>
                        </a:rPr>
                        <a:t>)</a:t>
                      </a:r>
                      <a:endParaRPr lang="en-US" sz="1600" dirty="0"/>
                    </a:p>
                  </a:txBody>
                  <a:tcPr/>
                </a:tc>
                <a:extLst>
                  <a:ext uri="{0D108BD9-81ED-4DB2-BD59-A6C34878D82A}">
                    <a16:rowId xmlns:a16="http://schemas.microsoft.com/office/drawing/2014/main" val="3848291043"/>
                  </a:ext>
                </a:extLst>
              </a:tr>
            </a:tbl>
          </a:graphicData>
        </a:graphic>
      </p:graphicFrame>
      <p:pic>
        <p:nvPicPr>
          <p:cNvPr id="6" name="Picture 5" descr="A close up of text on a white background&#10;&#10;Description generated with very high confidence">
            <a:extLst>
              <a:ext uri="{FF2B5EF4-FFF2-40B4-BE49-F238E27FC236}">
                <a16:creationId xmlns:a16="http://schemas.microsoft.com/office/drawing/2014/main" id="{62092E13-74DA-4493-AB9B-9E245D8B0E26}"/>
              </a:ext>
            </a:extLst>
          </p:cNvPr>
          <p:cNvPicPr>
            <a:picLocks noChangeAspect="1"/>
          </p:cNvPicPr>
          <p:nvPr/>
        </p:nvPicPr>
        <p:blipFill>
          <a:blip r:embed="rId4"/>
          <a:stretch>
            <a:fillRect/>
          </a:stretch>
        </p:blipFill>
        <p:spPr>
          <a:xfrm>
            <a:off x="7073758" y="2493689"/>
            <a:ext cx="2914650" cy="3838575"/>
          </a:xfrm>
          <a:prstGeom prst="rect">
            <a:avLst/>
          </a:prstGeom>
        </p:spPr>
      </p:pic>
      <p:sp>
        <p:nvSpPr>
          <p:cNvPr id="5" name="TextBox 4">
            <a:extLst>
              <a:ext uri="{FF2B5EF4-FFF2-40B4-BE49-F238E27FC236}">
                <a16:creationId xmlns:a16="http://schemas.microsoft.com/office/drawing/2014/main" id="{9CACA28F-74F8-4D81-947A-091407F5838C}"/>
              </a:ext>
            </a:extLst>
          </p:cNvPr>
          <p:cNvSpPr txBox="1"/>
          <p:nvPr/>
        </p:nvSpPr>
        <p:spPr>
          <a:xfrm>
            <a:off x="1097280" y="5386388"/>
            <a:ext cx="26725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for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59746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7"/>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Control Flow: The </a:t>
            </a:r>
            <a:r>
              <a:rPr lang="en-US" sz="4000" b="1" dirty="0">
                <a:solidFill>
                  <a:schemeClr val="accent5"/>
                </a:solidFill>
                <a:latin typeface="+mn-lt"/>
              </a:rPr>
              <a:t>while</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7360920" cy="983191"/>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Similar to “for”</a:t>
            </a:r>
          </a:p>
          <a:p>
            <a:pPr marL="0" indent="0">
              <a:buNone/>
            </a:pPr>
            <a:r>
              <a:rPr lang="en-US" sz="1800" dirty="0">
                <a:solidFill>
                  <a:schemeClr val="tx1"/>
                </a:solidFill>
                <a:latin typeface="Arial" panose="020B0604020202020204" pitchFamily="34" charset="0"/>
                <a:cs typeface="Arial" panose="020B0604020202020204" pitchFamily="34" charset="0"/>
              </a:rPr>
              <a:t>Mostly used when the number of times the loop will run is not known.</a:t>
            </a:r>
            <a:endParaRPr lang="en-US" dirty="0">
              <a:solidFill>
                <a:schemeClr val="tx1"/>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2055432847"/>
              </p:ext>
            </p:extLst>
          </p:nvPr>
        </p:nvGraphicFramePr>
        <p:xfrm>
          <a:off x="1097280" y="3154146"/>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while</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10</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06177D79-E3D4-495A-9198-34B2F5776196}"/>
              </a:ext>
            </a:extLst>
          </p:cNvPr>
          <p:cNvSpPr txBox="1"/>
          <p:nvPr/>
        </p:nvSpPr>
        <p:spPr>
          <a:xfrm>
            <a:off x="1097280" y="5658922"/>
            <a:ext cx="29290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while</a:t>
            </a:r>
          </a:p>
        </p:txBody>
      </p:sp>
    </p:spTree>
    <p:extLst>
      <p:ext uri="{BB962C8B-B14F-4D97-AF65-F5344CB8AC3E}">
        <p14:creationId xmlns:p14="http://schemas.microsoft.com/office/powerpoint/2010/main" val="11178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637248"/>
            <a:ext cx="4331970" cy="2520415"/>
          </a:xfrm>
        </p:spPr>
        <p:txBody>
          <a:bodyPr>
            <a:noAutofit/>
          </a:bodyPr>
          <a:lstStyle/>
          <a:p>
            <a:pPr marL="201168" lvl="1" indent="0">
              <a:buClrTx/>
              <a:buNone/>
            </a:pPr>
            <a:r>
              <a:rPr lang="en-US" sz="2000" b="1" dirty="0">
                <a:solidFill>
                  <a:schemeClr val="accent5"/>
                </a:solidFill>
                <a:latin typeface="Arial" panose="020B0604020202020204" pitchFamily="34" charset="0"/>
                <a:cs typeface="Arial" panose="020B0604020202020204" pitchFamily="34" charset="0"/>
              </a:rPr>
              <a:t>Classes</a:t>
            </a:r>
          </a:p>
          <a:p>
            <a:pPr marL="201168" lvl="1" indent="0">
              <a:buClrTx/>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 class is a blueprint.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It describes how to make something.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We can create lots of objects from that blueprint. </a:t>
            </a:r>
          </a:p>
        </p:txBody>
      </p:sp>
      <p:graphicFrame>
        <p:nvGraphicFramePr>
          <p:cNvPr id="4" name="Table 3">
            <a:extLst>
              <a:ext uri="{FF2B5EF4-FFF2-40B4-BE49-F238E27FC236}">
                <a16:creationId xmlns:a16="http://schemas.microsoft.com/office/drawing/2014/main" id="{D6911383-CF44-4678-B924-7B28D205457E}"/>
              </a:ext>
            </a:extLst>
          </p:cNvPr>
          <p:cNvGraphicFramePr>
            <a:graphicFrameLocks noGrp="1"/>
          </p:cNvGraphicFramePr>
          <p:nvPr>
            <p:extLst>
              <p:ext uri="{D42A27DB-BD31-4B8C-83A1-F6EECF244321}">
                <p14:modId xmlns:p14="http://schemas.microsoft.com/office/powerpoint/2010/main" val="840313123"/>
              </p:ext>
            </p:extLst>
          </p:nvPr>
        </p:nvGraphicFramePr>
        <p:xfrm>
          <a:off x="1097280" y="4365959"/>
          <a:ext cx="3820160" cy="1742440"/>
        </p:xfrm>
        <a:graphic>
          <a:graphicData uri="http://schemas.openxmlformats.org/drawingml/2006/table">
            <a:tbl>
              <a:tblPr firstRow="1" bandRow="1">
                <a:tableStyleId>{5A111915-BE36-4E01-A7E5-04B1672EAD32}</a:tableStyleId>
              </a:tblPr>
              <a:tblGrid>
                <a:gridCol w="3820160">
                  <a:extLst>
                    <a:ext uri="{9D8B030D-6E8A-4147-A177-3AD203B41FA5}">
                      <a16:colId xmlns:a16="http://schemas.microsoft.com/office/drawing/2014/main" val="1402622584"/>
                    </a:ext>
                  </a:extLst>
                </a:gridCol>
              </a:tblGrid>
              <a:tr h="370840">
                <a:tc>
                  <a:txBody>
                    <a:bodyPr/>
                    <a:lstStyle/>
                    <a:p>
                      <a:r>
                        <a:rPr lang="en-US" sz="1400" dirty="0"/>
                        <a:t>SYNTAX</a:t>
                      </a:r>
                      <a:endParaRPr lang="en-US" sz="1400" b="1" dirty="0"/>
                    </a:p>
                  </a:txBody>
                  <a:tcPr/>
                </a:tc>
                <a:extLst>
                  <a:ext uri="{0D108BD9-81ED-4DB2-BD59-A6C34878D82A}">
                    <a16:rowId xmlns:a16="http://schemas.microsoft.com/office/drawing/2014/main" val="208491973"/>
                  </a:ext>
                </a:extLst>
              </a:tr>
              <a:tr h="370840">
                <a:tc>
                  <a:txBody>
                    <a:bodyPr/>
                    <a:lstStyle/>
                    <a:p>
                      <a:pPr>
                        <a:lnSpc>
                          <a:spcPct val="100000"/>
                        </a:lnSpc>
                        <a:spcBef>
                          <a:spcPts val="0"/>
                        </a:spcBef>
                        <a:spcAft>
                          <a:spcPts val="0"/>
                        </a:spcAft>
                      </a:pPr>
                      <a:r>
                        <a:rPr lang="en-US" sz="1400" b="0" dirty="0">
                          <a:solidFill>
                            <a:srgbClr val="0000FF"/>
                          </a:solidFill>
                          <a:latin typeface="Courier New" panose="02070309020205020404" pitchFamily="49" charset="0"/>
                        </a:rPr>
                        <a:t>class</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ClassName</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FF0000"/>
                          </a:solidFill>
                          <a:latin typeface="Courier New" panose="02070309020205020404" pitchFamily="49" charset="0"/>
                        </a:rPr>
                        <a:t>1</a:t>
                      </a:r>
                      <a:r>
                        <a:rPr lang="en-US" sz="1400" b="0" dirty="0">
                          <a:solidFill>
                            <a:srgbClr val="000080"/>
                          </a:solidFill>
                          <a:latin typeface="Courier New" panose="02070309020205020404" pitchFamily="49" charset="0"/>
                        </a:rPr>
                        <a:t>&gt;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N</a:t>
                      </a:r>
                      <a:r>
                        <a:rPr lang="en-US" sz="1400" b="0" dirty="0">
                          <a:solidFill>
                            <a:srgbClr val="000080"/>
                          </a:solidFill>
                          <a:latin typeface="Courier New" panose="02070309020205020404" pitchFamily="49" charset="0"/>
                        </a:rPr>
                        <a:t>&gt;</a:t>
                      </a:r>
                      <a:endParaRPr lang="en-US" sz="1400" b="0" dirty="0"/>
                    </a:p>
                  </a:txBody>
                  <a:tcPr/>
                </a:tc>
                <a:extLst>
                  <a:ext uri="{0D108BD9-81ED-4DB2-BD59-A6C34878D82A}">
                    <a16:rowId xmlns:a16="http://schemas.microsoft.com/office/drawing/2014/main" val="3946368785"/>
                  </a:ext>
                </a:extLst>
              </a:tr>
            </a:tbl>
          </a:graphicData>
        </a:graphic>
      </p:graphicFrame>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3461079179"/>
              </p:ext>
            </p:extLst>
          </p:nvPr>
        </p:nvGraphicFramePr>
        <p:xfrm>
          <a:off x="5733100" y="2234879"/>
          <a:ext cx="5842000" cy="3832949"/>
        </p:xfrm>
        <a:graphic>
          <a:graphicData uri="http://schemas.openxmlformats.org/drawingml/2006/table">
            <a:tbl>
              <a:tblPr firstRow="1" bandRow="1">
                <a:tableStyleId>{5A111915-BE36-4E01-A7E5-04B1672EAD32}</a:tableStyleId>
              </a:tblPr>
              <a:tblGrid>
                <a:gridCol w="58420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Point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	</a:t>
                      </a:r>
                      <a:r>
                        <a:rPr lang="en-US" sz="1400" b="0" dirty="0">
                          <a:solidFill>
                            <a:srgbClr val="008000"/>
                          </a:solidFill>
                          <a:highlight>
                            <a:srgbClr val="FFFFFF"/>
                          </a:highlight>
                          <a:latin typeface="Courier New" panose="02070309020205020404" pitchFamily="49" charset="0"/>
                        </a:rPr>
                        <a:t># variable (or state) 'x'</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	</a:t>
                      </a:r>
                      <a:r>
                        <a:rPr lang="en-US" sz="1400" b="0" dirty="0">
                          <a:solidFill>
                            <a:srgbClr val="008000"/>
                          </a:solidFill>
                          <a:highlight>
                            <a:srgbClr val="FFFFFF"/>
                          </a:highlight>
                          <a:latin typeface="Courier New" panose="02070309020205020404" pitchFamily="49" charset="0"/>
                        </a:rPr>
                        <a:t># variable (or state) 'y’</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i</a:t>
                      </a:r>
                      <a:r>
                        <a:rPr lang="en-US" sz="1400" b="0" dirty="0">
                          <a:solidFill>
                            <a:srgbClr val="808080"/>
                          </a:solidFill>
                          <a:highlight>
                            <a:srgbClr val="FFFFFF"/>
                          </a:highlight>
                          <a:latin typeface="Courier New" panose="02070309020205020404" pitchFamily="49" charset="0"/>
                        </a:rPr>
                        <a:t>, %</a:t>
                      </a:r>
                      <a:r>
                        <a:rPr lang="en-US" sz="1400" b="0" dirty="0" err="1">
                          <a:solidFill>
                            <a:srgbClr val="808080"/>
                          </a:solidFill>
                          <a:highlight>
                            <a:srgbClr val="FFFFFF"/>
                          </a:highlight>
                          <a:latin typeface="Courier New" panose="02070309020205020404" pitchFamily="49" charset="0"/>
                        </a:rPr>
                        <a:t>i</a:t>
                      </a:r>
                      <a:r>
                        <a:rPr lang="en-US" sz="1400" b="0" dirty="0">
                          <a:solidFill>
                            <a:srgbClr val="808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endParaRPr lang="en-US" sz="1400" b="1" dirty="0">
                        <a:solidFill>
                          <a:srgbClr val="0000FF"/>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Tree>
    <p:extLst>
      <p:ext uri="{BB962C8B-B14F-4D97-AF65-F5344CB8AC3E}">
        <p14:creationId xmlns:p14="http://schemas.microsoft.com/office/powerpoint/2010/main" val="25379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a:t>
            </a:r>
          </a:p>
        </p:txBody>
      </p:sp>
      <p:graphicFrame>
        <p:nvGraphicFramePr>
          <p:cNvPr id="4" name="Table 3">
            <a:extLst>
              <a:ext uri="{FF2B5EF4-FFF2-40B4-BE49-F238E27FC236}">
                <a16:creationId xmlns:a16="http://schemas.microsoft.com/office/drawing/2014/main" id="{7B5701EC-EF23-428B-9211-7A526A79FD78}"/>
              </a:ext>
            </a:extLst>
          </p:cNvPr>
          <p:cNvGraphicFramePr>
            <a:graphicFrameLocks noGrp="1"/>
          </p:cNvGraphicFramePr>
          <p:nvPr>
            <p:extLst>
              <p:ext uri="{D42A27DB-BD31-4B8C-83A1-F6EECF244321}">
                <p14:modId xmlns:p14="http://schemas.microsoft.com/office/powerpoint/2010/main" val="3536558756"/>
              </p:ext>
            </p:extLst>
          </p:nvPr>
        </p:nvGraphicFramePr>
        <p:xfrm>
          <a:off x="5636273" y="2161235"/>
          <a:ext cx="5984240" cy="2610790"/>
        </p:xfrm>
        <a:graphic>
          <a:graphicData uri="http://schemas.openxmlformats.org/drawingml/2006/table">
            <a:tbl>
              <a:tblPr firstRow="1" bandRow="1">
                <a:tableStyleId>{5A111915-BE36-4E01-A7E5-04B1672EAD32}</a:tableStyleId>
              </a:tblPr>
              <a:tblGrid>
                <a:gridCol w="5984240">
                  <a:extLst>
                    <a:ext uri="{9D8B030D-6E8A-4147-A177-3AD203B41FA5}">
                      <a16:colId xmlns:a16="http://schemas.microsoft.com/office/drawing/2014/main" val="1402622584"/>
                    </a:ext>
                  </a:extLst>
                </a:gridCol>
              </a:tblGrid>
              <a:tr h="284811">
                <a:tc>
                  <a:txBody>
                    <a:bodyPr/>
                    <a:lstStyle/>
                    <a:p>
                      <a:r>
                        <a:rPr lang="en-US" sz="1400" dirty="0"/>
                        <a:t>CODE SAMPLE</a:t>
                      </a:r>
                    </a:p>
                  </a:txBody>
                  <a:tcPr/>
                </a:tc>
                <a:extLst>
                  <a:ext uri="{0D108BD9-81ED-4DB2-BD59-A6C34878D82A}">
                    <a16:rowId xmlns:a16="http://schemas.microsoft.com/office/drawing/2014/main" val="208491973"/>
                  </a:ext>
                </a:extLst>
              </a:tr>
              <a:tr h="2305990">
                <a:tc>
                  <a:txBody>
                    <a:bodyPr/>
                    <a:lstStyle/>
                    <a:p>
                      <a:r>
                        <a:rPr lang="en-US" sz="1400" dirty="0">
                          <a:solidFill>
                            <a:srgbClr val="008000"/>
                          </a:solidFill>
                          <a:highlight>
                            <a:srgbClr val="FFFFFF"/>
                          </a:highlight>
                          <a:latin typeface="Courier New" panose="02070309020205020404" pitchFamily="49" charset="0"/>
                        </a:rPr>
                        <a:t># Refer to Point class definition on previous slide</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 Create objects</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point1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Point</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4</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4</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point1 is an object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point2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Point</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2</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3</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point2 is an object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8000"/>
                          </a:solidFill>
                          <a:highlight>
                            <a:srgbClr val="FFFFFF"/>
                          </a:highlight>
                          <a:latin typeface="Courier New" panose="02070309020205020404" pitchFamily="49" charset="0"/>
                        </a:rPr>
                        <a:t># Call the methods</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point1</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b="0" dirty="0">
                          <a:solidFill>
                            <a:srgbClr val="000000"/>
                          </a:solidFill>
                          <a:highlight>
                            <a:srgbClr val="FFFFFF"/>
                          </a:highlight>
                          <a:latin typeface="Courier New" panose="02070309020205020404" pitchFamily="49" charset="0"/>
                        </a:rPr>
                        <a:t>point2</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5D4D36D-F89E-4BE3-A4B4-789E304261E1}"/>
              </a:ext>
            </a:extLst>
          </p:cNvPr>
          <p:cNvSpPr txBox="1">
            <a:spLocks/>
          </p:cNvSpPr>
          <p:nvPr/>
        </p:nvSpPr>
        <p:spPr>
          <a:xfrm>
            <a:off x="1160145" y="2425969"/>
            <a:ext cx="4331970" cy="15774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solidFill>
                  <a:schemeClr val="accent5"/>
                </a:solidFill>
                <a:latin typeface="Arial" panose="020B0604020202020204" pitchFamily="34" charset="0"/>
                <a:cs typeface="Arial" panose="020B0604020202020204" pitchFamily="34" charset="0"/>
              </a:rPr>
              <a:t>Objects</a:t>
            </a:r>
          </a:p>
          <a:p>
            <a:pPr marL="201168" lvl="1" indent="0">
              <a:buClrTx/>
              <a:buFont typeface="Calibri" pitchFamily="34" charset="0"/>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An instance of a class.  </a:t>
            </a:r>
          </a:p>
          <a:p>
            <a:pPr marL="201168" lvl="1" indent="0">
              <a:buClrTx/>
              <a:buNone/>
            </a:pPr>
            <a:endParaRPr lang="en-US"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E61A5F78-8CEA-474C-B9E7-998A4158C554}"/>
              </a:ext>
            </a:extLst>
          </p:cNvPr>
          <p:cNvSpPr/>
          <p:nvPr/>
        </p:nvSpPr>
        <p:spPr>
          <a:xfrm>
            <a:off x="4976508" y="2828926"/>
            <a:ext cx="4729163" cy="1017320"/>
          </a:xfrm>
          <a:prstGeom prst="ellipse">
            <a:avLst/>
          </a:prstGeom>
          <a:noFill/>
          <a:ln w="476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34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2523075"/>
            <a:ext cx="4331970" cy="1391702"/>
          </a:xfrm>
        </p:spPr>
        <p:txBody>
          <a:bodyPr>
            <a:noAutofit/>
          </a:bodyPr>
          <a:lstStyle/>
          <a:p>
            <a:pPr marL="201168" lvl="1" indent="0">
              <a:buClrTx/>
              <a:buNone/>
            </a:pPr>
            <a:r>
              <a:rPr lang="en-US" sz="2000" b="1" dirty="0">
                <a:latin typeface="Arial" panose="020B0604020202020204" pitchFamily="34" charset="0"/>
                <a:cs typeface="Arial" panose="020B0604020202020204" pitchFamily="34" charset="0"/>
              </a:rPr>
              <a:t>What is Object </a:t>
            </a:r>
            <a:r>
              <a:rPr lang="en-US" sz="2000" b="1" dirty="0">
                <a:solidFill>
                  <a:schemeClr val="accent5"/>
                </a:solidFill>
                <a:latin typeface="Arial" panose="020B0604020202020204" pitchFamily="34" charset="0"/>
                <a:cs typeface="Arial" panose="020B0604020202020204" pitchFamily="34" charset="0"/>
              </a:rPr>
              <a:t>state</a:t>
            </a:r>
            <a:r>
              <a:rPr lang="en-US" sz="2000" b="1" dirty="0">
                <a:latin typeface="Arial" panose="020B0604020202020204" pitchFamily="34" charset="0"/>
                <a:cs typeface="Arial" panose="020B0604020202020204" pitchFamily="34" charset="0"/>
              </a:rPr>
              <a:t>?</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Variables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endParaRPr lang="en-US" sz="1600" dirty="0">
              <a:latin typeface="Arial" panose="020B0604020202020204" pitchFamily="34" charset="0"/>
              <a:cs typeface="Arial" panose="020B0604020202020204" pitchFamily="34" charset="0"/>
            </a:endParaRPr>
          </a:p>
          <a:p>
            <a:pPr marL="201168" lvl="1" indent="0">
              <a:buClrTx/>
              <a:buNone/>
            </a:pPr>
            <a:endParaRPr lang="en-US"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322925679"/>
              </p:ext>
            </p:extLst>
          </p:nvPr>
        </p:nvGraphicFramePr>
        <p:xfrm>
          <a:off x="5733100" y="2234879"/>
          <a:ext cx="5842000" cy="3832949"/>
        </p:xfrm>
        <a:graphic>
          <a:graphicData uri="http://schemas.openxmlformats.org/drawingml/2006/table">
            <a:tbl>
              <a:tblPr firstRow="1" bandRow="1">
                <a:tableStyleId>{5A111915-BE36-4E01-A7E5-04B1672EAD32}</a:tableStyleId>
              </a:tblPr>
              <a:tblGrid>
                <a:gridCol w="58420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Point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x	</a:t>
                      </a:r>
                      <a:r>
                        <a:rPr lang="en-US" sz="1400" b="0" dirty="0">
                          <a:solidFill>
                            <a:srgbClr val="008000"/>
                          </a:solidFill>
                          <a:highlight>
                            <a:srgbClr val="FFFFFF"/>
                          </a:highlight>
                          <a:latin typeface="Courier New" panose="02070309020205020404" pitchFamily="49" charset="0"/>
                        </a:rPr>
                        <a:t># variable (or state) 'x'</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y	</a:t>
                      </a:r>
                      <a:r>
                        <a:rPr lang="en-US" sz="1400" b="0" dirty="0">
                          <a:solidFill>
                            <a:srgbClr val="008000"/>
                          </a:solidFill>
                          <a:highlight>
                            <a:srgbClr val="FFFFFF"/>
                          </a:highlight>
                          <a:latin typeface="Courier New" panose="02070309020205020404" pitchFamily="49" charset="0"/>
                        </a:rPr>
                        <a:t># variable (or state) 'y’</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i</a:t>
                      </a:r>
                      <a:r>
                        <a:rPr lang="en-US" sz="1400" b="0" dirty="0">
                          <a:solidFill>
                            <a:srgbClr val="808080"/>
                          </a:solidFill>
                          <a:highlight>
                            <a:srgbClr val="FFFFFF"/>
                          </a:highlight>
                          <a:latin typeface="Courier New" panose="02070309020205020404" pitchFamily="49" charset="0"/>
                        </a:rPr>
                        <a:t>, %</a:t>
                      </a:r>
                      <a:r>
                        <a:rPr lang="en-US" sz="1400" b="0" dirty="0" err="1">
                          <a:solidFill>
                            <a:srgbClr val="808080"/>
                          </a:solidFill>
                          <a:highlight>
                            <a:srgbClr val="FFFFFF"/>
                          </a:highlight>
                          <a:latin typeface="Courier New" panose="02070309020205020404" pitchFamily="49" charset="0"/>
                        </a:rPr>
                        <a:t>i</a:t>
                      </a:r>
                      <a:r>
                        <a:rPr lang="en-US" sz="1400" b="0" dirty="0">
                          <a:solidFill>
                            <a:srgbClr val="808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getX</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x</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err="1">
                          <a:solidFill>
                            <a:srgbClr val="FF00FF"/>
                          </a:solidFill>
                          <a:highlight>
                            <a:srgbClr val="FFFFFF"/>
                          </a:highlight>
                          <a:latin typeface="Courier New" panose="02070309020205020404" pitchFamily="49" charset="0"/>
                        </a:rPr>
                        <a:t>getY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y</a:t>
                      </a:r>
                      <a:endParaRPr lang="en-US" sz="14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6A3CD5E-8DE9-4B12-B897-B68DBBACDEA3}"/>
              </a:ext>
            </a:extLst>
          </p:cNvPr>
          <p:cNvSpPr txBox="1">
            <a:spLocks/>
          </p:cNvSpPr>
          <p:nvPr/>
        </p:nvSpPr>
        <p:spPr>
          <a:xfrm>
            <a:off x="1097280" y="4711986"/>
            <a:ext cx="4331970" cy="9315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latin typeface="Arial" panose="020B0604020202020204" pitchFamily="34" charset="0"/>
                <a:cs typeface="Arial" panose="020B0604020202020204" pitchFamily="34" charset="0"/>
              </a:rPr>
              <a:t>What is Object </a:t>
            </a:r>
            <a:r>
              <a:rPr lang="en-US" sz="2000" b="1" dirty="0">
                <a:solidFill>
                  <a:schemeClr val="accent5"/>
                </a:solidFill>
                <a:latin typeface="Arial" panose="020B0604020202020204" pitchFamily="34" charset="0"/>
                <a:cs typeface="Arial" panose="020B0604020202020204" pitchFamily="34" charset="0"/>
              </a:rPr>
              <a:t>behavior</a:t>
            </a:r>
            <a:r>
              <a:rPr lang="en-US" sz="2000" b="1" dirty="0">
                <a:latin typeface="Arial" panose="020B0604020202020204" pitchFamily="34" charset="0"/>
                <a:cs typeface="Arial" panose="020B0604020202020204" pitchFamily="34" charset="0"/>
              </a:rPr>
              <a:t>?</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functions</a:t>
            </a:r>
            <a:endParaRPr lang="en-US"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F65864BB-3059-4D99-A7D9-036003047CA0}"/>
              </a:ext>
            </a:extLst>
          </p:cNvPr>
          <p:cNvSpPr/>
          <p:nvPr/>
        </p:nvSpPr>
        <p:spPr>
          <a:xfrm>
            <a:off x="5310187" y="3190351"/>
            <a:ext cx="4930138" cy="765216"/>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951AB8-1921-4AD0-BA9D-6870BB538C55}"/>
              </a:ext>
            </a:extLst>
          </p:cNvPr>
          <p:cNvSpPr/>
          <p:nvPr/>
        </p:nvSpPr>
        <p:spPr>
          <a:xfrm>
            <a:off x="5429250" y="4564858"/>
            <a:ext cx="5196838" cy="1360594"/>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6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existing modules</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To use an existing Python module use the “</a:t>
            </a:r>
            <a:r>
              <a:rPr lang="en-US" b="1" dirty="0">
                <a:solidFill>
                  <a:schemeClr val="accent5"/>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keyword.</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Any Python source file can be used as a module.</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a:t>
            </a:r>
            <a:r>
              <a:rPr lang="en-US" i="1" dirty="0">
                <a:solidFill>
                  <a:schemeClr val="tx1"/>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has the following syntax:</a:t>
            </a:r>
          </a:p>
          <a:p>
            <a:pPr marL="384048" lvl="2" indent="0">
              <a:buNone/>
            </a:pPr>
            <a:r>
              <a:rPr lang="en-US" sz="1800" b="1" dirty="0">
                <a:solidFill>
                  <a:srgbClr val="0000FF"/>
                </a:solidFill>
                <a:highlight>
                  <a:srgbClr val="FFFFFF"/>
                </a:highlight>
                <a:latin typeface="Arial" panose="020B0604020202020204" pitchFamily="34" charset="0"/>
                <a:cs typeface="Arial" panose="020B0604020202020204" pitchFamily="34"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module1</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module2</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p>
          <a:p>
            <a:pPr marL="384048" lvl="2" indent="0">
              <a:buNone/>
            </a:pPr>
            <a:endParaRPr lang="en-US" sz="1800" b="1" dirty="0">
              <a:solidFill>
                <a:srgbClr val="000080"/>
              </a:solidFill>
              <a:highlight>
                <a:srgbClr val="FFFFFF"/>
              </a:highlight>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t>
            </a:r>
            <a:r>
              <a:rPr lang="en-US" b="1" dirty="0">
                <a:solidFill>
                  <a:schemeClr val="accent5"/>
                </a:solidFill>
                <a:latin typeface="Arial" panose="020B0604020202020204" pitchFamily="34" charset="0"/>
                <a:cs typeface="Arial" panose="020B0604020202020204" pitchFamily="34" charset="0"/>
              </a:rPr>
              <a:t>from</a:t>
            </a:r>
            <a:r>
              <a:rPr lang="en-US" dirty="0">
                <a:solidFill>
                  <a:schemeClr val="tx1"/>
                </a:solidFill>
                <a:latin typeface="Arial" panose="020B0604020202020204" pitchFamily="34" charset="0"/>
                <a:cs typeface="Arial" panose="020B0604020202020204" pitchFamily="34" charset="0"/>
              </a:rPr>
              <a:t>” statement lets us import specific attributes from a module</a:t>
            </a:r>
          </a:p>
          <a:p>
            <a:pPr marL="917120" lvl="5" indent="0">
              <a:buNone/>
            </a:pPr>
            <a:r>
              <a:rPr lang="en-US" sz="1800" b="1" dirty="0">
                <a:solidFill>
                  <a:srgbClr val="0000FF"/>
                </a:solidFill>
                <a:highlight>
                  <a:srgbClr val="FFFFFF"/>
                </a:highlight>
                <a:latin typeface="Courier New" panose="02070309020205020404" pitchFamily="49" charset="0"/>
                <a:cs typeface="Courier New" panose="02070309020205020404" pitchFamily="49" charset="0"/>
              </a:rPr>
              <a:t>from</a:t>
            </a:r>
            <a:r>
              <a:rPr lang="en-US" sz="1800" dirty="0">
                <a:solidFill>
                  <a:srgbClr val="000000"/>
                </a:solidFill>
                <a:highlight>
                  <a:srgbClr val="FFFFFF"/>
                </a:highlight>
                <a:latin typeface="Courier New" panose="02070309020205020404" pitchFamily="49" charset="0"/>
                <a:cs typeface="Courier New" panose="02070309020205020404" pitchFamily="49" charset="0"/>
              </a:rPr>
              <a:t> random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shuffle</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991029" cy="276999"/>
          </a:xfrm>
          <a:prstGeom prst="rect">
            <a:avLst/>
          </a:prstGeom>
        </p:spPr>
        <p:txBody>
          <a:bodyPr wrap="none">
            <a:spAutoFit/>
          </a:bodyPr>
          <a:lstStyle/>
          <a:p>
            <a:r>
              <a:rPr lang="en-US" sz="1200" i="1" dirty="0"/>
              <a:t>Reference: https://docs.python.org/3/reference/import.html</a:t>
            </a:r>
          </a:p>
        </p:txBody>
      </p:sp>
    </p:spTree>
    <p:extLst>
      <p:ext uri="{BB962C8B-B14F-4D97-AF65-F5344CB8AC3E}">
        <p14:creationId xmlns:p14="http://schemas.microsoft.com/office/powerpoint/2010/main" val="28420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 calcmode="lin" valueType="num">
                                      <p:cBhvr additive="base">
                                        <p:cTn id="3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existing modules - example</a:t>
            </a: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676904" cy="276999"/>
          </a:xfrm>
          <a:prstGeom prst="rect">
            <a:avLst/>
          </a:prstGeom>
        </p:spPr>
        <p:txBody>
          <a:bodyPr wrap="none">
            <a:spAutoFit/>
          </a:bodyPr>
          <a:lstStyle/>
          <a:p>
            <a:r>
              <a:rPr lang="en-US" sz="1200" i="1" dirty="0"/>
              <a:t>Reference: https://docs.python.org/3/py-modindex.html</a:t>
            </a:r>
          </a:p>
        </p:txBody>
      </p:sp>
      <p:graphicFrame>
        <p:nvGraphicFramePr>
          <p:cNvPr id="8" name="Content Placeholder 7">
            <a:extLst>
              <a:ext uri="{FF2B5EF4-FFF2-40B4-BE49-F238E27FC236}">
                <a16:creationId xmlns:a16="http://schemas.microsoft.com/office/drawing/2014/main" id="{2D71161B-2947-43E1-82C7-6851EFCA419B}"/>
              </a:ext>
            </a:extLst>
          </p:cNvPr>
          <p:cNvGraphicFramePr>
            <a:graphicFrameLocks noGrp="1"/>
          </p:cNvGraphicFramePr>
          <p:nvPr>
            <p:ph idx="1"/>
            <p:extLst>
              <p:ext uri="{D42A27DB-BD31-4B8C-83A1-F6EECF244321}">
                <p14:modId xmlns:p14="http://schemas.microsoft.com/office/powerpoint/2010/main" val="2268359363"/>
              </p:ext>
            </p:extLst>
          </p:nvPr>
        </p:nvGraphicFramePr>
        <p:xfrm>
          <a:off x="3225801" y="2260600"/>
          <a:ext cx="5275262" cy="2656840"/>
        </p:xfrm>
        <a:graphic>
          <a:graphicData uri="http://schemas.openxmlformats.org/drawingml/2006/table">
            <a:tbl>
              <a:tblPr firstRow="1" bandRow="1">
                <a:tableStyleId>{5A111915-BE36-4E01-A7E5-04B1672EAD32}</a:tableStyleId>
              </a:tblPr>
              <a:tblGrid>
                <a:gridCol w="5275262">
                  <a:extLst>
                    <a:ext uri="{9D8B030D-6E8A-4147-A177-3AD203B41FA5}">
                      <a16:colId xmlns:a16="http://schemas.microsoft.com/office/drawing/2014/main" val="2218119551"/>
                    </a:ext>
                  </a:extLst>
                </a:gridCol>
              </a:tblGrid>
              <a:tr h="370840">
                <a:tc>
                  <a:txBody>
                    <a:bodyPr/>
                    <a:lstStyle/>
                    <a:p>
                      <a:r>
                        <a:rPr lang="en-US" dirty="0"/>
                        <a:t>CODE SAMPLE</a:t>
                      </a:r>
                    </a:p>
                  </a:txBody>
                  <a:tcPr/>
                </a:tc>
                <a:extLst>
                  <a:ext uri="{0D108BD9-81ED-4DB2-BD59-A6C34878D82A}">
                    <a16:rowId xmlns:a16="http://schemas.microsoft.com/office/drawing/2014/main" val="1447427517"/>
                  </a:ext>
                </a:extLst>
              </a:tr>
              <a:tr h="370840">
                <a:tc>
                  <a:txBody>
                    <a:bodyPr/>
                    <a:lstStyle/>
                    <a:p>
                      <a:r>
                        <a:rPr lang="en-US" sz="1800" b="1" dirty="0">
                          <a:solidFill>
                            <a:srgbClr val="0000FF"/>
                          </a:solidFill>
                          <a:latin typeface="Courier New" panose="02070309020205020404" pitchFamily="49" charset="0"/>
                        </a:rPr>
                        <a:t>from</a:t>
                      </a:r>
                      <a:r>
                        <a:rPr lang="en-US" sz="1800" b="0" dirty="0">
                          <a:solidFill>
                            <a:srgbClr val="000000"/>
                          </a:solidFill>
                          <a:latin typeface="Courier New" panose="02070309020205020404" pitchFamily="49" charset="0"/>
                        </a:rPr>
                        <a:t> random </a:t>
                      </a:r>
                      <a:r>
                        <a:rPr lang="en-US" sz="1800" b="1" dirty="0">
                          <a:solidFill>
                            <a:srgbClr val="0000FF"/>
                          </a:solidFill>
                          <a:latin typeface="Courier New" panose="02070309020205020404" pitchFamily="49" charset="0"/>
                        </a:rPr>
                        <a:t>import</a:t>
                      </a:r>
                      <a:r>
                        <a:rPr lang="en-US" sz="1800" b="0" dirty="0">
                          <a:solidFill>
                            <a:srgbClr val="000000"/>
                          </a:solidFill>
                          <a:latin typeface="Courier New" panose="02070309020205020404" pitchFamily="49" charset="0"/>
                        </a:rPr>
                        <a:t> shuffle</a:t>
                      </a: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a:t>
                      </a:r>
                      <a:r>
                        <a:rPr lang="en-US" sz="1800" b="0" dirty="0">
                          <a:solidFill>
                            <a:srgbClr val="FF0000"/>
                          </a:solidFill>
                          <a:latin typeface="Courier New" panose="02070309020205020404" pitchFamily="49" charset="0"/>
                        </a:rPr>
                        <a:t>1</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2</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3</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"Original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shuffle</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"Shuffled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dirty="0"/>
                    </a:p>
                    <a:p>
                      <a:endParaRPr lang="en-US" dirty="0"/>
                    </a:p>
                  </a:txBody>
                  <a:tcPr/>
                </a:tc>
                <a:extLst>
                  <a:ext uri="{0D108BD9-81ED-4DB2-BD59-A6C34878D82A}">
                    <a16:rowId xmlns:a16="http://schemas.microsoft.com/office/drawing/2014/main" val="3890486883"/>
                  </a:ext>
                </a:extLst>
              </a:tr>
            </a:tbl>
          </a:graphicData>
        </a:graphic>
      </p:graphicFrame>
    </p:spTree>
    <p:extLst>
      <p:ext uri="{BB962C8B-B14F-4D97-AF65-F5344CB8AC3E}">
        <p14:creationId xmlns:p14="http://schemas.microsoft.com/office/powerpoint/2010/main" val="298534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a:normAutofit/>
          </a:bodyPr>
          <a:lstStyle/>
          <a:p>
            <a:r>
              <a:rPr lang="en-US" sz="4000" b="1" dirty="0">
                <a:solidFill>
                  <a:schemeClr val="tx2">
                    <a:lumMod val="60000"/>
                    <a:lumOff val="40000"/>
                  </a:schemeClr>
                </a:solidFill>
                <a:latin typeface="+mn-lt"/>
                <a:cs typeface="Arial" panose="020B0604020202020204" pitchFamily="34" charset="0"/>
              </a:rPr>
              <a:t>What will we cover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925566537"/>
              </p:ext>
            </p:extLst>
          </p:nvPr>
        </p:nvGraphicFramePr>
        <p:xfrm>
          <a:off x="418504" y="1879992"/>
          <a:ext cx="5616536" cy="3295322"/>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204391696"/>
                    </a:ext>
                  </a:extLst>
                </a:gridCol>
                <a:gridCol w="397061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Introduction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What is Python?</a:t>
                      </a:r>
                    </a:p>
                    <a:p>
                      <a:pPr marL="457200" lvl="1" indent="0" algn="l">
                        <a:lnSpc>
                          <a:spcPct val="100000"/>
                        </a:lnSpc>
                        <a:spcBef>
                          <a:spcPts val="0"/>
                        </a:spcBef>
                        <a:spcAft>
                          <a:spcPts val="0"/>
                        </a:spcAft>
                        <a:buClrTx/>
                        <a:buFont typeface="Arial" panose="020B0604020202020204" pitchFamily="34" charset="0"/>
                        <a:buNone/>
                      </a:pPr>
                      <a:r>
                        <a:rPr lang="en-US" sz="1400" dirty="0"/>
                        <a:t>Who is using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Justify your interest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Why learn another programming language?</a:t>
                      </a:r>
                    </a:p>
                    <a:p>
                      <a:pPr lvl="0" algn="l"/>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100584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Dip your toes in Python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"Hello World"</a:t>
                      </a:r>
                    </a:p>
                    <a:p>
                      <a:pPr marL="457200" lvl="1" indent="0" algn="l">
                        <a:lnSpc>
                          <a:spcPct val="100000"/>
                        </a:lnSpc>
                        <a:spcBef>
                          <a:spcPts val="0"/>
                        </a:spcBef>
                        <a:spcAft>
                          <a:spcPts val="0"/>
                        </a:spcAft>
                        <a:buClrTx/>
                        <a:buFont typeface="Arial" panose="020B0604020202020204" pitchFamily="34" charset="0"/>
                        <a:buNone/>
                      </a:pPr>
                      <a:r>
                        <a:rPr lang="en-US" sz="1400" dirty="0"/>
                        <a:t>Printing output </a:t>
                      </a:r>
                    </a:p>
                    <a:p>
                      <a:pPr marL="457200" lvl="1" indent="0" algn="l">
                        <a:lnSpc>
                          <a:spcPct val="100000"/>
                        </a:lnSpc>
                        <a:spcBef>
                          <a:spcPts val="0"/>
                        </a:spcBef>
                        <a:spcAft>
                          <a:spcPts val="0"/>
                        </a:spcAft>
                        <a:buClrTx/>
                        <a:buFont typeface="Arial" panose="020B0604020202020204" pitchFamily="34" charset="0"/>
                        <a:buNone/>
                      </a:pPr>
                      <a:r>
                        <a:rPr lang="en-US" sz="1400" dirty="0"/>
                        <a:t>Taking Input</a:t>
                      </a:r>
                    </a:p>
                  </a:txBody>
                  <a:tcPr marT="41564" marB="41564" anchor="ctr"/>
                </a:tc>
                <a:extLst>
                  <a:ext uri="{0D108BD9-81ED-4DB2-BD59-A6C34878D82A}">
                    <a16:rowId xmlns:a16="http://schemas.microsoft.com/office/drawing/2014/main" val="54343622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Beautiful</a:t>
                      </a:r>
                      <a:r>
                        <a:rPr lang="en-US" sz="1400" cap="all" baseline="0" dirty="0"/>
                        <a:t>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Comments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Structuring with indentation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graphicFrame>
        <p:nvGraphicFramePr>
          <p:cNvPr id="3" name="Table 2">
            <a:extLst>
              <a:ext uri="{FF2B5EF4-FFF2-40B4-BE49-F238E27FC236}">
                <a16:creationId xmlns:a16="http://schemas.microsoft.com/office/drawing/2014/main" id="{5449BF4C-A99A-44D4-B264-A96899B3999A}"/>
              </a:ext>
            </a:extLst>
          </p:cNvPr>
          <p:cNvGraphicFramePr>
            <a:graphicFrameLocks noGrp="1"/>
          </p:cNvGraphicFramePr>
          <p:nvPr>
            <p:extLst>
              <p:ext uri="{D42A27DB-BD31-4B8C-83A1-F6EECF244321}">
                <p14:modId xmlns:p14="http://schemas.microsoft.com/office/powerpoint/2010/main" val="3909135229"/>
              </p:ext>
            </p:extLst>
          </p:nvPr>
        </p:nvGraphicFramePr>
        <p:xfrm>
          <a:off x="6705283" y="1863726"/>
          <a:ext cx="5079506" cy="3652770"/>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064785650"/>
                    </a:ext>
                  </a:extLst>
                </a:gridCol>
                <a:gridCol w="3433586">
                  <a:extLst>
                    <a:ext uri="{9D8B030D-6E8A-4147-A177-3AD203B41FA5}">
                      <a16:colId xmlns:a16="http://schemas.microsoft.com/office/drawing/2014/main" val="765717150"/>
                    </a:ext>
                  </a:extLst>
                </a:gridCol>
              </a:tblGrid>
              <a:tr h="369242">
                <a:tc gridSpan="2">
                  <a:txBody>
                    <a:bodyPr/>
                    <a:lstStyle/>
                    <a:p>
                      <a:pPr marL="0" lvl="0" indent="0" algn="l">
                        <a:lnSpc>
                          <a:spcPct val="100000"/>
                        </a:lnSpc>
                        <a:buFont typeface="Arial" panose="020B0604020202020204" pitchFamily="34" charset="0"/>
                        <a:buNone/>
                      </a:pPr>
                      <a:r>
                        <a:rPr lang="en-US" sz="1400" dirty="0"/>
                        <a:t>More 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738882894"/>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 write reusable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Functions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29223340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Let’s BE IN</a:t>
                      </a:r>
                      <a:r>
                        <a:rPr lang="en-US" sz="1400" cap="all" baseline="0" dirty="0"/>
                        <a:t> </a:t>
                      </a:r>
                      <a:r>
                        <a:rPr lang="en-US" sz="1400" cap="all" dirty="0"/>
                        <a:t>control!</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Control Flow</a:t>
                      </a:r>
                    </a:p>
                    <a:p>
                      <a:pPr marL="457200" lvl="1" indent="0" algn="l">
                        <a:lnSpc>
                          <a:spcPct val="100000"/>
                        </a:lnSpc>
                        <a:spcBef>
                          <a:spcPts val="0"/>
                        </a:spcBef>
                        <a:spcAft>
                          <a:spcPts val="0"/>
                        </a:spcAft>
                        <a:buClrTx/>
                        <a:buFont typeface="Arial" panose="020B0604020202020204" pitchFamily="34" charset="0"/>
                        <a:buNone/>
                      </a:pPr>
                      <a:r>
                        <a:rPr lang="en-US" sz="1400" dirty="0"/>
                        <a:t>Conditional Control Flow: if, for &amp; while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2363666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DIVE DEEP</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Object Oriented Programming in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45424505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reuse existing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existing modules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053590847"/>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Oops error!</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Exception Handling: An example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601571567"/>
                  </a:ext>
                </a:extLst>
              </a:tr>
            </a:tbl>
          </a:graphicData>
        </a:graphic>
      </p:graphicFrame>
    </p:spTree>
    <p:extLst>
      <p:ext uri="{BB962C8B-B14F-4D97-AF65-F5344CB8AC3E}">
        <p14:creationId xmlns:p14="http://schemas.microsoft.com/office/powerpoint/2010/main" val="36184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5F40-51D8-4D45-8906-E38FB7FB460F}"/>
              </a:ext>
            </a:extLst>
          </p:cNvPr>
          <p:cNvSpPr>
            <a:spLocks noGrp="1"/>
          </p:cNvSpPr>
          <p:nvPr>
            <p:ph type="title"/>
          </p:nvPr>
        </p:nvSpPr>
        <p:spPr>
          <a:xfrm>
            <a:off x="635551" y="39708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Exception Handling: An example</a:t>
            </a:r>
          </a:p>
        </p:txBody>
      </p:sp>
      <p:sp>
        <p:nvSpPr>
          <p:cNvPr id="3" name="Content Placeholder 2">
            <a:extLst>
              <a:ext uri="{FF2B5EF4-FFF2-40B4-BE49-F238E27FC236}">
                <a16:creationId xmlns:a16="http://schemas.microsoft.com/office/drawing/2014/main" id="{BA2F9BEE-8F5A-4034-AA5E-1BFE5DDDC798}"/>
              </a:ext>
            </a:extLst>
          </p:cNvPr>
          <p:cNvSpPr>
            <a:spLocks noGrp="1"/>
          </p:cNvSpPr>
          <p:nvPr>
            <p:ph idx="1"/>
          </p:nvPr>
        </p:nvSpPr>
        <p:spPr>
          <a:xfrm>
            <a:off x="635551" y="2104392"/>
            <a:ext cx="3736424" cy="3448929"/>
          </a:xfrm>
        </p:spPr>
        <p:txBody>
          <a:bodyPr>
            <a:normAutofit/>
          </a:bodyPr>
          <a:lstStyle/>
          <a:p>
            <a:pPr marL="201168" lvl="1" indent="0">
              <a:buNone/>
            </a:pPr>
            <a:r>
              <a:rPr lang="en-US" sz="1600" b="1" dirty="0">
                <a:latin typeface="Arial" panose="020B0604020202020204" pitchFamily="34" charset="0"/>
                <a:cs typeface="Arial" panose="020B0604020202020204" pitchFamily="34" charset="0"/>
              </a:rPr>
              <a:t>Why?</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To handle error conditions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Syntax</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Use </a:t>
            </a:r>
            <a:r>
              <a:rPr lang="en-US" sz="1600" b="1" dirty="0">
                <a:solidFill>
                  <a:schemeClr val="accent5"/>
                </a:solidFill>
                <a:latin typeface="Arial" panose="020B0604020202020204" pitchFamily="34" charset="0"/>
                <a:cs typeface="Arial" panose="020B0604020202020204" pitchFamily="34" charset="0"/>
              </a:rPr>
              <a:t>try</a:t>
            </a:r>
            <a:r>
              <a:rPr lang="en-US" sz="1600" dirty="0">
                <a:latin typeface="Arial" panose="020B0604020202020204" pitchFamily="34" charset="0"/>
                <a:cs typeface="Arial" panose="020B0604020202020204" pitchFamily="34" charset="0"/>
              </a:rPr>
              <a:t>… </a:t>
            </a:r>
            <a:r>
              <a:rPr lang="en-US" sz="1600" b="1" dirty="0">
                <a:solidFill>
                  <a:schemeClr val="accent5"/>
                </a:solidFill>
                <a:latin typeface="Arial" panose="020B0604020202020204" pitchFamily="34" charset="0"/>
                <a:cs typeface="Arial" panose="020B0604020202020204" pitchFamily="34" charset="0"/>
              </a:rPr>
              <a:t>except</a:t>
            </a:r>
            <a:r>
              <a:rPr lang="en-US" sz="1600" dirty="0">
                <a:latin typeface="Arial" panose="020B0604020202020204" pitchFamily="34" charset="0"/>
                <a:cs typeface="Arial" panose="020B0604020202020204" pitchFamily="34" charset="0"/>
              </a:rPr>
              <a:t> statement</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Some built exceptions</a:t>
            </a:r>
          </a:p>
          <a:p>
            <a:pPr lvl="1">
              <a:buClrTx/>
              <a:buFont typeface="Arial" panose="020B0604020202020204" pitchFamily="34" charset="0"/>
              <a:buChar char="•"/>
            </a:pPr>
            <a:r>
              <a:rPr lang="en-US" sz="1600" dirty="0" err="1">
                <a:latin typeface="Arial" panose="020B0604020202020204" pitchFamily="34" charset="0"/>
                <a:cs typeface="Arial" panose="020B0604020202020204" pitchFamily="34" charset="0"/>
              </a:rPr>
              <a:t>ValueError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ZeroDivisionError</a:t>
            </a:r>
            <a:r>
              <a:rPr lang="en-US" sz="1600" dirty="0">
                <a:latin typeface="Arial" panose="020B0604020202020204" pitchFamily="34" charset="0"/>
                <a:cs typeface="Arial" panose="020B0604020202020204" pitchFamily="34" charset="0"/>
              </a:rPr>
              <a:t>, etc.</a:t>
            </a:r>
          </a:p>
          <a:p>
            <a:endParaRPr lang="en-US" sz="1600" dirty="0"/>
          </a:p>
        </p:txBody>
      </p:sp>
      <p:graphicFrame>
        <p:nvGraphicFramePr>
          <p:cNvPr id="4" name="Table 3">
            <a:extLst>
              <a:ext uri="{FF2B5EF4-FFF2-40B4-BE49-F238E27FC236}">
                <a16:creationId xmlns:a16="http://schemas.microsoft.com/office/drawing/2014/main" id="{C279C296-6847-496A-A73D-987D995620F5}"/>
              </a:ext>
            </a:extLst>
          </p:cNvPr>
          <p:cNvGraphicFramePr>
            <a:graphicFrameLocks noGrp="1"/>
          </p:cNvGraphicFramePr>
          <p:nvPr>
            <p:extLst>
              <p:ext uri="{D42A27DB-BD31-4B8C-83A1-F6EECF244321}">
                <p14:modId xmlns:p14="http://schemas.microsoft.com/office/powerpoint/2010/main" val="2367684357"/>
              </p:ext>
            </p:extLst>
          </p:nvPr>
        </p:nvGraphicFramePr>
        <p:xfrm>
          <a:off x="4786312" y="1578875"/>
          <a:ext cx="7058026" cy="4267200"/>
        </p:xfrm>
        <a:graphic>
          <a:graphicData uri="http://schemas.openxmlformats.org/drawingml/2006/table">
            <a:tbl>
              <a:tblPr firstRow="1" bandRow="1">
                <a:tableStyleId>{5A111915-BE36-4E01-A7E5-04B1672EAD32}</a:tableStyleId>
              </a:tblPr>
              <a:tblGrid>
                <a:gridCol w="7058026">
                  <a:extLst>
                    <a:ext uri="{9D8B030D-6E8A-4147-A177-3AD203B41FA5}">
                      <a16:colId xmlns:a16="http://schemas.microsoft.com/office/drawing/2014/main" val="776707234"/>
                    </a:ext>
                  </a:extLst>
                </a:gridCol>
              </a:tblGrid>
              <a:tr h="284298">
                <a:tc>
                  <a:txBody>
                    <a:bodyPr/>
                    <a:lstStyle/>
                    <a:p>
                      <a:r>
                        <a:rPr lang="en-US" sz="1600" dirty="0"/>
                        <a:t>CODE SAMPLE</a:t>
                      </a:r>
                      <a:endParaRPr lang="en-US" sz="1400" dirty="0"/>
                    </a:p>
                  </a:txBody>
                  <a:tcPr/>
                </a:tc>
                <a:extLst>
                  <a:ext uri="{0D108BD9-81ED-4DB2-BD59-A6C34878D82A}">
                    <a16:rowId xmlns:a16="http://schemas.microsoft.com/office/drawing/2014/main" val="2573030460"/>
                  </a:ext>
                </a:extLst>
              </a:tr>
              <a:tr h="3866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8000"/>
                          </a:solidFill>
                          <a:latin typeface="Courier New" panose="02070309020205020404" pitchFamily="49" charset="0"/>
                        </a:rPr>
                        <a:t>#Example 1</a:t>
                      </a:r>
                      <a:endParaRPr lang="en-US" sz="140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while</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True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x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input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"Please enter a number: "</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ValueError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"Oops!  That’s not a valid number.  Try again..."</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break</a:t>
                      </a:r>
                    </a:p>
                    <a:p>
                      <a:endParaRPr lang="en-US" sz="1400" b="1" dirty="0">
                        <a:solidFill>
                          <a:srgbClr val="0000FF"/>
                        </a:solidFill>
                        <a:latin typeface="Courier New" panose="02070309020205020404" pitchFamily="49" charset="0"/>
                      </a:endParaRPr>
                    </a:p>
                    <a:p>
                      <a:r>
                        <a:rPr lang="en-US" sz="1400" dirty="0">
                          <a:solidFill>
                            <a:srgbClr val="008000"/>
                          </a:solidFill>
                          <a:latin typeface="Courier New" panose="02070309020205020404" pitchFamily="49" charset="0"/>
                        </a:rPr>
                        <a:t>#Example 2</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a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10</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b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0</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c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b</a:t>
                      </a: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c</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ZeroDivisionError</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as</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"Exception!: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430258270"/>
                  </a:ext>
                </a:extLst>
              </a:tr>
            </a:tbl>
          </a:graphicData>
        </a:graphic>
      </p:graphicFrame>
      <p:sp>
        <p:nvSpPr>
          <p:cNvPr id="5" name="Rectangle 4">
            <a:extLst>
              <a:ext uri="{FF2B5EF4-FFF2-40B4-BE49-F238E27FC236}">
                <a16:creationId xmlns:a16="http://schemas.microsoft.com/office/drawing/2014/main" id="{E3E1FCA6-EC14-49E1-A327-BF70835436DA}"/>
              </a:ext>
            </a:extLst>
          </p:cNvPr>
          <p:cNvSpPr/>
          <p:nvPr/>
        </p:nvSpPr>
        <p:spPr>
          <a:xfrm>
            <a:off x="911540" y="6386522"/>
            <a:ext cx="8432483" cy="461665"/>
          </a:xfrm>
          <a:prstGeom prst="rect">
            <a:avLst/>
          </a:prstGeom>
        </p:spPr>
        <p:txBody>
          <a:bodyPr wrap="square">
            <a:spAutoFit/>
          </a:bodyPr>
          <a:lstStyle/>
          <a:p>
            <a:r>
              <a:rPr lang="en-US" sz="1200" i="1" dirty="0"/>
              <a:t>Reference: </a:t>
            </a:r>
            <a:r>
              <a:rPr lang="en-US" sz="1200" i="1" dirty="0">
                <a:hlinkClick r:id="rId3"/>
              </a:rPr>
              <a:t>https://docs.python.org/3/library/exceptions.html</a:t>
            </a:r>
            <a:r>
              <a:rPr lang="en-US" sz="1200" i="1" dirty="0"/>
              <a:t> &amp; </a:t>
            </a:r>
            <a:r>
              <a:rPr lang="en-US" sz="1200" i="1" dirty="0">
                <a:hlinkClick r:id="rId4"/>
              </a:rPr>
              <a:t>https://docs.python.org/3/tutorial/errors.html</a:t>
            </a:r>
            <a:endParaRPr lang="en-US" sz="1200" i="1" dirty="0"/>
          </a:p>
          <a:p>
            <a:endParaRPr lang="en-US" sz="1200" i="1" dirty="0"/>
          </a:p>
        </p:txBody>
      </p:sp>
    </p:spTree>
    <p:extLst>
      <p:ext uri="{BB962C8B-B14F-4D97-AF65-F5344CB8AC3E}">
        <p14:creationId xmlns:p14="http://schemas.microsoft.com/office/powerpoint/2010/main" val="16657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F04B-7EF2-493E-BF60-1BB70641B0B4}"/>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 lets try all examples we saw</a:t>
            </a:r>
          </a:p>
        </p:txBody>
      </p:sp>
      <p:graphicFrame>
        <p:nvGraphicFramePr>
          <p:cNvPr id="4" name="Content Placeholder 3">
            <a:extLst>
              <a:ext uri="{FF2B5EF4-FFF2-40B4-BE49-F238E27FC236}">
                <a16:creationId xmlns:a16="http://schemas.microsoft.com/office/drawing/2014/main" id="{7F684E3F-4CDB-4D86-BAE8-0B73ED72B6AE}"/>
              </a:ext>
            </a:extLst>
          </p:cNvPr>
          <p:cNvGraphicFramePr>
            <a:graphicFrameLocks noGrp="1"/>
          </p:cNvGraphicFramePr>
          <p:nvPr>
            <p:ph idx="1"/>
            <p:extLst>
              <p:ext uri="{D42A27DB-BD31-4B8C-83A1-F6EECF244321}">
                <p14:modId xmlns:p14="http://schemas.microsoft.com/office/powerpoint/2010/main" val="2115233032"/>
              </p:ext>
            </p:extLst>
          </p:nvPr>
        </p:nvGraphicFramePr>
        <p:xfrm>
          <a:off x="982663" y="1423204"/>
          <a:ext cx="9804400" cy="4287520"/>
        </p:xfrm>
        <a:graphic>
          <a:graphicData uri="http://schemas.openxmlformats.org/drawingml/2006/table">
            <a:tbl>
              <a:tblPr firstRow="1" bandRow="1">
                <a:tableStyleId>{5A111915-BE36-4E01-A7E5-04B1672EAD32}</a:tableStyleId>
              </a:tblPr>
              <a:tblGrid>
                <a:gridCol w="666594">
                  <a:extLst>
                    <a:ext uri="{9D8B030D-6E8A-4147-A177-3AD203B41FA5}">
                      <a16:colId xmlns:a16="http://schemas.microsoft.com/office/drawing/2014/main" val="3171133093"/>
                    </a:ext>
                  </a:extLst>
                </a:gridCol>
                <a:gridCol w="9137806">
                  <a:extLst>
                    <a:ext uri="{9D8B030D-6E8A-4147-A177-3AD203B41FA5}">
                      <a16:colId xmlns:a16="http://schemas.microsoft.com/office/drawing/2014/main" val="3294053"/>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Programming Questions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633484187"/>
                  </a:ext>
                </a:extLst>
              </a:tr>
              <a:tr h="370840">
                <a:tc>
                  <a:txBody>
                    <a:bodyPr/>
                    <a:lstStyle/>
                    <a:p>
                      <a:r>
                        <a:rPr lang="en-US" sz="1600" dirty="0">
                          <a:latin typeface="Arial" panose="020B0604020202020204" pitchFamily="34" charset="0"/>
                          <a:cs typeface="Arial" panose="020B0604020202020204" pitchFamily="34" charset="0"/>
                        </a:rPr>
                        <a:t>1</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Hello World.</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848587117"/>
                  </a:ext>
                </a:extLst>
              </a:tr>
              <a:tr h="370840">
                <a:tc>
                  <a:txBody>
                    <a:bodyPr/>
                    <a:lstStyle/>
                    <a:p>
                      <a:r>
                        <a:rPr lang="en-US" sz="1600" dirty="0">
                          <a:latin typeface="Arial" panose="020B0604020202020204" pitchFamily="34" charset="0"/>
                          <a:cs typeface="Arial" panose="020B0604020202020204" pitchFamily="34" charset="0"/>
                        </a:rPr>
                        <a:t>2</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Take an input and print it.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99336710"/>
                  </a:ext>
                </a:extLst>
              </a:tr>
              <a:tr h="370840">
                <a:tc>
                  <a:txBody>
                    <a:bodyPr/>
                    <a:lstStyle/>
                    <a:p>
                      <a:r>
                        <a:rPr lang="en-US" sz="160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print your favorite game. Along with a message.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15932679"/>
                  </a:ext>
                </a:extLst>
              </a:tr>
              <a:tr h="370840">
                <a:tc>
                  <a:txBody>
                    <a:bodyPr/>
                    <a:lstStyle/>
                    <a:p>
                      <a:r>
                        <a:rPr lang="en-US" sz="1600" dirty="0">
                          <a:latin typeface="Arial" panose="020B0604020202020204" pitchFamily="34" charset="0"/>
                          <a:cs typeface="Arial" panose="020B0604020202020204" pitchFamily="34" charset="0"/>
                        </a:rPr>
                        <a:t>4</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find if a number (e.g. n) is even or odd. </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81974880"/>
                  </a:ext>
                </a:extLst>
              </a:tr>
              <a:tr h="370840">
                <a:tc>
                  <a:txBody>
                    <a:bodyPr/>
                    <a:lstStyle/>
                    <a:p>
                      <a:r>
                        <a:rPr lang="en-US" sz="1600" dirty="0">
                          <a:latin typeface="Arial" panose="020B0604020202020204" pitchFamily="34" charset="0"/>
                          <a:cs typeface="Arial" panose="020B0604020202020204" pitchFamily="34" charset="0"/>
                        </a:rPr>
                        <a:t>5</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add two numbers.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498424348"/>
                  </a:ext>
                </a:extLst>
              </a:tr>
              <a:tr h="370840">
                <a:tc>
                  <a:txBody>
                    <a:bodyPr/>
                    <a:lstStyle/>
                    <a:p>
                      <a:r>
                        <a:rPr lang="en-US" sz="1600" dirty="0">
                          <a:latin typeface="Arial" panose="020B0604020202020204" pitchFamily="34" charset="0"/>
                          <a:cs typeface="Arial" panose="020B0604020202020204" pitchFamily="34" charset="0"/>
                        </a:rPr>
                        <a:t>6</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a list of </a:t>
                      </a:r>
                      <a:r>
                        <a:rPr lang="en-US" sz="1600" dirty="0" err="1">
                          <a:latin typeface="Arial" panose="020B0604020202020204" pitchFamily="34" charset="0"/>
                          <a:cs typeface="Arial" panose="020B0604020202020204" pitchFamily="34" charset="0"/>
                        </a:rPr>
                        <a:t>favourite</a:t>
                      </a:r>
                      <a:r>
                        <a:rPr lang="en-US" sz="1600" dirty="0">
                          <a:latin typeface="Arial" panose="020B0604020202020204" pitchFamily="34" charset="0"/>
                          <a:cs typeface="Arial" panose="020B0604020202020204" pitchFamily="34" charset="0"/>
                        </a:rPr>
                        <a:t> food: </a:t>
                      </a:r>
                      <a:r>
                        <a:rPr lang="en-US" sz="1600" dirty="0" err="1">
                          <a:latin typeface="Arial" panose="020B0604020202020204" pitchFamily="34" charset="0"/>
                          <a:cs typeface="Arial" panose="020B0604020202020204" pitchFamily="34" charset="0"/>
                        </a:rPr>
                        <a:t>favorite_food</a:t>
                      </a:r>
                      <a:r>
                        <a:rPr lang="en-US" sz="1600" dirty="0">
                          <a:latin typeface="Arial" panose="020B0604020202020204" pitchFamily="34" charset="0"/>
                          <a:cs typeface="Arial" panose="020B0604020202020204" pitchFamily="34" charset="0"/>
                        </a:rPr>
                        <a:t> = ["pizza", "ice cream", "green salad"]</a:t>
                      </a:r>
                    </a:p>
                    <a:p>
                      <a:r>
                        <a:rPr lang="en-US" sz="1600" dirty="0">
                          <a:latin typeface="Arial" panose="020B0604020202020204" pitchFamily="34" charset="0"/>
                          <a:cs typeface="Arial" panose="020B0604020202020204" pitchFamily="34" charset="0"/>
                        </a:rPr>
                        <a:t>Print the list items using "for"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917568067"/>
                  </a:ext>
                </a:extLst>
              </a:tr>
              <a:tr h="370840">
                <a:tc>
                  <a:txBody>
                    <a:bodyPr/>
                    <a:lstStyle/>
                    <a:p>
                      <a:r>
                        <a:rPr lang="en-US" sz="1600" dirty="0">
                          <a:latin typeface="Arial" panose="020B0604020202020204" pitchFamily="34" charset="0"/>
                          <a:cs typeface="Arial" panose="020B0604020202020204" pitchFamily="34" charset="0"/>
                        </a:rPr>
                        <a:t>7</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numbers from 1 to 10 using while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786838653"/>
                  </a:ext>
                </a:extLst>
              </a:tr>
              <a:tr h="370840">
                <a:tc>
                  <a:txBody>
                    <a:bodyPr/>
                    <a:lstStyle/>
                    <a:p>
                      <a:r>
                        <a:rPr lang="en-US" sz="1600" dirty="0">
                          <a:latin typeface="Arial" panose="020B0604020202020204" pitchFamily="34" charset="0"/>
                          <a:cs typeface="Arial" panose="020B0604020202020204" pitchFamily="34" charset="0"/>
                        </a:rPr>
                        <a:t>8</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Shuffle a list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908988701"/>
                  </a:ext>
                </a:extLst>
              </a:tr>
              <a:tr h="370840">
                <a:tc>
                  <a:txBody>
                    <a:bodyPr/>
                    <a:lstStyle/>
                    <a:p>
                      <a:r>
                        <a:rPr lang="en-US" sz="1600" dirty="0">
                          <a:latin typeface="Arial" panose="020B0604020202020204" pitchFamily="34" charset="0"/>
                          <a:cs typeface="Arial" panose="020B0604020202020204" pitchFamily="34" charset="0"/>
                        </a:rPr>
                        <a:t>9</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Create a Point class. Create two objects - point1, point2 and display those.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132709919"/>
                  </a:ext>
                </a:extLst>
              </a:tr>
              <a:tr h="370840">
                <a:tc>
                  <a:txBody>
                    <a:bodyPr/>
                    <a:lstStyle/>
                    <a:p>
                      <a:r>
                        <a:rPr lang="en-US" sz="1600" dirty="0">
                          <a:latin typeface="Arial" panose="020B0604020202020204" pitchFamily="34" charset="0"/>
                          <a:cs typeface="Arial" panose="020B0604020202020204" pitchFamily="34" charset="0"/>
                        </a:rPr>
                        <a:t>10</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an example code to demonstrate Exception Handling in Python</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573014173"/>
                  </a:ext>
                </a:extLst>
              </a:tr>
            </a:tbl>
          </a:graphicData>
        </a:graphic>
      </p:graphicFrame>
    </p:spTree>
    <p:extLst>
      <p:ext uri="{BB962C8B-B14F-4D97-AF65-F5344CB8AC3E}">
        <p14:creationId xmlns:p14="http://schemas.microsoft.com/office/powerpoint/2010/main" val="283904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FA26-B2D7-4778-8D3C-562ECC68443D}"/>
              </a:ext>
            </a:extLst>
          </p:cNvPr>
          <p:cNvSpPr>
            <a:spLocks noGrp="1"/>
          </p:cNvSpPr>
          <p:nvPr>
            <p:ph type="title"/>
          </p:nvPr>
        </p:nvSpPr>
        <p:spPr/>
        <p:txBody>
          <a:bodyPr>
            <a:normAutofit/>
          </a:bodyPr>
          <a:lstStyle/>
          <a:p>
            <a:r>
              <a:rPr lang="en-US" sz="7200" dirty="0">
                <a:latin typeface="+mj-lt"/>
              </a:rPr>
              <a:t>Recap</a:t>
            </a:r>
          </a:p>
        </p:txBody>
      </p:sp>
      <p:sp>
        <p:nvSpPr>
          <p:cNvPr id="3" name="Content Placeholder 2">
            <a:extLst>
              <a:ext uri="{FF2B5EF4-FFF2-40B4-BE49-F238E27FC236}">
                <a16:creationId xmlns:a16="http://schemas.microsoft.com/office/drawing/2014/main" id="{4D8C8BF7-8DE3-4549-8CFC-9E122DCDAF07}"/>
              </a:ext>
            </a:extLst>
          </p:cNvPr>
          <p:cNvSpPr>
            <a:spLocks noGrp="1"/>
          </p:cNvSpPr>
          <p:nvPr>
            <p:ph idx="1"/>
          </p:nvPr>
        </p:nvSpPr>
        <p:spPr>
          <a:xfrm>
            <a:off x="4643438" y="142875"/>
            <a:ext cx="6492240" cy="6572250"/>
          </a:xfrm>
        </p:spPr>
        <p:txBody>
          <a:bodyPr>
            <a:noAutofit/>
          </a:bodyPr>
          <a:lstStyle/>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What is Python? &amp; Who is using Python?</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Why learn another programming language?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"Hello World"</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Printing output </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Taking Input</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Comments &amp; Structuring with indentation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Functions &amp; Control Flow</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Conditional Control Flow: if, for &amp; while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Object Oriented Programming in Python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existing modules &amp; Exception Handling: An example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217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additive="base">
                                        <p:cTn id="3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 calcmode="lin" valueType="num">
                                      <p:cBhvr additive="base">
                                        <p:cTn id="3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6C0C-A133-4ECE-BE2B-91CDFCCB059B}"/>
              </a:ext>
            </a:extLst>
          </p:cNvPr>
          <p:cNvSpPr>
            <a:spLocks noGrp="1"/>
          </p:cNvSpPr>
          <p:nvPr>
            <p:ph type="title"/>
          </p:nvPr>
        </p:nvSpPr>
        <p:spPr>
          <a:xfrm>
            <a:off x="1097280" y="3361204"/>
            <a:ext cx="10058400" cy="807613"/>
          </a:xfrm>
        </p:spPr>
        <p:txBody>
          <a:bodyPr/>
          <a:lstStyle/>
          <a:p>
            <a:pPr algn="ctr"/>
            <a:r>
              <a:rPr lang="en-US" b="1" dirty="0">
                <a:solidFill>
                  <a:srgbClr val="B27EB5"/>
                </a:solidFill>
              </a:rPr>
              <a:t>Appendix</a:t>
            </a:r>
          </a:p>
        </p:txBody>
      </p:sp>
    </p:spTree>
    <p:extLst>
      <p:ext uri="{BB962C8B-B14F-4D97-AF65-F5344CB8AC3E}">
        <p14:creationId xmlns:p14="http://schemas.microsoft.com/office/powerpoint/2010/main" val="85464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2"/>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Using </a:t>
            </a:r>
            <a:r>
              <a:rPr lang="en-US" sz="4000" b="1" dirty="0">
                <a:solidFill>
                  <a:schemeClr val="accent5"/>
                </a:solidFill>
                <a:latin typeface="+mn-lt"/>
              </a:rPr>
              <a:t>.py </a:t>
            </a:r>
            <a:r>
              <a:rPr lang="en-US" sz="4000" b="1" dirty="0">
                <a:solidFill>
                  <a:schemeClr val="tx2">
                    <a:lumMod val="60000"/>
                    <a:lumOff val="40000"/>
                  </a:schemeClr>
                </a:solidFill>
                <a:latin typeface="+mn-lt"/>
              </a:rPr>
              <a:t>file vs executing directly via the interpreter</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Steps: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Create a </a:t>
            </a:r>
            <a:r>
              <a:rPr lang="en-US" b="1" dirty="0">
                <a:solidFill>
                  <a:schemeClr val="tx1"/>
                </a:solidFill>
                <a:highlight>
                  <a:srgbClr val="FFFFFF"/>
                </a:highlight>
                <a:latin typeface="Arial" panose="020B0604020202020204" pitchFamily="34" charset="0"/>
                <a:cs typeface="Arial" panose="020B0604020202020204" pitchFamily="34" charset="0"/>
              </a:rPr>
              <a:t>.py </a:t>
            </a:r>
            <a:r>
              <a:rPr lang="en-US" dirty="0">
                <a:solidFill>
                  <a:schemeClr val="tx1"/>
                </a:solidFill>
                <a:highlight>
                  <a:srgbClr val="FFFFFF"/>
                </a:highlight>
                <a:latin typeface="Arial" panose="020B0604020202020204" pitchFamily="34" charset="0"/>
                <a:cs typeface="Arial" panose="020B0604020202020204" pitchFamily="34" charset="0"/>
              </a:rPr>
              <a:t>file (e.g. main.py)</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Write the python code and save</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Execute it using  </a:t>
            </a:r>
          </a:p>
          <a:p>
            <a:pPr lvl="2">
              <a:buClrTx/>
              <a:buFont typeface="Arial" panose="020B0604020202020204" pitchFamily="34" charset="0"/>
              <a:buChar char="•"/>
            </a:pPr>
            <a:r>
              <a:rPr lang="en-US" sz="1800" b="1" dirty="0">
                <a:solidFill>
                  <a:schemeClr val="tx1"/>
                </a:solidFill>
                <a:highlight>
                  <a:srgbClr val="FFFFFF"/>
                </a:highlight>
                <a:latin typeface="Arial" panose="020B0604020202020204" pitchFamily="34" charset="0"/>
                <a:cs typeface="Arial" panose="020B0604020202020204" pitchFamily="34" charset="0"/>
              </a:rPr>
              <a:t>python main.py</a:t>
            </a:r>
            <a:r>
              <a:rPr lang="en-US" sz="1800" dirty="0">
                <a:solidFill>
                  <a:schemeClr val="tx1"/>
                </a:solidFill>
                <a:highlight>
                  <a:srgbClr val="FFFFFF"/>
                </a:highlight>
                <a:latin typeface="Arial" panose="020B0604020202020204" pitchFamily="34" charset="0"/>
                <a:cs typeface="Arial" panose="020B0604020202020204" pitchFamily="34" charset="0"/>
              </a:rPr>
              <a:t> on your command shell</a:t>
            </a:r>
          </a:p>
          <a:p>
            <a:pPr lvl="2">
              <a:buClrTx/>
              <a:buFont typeface="Arial" panose="020B0604020202020204" pitchFamily="34" charset="0"/>
              <a:buChar char="•"/>
            </a:pPr>
            <a:r>
              <a:rPr lang="en-US" sz="1800" dirty="0">
                <a:solidFill>
                  <a:schemeClr val="tx1"/>
                </a:solidFill>
                <a:highlight>
                  <a:srgbClr val="FFFFFF"/>
                </a:highlight>
                <a:latin typeface="Arial" panose="020B0604020202020204" pitchFamily="34" charset="0"/>
                <a:cs typeface="Arial" panose="020B0604020202020204" pitchFamily="34" charset="0"/>
              </a:rPr>
              <a:t>Clicking the “run” button in repl.it</a:t>
            </a:r>
          </a:p>
          <a:p>
            <a:pPr marL="201168" lvl="1" indent="0">
              <a:buNone/>
            </a:pPr>
            <a:endParaRPr lang="en-US" dirty="0">
              <a:solidFill>
                <a:schemeClr val="tx1"/>
              </a:solidFill>
              <a:highlight>
                <a:srgbClr val="FFFFFF"/>
              </a:highlight>
              <a:latin typeface="Arial" panose="020B0604020202020204" pitchFamily="34" charset="0"/>
              <a:cs typeface="Arial" panose="020B0604020202020204" pitchFamily="34" charset="0"/>
            </a:endParaRPr>
          </a:p>
          <a:p>
            <a:pPr marL="0">
              <a:buNone/>
            </a:pPr>
            <a:r>
              <a:rPr lang="en-US" sz="1800" dirty="0">
                <a:solidFill>
                  <a:schemeClr val="tx1"/>
                </a:solidFill>
                <a:latin typeface="Arial" panose="020B0604020202020204" pitchFamily="34" charset="0"/>
                <a:cs typeface="Arial" panose="020B0604020202020204" pitchFamily="34" charset="0"/>
              </a:rPr>
              <a:t>Benefits: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Saves retyping</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Projects are complex and contain many files</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18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D8FA-912F-4C2D-86F2-33B54D2629D2}"/>
              </a:ext>
            </a:extLst>
          </p:cNvPr>
          <p:cNvSpPr>
            <a:spLocks noGrp="1"/>
          </p:cNvSpPr>
          <p:nvPr>
            <p:ph type="title"/>
          </p:nvPr>
        </p:nvSpPr>
        <p:spPr>
          <a:xfrm>
            <a:off x="1097280" y="384279"/>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File Handling: An example</a:t>
            </a:r>
          </a:p>
        </p:txBody>
      </p:sp>
      <p:graphicFrame>
        <p:nvGraphicFramePr>
          <p:cNvPr id="3" name="Table 2">
            <a:extLst>
              <a:ext uri="{FF2B5EF4-FFF2-40B4-BE49-F238E27FC236}">
                <a16:creationId xmlns:a16="http://schemas.microsoft.com/office/drawing/2014/main" id="{E8DD8354-F2FA-40F3-A82A-051D10379B42}"/>
              </a:ext>
            </a:extLst>
          </p:cNvPr>
          <p:cNvGraphicFramePr>
            <a:graphicFrameLocks noGrp="1"/>
          </p:cNvGraphicFramePr>
          <p:nvPr>
            <p:extLst>
              <p:ext uri="{D42A27DB-BD31-4B8C-83A1-F6EECF244321}">
                <p14:modId xmlns:p14="http://schemas.microsoft.com/office/powerpoint/2010/main" val="4175664525"/>
              </p:ext>
            </p:extLst>
          </p:nvPr>
        </p:nvGraphicFramePr>
        <p:xfrm>
          <a:off x="1097280" y="1618447"/>
          <a:ext cx="8128000" cy="25958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main.py</a:t>
                      </a:r>
                    </a:p>
                  </a:txBody>
                  <a:tcPr/>
                </a:tc>
                <a:extLst>
                  <a:ext uri="{0D108BD9-81ED-4DB2-BD59-A6C34878D82A}">
                    <a16:rowId xmlns:a16="http://schemas.microsoft.com/office/drawing/2014/main" val="2647636665"/>
                  </a:ext>
                </a:extLst>
              </a:tr>
              <a:tr h="370840">
                <a:tc>
                  <a:txBody>
                    <a:bodyPr/>
                    <a:lstStyle/>
                    <a:p>
                      <a:r>
                        <a:rPr lang="en-US" sz="1400" b="1" dirty="0">
                          <a:solidFill>
                            <a:srgbClr val="0000FF"/>
                          </a:solidFill>
                          <a:latin typeface="Courier New" panose="02070309020205020404" pitchFamily="49" charset="0"/>
                        </a:rPr>
                        <a:t>from</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os</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path</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import</a:t>
                      </a:r>
                      <a:r>
                        <a:rPr lang="en-US" sz="1400" b="0" dirty="0">
                          <a:solidFill>
                            <a:srgbClr val="000000"/>
                          </a:solidFill>
                          <a:latin typeface="Courier New" panose="02070309020205020404" pitchFamily="49" charset="0"/>
                        </a:rPr>
                        <a:t> exists</a:t>
                      </a:r>
                    </a:p>
                    <a:p>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filename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808080"/>
                          </a:solidFill>
                          <a:latin typeface="Courier New" panose="02070309020205020404" pitchFamily="49" charset="0"/>
                        </a:rPr>
                        <a:t>'file1.txt'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if</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exists</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file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open</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f</a:t>
                      </a:r>
                      <a:r>
                        <a:rPr lang="en-US" sz="1400" b="0" dirty="0" err="1">
                          <a:solidFill>
                            <a:srgbClr val="808080"/>
                          </a:solidFill>
                          <a:latin typeface="Courier New" panose="02070309020205020404" pitchFamily="49" charset="0"/>
                        </a:rPr>
                        <a:t>"Here's</a:t>
                      </a:r>
                      <a:r>
                        <a:rPr lang="en-US" sz="1400" b="0" dirty="0">
                          <a:solidFill>
                            <a:srgbClr val="808080"/>
                          </a:solidFill>
                          <a:latin typeface="Courier New" panose="02070309020205020404" pitchFamily="49" charset="0"/>
                        </a:rPr>
                        <a:t> the file content: \n{</a:t>
                      </a:r>
                      <a:r>
                        <a:rPr lang="en-US" sz="1400" b="0" dirty="0" err="1">
                          <a:solidFill>
                            <a:srgbClr val="808080"/>
                          </a:solidFill>
                          <a:latin typeface="Courier New" panose="02070309020205020404" pitchFamily="49" charset="0"/>
                        </a:rPr>
                        <a:t>file.read</a:t>
                      </a:r>
                      <a:r>
                        <a:rPr lang="en-US" sz="1400" b="0" dirty="0">
                          <a:solidFill>
                            <a:srgbClr val="808080"/>
                          </a:solidFill>
                          <a:latin typeface="Courier New" panose="02070309020205020404" pitchFamily="49" charset="0"/>
                        </a:rPr>
                        <a:t>()}"</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else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"No such file exists"</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err="1">
                          <a:solidFill>
                            <a:srgbClr val="000000"/>
                          </a:solidFill>
                          <a:latin typeface="Courier New" panose="02070309020205020404" pitchFamily="49" charset="0"/>
                        </a:rPr>
                        <a:t>file</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close</a:t>
                      </a:r>
                      <a:r>
                        <a:rPr lang="en-US" sz="1400" b="1" dirty="0">
                          <a:solidFill>
                            <a:srgbClr val="000080"/>
                          </a:solidFill>
                          <a:latin typeface="Courier New" panose="02070309020205020404" pitchFamily="49" charset="0"/>
                        </a:rPr>
                        <a:t>();</a:t>
                      </a:r>
                      <a:endParaRPr lang="en-US" sz="1400" b="0" dirty="0">
                        <a:solidFill>
                          <a:schemeClr val="tx1"/>
                        </a:solidFill>
                      </a:endParaRPr>
                    </a:p>
                    <a:p>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graphicFrame>
        <p:nvGraphicFramePr>
          <p:cNvPr id="5" name="Table 4">
            <a:extLst>
              <a:ext uri="{FF2B5EF4-FFF2-40B4-BE49-F238E27FC236}">
                <a16:creationId xmlns:a16="http://schemas.microsoft.com/office/drawing/2014/main" id="{2541AD98-CCBC-47D2-8095-774EEFDA255C}"/>
              </a:ext>
            </a:extLst>
          </p:cNvPr>
          <p:cNvGraphicFramePr>
            <a:graphicFrameLocks noGrp="1"/>
          </p:cNvGraphicFramePr>
          <p:nvPr>
            <p:extLst>
              <p:ext uri="{D42A27DB-BD31-4B8C-83A1-F6EECF244321}">
                <p14:modId xmlns:p14="http://schemas.microsoft.com/office/powerpoint/2010/main" val="1622706292"/>
              </p:ext>
            </p:extLst>
          </p:nvPr>
        </p:nvGraphicFramePr>
        <p:xfrm>
          <a:off x="1119049" y="4640882"/>
          <a:ext cx="8128000" cy="131572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file1.txt </a:t>
                      </a:r>
                    </a:p>
                  </a:txBody>
                  <a:tcPr/>
                </a:tc>
                <a:extLst>
                  <a:ext uri="{0D108BD9-81ED-4DB2-BD59-A6C34878D82A}">
                    <a16:rowId xmlns:a16="http://schemas.microsoft.com/office/drawing/2014/main" val="2647636665"/>
                  </a:ext>
                </a:extLst>
              </a:tr>
              <a:tr h="370840">
                <a:tc>
                  <a:txBody>
                    <a:bodyPr/>
                    <a:lstStyle/>
                    <a:p>
                      <a:r>
                        <a:rPr lang="en-US" sz="1400" dirty="0">
                          <a:highlight>
                            <a:srgbClr val="FFFFFF"/>
                          </a:highlight>
                        </a:rPr>
                        <a:t>Lorem Ipsum is simply dummy text of the printing and typesetting industry. Lorem Ipsum has been the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spTree>
    <p:extLst>
      <p:ext uri="{BB962C8B-B14F-4D97-AF65-F5344CB8AC3E}">
        <p14:creationId xmlns:p14="http://schemas.microsoft.com/office/powerpoint/2010/main" val="45148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6"/>
            <a:ext cx="10058400" cy="807613"/>
          </a:xfrm>
        </p:spPr>
        <p:txBody>
          <a:bodyPr/>
          <a:lstStyle/>
          <a:p>
            <a:r>
              <a:rPr lang="en-US" sz="4000" b="1" dirty="0">
                <a:solidFill>
                  <a:schemeClr val="tx2">
                    <a:lumMod val="60000"/>
                    <a:lumOff val="40000"/>
                  </a:schemeClr>
                </a:solidFill>
                <a:latin typeface="+mn-lt"/>
              </a:rPr>
              <a:t>Coding</a:t>
            </a:r>
            <a:r>
              <a:rPr lang="en-US" b="1" dirty="0">
                <a:solidFill>
                  <a:srgbClr val="B27EB5"/>
                </a:solidFill>
              </a:rPr>
              <a:t> Conventions for Python – Pep8</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Style guide for Python </a:t>
            </a:r>
            <a:r>
              <a:rPr lang="en-US" dirty="0">
                <a:latin typeface="Arial" panose="020B0604020202020204" pitchFamily="34" charset="0"/>
                <a:cs typeface="Arial" panose="020B0604020202020204" pitchFamily="34" charset="0"/>
                <a:hlinkClick r:id="rId2"/>
              </a:rPr>
              <a:t>https://www.python.org/dev/peps/pep-0008/</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Check your Python code online for Pep8 requirements </a:t>
            </a:r>
            <a:r>
              <a:rPr lang="en-US" dirty="0">
                <a:latin typeface="Arial" panose="020B0604020202020204" pitchFamily="34" charset="0"/>
                <a:cs typeface="Arial" panose="020B0604020202020204" pitchFamily="34" charset="0"/>
                <a:hlinkClick r:id="rId3"/>
              </a:rPr>
              <a:t>http://pep8online.com/</a:t>
            </a:r>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3195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2.7 vs Python 3</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Check out these links to know about the Python 2.7 vs Python 3 story</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https://snarky.ca/why-python-3-exists/</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hlinkClick r:id="rId2"/>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https://www.quora.com/As-someone-interested-in-learning-Python-should-I-start-with-2-x-or-go-straight-to-3-x</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Python 2.7 will retire in - </a:t>
            </a:r>
            <a:r>
              <a:rPr lang="en-US" dirty="0">
                <a:latin typeface="Arial" panose="020B0604020202020204" pitchFamily="34" charset="0"/>
                <a:cs typeface="Arial" panose="020B0604020202020204" pitchFamily="34" charset="0"/>
                <a:hlinkClick r:id="rId3"/>
              </a:rPr>
              <a:t>https://pythonclock.org/</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453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7F6-5883-4905-A713-0F4E09E41742}"/>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community around</a:t>
            </a:r>
          </a:p>
        </p:txBody>
      </p:sp>
      <p:sp>
        <p:nvSpPr>
          <p:cNvPr id="3" name="Content Placeholder 2">
            <a:extLst>
              <a:ext uri="{FF2B5EF4-FFF2-40B4-BE49-F238E27FC236}">
                <a16:creationId xmlns:a16="http://schemas.microsoft.com/office/drawing/2014/main" id="{A741B950-DC81-429F-8080-7F919164D7DD}"/>
              </a:ext>
            </a:extLst>
          </p:cNvPr>
          <p:cNvSpPr>
            <a:spLocks noGrp="1"/>
          </p:cNvSpPr>
          <p:nvPr>
            <p:ph idx="1"/>
          </p:nvPr>
        </p:nvSpPr>
        <p:spPr/>
        <p:txBody>
          <a:bodyPr>
            <a:noAutofit/>
          </a:bodyPr>
          <a:lstStyle/>
          <a:p>
            <a:endParaRPr lang="en-US" sz="18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https://www.python.org/community/</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3"/>
              </a:rPr>
              <a:t>https://www.meetup.com/PSPPython/</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4"/>
              </a:rPr>
              <a:t>https://www.meetup.com/Seattle-PyLadies/</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a:p>
            <a:r>
              <a:rPr lang="en-US" sz="1600" i="1" dirty="0">
                <a:latin typeface="Arial" panose="020B0604020202020204" pitchFamily="34" charset="0"/>
                <a:cs typeface="Arial" panose="020B0604020202020204" pitchFamily="34" charset="0"/>
              </a:rPr>
              <a:t>Feel free to add more!</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209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Additional Resources, References</a:t>
            </a:r>
          </a:p>
        </p:txBody>
      </p:sp>
      <p:sp>
        <p:nvSpPr>
          <p:cNvPr id="6" name="Content Placeholder 5">
            <a:extLst>
              <a:ext uri="{FF2B5EF4-FFF2-40B4-BE49-F238E27FC236}">
                <a16:creationId xmlns:a16="http://schemas.microsoft.com/office/drawing/2014/main" id="{19CAE1FF-8C9E-4616-A44E-56CDF8F4009E}"/>
              </a:ext>
            </a:extLst>
          </p:cNvPr>
          <p:cNvSpPr>
            <a:spLocks noGrp="1"/>
          </p:cNvSpPr>
          <p:nvPr>
            <p:ph idx="1"/>
          </p:nvPr>
        </p:nvSpPr>
        <p:spPr/>
        <p:txBody>
          <a:bodyPr>
            <a:normAutofit/>
          </a:bodyPr>
          <a:lstStyle/>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2"/>
              </a:rPr>
              <a:t>https://en.wikipedia.org/wiki/Python_(programming_language)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rPr>
              <a:t>Beginners Guide: </a:t>
            </a:r>
            <a:r>
              <a:rPr lang="en-US" sz="1600" i="1" dirty="0">
                <a:latin typeface="Arial" panose="020B0604020202020204" pitchFamily="34" charset="0"/>
                <a:cs typeface="Arial" panose="020B0604020202020204" pitchFamily="34" charset="0"/>
                <a:hlinkClick r:id="rId3"/>
              </a:rPr>
              <a:t>https://wiki.python.org/moin/BeginnersGuide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4"/>
              </a:rPr>
              <a:t>https://www.tutorialspoint.com/python/python_variable_types.htm</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5"/>
              </a:rPr>
              <a:t>https://www.learnpython.org/en/Classes_and_Objects</a:t>
            </a: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42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in the Appendix? (Not covered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545952247"/>
              </p:ext>
            </p:extLst>
          </p:nvPr>
        </p:nvGraphicFramePr>
        <p:xfrm>
          <a:off x="2445423" y="2001912"/>
          <a:ext cx="7470101" cy="3038718"/>
        </p:xfrm>
        <a:graphic>
          <a:graphicData uri="http://schemas.openxmlformats.org/drawingml/2006/table">
            <a:tbl>
              <a:tblPr firstRow="1" bandRow="1" bandCol="1">
                <a:tableStyleId>{5A111915-BE36-4E01-A7E5-04B1672EAD32}</a:tableStyleId>
              </a:tblPr>
              <a:tblGrid>
                <a:gridCol w="2189105">
                  <a:extLst>
                    <a:ext uri="{9D8B030D-6E8A-4147-A177-3AD203B41FA5}">
                      <a16:colId xmlns:a16="http://schemas.microsoft.com/office/drawing/2014/main" val="3204391696"/>
                    </a:ext>
                  </a:extLst>
                </a:gridCol>
                <a:gridCol w="528099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SAVING</a:t>
                      </a:r>
                      <a:r>
                        <a:rPr lang="en-US" sz="1400" cap="all" baseline="0" dirty="0"/>
                        <a:t> YOUR WORK</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Using .py file vs executing directly on the interpreter</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Let’s Read A</a:t>
                      </a:r>
                      <a:r>
                        <a:rPr lang="en-US" sz="1400" cap="all" baseline="0" dirty="0"/>
                        <a:t> FILE</a:t>
                      </a:r>
                      <a:endParaRPr lang="en-US" sz="1400" b="0"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File Handling: An example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749236">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FOLLOW</a:t>
                      </a:r>
                      <a:r>
                        <a:rPr lang="en-US" sz="1400" cap="all" baseline="0" dirty="0"/>
                        <a:t> RULES</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Coding Conventions for Python – Pep8</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543436228"/>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THE</a:t>
                      </a:r>
                      <a:r>
                        <a:rPr lang="en-US" sz="1400" cap="all" baseline="0" dirty="0"/>
                        <a:t> SENTIMENT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Python 2.7 vs Python 3</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spTree>
    <p:extLst>
      <p:ext uri="{BB962C8B-B14F-4D97-AF65-F5344CB8AC3E}">
        <p14:creationId xmlns:p14="http://schemas.microsoft.com/office/powerpoint/2010/main" val="27197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Setup the Editor! </a:t>
            </a:r>
          </a:p>
        </p:txBody>
      </p:sp>
      <p:sp>
        <p:nvSpPr>
          <p:cNvPr id="4" name="Content Placeholder 3">
            <a:extLst>
              <a:ext uri="{FF2B5EF4-FFF2-40B4-BE49-F238E27FC236}">
                <a16:creationId xmlns:a16="http://schemas.microsoft.com/office/drawing/2014/main" id="{4AD48541-CF16-4D9C-A3DD-B15C2DC9400B}"/>
              </a:ext>
            </a:extLst>
          </p:cNvPr>
          <p:cNvSpPr>
            <a:spLocks noGrp="1"/>
          </p:cNvSpPr>
          <p:nvPr>
            <p:ph idx="1"/>
          </p:nvPr>
        </p:nvSpPr>
        <p:spPr/>
        <p:txBody>
          <a:bodyPr>
            <a:normAutofit/>
          </a:bodyPr>
          <a:lstStyle/>
          <a:p>
            <a:pPr marL="544068" lvl="1" indent="-342900">
              <a:buFont typeface="+mj-lt"/>
              <a:buAutoNum type="arabicPeriod"/>
            </a:pPr>
            <a:endParaRPr lang="en-US" sz="1600"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Open your favorite browser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Type </a:t>
            </a:r>
            <a:r>
              <a:rPr lang="en-US" b="1" dirty="0">
                <a:solidFill>
                  <a:schemeClr val="accent5"/>
                </a:solidFill>
                <a:latin typeface="Arial" panose="020B0604020202020204" pitchFamily="34" charset="0"/>
                <a:cs typeface="Arial" panose="020B0604020202020204" pitchFamily="34" charset="0"/>
              </a:rPr>
              <a:t>repl.it</a:t>
            </a:r>
            <a:r>
              <a:rPr lang="en-US" dirty="0">
                <a:latin typeface="Arial" panose="020B0604020202020204" pitchFamily="34" charset="0"/>
                <a:cs typeface="Arial" panose="020B0604020202020204" pitchFamily="34" charset="0"/>
              </a:rPr>
              <a:t> in address bar and hit enter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On the page, select Python 3</a:t>
            </a:r>
            <a:endParaRPr lang="en-US"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pPr marL="0" indent="0">
              <a:buNone/>
            </a:pPr>
            <a:r>
              <a:rPr lang="en-US" sz="1600" i="1" dirty="0">
                <a:latin typeface="Arial" panose="020B0604020202020204" pitchFamily="34" charset="0"/>
                <a:cs typeface="Arial" panose="020B0604020202020204" pitchFamily="34" charset="0"/>
              </a:rPr>
              <a:t>It will take you to: </a:t>
            </a:r>
            <a:r>
              <a:rPr lang="en-US" sz="1600" i="1" dirty="0">
                <a:latin typeface="Arial" panose="020B0604020202020204" pitchFamily="34" charset="0"/>
                <a:cs typeface="Arial" panose="020B0604020202020204" pitchFamily="34" charset="0"/>
                <a:hlinkClick r:id="rId4"/>
              </a:rPr>
              <a:t>https://repl.it/languages/python3</a:t>
            </a:r>
            <a:endParaRPr lang="en-US" sz="1600" i="1" dirty="0">
              <a:latin typeface="Arial" panose="020B0604020202020204" pitchFamily="34" charset="0"/>
              <a:cs typeface="Arial" panose="020B0604020202020204" pitchFamily="34" charset="0"/>
            </a:endParaRP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9672120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5835"/>
            <a:ext cx="5669280" cy="807613"/>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1076960" y="1385889"/>
            <a:ext cx="10058400" cy="5163164"/>
          </a:xfrm>
        </p:spPr>
        <p:txBody>
          <a:bodyPr>
            <a:noAutofit/>
          </a:bodyPr>
          <a:lstStyle/>
          <a:p>
            <a:pPr>
              <a:lnSpc>
                <a:spcPct val="120000"/>
              </a:lnSpc>
              <a:spcBef>
                <a:spcPts val="0"/>
              </a:spcBef>
              <a:spcAft>
                <a:spcPts val="0"/>
              </a:spcAft>
              <a:buClrTx/>
              <a:buFont typeface="Arial" panose="020B0604020202020204" pitchFamily="34" charset="0"/>
              <a:buChar char="•"/>
            </a:pPr>
            <a:r>
              <a:rPr lang="en-US" sz="1600">
                <a:solidFill>
                  <a:schemeClr val="tx1"/>
                </a:solidFill>
                <a:latin typeface="Arial" panose="020B0604020202020204" pitchFamily="34" charset="0"/>
                <a:cs typeface="Arial" panose="020B0604020202020204" pitchFamily="34" charset="0"/>
              </a:rPr>
              <a:t>  Multi </a:t>
            </a:r>
            <a:r>
              <a:rPr lang="en-US" sz="1600" dirty="0">
                <a:solidFill>
                  <a:schemeClr val="tx1"/>
                </a:solidFill>
                <a:latin typeface="Arial" panose="020B0604020202020204" pitchFamily="34" charset="0"/>
                <a:cs typeface="Arial" panose="020B0604020202020204" pitchFamily="34" charset="0"/>
              </a:rPr>
              <a:t>Paradigm Programming Language:</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High Level</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Interpreted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Object Oriented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Functional, etc.</a:t>
            </a: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Created by Guido van Rossum, Released in 1991</a:t>
            </a:r>
          </a:p>
          <a:p>
            <a:pPr lvl="1">
              <a:lnSpc>
                <a:spcPct val="120000"/>
              </a:lnSpc>
              <a:spcBef>
                <a:spcPts val="0"/>
              </a:spcBef>
              <a:spcAft>
                <a:spcPts val="0"/>
              </a:spcAft>
              <a:buClrTx/>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His Home Page: </a:t>
            </a:r>
            <a:r>
              <a:rPr lang="en-US" sz="1400" dirty="0">
                <a:solidFill>
                  <a:schemeClr val="tx1"/>
                </a:solidFill>
                <a:latin typeface="Arial" panose="020B0604020202020204" pitchFamily="34" charset="0"/>
                <a:cs typeface="Arial" panose="020B0604020202020204" pitchFamily="34" charset="0"/>
                <a:hlinkClick r:id="rId3"/>
              </a:rPr>
              <a:t>https://gvanrossum.github.io//</a:t>
            </a:r>
            <a:endParaRPr lang="en-US" sz="14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Design philosophy: </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Elegance, simplicity and readability</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Recommended reading - </a:t>
            </a:r>
            <a:r>
              <a:rPr lang="en-US" dirty="0">
                <a:solidFill>
                  <a:schemeClr val="tx1"/>
                </a:solidFill>
                <a:latin typeface="Arial" panose="020B0604020202020204" pitchFamily="34" charset="0"/>
                <a:cs typeface="Arial" panose="020B0604020202020204" pitchFamily="34" charset="0"/>
                <a:hlinkClick r:id="rId4"/>
              </a:rPr>
              <a:t>http://python-history.blogspot.com/2009/01/pythons-design-philosophy.html</a:t>
            </a:r>
            <a:endParaRPr lang="en-US"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0">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F32ABA-64F3-49DC-BDFE-77395B6CE16F}"/>
              </a:ext>
            </a:extLst>
          </p:cNvPr>
          <p:cNvPicPr>
            <a:picLocks noChangeAspect="1"/>
          </p:cNvPicPr>
          <p:nvPr/>
        </p:nvPicPr>
        <p:blipFill>
          <a:blip r:embed="rId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0484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additive="base">
                                        <p:cTn id="3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 calcmode="lin" valueType="num">
                                      <p:cBhvr additive="base">
                                        <p:cTn id="4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p:txBody>
          <a:bodyPr>
            <a:normAutofit/>
          </a:bodyPr>
          <a:lstStyle/>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Zen of Python</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Open your repl.it page</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Type below and press enter</a:t>
            </a:r>
          </a:p>
          <a:p>
            <a:pPr lvl="2">
              <a:buClrTx/>
              <a:buFont typeface="Arial" panose="020B0604020202020204" pitchFamily="34" charset="0"/>
              <a:buChar char="•"/>
            </a:pPr>
            <a:r>
              <a:rPr lang="en-US" b="1" dirty="0">
                <a:solidFill>
                  <a:schemeClr val="tx1"/>
                </a:solidFill>
                <a:latin typeface="Courier New" panose="02070309020205020404" pitchFamily="49" charset="0"/>
                <a:cs typeface="Courier New" panose="02070309020205020404" pitchFamily="49" charset="0"/>
              </a:rPr>
              <a:t>import this</a:t>
            </a: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Comparing Python to Other Languages</a:t>
            </a:r>
          </a:p>
          <a:p>
            <a:pPr lvl="1">
              <a:buClrTx/>
              <a:buFont typeface="Arial" panose="020B0604020202020204" pitchFamily="34" charset="0"/>
              <a:buChar char="•"/>
            </a:pPr>
            <a:r>
              <a:rPr lang="en-US" sz="1200" dirty="0">
                <a:latin typeface="Arial" panose="020B0604020202020204" pitchFamily="34" charset="0"/>
                <a:cs typeface="Arial" panose="020B0604020202020204" pitchFamily="34" charset="0"/>
                <a:hlinkClick r:id="rId2"/>
              </a:rPr>
              <a:t>https://www.python.org/doc/essays/comparisons/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782CC5A-ABA0-4FAD-90D9-EF064732485D}"/>
              </a:ext>
            </a:extLst>
          </p:cNvPr>
          <p:cNvSpPr txBox="1">
            <a:spLocks/>
          </p:cNvSpPr>
          <p:nvPr/>
        </p:nvSpPr>
        <p:spPr>
          <a:xfrm>
            <a:off x="1100388" y="846638"/>
            <a:ext cx="10058400" cy="80761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endParaRPr lang="en-US" b="1" dirty="0">
              <a:solidFill>
                <a:schemeClr val="tx2">
                  <a:lumMod val="60000"/>
                  <a:lumOff val="40000"/>
                </a:schemeClr>
              </a:solidFill>
            </a:endParaRPr>
          </a:p>
        </p:txBody>
      </p:sp>
      <p:sp>
        <p:nvSpPr>
          <p:cNvPr id="8" name="Title 1">
            <a:extLst>
              <a:ext uri="{FF2B5EF4-FFF2-40B4-BE49-F238E27FC236}">
                <a16:creationId xmlns:a16="http://schemas.microsoft.com/office/drawing/2014/main" id="{F593614F-97CD-4514-9A0A-63B9C639DAEB}"/>
              </a:ext>
            </a:extLst>
          </p:cNvPr>
          <p:cNvSpPr>
            <a:spLocks noGrp="1"/>
          </p:cNvSpPr>
          <p:nvPr>
            <p:ph type="title"/>
          </p:nvPr>
        </p:nvSpPr>
        <p:spPr>
          <a:xfrm>
            <a:off x="1097280" y="408100"/>
            <a:ext cx="8746808" cy="807613"/>
          </a:xfrm>
        </p:spPr>
        <p:txBody>
          <a:bodyPr>
            <a:normAutofit/>
          </a:bodyPr>
          <a:lstStyle/>
          <a:p>
            <a:r>
              <a:rPr lang="en-US" sz="4000" b="1" dirty="0">
                <a:solidFill>
                  <a:schemeClr val="tx2">
                    <a:lumMod val="60000"/>
                    <a:lumOff val="40000"/>
                  </a:schemeClr>
                </a:solidFill>
                <a:latin typeface="+mn-lt"/>
              </a:rPr>
              <a:t>What is Python? 					</a:t>
            </a:r>
            <a:r>
              <a:rPr lang="en-US" sz="2000" dirty="0">
                <a:solidFill>
                  <a:schemeClr val="tx2">
                    <a:lumMod val="60000"/>
                    <a:lumOff val="40000"/>
                  </a:schemeClr>
                </a:solidFill>
                <a:latin typeface="+mn-lt"/>
              </a:rPr>
              <a:t>…</a:t>
            </a:r>
            <a:r>
              <a:rPr lang="en-US" sz="2000" i="1" dirty="0">
                <a:solidFill>
                  <a:schemeClr val="tx2">
                    <a:lumMod val="60000"/>
                    <a:lumOff val="40000"/>
                  </a:schemeClr>
                </a:solidFill>
                <a:latin typeface="+mn-lt"/>
              </a:rPr>
              <a:t>continued</a:t>
            </a:r>
            <a:endParaRPr lang="en-US" sz="4000" i="1" dirty="0">
              <a:solidFill>
                <a:schemeClr val="tx2">
                  <a:lumMod val="60000"/>
                  <a:lumOff val="40000"/>
                </a:schemeClr>
              </a:solidFill>
              <a:latin typeface="+mn-lt"/>
            </a:endParaRPr>
          </a:p>
        </p:txBody>
      </p:sp>
      <p:pic>
        <p:nvPicPr>
          <p:cNvPr id="10" name="Picture 9">
            <a:extLst>
              <a:ext uri="{FF2B5EF4-FFF2-40B4-BE49-F238E27FC236}">
                <a16:creationId xmlns:a16="http://schemas.microsoft.com/office/drawing/2014/main" id="{DD3D4C70-79BD-4CFC-83BD-2E89BE08F027}"/>
              </a:ext>
            </a:extLst>
          </p:cNvPr>
          <p:cNvPicPr>
            <a:picLocks noChangeAspect="1"/>
          </p:cNvPicPr>
          <p:nvPr/>
        </p:nvPicPr>
        <p:blipFill>
          <a:blip r:embed="rId3"/>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29410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2700"/>
            <a:ext cx="10058400" cy="807613"/>
          </a:xfrm>
        </p:spPr>
        <p:txBody>
          <a:bodyPr>
            <a:normAutofit/>
          </a:bodyPr>
          <a:lstStyle/>
          <a:p>
            <a:r>
              <a:rPr lang="en-US" sz="4000" b="1" dirty="0">
                <a:solidFill>
                  <a:schemeClr val="tx2">
                    <a:lumMod val="60000"/>
                    <a:lumOff val="40000"/>
                  </a:schemeClr>
                </a:solidFill>
                <a:latin typeface="+mn-lt"/>
              </a:rPr>
              <a:t>Who is using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954405" y="6104730"/>
            <a:ext cx="6503670" cy="693737"/>
          </a:xfrm>
        </p:spPr>
        <p:txBody>
          <a:bodyPr>
            <a:normAutofit fontScale="92500" lnSpcReduction="10000"/>
          </a:bodyPr>
          <a:lstStyle/>
          <a:p>
            <a:pPr marL="0" indent="0">
              <a:buNone/>
            </a:pPr>
            <a:r>
              <a:rPr lang="en-US" sz="1200" i="1" dirty="0">
                <a:latin typeface="Arial" panose="020B0604020202020204" pitchFamily="34" charset="0"/>
                <a:cs typeface="Arial" panose="020B0604020202020204" pitchFamily="34" charset="0"/>
              </a:rPr>
              <a:t>Sources: </a:t>
            </a:r>
          </a:p>
          <a:p>
            <a:pPr lvl="1"/>
            <a:r>
              <a:rPr lang="en-US" sz="1200" i="1" dirty="0">
                <a:latin typeface="Arial" panose="020B0604020202020204" pitchFamily="34" charset="0"/>
                <a:cs typeface="Arial" panose="020B0604020202020204" pitchFamily="34" charset="0"/>
                <a:hlinkClick r:id="rId3"/>
              </a:rPr>
              <a:t>https://en.wikipedia.org/wiki/Python_(programming_language)</a:t>
            </a:r>
            <a:r>
              <a:rPr lang="en-US" sz="1200" i="1" dirty="0">
                <a:latin typeface="Arial" panose="020B0604020202020204" pitchFamily="34" charset="0"/>
                <a:cs typeface="Arial" panose="020B0604020202020204" pitchFamily="34" charset="0"/>
              </a:rPr>
              <a:t>, </a:t>
            </a:r>
          </a:p>
          <a:p>
            <a:pPr lvl="1"/>
            <a:r>
              <a:rPr lang="en-US" sz="1200" i="1" dirty="0">
                <a:latin typeface="Arial" panose="020B0604020202020204" pitchFamily="34" charset="0"/>
                <a:cs typeface="Arial" panose="020B0604020202020204" pitchFamily="34" charset="0"/>
                <a:hlinkClick r:id="rId4"/>
              </a:rPr>
              <a:t>https://www.quora.com/What-top-tier-companies-use-Python</a:t>
            </a:r>
            <a:endParaRPr lang="en-US" sz="1200" i="1" dirty="0">
              <a:latin typeface="Arial" panose="020B0604020202020204" pitchFamily="34" charset="0"/>
              <a:cs typeface="Arial" panose="020B0604020202020204" pitchFamily="34" charset="0"/>
            </a:endParaRPr>
          </a:p>
          <a:p>
            <a:pPr marL="0" indent="0">
              <a:buNone/>
            </a:pPr>
            <a:endParaRPr lang="en-US" sz="1200"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72F93618-36DE-487F-8C11-0EDFA6D08A14}"/>
              </a:ext>
            </a:extLst>
          </p:cNvPr>
          <p:cNvGraphicFramePr>
            <a:graphicFrameLocks noGrp="1"/>
          </p:cNvGraphicFramePr>
          <p:nvPr>
            <p:extLst>
              <p:ext uri="{D42A27DB-BD31-4B8C-83A1-F6EECF244321}">
                <p14:modId xmlns:p14="http://schemas.microsoft.com/office/powerpoint/2010/main" val="996109119"/>
              </p:ext>
            </p:extLst>
          </p:nvPr>
        </p:nvGraphicFramePr>
        <p:xfrm>
          <a:off x="1297305" y="1471612"/>
          <a:ext cx="10201275" cy="445770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1727246706"/>
                    </a:ext>
                  </a:extLst>
                </a:gridCol>
                <a:gridCol w="2688908">
                  <a:extLst>
                    <a:ext uri="{9D8B030D-6E8A-4147-A177-3AD203B41FA5}">
                      <a16:colId xmlns:a16="http://schemas.microsoft.com/office/drawing/2014/main" val="804173065"/>
                    </a:ext>
                  </a:extLst>
                </a:gridCol>
                <a:gridCol w="4111942">
                  <a:extLst>
                    <a:ext uri="{9D8B030D-6E8A-4147-A177-3AD203B41FA5}">
                      <a16:colId xmlns:a16="http://schemas.microsoft.com/office/drawing/2014/main" val="2888227780"/>
                    </a:ext>
                  </a:extLst>
                </a:gridCol>
              </a:tblGrid>
              <a:tr h="1114425">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8727704"/>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726778"/>
                  </a:ext>
                </a:extLst>
              </a:tr>
              <a:tr h="1114425">
                <a:tc>
                  <a:txBody>
                    <a:bodyPr/>
                    <a:lstStyle/>
                    <a:p>
                      <a:endParaRPr lang="en-US"/>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171301"/>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897155"/>
                  </a:ext>
                </a:extLst>
              </a:tr>
            </a:tbl>
          </a:graphicData>
        </a:graphic>
      </p:graphicFrame>
      <p:pic>
        <p:nvPicPr>
          <p:cNvPr id="12" name="Picture 11">
            <a:extLst>
              <a:ext uri="{FF2B5EF4-FFF2-40B4-BE49-F238E27FC236}">
                <a16:creationId xmlns:a16="http://schemas.microsoft.com/office/drawing/2014/main" id="{6E6EBAA8-4481-4D8F-8087-C12E86ACDDC0}"/>
              </a:ext>
            </a:extLst>
          </p:cNvPr>
          <p:cNvPicPr>
            <a:picLocks noChangeAspect="1"/>
          </p:cNvPicPr>
          <p:nvPr/>
        </p:nvPicPr>
        <p:blipFill>
          <a:blip r:embed="rId5"/>
          <a:stretch>
            <a:fillRect/>
          </a:stretch>
        </p:blipFill>
        <p:spPr>
          <a:xfrm>
            <a:off x="2210419" y="1895945"/>
            <a:ext cx="1490587" cy="504169"/>
          </a:xfrm>
          <a:prstGeom prst="rect">
            <a:avLst/>
          </a:prstGeom>
        </p:spPr>
      </p:pic>
      <p:pic>
        <p:nvPicPr>
          <p:cNvPr id="14" name="Picture 13">
            <a:extLst>
              <a:ext uri="{FF2B5EF4-FFF2-40B4-BE49-F238E27FC236}">
                <a16:creationId xmlns:a16="http://schemas.microsoft.com/office/drawing/2014/main" id="{B547DD9D-ACBE-4764-9810-38285B7EA63E}"/>
              </a:ext>
            </a:extLst>
          </p:cNvPr>
          <p:cNvPicPr>
            <a:picLocks noChangeAspect="1"/>
          </p:cNvPicPr>
          <p:nvPr/>
        </p:nvPicPr>
        <p:blipFill>
          <a:blip r:embed="rId6"/>
          <a:stretch>
            <a:fillRect/>
          </a:stretch>
        </p:blipFill>
        <p:spPr>
          <a:xfrm>
            <a:off x="4960073" y="1837227"/>
            <a:ext cx="1700785" cy="528192"/>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9CE4AE82-EE39-4773-86E7-C810BB3F2865}"/>
              </a:ext>
            </a:extLst>
          </p:cNvPr>
          <p:cNvPicPr>
            <a:picLocks noChangeAspect="1"/>
          </p:cNvPicPr>
          <p:nvPr/>
        </p:nvPicPr>
        <p:blipFill>
          <a:blip r:embed="rId7"/>
          <a:stretch>
            <a:fillRect/>
          </a:stretch>
        </p:blipFill>
        <p:spPr>
          <a:xfrm>
            <a:off x="7919925" y="1737551"/>
            <a:ext cx="1921788" cy="548010"/>
          </a:xfrm>
          <a:prstGeom prst="rect">
            <a:avLst/>
          </a:prstGeom>
        </p:spPr>
      </p:pic>
      <p:pic>
        <p:nvPicPr>
          <p:cNvPr id="18" name="Picture 17">
            <a:extLst>
              <a:ext uri="{FF2B5EF4-FFF2-40B4-BE49-F238E27FC236}">
                <a16:creationId xmlns:a16="http://schemas.microsoft.com/office/drawing/2014/main" id="{C84C29D0-88A4-4F88-8E3A-299543FDCA79}"/>
              </a:ext>
            </a:extLst>
          </p:cNvPr>
          <p:cNvPicPr>
            <a:picLocks noChangeAspect="1"/>
          </p:cNvPicPr>
          <p:nvPr/>
        </p:nvPicPr>
        <p:blipFill>
          <a:blip r:embed="rId8"/>
          <a:stretch>
            <a:fillRect/>
          </a:stretch>
        </p:blipFill>
        <p:spPr>
          <a:xfrm>
            <a:off x="4971069" y="2875794"/>
            <a:ext cx="1395651" cy="465217"/>
          </a:xfrm>
          <a:prstGeom prst="rect">
            <a:avLst/>
          </a:prstGeom>
        </p:spPr>
      </p:pic>
      <p:pic>
        <p:nvPicPr>
          <p:cNvPr id="20" name="Picture 19">
            <a:extLst>
              <a:ext uri="{FF2B5EF4-FFF2-40B4-BE49-F238E27FC236}">
                <a16:creationId xmlns:a16="http://schemas.microsoft.com/office/drawing/2014/main" id="{8D708403-2418-4B2F-BC2D-F7891D661BE9}"/>
              </a:ext>
            </a:extLst>
          </p:cNvPr>
          <p:cNvPicPr>
            <a:picLocks noChangeAspect="1"/>
          </p:cNvPicPr>
          <p:nvPr/>
        </p:nvPicPr>
        <p:blipFill>
          <a:blip r:embed="rId9"/>
          <a:stretch>
            <a:fillRect/>
          </a:stretch>
        </p:blipFill>
        <p:spPr>
          <a:xfrm>
            <a:off x="5066993" y="4903429"/>
            <a:ext cx="1074850" cy="889531"/>
          </a:xfrm>
          <a:prstGeom prst="rect">
            <a:avLst/>
          </a:prstGeom>
        </p:spPr>
      </p:pic>
      <p:pic>
        <p:nvPicPr>
          <p:cNvPr id="24" name="Picture 23">
            <a:extLst>
              <a:ext uri="{FF2B5EF4-FFF2-40B4-BE49-F238E27FC236}">
                <a16:creationId xmlns:a16="http://schemas.microsoft.com/office/drawing/2014/main" id="{B2332BDC-CD33-4FE5-B931-E3FEFEB13CA6}"/>
              </a:ext>
            </a:extLst>
          </p:cNvPr>
          <p:cNvPicPr>
            <a:picLocks noChangeAspect="1"/>
          </p:cNvPicPr>
          <p:nvPr/>
        </p:nvPicPr>
        <p:blipFill>
          <a:blip r:embed="rId10"/>
          <a:stretch>
            <a:fillRect/>
          </a:stretch>
        </p:blipFill>
        <p:spPr>
          <a:xfrm>
            <a:off x="2107202" y="2996849"/>
            <a:ext cx="1487847" cy="415551"/>
          </a:xfrm>
          <a:prstGeom prst="rect">
            <a:avLst/>
          </a:prstGeom>
        </p:spPr>
      </p:pic>
      <p:pic>
        <p:nvPicPr>
          <p:cNvPr id="26" name="Picture 25">
            <a:extLst>
              <a:ext uri="{FF2B5EF4-FFF2-40B4-BE49-F238E27FC236}">
                <a16:creationId xmlns:a16="http://schemas.microsoft.com/office/drawing/2014/main" id="{9FF37B9B-DD5F-489D-80C2-0374111C64D1}"/>
              </a:ext>
            </a:extLst>
          </p:cNvPr>
          <p:cNvPicPr>
            <a:picLocks noChangeAspect="1"/>
          </p:cNvPicPr>
          <p:nvPr/>
        </p:nvPicPr>
        <p:blipFill>
          <a:blip r:embed="rId11"/>
          <a:stretch>
            <a:fillRect/>
          </a:stretch>
        </p:blipFill>
        <p:spPr>
          <a:xfrm>
            <a:off x="8735182" y="3911987"/>
            <a:ext cx="500541" cy="500541"/>
          </a:xfrm>
          <a:prstGeom prst="rect">
            <a:avLst/>
          </a:prstGeom>
        </p:spPr>
      </p:pic>
      <p:pic>
        <p:nvPicPr>
          <p:cNvPr id="28" name="Picture 27">
            <a:extLst>
              <a:ext uri="{FF2B5EF4-FFF2-40B4-BE49-F238E27FC236}">
                <a16:creationId xmlns:a16="http://schemas.microsoft.com/office/drawing/2014/main" id="{4DBF1BB4-B0F8-41AE-9DCF-2C19EA0C0B4F}"/>
              </a:ext>
            </a:extLst>
          </p:cNvPr>
          <p:cNvPicPr>
            <a:picLocks noChangeAspect="1"/>
          </p:cNvPicPr>
          <p:nvPr/>
        </p:nvPicPr>
        <p:blipFill>
          <a:blip r:embed="rId12"/>
          <a:stretch>
            <a:fillRect/>
          </a:stretch>
        </p:blipFill>
        <p:spPr>
          <a:xfrm>
            <a:off x="2203385" y="4113316"/>
            <a:ext cx="1054634" cy="421854"/>
          </a:xfrm>
          <a:prstGeom prst="rect">
            <a:avLst/>
          </a:prstGeom>
        </p:spPr>
      </p:pic>
      <p:pic>
        <p:nvPicPr>
          <p:cNvPr id="30" name="Picture 29" descr="A picture containing object&#10;&#10;Description generated with very high confidence">
            <a:extLst>
              <a:ext uri="{FF2B5EF4-FFF2-40B4-BE49-F238E27FC236}">
                <a16:creationId xmlns:a16="http://schemas.microsoft.com/office/drawing/2014/main" id="{F76FB0DB-4FA7-4C2F-ADEA-C83E17040FA6}"/>
              </a:ext>
            </a:extLst>
          </p:cNvPr>
          <p:cNvPicPr>
            <a:picLocks noChangeAspect="1"/>
          </p:cNvPicPr>
          <p:nvPr/>
        </p:nvPicPr>
        <p:blipFill>
          <a:blip r:embed="rId13"/>
          <a:stretch>
            <a:fillRect/>
          </a:stretch>
        </p:blipFill>
        <p:spPr>
          <a:xfrm>
            <a:off x="7990935" y="2826412"/>
            <a:ext cx="1401376" cy="326521"/>
          </a:xfrm>
          <a:prstGeom prst="rect">
            <a:avLst/>
          </a:prstGeom>
        </p:spPr>
      </p:pic>
      <p:pic>
        <p:nvPicPr>
          <p:cNvPr id="32" name="Picture 31" descr="A picture containing light, sky, object, computer&#10;&#10;Description generated with very high confidence">
            <a:extLst>
              <a:ext uri="{FF2B5EF4-FFF2-40B4-BE49-F238E27FC236}">
                <a16:creationId xmlns:a16="http://schemas.microsoft.com/office/drawing/2014/main" id="{2AA9857D-D404-49E0-ABC0-8B3207D4D7EF}"/>
              </a:ext>
            </a:extLst>
          </p:cNvPr>
          <p:cNvPicPr>
            <a:picLocks noChangeAspect="1"/>
          </p:cNvPicPr>
          <p:nvPr/>
        </p:nvPicPr>
        <p:blipFill>
          <a:blip r:embed="rId14"/>
          <a:stretch>
            <a:fillRect/>
          </a:stretch>
        </p:blipFill>
        <p:spPr>
          <a:xfrm>
            <a:off x="5066993" y="3957837"/>
            <a:ext cx="1593866" cy="366406"/>
          </a:xfrm>
          <a:prstGeom prst="rect">
            <a:avLst/>
          </a:prstGeom>
        </p:spPr>
      </p:pic>
      <p:pic>
        <p:nvPicPr>
          <p:cNvPr id="19" name="Picture 18">
            <a:extLst>
              <a:ext uri="{FF2B5EF4-FFF2-40B4-BE49-F238E27FC236}">
                <a16:creationId xmlns:a16="http://schemas.microsoft.com/office/drawing/2014/main" id="{0829343B-C2FC-4B79-8743-D2D5AB478A58}"/>
              </a:ext>
            </a:extLst>
          </p:cNvPr>
          <p:cNvPicPr>
            <a:picLocks noChangeAspect="1"/>
          </p:cNvPicPr>
          <p:nvPr/>
        </p:nvPicPr>
        <p:blipFill>
          <a:blip r:embed="rId1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6577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79524"/>
            <a:ext cx="8503920" cy="807613"/>
          </a:xfrm>
        </p:spPr>
        <p:txBody>
          <a:bodyPr>
            <a:normAutofit fontScale="90000"/>
          </a:bodyPr>
          <a:lstStyle/>
          <a:p>
            <a:r>
              <a:rPr lang="en-US" sz="4000" b="1" dirty="0">
                <a:solidFill>
                  <a:schemeClr val="tx2">
                    <a:lumMod val="60000"/>
                    <a:lumOff val="40000"/>
                  </a:schemeClr>
                </a:solidFill>
                <a:latin typeface="+mn-lt"/>
              </a:rPr>
              <a:t>Why learn another programming language?</a:t>
            </a:r>
          </a:p>
        </p:txBody>
      </p:sp>
      <p:sp>
        <p:nvSpPr>
          <p:cNvPr id="3" name="TextBox 2">
            <a:extLst>
              <a:ext uri="{FF2B5EF4-FFF2-40B4-BE49-F238E27FC236}">
                <a16:creationId xmlns:a16="http://schemas.microsoft.com/office/drawing/2014/main" id="{F4623364-81DD-4FB2-A88D-0C17AA37126C}"/>
              </a:ext>
            </a:extLst>
          </p:cNvPr>
          <p:cNvSpPr txBox="1"/>
          <p:nvPr/>
        </p:nvSpPr>
        <p:spPr>
          <a:xfrm>
            <a:off x="1097280" y="2057400"/>
            <a:ext cx="9644063"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Easy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simple</a:t>
            </a:r>
            <a:r>
              <a:rPr lang="en-US" sz="1600" dirty="0">
                <a:latin typeface="Arial" panose="020B0604020202020204" pitchFamily="34" charset="0"/>
                <a:cs typeface="Arial" panose="020B0604020202020204" pitchFamily="34" charset="0"/>
              </a:rPr>
              <a:t> to learn and read.</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Excellent</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documentation</a:t>
            </a:r>
            <a:r>
              <a:rPr lang="en-US" sz="1600" dirty="0">
                <a:latin typeface="Arial" panose="020B0604020202020204" pitchFamily="34" charset="0"/>
                <a:cs typeface="Arial" panose="020B0604020202020204" pitchFamily="34" charset="0"/>
              </a:rPr>
              <a:t> &amp; very </a:t>
            </a:r>
            <a:r>
              <a:rPr lang="en-US" sz="1600" b="1" dirty="0">
                <a:latin typeface="Arial" panose="020B0604020202020204" pitchFamily="34" charset="0"/>
                <a:cs typeface="Arial" panose="020B0604020202020204" pitchFamily="34" charset="0"/>
              </a:rPr>
              <a:t>active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supportive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community</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Web Development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Science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Machine Learning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AI</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and almost everything!</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54812"/>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11035</TotalTime>
  <Words>3092</Words>
  <Application>Microsoft Office PowerPoint</Application>
  <PresentationFormat>Widescreen</PresentationFormat>
  <Paragraphs>647</Paragraphs>
  <Slides>39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Silom</vt:lpstr>
      <vt:lpstr>Retrospect</vt:lpstr>
      <vt:lpstr>Introduction to Python  Basic Programming concepts with Python</vt:lpstr>
      <vt:lpstr>Quick questions</vt:lpstr>
      <vt:lpstr>What will we cover today?</vt:lpstr>
      <vt:lpstr>What is in the Appendix? (Not covered today)</vt:lpstr>
      <vt:lpstr>Setup the Editor! </vt:lpstr>
      <vt:lpstr>What is Python?</vt:lpstr>
      <vt:lpstr>What is Python?      …continued</vt:lpstr>
      <vt:lpstr>Who is using Python?</vt:lpstr>
      <vt:lpstr>Why learn another programming language?</vt:lpstr>
      <vt:lpstr>"Hello World" in Python</vt:lpstr>
      <vt:lpstr>Printing output</vt:lpstr>
      <vt:lpstr>Taking input</vt:lpstr>
      <vt:lpstr>Using Comments</vt:lpstr>
      <vt:lpstr>Structuring with Indentation</vt:lpstr>
      <vt:lpstr>Structuring with Indentation - example</vt:lpstr>
      <vt:lpstr>Functions </vt:lpstr>
      <vt:lpstr>Functions – an easy example      </vt:lpstr>
      <vt:lpstr>Functions – another example      </vt:lpstr>
      <vt:lpstr>Functions - Parameters &amp; Return Statements </vt:lpstr>
      <vt:lpstr>Hands on exercises – Part 1 </vt:lpstr>
      <vt:lpstr>Control Flow</vt:lpstr>
      <vt:lpstr>Conditional Control Flow: The if Statement</vt:lpstr>
      <vt:lpstr>Conditional Control Flow: The for Statement</vt:lpstr>
      <vt:lpstr>Conditional Control Flow: The while Statement</vt:lpstr>
      <vt:lpstr>Object Oriented Programming  </vt:lpstr>
      <vt:lpstr>Object Oriented Programming</vt:lpstr>
      <vt:lpstr>Object Oriented Programming  </vt:lpstr>
      <vt:lpstr>Using existing modules</vt:lpstr>
      <vt:lpstr>Using existing modules - example</vt:lpstr>
      <vt:lpstr>Exception Handling: An example</vt:lpstr>
      <vt:lpstr>Hands on – lets try all examples we saw</vt:lpstr>
      <vt:lpstr>Recap</vt:lpstr>
      <vt:lpstr>Appendix</vt:lpstr>
      <vt:lpstr>Using .py file vs executing directly via the interpreter</vt:lpstr>
      <vt:lpstr>File Handling: An example</vt:lpstr>
      <vt:lpstr>Coding Conventions for Python – Pep8</vt:lpstr>
      <vt:lpstr>Python 2.7 vs Python 3</vt:lpstr>
      <vt:lpstr>Python community around</vt:lpstr>
      <vt:lpstr>Additional Resources,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dc:creator>
  <cp:lastModifiedBy>Shalini</cp:lastModifiedBy>
  <cp:revision>747</cp:revision>
  <dcterms:created xsi:type="dcterms:W3CDTF">2017-08-05T06:18:28Z</dcterms:created>
  <dcterms:modified xsi:type="dcterms:W3CDTF">2017-09-27T07:30:50Z</dcterms:modified>
</cp:coreProperties>
</file>