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6"/>
  </p:notesMasterIdLst>
  <p:sldIdLst>
    <p:sldId id="258" r:id="rId2"/>
    <p:sldId id="260" r:id="rId3"/>
    <p:sldId id="266" r:id="rId4"/>
    <p:sldId id="321" r:id="rId5"/>
    <p:sldId id="265" r:id="rId6"/>
    <p:sldId id="303" r:id="rId7"/>
    <p:sldId id="304" r:id="rId8"/>
    <p:sldId id="280" r:id="rId9"/>
    <p:sldId id="310" r:id="rId10"/>
    <p:sldId id="291" r:id="rId11"/>
    <p:sldId id="326" r:id="rId12"/>
    <p:sldId id="328" r:id="rId13"/>
    <p:sldId id="325" r:id="rId14"/>
    <p:sldId id="327" r:id="rId15"/>
    <p:sldId id="273" r:id="rId16"/>
    <p:sldId id="311" r:id="rId17"/>
    <p:sldId id="312" r:id="rId18"/>
    <p:sldId id="316" r:id="rId19"/>
    <p:sldId id="315" r:id="rId20"/>
    <p:sldId id="313" r:id="rId21"/>
    <p:sldId id="317" r:id="rId22"/>
    <p:sldId id="283" r:id="rId23"/>
    <p:sldId id="294" r:id="rId24"/>
    <p:sldId id="329" r:id="rId25"/>
    <p:sldId id="274" r:id="rId26"/>
    <p:sldId id="305" r:id="rId27"/>
    <p:sldId id="306" r:id="rId28"/>
    <p:sldId id="307" r:id="rId29"/>
    <p:sldId id="282" r:id="rId30"/>
    <p:sldId id="284" r:id="rId31"/>
    <p:sldId id="277" r:id="rId32"/>
    <p:sldId id="302" r:id="rId33"/>
    <p:sldId id="288" r:id="rId34"/>
    <p:sldId id="308" r:id="rId35"/>
    <p:sldId id="320" r:id="rId36"/>
    <p:sldId id="309" r:id="rId37"/>
    <p:sldId id="290" r:id="rId38"/>
    <p:sldId id="318" r:id="rId39"/>
    <p:sldId id="319" r:id="rId40"/>
    <p:sldId id="279" r:id="rId41"/>
    <p:sldId id="301" r:id="rId42"/>
    <p:sldId id="289" r:id="rId43"/>
    <p:sldId id="322" r:id="rId44"/>
    <p:sldId id="26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5"/>
    <p:restoredTop sz="94687"/>
  </p:normalViewPr>
  <p:slideViewPr>
    <p:cSldViewPr snapToGrid="0" snapToObjects="1">
      <p:cViewPr>
        <p:scale>
          <a:sx n="100" d="100"/>
          <a:sy n="100" d="100"/>
        </p:scale>
        <p:origin x="-101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DEC05-F682-48E6-9558-FFF6A54E1853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70C6-74B0-4271-BCFC-331A32DE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2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 to HTML/CSS </a:t>
            </a:r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 to HTML/CSS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71791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riable_(computer_science)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ep8online.com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someone-interested-in-learning-Python-should-I-start-with-2-x-or-go-straight-to-3-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197947/how-to-install-python-on-windows/" TargetMode="External"/><Relationship Id="rId7" Type="http://schemas.openxmlformats.org/officeDocument/2006/relationships/hyperlink" Target="https://www.learnpython.org/en/Classes_and_Objects" TargetMode="External"/><Relationship Id="rId2" Type="http://schemas.openxmlformats.org/officeDocument/2006/relationships/hyperlink" Target="https://wiki.python.org/moin/Beginners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18-most-common-python-list-questions-learn-python#gs.3LArW1c" TargetMode="External"/><Relationship Id="rId5" Type="http://schemas.openxmlformats.org/officeDocument/2006/relationships/hyperlink" Target="http://www.openbookproject.net/books/bpp4awd/ch02.html" TargetMode="External"/><Relationship Id="rId4" Type="http://schemas.openxmlformats.org/officeDocument/2006/relationships/hyperlink" Target="https://www.tutorialspoint.com/python/python_variable_types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essays/comparis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2559-9608-4EC9-8118-4D09177D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182326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B27EB5"/>
                </a:solidFill>
              </a:rPr>
              <a:t>Introduction to Python</a:t>
            </a:r>
            <a:br>
              <a:rPr lang="en-US" b="1" dirty="0">
                <a:solidFill>
                  <a:srgbClr val="B27EB5"/>
                </a:solidFill>
              </a:rPr>
            </a:br>
            <a:r>
              <a:rPr lang="en-US" sz="2400" b="1" dirty="0">
                <a:solidFill>
                  <a:srgbClr val="B27EB5"/>
                </a:solidFill>
              </a:rPr>
              <a:t>Basic Programming concepts with Python</a:t>
            </a:r>
            <a:endParaRPr lang="en-US" b="1" dirty="0">
              <a:solidFill>
                <a:srgbClr val="B27EB5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26B350-28A0-46F5-8643-BF2A7F7F2496}"/>
              </a:ext>
            </a:extLst>
          </p:cNvPr>
          <p:cNvSpPr txBox="1">
            <a:spLocks/>
          </p:cNvSpPr>
          <p:nvPr/>
        </p:nvSpPr>
        <p:spPr>
          <a:xfrm>
            <a:off x="1180669" y="4224052"/>
            <a:ext cx="10058400" cy="124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pPr algn="ctr"/>
            <a:r>
              <a:rPr lang="en-US" sz="2800" b="1" dirty="0">
                <a:solidFill>
                  <a:srgbClr val="B27EB5"/>
                </a:solidFill>
                <a:cs typeface="Silom"/>
              </a:rPr>
              <a:t>Presented By: Shalini Singh</a:t>
            </a:r>
          </a:p>
          <a:p>
            <a:pPr algn="ctr"/>
            <a:r>
              <a:rPr lang="en-US" sz="1800" dirty="0">
                <a:solidFill>
                  <a:srgbClr val="B27EB5"/>
                </a:solidFill>
                <a:cs typeface="Silom"/>
              </a:rPr>
              <a:t>GitHub: </a:t>
            </a:r>
            <a:r>
              <a:rPr lang="en-US" sz="1800">
                <a:solidFill>
                  <a:srgbClr val="B27EB5"/>
                </a:solidFill>
                <a:cs typeface="Silom"/>
              </a:rPr>
              <a:t>singhshalinis</a:t>
            </a:r>
            <a:endParaRPr lang="en-US" sz="1800" dirty="0">
              <a:solidFill>
                <a:srgbClr val="B27EB5"/>
              </a:solidFill>
              <a:cs typeface="Silom"/>
            </a:endParaRPr>
          </a:p>
        </p:txBody>
      </p:sp>
    </p:spTree>
    <p:extLst>
      <p:ext uri="{BB962C8B-B14F-4D97-AF65-F5344CB8AC3E}">
        <p14:creationId xmlns:p14="http://schemas.microsoft.com/office/powerpoint/2010/main" val="276779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A2A9-5EF0-4333-9BFA-7102A3B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Taking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331C-250E-42FD-B923-51D82F49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19494"/>
            <a:ext cx="3484880" cy="1344506"/>
          </a:xfrm>
        </p:spPr>
        <p:txBody>
          <a:bodyPr>
            <a:no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Using input() function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does it look?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</a:p>
          <a:p>
            <a:pPr marL="578358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89A32D-0176-426F-A9E4-ADEE24934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58976"/>
              </p:ext>
            </p:extLst>
          </p:nvPr>
        </p:nvGraphicFramePr>
        <p:xfrm>
          <a:off x="5074920" y="1635860"/>
          <a:ext cx="6654800" cy="355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800">
                  <a:extLst>
                    <a:ext uri="{9D8B030D-6E8A-4147-A177-3AD203B41FA5}">
                      <a16:colId xmlns:a16="http://schemas.microsoft.com/office/drawing/2014/main" val="375584282"/>
                    </a:ext>
                  </a:extLst>
                </a:gridCol>
              </a:tblGrid>
              <a:tr h="306480">
                <a:tc>
                  <a:txBody>
                    <a:bodyPr/>
                    <a:lstStyle/>
                    <a:p>
                      <a:r>
                        <a:rPr lang="en-US" sz="12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50816"/>
                  </a:ext>
                </a:extLst>
              </a:tr>
              <a:tr h="324952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Input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'What is your name?'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end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 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name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'What is the current temperature?'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end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 ‘)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temperature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day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'What day is it today?'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city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'Which city do you live in?’)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pens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'How many pens do you have?'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Check the values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name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food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day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city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pens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8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9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AC6C-2A5A-4C6E-8B31-602E595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8ED1-7F33-447D-ACFE-28A0F884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44847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Like any other programing language, Python has a rich set of operators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Examples: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Arithmetic Operators: + - * / %</a:t>
            </a:r>
          </a:p>
          <a:p>
            <a:pPr marL="1298448" lvl="4" indent="-457200"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1298448" lvl="4" indent="-457200"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1298448" lvl="4" indent="-457200"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</a:p>
          <a:p>
            <a:pPr marL="1298448" lvl="4" indent="-457200">
              <a:buFont typeface="+mj-lt"/>
              <a:buAutoNum type="arabicPeriod"/>
            </a:pP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046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AC6C-2A5A-4C6E-8B31-602E595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Operators: Equality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8ED1-7F33-447D-ACFE-28A0F884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619416"/>
            <a:ext cx="4714240" cy="1009227"/>
          </a:xfrm>
        </p:spPr>
        <p:txBody>
          <a:bodyPr>
            <a:normAutofit/>
          </a:bodyPr>
          <a:lstStyle/>
          <a:p>
            <a:pPr marL="1092708" lvl="4" indent="-342900">
              <a:buFont typeface="+mj-lt"/>
              <a:buAutoNum type="arabicPeriod"/>
            </a:pPr>
            <a:endParaRPr lang="en-US" sz="13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== (check equality) vs = (assignment) operator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9AE5F5-8A9F-4C9B-BDC8-5E6F0F05C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99925"/>
              </p:ext>
            </p:extLst>
          </p:nvPr>
        </p:nvGraphicFramePr>
        <p:xfrm>
          <a:off x="6278880" y="2497666"/>
          <a:ext cx="3972560" cy="246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560">
                  <a:extLst>
                    <a:ext uri="{9D8B030D-6E8A-4147-A177-3AD203B41FA5}">
                      <a16:colId xmlns:a16="http://schemas.microsoft.com/office/drawing/2014/main" val="196469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1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a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b</a:t>
                      </a: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a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b</a:t>
                      </a: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a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b</a:t>
                      </a: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3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5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0243-CC51-44F3-A5F4-81289855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6072-1D0B-49F8-A366-E7130BC4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 name associated with a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Value may change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"john"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"Monday"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Reserved memory locations to store values</a:t>
            </a:r>
          </a:p>
          <a:p>
            <a:pPr lvl="2"/>
            <a:r>
              <a:rPr lang="en-US" dirty="0">
                <a:hlinkClick r:id="rId2"/>
              </a:rPr>
              <a:t>https://en.wikipedia.org/wiki/Variable_(computer_science)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0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AC6C-2A5A-4C6E-8B31-602E595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8ED1-7F33-447D-ACFE-28A0F884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528992"/>
            <a:ext cx="3180080" cy="1435947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Values: True, False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Operations:  and, or, not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934168-29EB-4F7B-B6A8-CD317863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31437"/>
              </p:ext>
            </p:extLst>
          </p:nvPr>
        </p:nvGraphicFramePr>
        <p:xfrm>
          <a:off x="5628640" y="2152226"/>
          <a:ext cx="499872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20">
                  <a:extLst>
                    <a:ext uri="{9D8B030D-6E8A-4147-A177-3AD203B41FA5}">
                      <a16:colId xmlns:a16="http://schemas.microsoft.com/office/drawing/2014/main" val="30399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x 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3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#notice the capital letter T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y 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3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#notice the capital letter F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x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and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y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x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or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y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x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y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0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9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What kind of things can we work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78F2-F03F-424D-8223-2F53D28B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In Python, What kind of data can we work with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Number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Sequence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Mapping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Set Types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Other Built-in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Modules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Methods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Type Object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Null Object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Boolean Values - Two classes: True &amp; False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(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47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78F2-F03F-424D-8223-2F53D28B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Integers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10, 12, 34, 56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Floating point numbers: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10.34, 2.99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Complex numbers: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10 + 3.14j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Converting to numeric types: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1"/>
                </a:solidFill>
              </a:rPr>
              <a:t>float()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1"/>
                </a:solidFill>
              </a:rPr>
              <a:t>complex()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Above functions can be used to produce numbers of a specific type.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50" dirty="0">
              <a:solidFill>
                <a:schemeClr val="tx1"/>
              </a:solidFill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0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Sequence 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C8D5EE-E01F-4834-955B-BC7ABBF7F7ED}"/>
              </a:ext>
            </a:extLst>
          </p:cNvPr>
          <p:cNvSpPr txBox="1">
            <a:spLocks/>
          </p:cNvSpPr>
          <p:nvPr/>
        </p:nvSpPr>
        <p:spPr>
          <a:xfrm>
            <a:off x="1219863" y="1729776"/>
            <a:ext cx="10058400" cy="49250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List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Defined using - [ ]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</a:t>
            </a:r>
            <a:r>
              <a:rPr lang="en-US" sz="1600" dirty="0" err="1">
                <a:solidFill>
                  <a:schemeClr val="tx1"/>
                </a:solidFill>
              </a:rPr>
              <a:t>colors_list</a:t>
            </a:r>
            <a:r>
              <a:rPr lang="en-US" sz="1600" dirty="0">
                <a:solidFill>
                  <a:schemeClr val="tx1"/>
                </a:solidFill>
              </a:rPr>
              <a:t> = [ ‘red’, ‘green’ , ‘yellow’, ‘blue’]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Tuple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Defined using </a:t>
            </a:r>
            <a:r>
              <a:rPr lang="en-US" sz="1600" dirty="0">
                <a:solidFill>
                  <a:srgbClr val="222222"/>
                </a:solidFill>
                <a:latin typeface="Lucida Grande"/>
              </a:rPr>
              <a:t>pair of parentheses and with items separated by a comma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222222"/>
                </a:solidFill>
                <a:latin typeface="Lucida Grande"/>
              </a:rPr>
              <a:t>Use of comma is important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</a:t>
            </a:r>
            <a:r>
              <a:rPr lang="en-US" sz="1600" dirty="0" err="1">
                <a:solidFill>
                  <a:schemeClr val="tx1"/>
                </a:solidFill>
              </a:rPr>
              <a:t>fruits_tuple</a:t>
            </a:r>
            <a:r>
              <a:rPr lang="en-US" dirty="0"/>
              <a:t> = </a:t>
            </a:r>
            <a:r>
              <a:rPr lang="en-US" sz="1600" dirty="0">
                <a:solidFill>
                  <a:schemeClr val="tx1"/>
                </a:solidFill>
              </a:rPr>
              <a:t>(‘apple’, ‘banana’ , ‘strawberry’)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Range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Sequence of numbers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Commonly used for looping a number of times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range(start, stop[, step])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a = range(10)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	list(a)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	=&gt; [0, 1, 2, 3, 4, 5, 6, 7, 8, 9]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4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Sequence Type</a:t>
            </a:r>
            <a:r>
              <a:rPr lang="en-US" sz="2400" b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 		…</a:t>
            </a:r>
            <a:r>
              <a:rPr lang="en-US" sz="2400" b="1" i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continued</a:t>
            </a:r>
            <a:endParaRPr lang="en-US" b="1" dirty="0">
              <a:solidFill>
                <a:srgbClr val="B27EB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C8D5EE-E01F-4834-955B-BC7ABBF7F7ED}"/>
              </a:ext>
            </a:extLst>
          </p:cNvPr>
          <p:cNvSpPr txBox="1">
            <a:spLocks/>
          </p:cNvSpPr>
          <p:nvPr/>
        </p:nvSpPr>
        <p:spPr>
          <a:xfrm>
            <a:off x="1219863" y="172977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Text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Immutable sequence of characters data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Can use single quotes, double quotes and triple quotes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"This is a string."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Binary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the syntax for bytes literals is largely the same as that for string literals, except that a b prefix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Each character is stored using only 1 byte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\b</a:t>
            </a:r>
            <a:r>
              <a:rPr lang="en-US" sz="1600" dirty="0">
                <a:solidFill>
                  <a:srgbClr val="000000"/>
                </a:solidFill>
              </a:rPr>
              <a:t> "This is a string."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Operators on Sequence 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C8D5EE-E01F-4834-955B-BC7ABBF7F7ED}"/>
              </a:ext>
            </a:extLst>
          </p:cNvPr>
          <p:cNvSpPr txBox="1">
            <a:spLocks/>
          </p:cNvSpPr>
          <p:nvPr/>
        </p:nvSpPr>
        <p:spPr>
          <a:xfrm>
            <a:off x="1219863" y="172977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Indexing operator ([index]) selects a single element from a sequence.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If index &lt; 0, result from the end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Length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fruits_tuple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Slices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n:m</a:t>
            </a:r>
            <a:r>
              <a:rPr lang="en-US" dirty="0">
                <a:solidFill>
                  <a:schemeClr val="tx1"/>
                </a:solidFill>
              </a:rPr>
              <a:t>] returns the part of the sequence from the </a:t>
            </a:r>
            <a:r>
              <a:rPr lang="en-US" dirty="0" err="1">
                <a:solidFill>
                  <a:schemeClr val="tx1"/>
                </a:solidFill>
              </a:rPr>
              <a:t>n’th</a:t>
            </a:r>
            <a:r>
              <a:rPr lang="en-US" dirty="0">
                <a:solidFill>
                  <a:schemeClr val="tx1"/>
                </a:solidFill>
              </a:rPr>
              <a:t> element to the </a:t>
            </a:r>
            <a:r>
              <a:rPr lang="en-US" dirty="0" err="1">
                <a:solidFill>
                  <a:schemeClr val="tx1"/>
                </a:solidFill>
              </a:rPr>
              <a:t>m’th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“in” operator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stuff = ['this', 'that', 'these', 'those’]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'this' in stuff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Depending upon the sequence type, there are lots of other operators defined.</a:t>
            </a:r>
          </a:p>
        </p:txBody>
      </p:sp>
    </p:spTree>
    <p:extLst>
      <p:ext uri="{BB962C8B-B14F-4D97-AF65-F5344CB8AC3E}">
        <p14:creationId xmlns:p14="http://schemas.microsoft.com/office/powerpoint/2010/main" val="252432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68A52F-96D1-45F4-B577-2205D6F8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Quick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  <a:cs typeface="Silom"/>
              </a:rPr>
              <a:t>Have you worked on any programming language?</a:t>
            </a:r>
          </a:p>
          <a:p>
            <a:pPr marL="201168" lvl="1" indent="0">
              <a:buNone/>
            </a:pPr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cs typeface="Silom"/>
              </a:rPr>
              <a:t>Have you worked on Python before?</a:t>
            </a: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</p:txBody>
      </p:sp>
    </p:spTree>
    <p:extLst>
      <p:ext uri="{BB962C8B-B14F-4D97-AF65-F5344CB8AC3E}">
        <p14:creationId xmlns:p14="http://schemas.microsoft.com/office/powerpoint/2010/main" val="150030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Mapping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78F2-F03F-424D-8223-2F53D28B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89" y="2740256"/>
            <a:ext cx="4816503" cy="232870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Dictionary (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) has pairs of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	key: value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Can be created by using a comma-separated list of key: value pairs within braces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AB7700-B02E-4CD8-839D-257B49F4D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42166"/>
              </p:ext>
            </p:extLst>
          </p:nvPr>
        </p:nvGraphicFramePr>
        <p:xfrm>
          <a:off x="5913784" y="2446304"/>
          <a:ext cx="559573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730">
                  <a:extLst>
                    <a:ext uri="{9D8B030D-6E8A-4147-A177-3AD203B41FA5}">
                      <a16:colId xmlns:a16="http://schemas.microsoft.com/office/drawing/2014/main" val="304141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7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1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employee1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firstname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"Alice"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	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'salary'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5000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	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'company'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"ABCZ"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sz="16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2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sample_employee1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{}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sample_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employee1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firstname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'Alice'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sample_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employee1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lastname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'Wonderland'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sample_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employee1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'salary'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5000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2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B9A16-FC29-43EE-87DE-8943052022AE}"/>
              </a:ext>
            </a:extLst>
          </p:cNvPr>
          <p:cNvSpPr txBox="1"/>
          <p:nvPr/>
        </p:nvSpPr>
        <p:spPr>
          <a:xfrm>
            <a:off x="725556" y="6142385"/>
            <a:ext cx="490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See more examples at: https://docs.python.org/3/library/stdtypes.html#dict</a:t>
            </a:r>
          </a:p>
        </p:txBody>
      </p:sp>
    </p:spTree>
    <p:extLst>
      <p:ext uri="{BB962C8B-B14F-4D97-AF65-F5344CB8AC3E}">
        <p14:creationId xmlns:p14="http://schemas.microsoft.com/office/powerpoint/2010/main" val="85883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Set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78F2-F03F-424D-8223-2F53D28B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89" y="2740256"/>
            <a:ext cx="4816503" cy="232870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Set &amp; </a:t>
            </a:r>
            <a:r>
              <a:rPr lang="en-US" sz="1400" dirty="0" err="1">
                <a:solidFill>
                  <a:schemeClr val="tx1"/>
                </a:solidFill>
              </a:rPr>
              <a:t>Frozenset</a:t>
            </a:r>
            <a:r>
              <a:rPr lang="en-US" sz="1400" dirty="0">
                <a:solidFill>
                  <a:schemeClr val="tx1"/>
                </a:solidFill>
              </a:rPr>
              <a:t> is unordered collection of distinct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Lucida Grande"/>
              </a:rPr>
              <a:t>Non empty sets can be created by placing a comma-separated list of elements within braces</a:t>
            </a:r>
            <a:r>
              <a:rPr lang="en-US" sz="1400" dirty="0">
                <a:solidFill>
                  <a:schemeClr val="tx1"/>
                </a:solidFill>
                <a:latin typeface="Lucida Grande"/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AB7700-B02E-4CD8-839D-257B49F4D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38154"/>
              </p:ext>
            </p:extLst>
          </p:nvPr>
        </p:nvGraphicFramePr>
        <p:xfrm>
          <a:off x="5913784" y="2446304"/>
          <a:ext cx="559573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730">
                  <a:extLst>
                    <a:ext uri="{9D8B030D-6E8A-4147-A177-3AD203B41FA5}">
                      <a16:colId xmlns:a16="http://schemas.microsoft.com/office/drawing/2014/main" val="304141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7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1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colors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set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({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'pink'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'yellow'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})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colors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add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'green'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2</a:t>
                      </a:r>
                    </a:p>
                    <a:p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frozen_colors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frozenset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({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'orange'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'red'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})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frozen_colors.add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('yellow')  # error!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2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B9A16-FC29-43EE-87DE-8943052022AE}"/>
              </a:ext>
            </a:extLst>
          </p:cNvPr>
          <p:cNvSpPr txBox="1"/>
          <p:nvPr/>
        </p:nvSpPr>
        <p:spPr>
          <a:xfrm>
            <a:off x="725556" y="6142385"/>
            <a:ext cx="490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See more examples at: https://docs.python.org/3/library/stdtypes.html#dict</a:t>
            </a:r>
          </a:p>
        </p:txBody>
      </p:sp>
    </p:spTree>
    <p:extLst>
      <p:ext uri="{BB962C8B-B14F-4D97-AF65-F5344CB8AC3E}">
        <p14:creationId xmlns:p14="http://schemas.microsoft.com/office/powerpoint/2010/main" val="366991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4891-1919-4F14-8082-65E985BD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E756-976E-4D5E-AC56-5882F341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Given two numbers: a = 20, b = 30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US" dirty="0"/>
              <a:t>Add the numbers and store the result in a third variable 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US" dirty="0"/>
              <a:t>Check if the numbers are equal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US" dirty="0"/>
              <a:t>Create a list of your favorite food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2. Given,  x = true, y = false, find</a:t>
            </a:r>
          </a:p>
          <a:p>
            <a:pPr lvl="1">
              <a:buClr>
                <a:srgbClr val="C0C0C0"/>
              </a:buClr>
            </a:pPr>
            <a:r>
              <a:rPr lang="en-US" dirty="0"/>
              <a:t>x </a:t>
            </a:r>
            <a:r>
              <a:rPr lang="en-US" sz="2100" dirty="0"/>
              <a:t>and</a:t>
            </a:r>
            <a:r>
              <a:rPr lang="en-US" dirty="0"/>
              <a:t> y	</a:t>
            </a:r>
          </a:p>
          <a:p>
            <a:pPr lvl="1">
              <a:buClr>
                <a:srgbClr val="C0C0C0"/>
              </a:buClr>
            </a:pPr>
            <a:r>
              <a:rPr lang="en-US" dirty="0"/>
              <a:t>x or y</a:t>
            </a:r>
          </a:p>
          <a:p>
            <a:pPr lvl="1">
              <a:buClr>
                <a:srgbClr val="C0C0C0"/>
              </a:buClr>
            </a:pPr>
            <a:r>
              <a:rPr lang="en-US" dirty="0"/>
              <a:t>not 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6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185C-A6AE-4DBC-9D91-75CEEB8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Structuring with Indentation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130B-7D72-448C-82E8-30A147FA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7198"/>
            <a:ext cx="10058400" cy="18268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Most programming languages use certain characters or keywords to group statements: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Like:</a:t>
            </a:r>
          </a:p>
          <a:p>
            <a:pPr marL="761238" lvl="2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</a:rPr>
              <a:t>BEGIN ... END </a:t>
            </a:r>
          </a:p>
          <a:p>
            <a:pPr marL="761238" lvl="2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</a:rPr>
              <a:t>{ ... }</a:t>
            </a:r>
          </a:p>
          <a:p>
            <a:pPr marL="761238" lvl="2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761238" lvl="2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Whereas, Python uses a different principle – indentation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22E7E4C-2C01-475B-8562-756B7BDD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4004950"/>
            <a:ext cx="3057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185C-A6AE-4DBC-9D91-75CEEB8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Structuring with Indentation </a:t>
            </a:r>
            <a:r>
              <a:rPr lang="en-US" b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				</a:t>
            </a:r>
            <a:r>
              <a:rPr lang="en-US" sz="2400" b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…</a:t>
            </a:r>
            <a:r>
              <a:rPr lang="en-US" sz="2400" b="1" i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continued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C1C48C-F265-4674-90A2-038900B8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2901"/>
              </p:ext>
            </p:extLst>
          </p:nvPr>
        </p:nvGraphicFramePr>
        <p:xfrm>
          <a:off x="1314606" y="1652591"/>
          <a:ext cx="6723276" cy="284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276">
                  <a:extLst>
                    <a:ext uri="{9D8B030D-6E8A-4147-A177-3AD203B41FA5}">
                      <a16:colId xmlns:a16="http://schemas.microsoft.com/office/drawing/2014/main" val="3833644309"/>
                    </a:ext>
                  </a:extLst>
                </a:gridCol>
              </a:tblGrid>
              <a:tr h="283781">
                <a:tc>
                  <a:txBody>
                    <a:bodyPr/>
                    <a:lstStyle/>
                    <a:p>
                      <a:r>
                        <a:rPr lang="en-US" sz="12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23393"/>
                  </a:ext>
                </a:extLst>
              </a:tr>
              <a:tr h="2561020">
                <a:tc>
                  <a:txBody>
                    <a:bodyPr/>
                    <a:lstStyle/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# function is used for edit a post call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deco_user_owns_and_post_exists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postid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**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post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get_by_id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postid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post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get_user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postid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**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else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error_msg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"The post does not exist!"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error_page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error_msg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4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18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F5A-508E-4905-9685-E930F32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Control Flow</a:t>
            </a:r>
          </a:p>
        </p:txBody>
      </p:sp>
      <p:pic>
        <p:nvPicPr>
          <p:cNvPr id="1026" name="Picture 2" descr="663666/img2.jpg">
            <a:extLst>
              <a:ext uri="{FF2B5EF4-FFF2-40B4-BE49-F238E27FC236}">
                <a16:creationId xmlns:a16="http://schemas.microsoft.com/office/drawing/2014/main" id="{12AFD71A-E1F7-450C-BF49-E2D1E27A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05" y="2437215"/>
            <a:ext cx="2407299" cy="32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9E9EF-C15A-4974-A501-74DD40D64EE9}"/>
              </a:ext>
            </a:extLst>
          </p:cNvPr>
          <p:cNvSpPr/>
          <p:nvPr/>
        </p:nvSpPr>
        <p:spPr>
          <a:xfrm>
            <a:off x="384314" y="6424194"/>
            <a:ext cx="10538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Source: https://www.codeproject.com/Articles/663666/Python-Basics-Understanding-The-Flow-Control-State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986E2-9DFD-4821-8395-CA16388DFFFB}"/>
              </a:ext>
            </a:extLst>
          </p:cNvPr>
          <p:cNvSpPr txBox="1"/>
          <p:nvPr/>
        </p:nvSpPr>
        <p:spPr>
          <a:xfrm>
            <a:off x="1097280" y="1430268"/>
            <a:ext cx="220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Controlled vs Sequential</a:t>
            </a:r>
          </a:p>
        </p:txBody>
      </p:sp>
    </p:spTree>
    <p:extLst>
      <p:ext uri="{BB962C8B-B14F-4D97-AF65-F5344CB8AC3E}">
        <p14:creationId xmlns:p14="http://schemas.microsoft.com/office/powerpoint/2010/main" val="3513167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F5A-508E-4905-9685-E930F32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Conditional Control Flow: 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C56F-513A-410F-99B6-48F9C26D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89120" cy="708623"/>
          </a:xfrm>
        </p:spPr>
        <p:txBody>
          <a:bodyPr>
            <a:normAutofit/>
          </a:bodyPr>
          <a:lstStyle/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Executes steps only when the condition is satisfied</a:t>
            </a:r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Associated Keywords: if, </a:t>
            </a:r>
            <a:r>
              <a:rPr lang="en-US" sz="1500" dirty="0" err="1">
                <a:solidFill>
                  <a:schemeClr val="tx1"/>
                </a:solidFill>
              </a:rPr>
              <a:t>elif</a:t>
            </a:r>
            <a:r>
              <a:rPr lang="en-US" sz="1500" dirty="0">
                <a:solidFill>
                  <a:schemeClr val="tx1"/>
                </a:solidFill>
              </a:rPr>
              <a:t>, else</a:t>
            </a:r>
          </a:p>
          <a:p>
            <a:pPr lvl="1"/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697C9331-D808-4ACB-8754-94D7F2E86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74" y="2185152"/>
            <a:ext cx="5343525" cy="3819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79E714-BBF7-4942-B1B0-AE2137252E4B}"/>
              </a:ext>
            </a:extLst>
          </p:cNvPr>
          <p:cNvSpPr txBox="1"/>
          <p:nvPr/>
        </p:nvSpPr>
        <p:spPr>
          <a:xfrm>
            <a:off x="1391472" y="34389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3B5D64-CAE4-4288-856E-AC016366B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51760"/>
              </p:ext>
            </p:extLst>
          </p:nvPr>
        </p:nvGraphicFramePr>
        <p:xfrm>
          <a:off x="1042062" y="3184572"/>
          <a:ext cx="4633181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3181">
                  <a:extLst>
                    <a:ext uri="{9D8B030D-6E8A-4147-A177-3AD203B41FA5}">
                      <a16:colId xmlns:a16="http://schemas.microsoft.com/office/drawing/2014/main" val="1903196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7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pet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"dog"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pet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"cat"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"cat"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elif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pet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"dog"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"dog"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"Neither dog nor cat"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1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F5A-508E-4905-9685-E930F32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Conditional Control Flow: The 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C56F-513A-410F-99B6-48F9C26D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8623"/>
          </a:xfrm>
        </p:spPr>
        <p:txBody>
          <a:bodyPr>
            <a:normAutofit/>
          </a:bodyPr>
          <a:lstStyle/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Executes steps again and again until the condition becomes false</a:t>
            </a:r>
          </a:p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Associated Keywords: for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E714-BBF7-4942-B1B0-AE2137252E4B}"/>
              </a:ext>
            </a:extLst>
          </p:cNvPr>
          <p:cNvSpPr txBox="1"/>
          <p:nvPr/>
        </p:nvSpPr>
        <p:spPr>
          <a:xfrm>
            <a:off x="1391472" y="34389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70CC2-4F90-4CF6-8D13-994A45BEC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92017"/>
              </p:ext>
            </p:extLst>
          </p:nvPr>
        </p:nvGraphicFramePr>
        <p:xfrm>
          <a:off x="1097280" y="3438939"/>
          <a:ext cx="4796183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183">
                  <a:extLst>
                    <a:ext uri="{9D8B030D-6E8A-4147-A177-3AD203B41FA5}">
                      <a16:colId xmlns:a16="http://schemas.microsoft.com/office/drawing/2014/main" val="253014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favorite_food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"pizza"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"ice cream"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"green salad"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food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favorite_food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food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91043"/>
                  </a:ext>
                </a:extLst>
              </a:tr>
            </a:tbl>
          </a:graphicData>
        </a:graphic>
      </p:graphicFrame>
      <p:pic>
        <p:nvPicPr>
          <p:cNvPr id="6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2092E13-74DA-4493-AB9B-9E245D8B0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758" y="2493689"/>
            <a:ext cx="29146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4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F5A-508E-4905-9685-E930F32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Conditional Control Flow: The 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C56F-513A-410F-99B6-48F9C26D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26674"/>
          </a:xfrm>
        </p:spPr>
        <p:txBody>
          <a:bodyPr>
            <a:normAutofit fontScale="92500" lnSpcReduction="20000"/>
          </a:bodyPr>
          <a:lstStyle/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/>
              <a:t>Same as “for”</a:t>
            </a:r>
          </a:p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/>
              <a:t>Mostly used when the number of times the loop will run is not known.</a:t>
            </a:r>
          </a:p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/>
              <a:t>Associated Keywords: while</a:t>
            </a:r>
          </a:p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/>
              <a:t>Using break &amp; continue in loops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E714-BBF7-4942-B1B0-AE2137252E4B}"/>
              </a:ext>
            </a:extLst>
          </p:cNvPr>
          <p:cNvSpPr txBox="1"/>
          <p:nvPr/>
        </p:nvSpPr>
        <p:spPr>
          <a:xfrm>
            <a:off x="1391472" y="34389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70CC2-4F90-4CF6-8D13-994A45BEC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61498"/>
              </p:ext>
            </p:extLst>
          </p:nvPr>
        </p:nvGraphicFramePr>
        <p:xfrm>
          <a:off x="1097280" y="3777493"/>
          <a:ext cx="4796183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183">
                  <a:extLst>
                    <a:ext uri="{9D8B030D-6E8A-4147-A177-3AD203B41FA5}">
                      <a16:colId xmlns:a16="http://schemas.microsoft.com/office/drawing/2014/main" val="253014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while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9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821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E483-9029-4D23-B75F-766C54EB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Using Comments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038B3-B2B8-4F35-A30E-0146AB05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6367210" cy="93478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Used for code clarity, explaining complex logic, 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Comments in Python start with the hash character, #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028F04-6D1E-4716-B0B3-EA7D82EFC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97778"/>
              </p:ext>
            </p:extLst>
          </p:nvPr>
        </p:nvGraphicFramePr>
        <p:xfrm>
          <a:off x="1472163" y="3105745"/>
          <a:ext cx="81280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1694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4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0116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 this is the first comment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0116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test = 1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 and this is the second comment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0116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 ... and now a third!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0116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text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"# This is not a comment because it's inside quotes."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88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47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will we cover today?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5F257-8258-49EF-91B9-9D55A263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0513"/>
            <a:ext cx="10058400" cy="4819327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What is Python?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Who is using Python?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"Hello World"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Printing output 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Taking Input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Variables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Operators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What kind of things can we work with?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Built-in Data Types: Number, Sequence, Mapping, Set Types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Control Flow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Conditional Control Flow: if, for &amp; while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 Using Comments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Functions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Object Oriented Programming in Python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Structuring with indentation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2095-EDB0-420F-8FB5-61992DFD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78DF-5067-482E-BFCE-3AD998F9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Given a number n,</a:t>
            </a:r>
          </a:p>
          <a:p>
            <a:pPr lvl="1"/>
            <a:r>
              <a:rPr lang="en-US" dirty="0"/>
              <a:t>Check if it is an even number (Hint 1: use % operator, Hint 2: Even numbers are divisible by 2)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2000" dirty="0"/>
              <a:t>2. Print first 10 even numbers using for loop.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2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92A-3E73-4C32-AB1E-EF4BFD90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5836"/>
          </a:xfrm>
        </p:spPr>
        <p:txBody>
          <a:bodyPr>
            <a:noAutofit/>
          </a:bodyPr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A function is a group of statements that can be executed together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Function blocks begin with the keyword def 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Has two parts: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Function Declaration</a:t>
            </a:r>
          </a:p>
          <a:p>
            <a:pPr marL="111556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111556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statement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932688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/>
          </a:p>
          <a:p>
            <a:pPr lvl="2"/>
            <a:r>
              <a:rPr lang="en-US" sz="1200" dirty="0"/>
              <a:t>Function Invocation (calling a function)</a:t>
            </a:r>
          </a:p>
          <a:p>
            <a:pPr marL="1092708" lvl="4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marL="201168" lvl="1" indent="0">
              <a:buNone/>
            </a:pPr>
            <a:endParaRPr lang="en-US" sz="1600" dirty="0"/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Parameters &amp;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259094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Functions							</a:t>
            </a:r>
            <a:r>
              <a:rPr lang="en-US" sz="2400" b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 …</a:t>
            </a:r>
            <a:r>
              <a:rPr lang="en-US" sz="2400" b="1" i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continued</a:t>
            </a:r>
            <a:endParaRPr lang="en-US" b="1" dirty="0">
              <a:solidFill>
                <a:srgbClr val="B27EB5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7EAC6B-FB70-4441-B8E9-C9C11F738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0876"/>
              </p:ext>
            </p:extLst>
          </p:nvPr>
        </p:nvGraphicFramePr>
        <p:xfrm>
          <a:off x="1219200" y="201760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5848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7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</a:rPr>
                        <a:t>isOddNumber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):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 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%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):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	</a:t>
                      </a: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isOddNumber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isOddNumber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6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False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3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477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7AC9-B0EB-4AC3-AE08-929EFA12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Hands On – 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7DCB-15E8-4829-BCA7-9FFFB535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Write a function to check if a number is even.</a:t>
            </a:r>
          </a:p>
        </p:txBody>
      </p:sp>
    </p:spTree>
    <p:extLst>
      <p:ext uri="{BB962C8B-B14F-4D97-AF65-F5344CB8AC3E}">
        <p14:creationId xmlns:p14="http://schemas.microsoft.com/office/powerpoint/2010/main" val="2270546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92A-3E73-4C32-AB1E-EF4BFD90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4586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Programming Paradigm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Starts with - everything is an object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All objects share two characteristics: s</a:t>
            </a:r>
            <a:r>
              <a:rPr lang="en-US" sz="1400" i="1" dirty="0"/>
              <a:t>tate</a:t>
            </a:r>
            <a:r>
              <a:rPr lang="en-US" sz="1400" dirty="0"/>
              <a:t> &amp; </a:t>
            </a:r>
            <a:r>
              <a:rPr lang="en-US" sz="1400" i="1" dirty="0"/>
              <a:t>behavior</a:t>
            </a:r>
            <a:r>
              <a:rPr lang="en-US" sz="1400" dirty="0"/>
              <a:t>. 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car: state - (color, manufacturer, break type), behavior - (apply break, drive) </a:t>
            </a:r>
            <a:r>
              <a:rPr lang="en-US" dirty="0" err="1"/>
              <a:t>etc</a:t>
            </a:r>
            <a:endParaRPr lang="en-US" dirty="0"/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Similarly, objects in programming also have two characteristics: state &amp; behavior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State is represented by “variables” and behavior is represented by “methods”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state can be shared with outside world (other programs) only through methods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bundling of data and methods is called Encapsulation. It  keeps data safe from outside interference and misuse.</a:t>
            </a:r>
          </a:p>
        </p:txBody>
      </p:sp>
    </p:spTree>
    <p:extLst>
      <p:ext uri="{BB962C8B-B14F-4D97-AF65-F5344CB8AC3E}">
        <p14:creationId xmlns:p14="http://schemas.microsoft.com/office/powerpoint/2010/main" val="35430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Object Oriented Programming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92A-3E73-4C32-AB1E-EF4BFD90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11306"/>
          </a:xfrm>
        </p:spPr>
        <p:txBody>
          <a:bodyPr>
            <a:noAutofit/>
          </a:bodyPr>
          <a:lstStyle/>
          <a:p>
            <a:r>
              <a:rPr lang="en-US" sz="1400" dirty="0"/>
              <a:t>Class</a:t>
            </a:r>
          </a:p>
          <a:p>
            <a:pPr lvl="1"/>
            <a:r>
              <a:rPr lang="en-US" sz="1200" dirty="0"/>
              <a:t>A class is a blueprint. </a:t>
            </a:r>
          </a:p>
          <a:p>
            <a:pPr lvl="1"/>
            <a:r>
              <a:rPr lang="en-US" sz="1200" dirty="0"/>
              <a:t>It describes how to make something. </a:t>
            </a:r>
          </a:p>
          <a:p>
            <a:pPr lvl="1"/>
            <a:r>
              <a:rPr lang="en-US" sz="1200" dirty="0"/>
              <a:t>We can create lots of objects from that blueprint. 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911383-CF44-4678-B924-7B28D205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06611"/>
              </p:ext>
            </p:extLst>
          </p:nvPr>
        </p:nvGraphicFramePr>
        <p:xfrm>
          <a:off x="1097280" y="3294380"/>
          <a:ext cx="382016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160">
                  <a:extLst>
                    <a:ext uri="{9D8B030D-6E8A-4147-A177-3AD203B41FA5}">
                      <a16:colId xmlns:a16="http://schemas.microsoft.com/office/drawing/2014/main" val="1402622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ClassName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statement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statement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687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82301F-48B8-455E-84E3-0120B116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48876"/>
              </p:ext>
            </p:extLst>
          </p:nvPr>
        </p:nvGraphicFramePr>
        <p:xfrm>
          <a:off x="5547360" y="2306319"/>
          <a:ext cx="5842000" cy="383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0">
                  <a:extLst>
                    <a:ext uri="{9D8B030D-6E8A-4147-A177-3AD203B41FA5}">
                      <a16:colId xmlns:a16="http://schemas.microsoft.com/office/drawing/2014/main" val="1402622584"/>
                    </a:ext>
                  </a:extLst>
                </a:gridCol>
              </a:tblGrid>
              <a:tr h="292012">
                <a:tc>
                  <a:txBody>
                    <a:bodyPr/>
                    <a:lstStyle/>
                    <a:p>
                      <a:r>
                        <a:rPr lang="en-US" sz="14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1973"/>
                  </a:ext>
                </a:extLst>
              </a:tr>
              <a:tr h="3528149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Shape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'''An example of a class definition'''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sz="1400" b="0" dirty="0" err="1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x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y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):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method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x	</a:t>
                      </a:r>
                      <a:r>
                        <a:rPr lang="en-US" sz="14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variable (or state) 'x'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y	</a:t>
                      </a:r>
                      <a:r>
                        <a:rPr lang="en-US" sz="14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variable (or state) 'y’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perimeter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):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method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y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getX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():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method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x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getY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():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method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6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61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92A-3E73-4C32-AB1E-EF4BFD90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2731"/>
            <a:ext cx="4307840" cy="19331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Object: An instance of the class.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Attributes, Instance variables, Member variables: Properties (or state) of the object.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Methods: The functions (behavior) of the object defined in the class.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701EC-EF23-428B-9211-7A526A79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40646"/>
              </p:ext>
            </p:extLst>
          </p:nvPr>
        </p:nvGraphicFramePr>
        <p:xfrm>
          <a:off x="5750560" y="2153918"/>
          <a:ext cx="5984240" cy="261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240">
                  <a:extLst>
                    <a:ext uri="{9D8B030D-6E8A-4147-A177-3AD203B41FA5}">
                      <a16:colId xmlns:a16="http://schemas.microsoft.com/office/drawing/2014/main" val="1402622584"/>
                    </a:ext>
                  </a:extLst>
                </a:gridCol>
              </a:tblGrid>
              <a:tr h="284811">
                <a:tc>
                  <a:txBody>
                    <a:bodyPr/>
                    <a:lstStyle/>
                    <a:p>
                      <a:r>
                        <a:rPr lang="en-US" sz="14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1973"/>
                  </a:ext>
                </a:extLst>
              </a:tr>
              <a:tr h="230599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Refer to Shape class definition in previous slide</a:t>
                      </a:r>
                      <a:endParaRPr lang="en-US" sz="14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create an instance of the class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square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Shape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#Calling methods</a:t>
                      </a:r>
                      <a:endParaRPr lang="en-US" sz="14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total_perimeter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square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perimeter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total_perimeter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6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34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6C0C-A133-4ECE-BE2B-91CDFCCB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61204"/>
            <a:ext cx="10058400" cy="80761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B27EB5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4648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97DA-6F9E-4F4D-920A-1E5C6182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Using .</a:t>
            </a:r>
            <a:r>
              <a:rPr lang="en-US" b="1" dirty="0" err="1">
                <a:solidFill>
                  <a:srgbClr val="B27EB5"/>
                </a:solidFill>
              </a:rPr>
              <a:t>py</a:t>
            </a:r>
            <a:r>
              <a:rPr lang="en-US" b="1" dirty="0">
                <a:solidFill>
                  <a:srgbClr val="B27EB5"/>
                </a:solidFill>
              </a:rPr>
              <a:t> file vs executing directly via the interpreter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3357-EDCE-46C7-A847-D7ADD746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Steps:</a:t>
            </a:r>
            <a:endParaRPr lang="en-US" sz="1400" dirty="0"/>
          </a:p>
          <a:p>
            <a:pPr lvl="1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Create a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file (e.g. main.py)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Write the python code and save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Execute it using  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python main.py on your command shell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Clicking the “run” button in repl.it</a:t>
            </a:r>
          </a:p>
          <a:p>
            <a:pPr marL="201168" lvl="1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buNone/>
            </a:pPr>
            <a:r>
              <a:rPr lang="en-US" sz="1600" dirty="0"/>
              <a:t>Benefits: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Saves retyping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Projects are complex and contain many files</a:t>
            </a:r>
          </a:p>
          <a:p>
            <a:pPr marL="201168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CA9FC-6435-4CFA-B0DE-416338309266}"/>
              </a:ext>
            </a:extLst>
          </p:cNvPr>
          <p:cNvSpPr/>
          <p:nvPr/>
        </p:nvSpPr>
        <p:spPr>
          <a:xfrm>
            <a:off x="1560879" y="6398082"/>
            <a:ext cx="3991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Reference: https://docs.python.org/3/reference/import.html</a:t>
            </a:r>
          </a:p>
        </p:txBody>
      </p:sp>
    </p:spTree>
    <p:extLst>
      <p:ext uri="{BB962C8B-B14F-4D97-AF65-F5344CB8AC3E}">
        <p14:creationId xmlns:p14="http://schemas.microsoft.com/office/powerpoint/2010/main" val="3700183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97DA-6F9E-4F4D-920A-1E5C6182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Using existing 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3357-EDCE-46C7-A847-D7ADD746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dirty="0"/>
              <a:t>To use an existing Python module use the “import” keyword.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Any Python source file can be used as a module.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import</a:t>
            </a:r>
            <a:r>
              <a:rPr lang="en-US" sz="1600" dirty="0"/>
              <a:t> has the following syntax:</a:t>
            </a:r>
          </a:p>
          <a:p>
            <a:pPr marL="384048" lvl="2" indent="0">
              <a:buNone/>
            </a:pP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module1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module2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[,...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</a:p>
          <a:p>
            <a:pPr marL="384048" lvl="2" indent="0">
              <a:buNone/>
            </a:pPr>
            <a:endParaRPr lang="en-US" sz="1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”from” statement lets us import specific attributes from a module</a:t>
            </a:r>
          </a:p>
          <a:p>
            <a:pPr marL="917120" lvl="5" indent="0">
              <a:buNone/>
            </a:pP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create_engine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917120" lvl="5" indent="0">
              <a:buNone/>
            </a:pP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oauth2client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client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flow_from_clientsecrets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CA9FC-6435-4CFA-B0DE-416338309266}"/>
              </a:ext>
            </a:extLst>
          </p:cNvPr>
          <p:cNvSpPr/>
          <p:nvPr/>
        </p:nvSpPr>
        <p:spPr>
          <a:xfrm>
            <a:off x="1560879" y="6398082"/>
            <a:ext cx="3991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Reference: https://docs.python.org/3/reference/import.html</a:t>
            </a:r>
          </a:p>
        </p:txBody>
      </p:sp>
    </p:spTree>
    <p:extLst>
      <p:ext uri="{BB962C8B-B14F-4D97-AF65-F5344CB8AC3E}">
        <p14:creationId xmlns:p14="http://schemas.microsoft.com/office/powerpoint/2010/main" val="284200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in the Appendix? (Not covered today)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5F257-8258-49EF-91B9-9D55A263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0513"/>
            <a:ext cx="10058400" cy="4819327"/>
          </a:xfrm>
        </p:spPr>
        <p:txBody>
          <a:bodyPr>
            <a:normAutofit/>
          </a:bodyPr>
          <a:lstStyle/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Using .</a:t>
            </a:r>
            <a:r>
              <a:rPr lang="en-US" sz="1100" dirty="0" err="1">
                <a:solidFill>
                  <a:schemeClr val="tx1"/>
                </a:solidFill>
              </a:rPr>
              <a:t>py</a:t>
            </a:r>
            <a:r>
              <a:rPr lang="en-US" sz="1100" dirty="0">
                <a:solidFill>
                  <a:schemeClr val="tx1"/>
                </a:solidFill>
              </a:rPr>
              <a:t> file vs executing directly on the interpreter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Using existing modules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File Handling: An example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Exception Handling: An example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Coding Convention for Python – Pep8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Python 2.7 vs Python 3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525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D8FA-912F-4C2D-86F2-33B54D26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File Handling: An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D8354-F2FA-40F3-A82A-051D1037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85809"/>
              </p:ext>
            </p:extLst>
          </p:nvPr>
        </p:nvGraphicFramePr>
        <p:xfrm>
          <a:off x="1097280" y="1618447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6618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3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os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path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exists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filename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'file1.txt'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exists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filename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)):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file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open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filename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4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"Here's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the file content: \n{</a:t>
                      </a:r>
                      <a:r>
                        <a:rPr lang="en-US" sz="14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file.read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()}"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"No such file exists"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close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();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666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41AD98-CCBC-47D2-8095-774EEFDA2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85236"/>
              </p:ext>
            </p:extLst>
          </p:nvPr>
        </p:nvGraphicFramePr>
        <p:xfrm>
          <a:off x="1119049" y="4318100"/>
          <a:ext cx="81280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6618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file1.txt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3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Lorem Ipsum is simply dummy text of the printing and typesetting industry. Lorem Ipsum has been the standard dummy text ever since the 1500s, when an unknown printer took a galley of type and scrambled it to make a type specimen book. It has survived not only five centuries, but also the leap into electronic typesetting, remaining essentially unchanged.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6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489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5F40-51D8-4D45-8906-E38FB7FB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Exception Handling: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9BEE-8F5A-4034-AA5E-1BFE5DDD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54555"/>
            <a:ext cx="10058400" cy="83783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Use try… except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Some built exceptions – </a:t>
            </a:r>
            <a:r>
              <a:rPr lang="en-US" sz="1600" dirty="0" err="1"/>
              <a:t>ValueError</a:t>
            </a:r>
            <a:r>
              <a:rPr lang="en-US" sz="1600" dirty="0"/>
              <a:t>, </a:t>
            </a:r>
            <a:r>
              <a:rPr lang="en-US" sz="1600" dirty="0" err="1"/>
              <a:t>ZeroDivisionError</a:t>
            </a:r>
            <a:r>
              <a:rPr lang="en-US" sz="1600" dirty="0"/>
              <a:t>,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79C296-6847-496A-A73D-987D99562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79035"/>
              </p:ext>
            </p:extLst>
          </p:nvPr>
        </p:nvGraphicFramePr>
        <p:xfrm>
          <a:off x="1207051" y="2650101"/>
          <a:ext cx="836433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331">
                  <a:extLst>
                    <a:ext uri="{9D8B030D-6E8A-4147-A177-3AD203B41FA5}">
                      <a16:colId xmlns:a16="http://schemas.microsoft.com/office/drawing/2014/main" val="776707234"/>
                    </a:ext>
                  </a:extLst>
                </a:gridCol>
              </a:tblGrid>
              <a:tr h="259404">
                <a:tc>
                  <a:txBody>
                    <a:bodyPr/>
                    <a:lstStyle/>
                    <a:p>
                      <a:r>
                        <a:rPr lang="en-US" sz="12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30460"/>
                  </a:ext>
                </a:extLst>
              </a:tr>
              <a:tr h="3164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1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while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try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x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"Please enter a number: "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except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ValueError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"Oops!  That was no valid number.  Try later..."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break</a:t>
                      </a:r>
                    </a:p>
                    <a:p>
                      <a:endParaRPr lang="en-US" sz="1200" b="1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2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10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0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try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c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except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ZeroDivisionError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err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"Exception!: "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err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582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E1FCA6-EC14-49E1-A327-BF70835436DA}"/>
              </a:ext>
            </a:extLst>
          </p:cNvPr>
          <p:cNvSpPr/>
          <p:nvPr/>
        </p:nvSpPr>
        <p:spPr>
          <a:xfrm>
            <a:off x="1097280" y="6370486"/>
            <a:ext cx="4033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Reference: https://docs.python.org/3/library/exceptions.html</a:t>
            </a:r>
          </a:p>
        </p:txBody>
      </p:sp>
    </p:spTree>
    <p:extLst>
      <p:ext uri="{BB962C8B-B14F-4D97-AF65-F5344CB8AC3E}">
        <p14:creationId xmlns:p14="http://schemas.microsoft.com/office/powerpoint/2010/main" val="1665710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C607-466E-4F2D-8C17-B3F9A0CF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Coding Conventions for Python – Pep8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48C98-96BA-492F-8E0A-287450A2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dirty="0"/>
              <a:t>Style guide for Python </a:t>
            </a:r>
            <a:r>
              <a:rPr lang="en-US" sz="1600" dirty="0">
                <a:hlinkClick r:id="rId2"/>
              </a:rPr>
              <a:t>https://www.python.org/dev/peps/pep-0008/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Check your Python code online for Pep8 requirements </a:t>
            </a:r>
            <a:r>
              <a:rPr lang="en-US" sz="1600" dirty="0">
                <a:hlinkClick r:id="rId3"/>
              </a:rPr>
              <a:t>http://pep8online.com/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95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C607-466E-4F2D-8C17-B3F9A0CF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Python 2.7 vs Python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48C98-96BA-492F-8E0A-287450A2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Check out these links to know about the Python 2.7 vs Python 3 story</a:t>
            </a:r>
          </a:p>
          <a:p>
            <a:pPr lvl="1"/>
            <a:r>
              <a:rPr lang="en-US" sz="1600" dirty="0">
                <a:hlinkClick r:id="rId2"/>
              </a:rPr>
              <a:t>https://snarky.ca/why-python-3-exists/</a:t>
            </a:r>
          </a:p>
          <a:p>
            <a:pPr lvl="1"/>
            <a:r>
              <a:rPr lang="en-US" sz="1600" dirty="0">
                <a:hlinkClick r:id="rId2"/>
              </a:rPr>
              <a:t>https://www.quora.com/As-someone-interested-in-learning-Python-should-I-start-with-2-x-or-go-straight-to-3-x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2453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Additional Resources, 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AE1FF-8C9E-4616-A44E-56CDF8F4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/>
              <a:t>https://en.wikipedia.org/wiki/Python_(programming_language) 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cs typeface="Silom"/>
              </a:rPr>
              <a:t>Beginners Guide: </a:t>
            </a:r>
            <a:r>
              <a:rPr lang="en-US" sz="1400" i="1" dirty="0">
                <a:hlinkClick r:id="rId2"/>
              </a:rPr>
              <a:t>https://wiki.python.org/moin/BeginnersGuide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cs typeface="Silom"/>
              </a:rPr>
              <a:t>Installing Python: </a:t>
            </a:r>
            <a:r>
              <a:rPr lang="en-US" sz="1400" i="1" dirty="0">
                <a:hlinkClick r:id="rId3"/>
              </a:rPr>
              <a:t>https://www.howtogeek.com/197947/how-to-install-python-on-windows/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hlinkClick r:id="rId4"/>
              </a:rPr>
              <a:t>https://www.tutorialspoint.com/python/python_variable_types.htm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hlinkClick r:id="rId5"/>
              </a:rPr>
              <a:t>http://www.openbookproject.net/books/bpp4awd/ch02.html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hlinkClick r:id="rId6"/>
              </a:rPr>
              <a:t>https://www.datacamp.com/community/tutorials/18-most-common-python-list-questions-learn-python#gs.3LArW1c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hlinkClick r:id="rId7"/>
              </a:rPr>
              <a:t>https://www.learnpython.org/en/Classes_and_Objects</a:t>
            </a:r>
            <a:endParaRPr lang="en-US" sz="1400" i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i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i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04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Python?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1622113"/>
            <a:ext cx="10058400" cy="492693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No, it is not a snake (for this class       )!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Created by Guido van Rossum and first released in 1991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Programming Paradigms &amp; Features: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High level language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Interpreted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Object Oriented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Imperative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Procedural &amp; Structured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Many features support: Functional &amp; Aspect oriented programming 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Metaprogramming, &amp; many other paradigms by using extensions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Design philosophy: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Code readability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Fewer lines of code</a:t>
            </a:r>
          </a:p>
          <a:p>
            <a:pPr marL="19431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F2EA5C83-81DF-4D6A-9CD3-1C6FA1C6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931" y="1682310"/>
            <a:ext cx="274320" cy="27432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8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Zen of Python</a:t>
            </a:r>
          </a:p>
          <a:p>
            <a:pPr lvl="1"/>
            <a:r>
              <a:rPr lang="en-US" sz="1600" dirty="0"/>
              <a:t>Open your repl.it page</a:t>
            </a:r>
          </a:p>
          <a:p>
            <a:pPr lvl="1"/>
            <a:r>
              <a:rPr lang="en-US" sz="1600" dirty="0"/>
              <a:t>Type below and press enter</a:t>
            </a:r>
          </a:p>
          <a:p>
            <a:pPr lvl="2"/>
            <a:r>
              <a:rPr lang="en-US" sz="1600" dirty="0"/>
              <a:t>import this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1600" dirty="0"/>
              <a:t>Comparing Python to Other Languages</a:t>
            </a:r>
          </a:p>
          <a:p>
            <a:pPr lvl="1"/>
            <a:r>
              <a:rPr lang="en-US" sz="1400" dirty="0">
                <a:hlinkClick r:id="rId2"/>
              </a:rPr>
              <a:t>https://www.python.org/doc/essays/comparisons/</a:t>
            </a:r>
            <a:endParaRPr lang="en-US" sz="1600" dirty="0"/>
          </a:p>
          <a:p>
            <a:pPr lvl="1"/>
            <a:endParaRPr lang="en-US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82CC5A-ABA0-4FAD-90D9-EF064732485D}"/>
              </a:ext>
            </a:extLst>
          </p:cNvPr>
          <p:cNvSpPr txBox="1">
            <a:spLocks/>
          </p:cNvSpPr>
          <p:nvPr/>
        </p:nvSpPr>
        <p:spPr>
          <a:xfrm>
            <a:off x="1100388" y="846638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93614F-97CD-4514-9A0A-63B9C639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8076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Python? 					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continued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Who is using Python?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companies include: </a:t>
            </a:r>
          </a:p>
          <a:p>
            <a:pPr lvl="1"/>
            <a:r>
              <a:rPr lang="en-US" sz="1600" dirty="0"/>
              <a:t>Google</a:t>
            </a:r>
          </a:p>
          <a:p>
            <a:pPr lvl="1"/>
            <a:r>
              <a:rPr lang="en-US" sz="1600" dirty="0"/>
              <a:t>Yahoo</a:t>
            </a:r>
          </a:p>
          <a:p>
            <a:pPr lvl="1"/>
            <a:r>
              <a:rPr lang="en-US" sz="1600" dirty="0"/>
              <a:t>NASA</a:t>
            </a:r>
          </a:p>
          <a:p>
            <a:pPr lvl="1"/>
            <a:r>
              <a:rPr lang="en-US" sz="1600" dirty="0"/>
              <a:t>CERN</a:t>
            </a:r>
          </a:p>
          <a:p>
            <a:pPr lvl="1"/>
            <a:r>
              <a:rPr lang="en-US" sz="1600" dirty="0"/>
              <a:t>Reddit (written entirely in Python)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i="1" dirty="0"/>
              <a:t>Source: https://en.wikipedia.org/wiki/Python_(programming_language)</a:t>
            </a:r>
          </a:p>
        </p:txBody>
      </p:sp>
    </p:spTree>
    <p:extLst>
      <p:ext uri="{BB962C8B-B14F-4D97-AF65-F5344CB8AC3E}">
        <p14:creationId xmlns:p14="http://schemas.microsoft.com/office/powerpoint/2010/main" val="365772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A2A9-5EF0-4333-9BFA-7102A3B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"Hello World" in Python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79D4A-CAC8-4F14-8D6D-FBD2EA57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22354"/>
              </p:ext>
            </p:extLst>
          </p:nvPr>
        </p:nvGraphicFramePr>
        <p:xfrm>
          <a:off x="5752989" y="2356376"/>
          <a:ext cx="6157844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7844">
                  <a:extLst>
                    <a:ext uri="{9D8B030D-6E8A-4147-A177-3AD203B41FA5}">
                      <a16:colId xmlns:a16="http://schemas.microsoft.com/office/drawing/2014/main" val="3926207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#Hello World in Python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'Hello World!'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'Hello, how are you today?'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'Hello, it is a good day today.'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'Hello, let\'s go.'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930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291A3-EE46-4C4A-84A6-88431B65832B}"/>
              </a:ext>
            </a:extLst>
          </p:cNvPr>
          <p:cNvSpPr txBox="1"/>
          <p:nvPr/>
        </p:nvSpPr>
        <p:spPr>
          <a:xfrm>
            <a:off x="1473900" y="2656424"/>
            <a:ext cx="3687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Open repl.it and type this code sample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304575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A2A9-5EF0-4333-9BFA-7102A3B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331C-250E-42FD-B923-51D82F49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36906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Did you notice the print() function earlier?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Using print() function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Format of print() function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'\n'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stdout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flush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marL="578358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72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EB370EC7-21C6-FC49-A8EE-3CE186FA4A2D}" vid="{C1B0D7FB-A82C-324D-85E9-F3D857412B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632E62"/>
    </a:dk2>
    <a:lt2>
      <a:srgbClr val="EAE5EB"/>
    </a:lt2>
    <a:accent1>
      <a:srgbClr val="C0C0C0"/>
    </a:accent1>
    <a:accent2>
      <a:srgbClr val="B27EB5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632E62"/>
    </a:dk2>
    <a:lt2>
      <a:srgbClr val="EAE5EB"/>
    </a:lt2>
    <a:accent1>
      <a:srgbClr val="C0C0C0"/>
    </a:accent1>
    <a:accent2>
      <a:srgbClr val="B27EB5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9099</TotalTime>
  <Words>2366</Words>
  <Application>Microsoft Office PowerPoint</Application>
  <PresentationFormat>Widescreen</PresentationFormat>
  <Paragraphs>519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Lucida Grande</vt:lpstr>
      <vt:lpstr>Silom</vt:lpstr>
      <vt:lpstr>Retrospect</vt:lpstr>
      <vt:lpstr>Introduction to Python Basic Programming concepts with Python</vt:lpstr>
      <vt:lpstr>Quick questions</vt:lpstr>
      <vt:lpstr>What will we cover today?</vt:lpstr>
      <vt:lpstr>What is in the Appendix? (Not covered today)</vt:lpstr>
      <vt:lpstr>What is Python?</vt:lpstr>
      <vt:lpstr>What is Python?      …continued</vt:lpstr>
      <vt:lpstr>Who is using Python?</vt:lpstr>
      <vt:lpstr>"Hello World" in Python</vt:lpstr>
      <vt:lpstr>Printing output</vt:lpstr>
      <vt:lpstr>Taking input</vt:lpstr>
      <vt:lpstr>Operators</vt:lpstr>
      <vt:lpstr>Operators: Equality vs Assignment</vt:lpstr>
      <vt:lpstr>Variables</vt:lpstr>
      <vt:lpstr>Boolean</vt:lpstr>
      <vt:lpstr>What kind of things can we work with?</vt:lpstr>
      <vt:lpstr>Built-in Data Types: Numeric Type</vt:lpstr>
      <vt:lpstr>Built-in Data Types: Sequence Type</vt:lpstr>
      <vt:lpstr>Built-in Data Types: Sequence Type   …continued</vt:lpstr>
      <vt:lpstr>Built-in Data Types: Operators on Sequence Type</vt:lpstr>
      <vt:lpstr>Built-in Data Types: Mapping Types</vt:lpstr>
      <vt:lpstr>Built-in Data Types: Set Types</vt:lpstr>
      <vt:lpstr>Hands On </vt:lpstr>
      <vt:lpstr>Structuring with Indentation</vt:lpstr>
      <vt:lpstr>Structuring with Indentation     …continued</vt:lpstr>
      <vt:lpstr>Control Flow</vt:lpstr>
      <vt:lpstr>Conditional Control Flow: The if Statement</vt:lpstr>
      <vt:lpstr>Conditional Control Flow: The For Statement</vt:lpstr>
      <vt:lpstr>Conditional Control Flow: The While Statement</vt:lpstr>
      <vt:lpstr>Using Comments</vt:lpstr>
      <vt:lpstr>Hands On</vt:lpstr>
      <vt:lpstr>Functions</vt:lpstr>
      <vt:lpstr>Functions        …continued</vt:lpstr>
      <vt:lpstr>Hands On – Functions </vt:lpstr>
      <vt:lpstr>Object Oriented Programming</vt:lpstr>
      <vt:lpstr>Object Oriented Programming  </vt:lpstr>
      <vt:lpstr>Object Oriented Programming</vt:lpstr>
      <vt:lpstr>Appendix</vt:lpstr>
      <vt:lpstr>Using .py file vs executing directly via the interpreter</vt:lpstr>
      <vt:lpstr>Using existing modules</vt:lpstr>
      <vt:lpstr>File Handling: An example</vt:lpstr>
      <vt:lpstr>Exception Handling: An example</vt:lpstr>
      <vt:lpstr>Coding Conventions for Python – Pep8</vt:lpstr>
      <vt:lpstr>Python 2.7 vs Python 3</vt:lpstr>
      <vt:lpstr>Additional Resources,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Shalini</dc:creator>
  <cp:lastModifiedBy>Shalini</cp:lastModifiedBy>
  <cp:revision>422</cp:revision>
  <dcterms:created xsi:type="dcterms:W3CDTF">2017-08-05T06:18:28Z</dcterms:created>
  <dcterms:modified xsi:type="dcterms:W3CDTF">2017-08-16T18:01:01Z</dcterms:modified>
</cp:coreProperties>
</file>