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2.xml" ContentType="application/vnd.openxmlformats-officedocument.themeOverride+xml"/>
  <Override PartName="/ppt/notesSlides/notesSlide13.xml" ContentType="application/vnd.openxmlformats-officedocument.presentationml.notesSlide+xml"/>
  <Override PartName="/ppt/theme/themeOverride3.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41"/>
  </p:notesMasterIdLst>
  <p:sldIdLst>
    <p:sldId id="258" r:id="rId2"/>
    <p:sldId id="260" r:id="rId3"/>
    <p:sldId id="332" r:id="rId4"/>
    <p:sldId id="333" r:id="rId5"/>
    <p:sldId id="335" r:id="rId6"/>
    <p:sldId id="334" r:id="rId7"/>
    <p:sldId id="303" r:id="rId8"/>
    <p:sldId id="304" r:id="rId9"/>
    <p:sldId id="280" r:id="rId10"/>
    <p:sldId id="338" r:id="rId11"/>
    <p:sldId id="310" r:id="rId12"/>
    <p:sldId id="291" r:id="rId13"/>
    <p:sldId id="282" r:id="rId14"/>
    <p:sldId id="294" r:id="rId15"/>
    <p:sldId id="329" r:id="rId16"/>
    <p:sldId id="277" r:id="rId17"/>
    <p:sldId id="339" r:id="rId18"/>
    <p:sldId id="302" r:id="rId19"/>
    <p:sldId id="340" r:id="rId20"/>
    <p:sldId id="288" r:id="rId21"/>
    <p:sldId id="274" r:id="rId22"/>
    <p:sldId id="305" r:id="rId23"/>
    <p:sldId id="306" r:id="rId24"/>
    <p:sldId id="307" r:id="rId25"/>
    <p:sldId id="320" r:id="rId26"/>
    <p:sldId id="309" r:id="rId27"/>
    <p:sldId id="336" r:id="rId28"/>
    <p:sldId id="319" r:id="rId29"/>
    <p:sldId id="337" r:id="rId30"/>
    <p:sldId id="301" r:id="rId31"/>
    <p:sldId id="341" r:id="rId32"/>
    <p:sldId id="343" r:id="rId33"/>
    <p:sldId id="290" r:id="rId34"/>
    <p:sldId id="318" r:id="rId35"/>
    <p:sldId id="279" r:id="rId36"/>
    <p:sldId id="289" r:id="rId37"/>
    <p:sldId id="322" r:id="rId38"/>
    <p:sldId id="342" r:id="rId39"/>
    <p:sldId id="263"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3300"/>
    <a:srgbClr val="FF0000"/>
    <a:srgbClr val="CC3300"/>
    <a:srgbClr val="BA69B9"/>
    <a:srgbClr val="B27EB5"/>
    <a:srgbClr val="CC00CC"/>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62594" autoAdjust="0"/>
  </p:normalViewPr>
  <p:slideViewPr>
    <p:cSldViewPr snapToGrid="0" snapToObjects="1">
      <p:cViewPr varScale="1">
        <p:scale>
          <a:sx n="54" d="100"/>
          <a:sy n="54" d="100"/>
        </p:scale>
        <p:origin x="907" y="53"/>
      </p:cViewPr>
      <p:guideLst/>
    </p:cSldViewPr>
  </p:slideViewPr>
  <p:outlineViewPr>
    <p:cViewPr>
      <p:scale>
        <a:sx n="33" d="100"/>
        <a:sy n="33" d="100"/>
      </p:scale>
      <p:origin x="0" y="-11122"/>
    </p:cViewPr>
  </p:outlineViewPr>
  <p:notesTextViewPr>
    <p:cViewPr>
      <p:scale>
        <a:sx n="1" d="1"/>
        <a:sy n="1" d="1"/>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DEC05-F682-48E6-9558-FFF6A54E1853}" type="datetimeFigureOut">
              <a:rPr lang="en-US" smtClean="0"/>
              <a:t>9/26/2017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1E70C6-74B0-4271-BCFC-331A32DEC7B0}" type="slidenum">
              <a:rPr lang="en-US" smtClean="0"/>
              <a:t>‹#›</a:t>
            </a:fld>
            <a:endParaRPr lang="en-US" dirty="0"/>
          </a:p>
        </p:txBody>
      </p:sp>
    </p:spTree>
    <p:extLst>
      <p:ext uri="{BB962C8B-B14F-4D97-AF65-F5344CB8AC3E}">
        <p14:creationId xmlns:p14="http://schemas.microsoft.com/office/powerpoint/2010/main" val="3486284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1</a:t>
            </a:fld>
            <a:endParaRPr lang="en-US" dirty="0"/>
          </a:p>
        </p:txBody>
      </p:sp>
    </p:spTree>
    <p:extLst>
      <p:ext uri="{BB962C8B-B14F-4D97-AF65-F5344CB8AC3E}">
        <p14:creationId xmlns:p14="http://schemas.microsoft.com/office/powerpoint/2010/main" val="204688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Definition:</a:t>
            </a:r>
          </a:p>
          <a:p>
            <a:pPr marL="171450" indent="-171450">
              <a:buFont typeface="Arial" panose="020B0604020202020204" pitchFamily="34" charset="0"/>
              <a:buChar char="•"/>
            </a:pPr>
            <a:r>
              <a:rPr lang="en-US" dirty="0"/>
              <a:t>A function in Python is defined with the def keyword. </a:t>
            </a:r>
          </a:p>
          <a:p>
            <a:pPr marL="171450" indent="-171450">
              <a:buFont typeface="Arial" panose="020B0604020202020204" pitchFamily="34" charset="0"/>
              <a:buChar char="•"/>
            </a:pPr>
            <a:r>
              <a:rPr lang="en-US" dirty="0"/>
              <a:t>Functions do not have declared return types.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function without an explicit </a:t>
            </a:r>
            <a:r>
              <a:rPr lang="en-US" dirty="0"/>
              <a:t>return</a:t>
            </a:r>
            <a:r>
              <a:rPr lang="en-US" sz="1200" b="0" i="0" kern="1200" dirty="0">
                <a:solidFill>
                  <a:schemeClr val="tx1"/>
                </a:solidFill>
                <a:effectLst/>
                <a:latin typeface="+mn-lt"/>
                <a:ea typeface="+mn-ea"/>
                <a:cs typeface="+mn-cs"/>
              </a:rPr>
              <a:t> statement returns </a:t>
            </a:r>
            <a:r>
              <a:rPr lang="en-US" dirty="0"/>
              <a:t>None.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Example 1: </a:t>
            </a:r>
            <a:r>
              <a:rPr lang="en-US" sz="1200" b="0" i="0" kern="1200" dirty="0">
                <a:solidFill>
                  <a:schemeClr val="tx1"/>
                </a:solidFill>
                <a:effectLst/>
                <a:latin typeface="+mn-lt"/>
                <a:ea typeface="+mn-ea"/>
                <a:cs typeface="+mn-cs"/>
              </a:rPr>
              <a:t>no arguments and no return value</a:t>
            </a:r>
          </a:p>
          <a:p>
            <a:pPr marL="457200" lvl="1" indent="0">
              <a:buFont typeface="Arial" panose="020B0604020202020204" pitchFamily="34" charset="0"/>
              <a:buNone/>
            </a:pPr>
            <a:r>
              <a:rPr lang="en-US" dirty="0"/>
              <a:t>def </a:t>
            </a:r>
            <a:r>
              <a:rPr lang="en-US" dirty="0" err="1"/>
              <a:t>hello_function</a:t>
            </a:r>
            <a:r>
              <a:rPr lang="en-US" dirty="0"/>
              <a:t>():</a:t>
            </a:r>
          </a:p>
          <a:p>
            <a:pPr marL="457200" lvl="1" indent="0">
              <a:buFont typeface="Arial" panose="020B0604020202020204" pitchFamily="34" charset="0"/>
              <a:buNone/>
            </a:pPr>
            <a:r>
              <a:rPr lang="en-US" dirty="0"/>
              <a:t>	print 'Hello World’</a:t>
            </a:r>
          </a:p>
          <a:p>
            <a:pPr marL="0" lv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Arguments</a:t>
            </a:r>
          </a:p>
          <a:p>
            <a:pPr marL="0" lvl="0" indent="0">
              <a:buFont typeface="Arial" panose="020B0604020202020204" pitchFamily="34" charset="0"/>
              <a:buNone/>
            </a:pPr>
            <a:r>
              <a:rPr lang="en-US" dirty="0"/>
              <a:t>Function arguments can optionally be defined with a default value. </a:t>
            </a:r>
          </a:p>
          <a:p>
            <a:pPr marL="0" lvl="0" indent="0">
              <a:buFont typeface="Arial" panose="020B0604020202020204" pitchFamily="34" charset="0"/>
              <a:buNone/>
            </a:pPr>
            <a:r>
              <a:rPr lang="en-US" dirty="0"/>
              <a:t>The default value will be assigned in the case that the argument is not present in the call to the function. </a:t>
            </a:r>
          </a:p>
          <a:p>
            <a:pPr marL="0" lvl="0" indent="0">
              <a:buFont typeface="Arial" panose="020B0604020202020204" pitchFamily="34" charset="0"/>
              <a:buNone/>
            </a:pPr>
            <a:r>
              <a:rPr lang="en-US" dirty="0"/>
              <a:t>All arguments without default values must be listed before arguments with default values in the function definition.</a:t>
            </a:r>
          </a:p>
          <a:p>
            <a:pPr marL="0" lvl="0" indent="0">
              <a:buFont typeface="Arial" panose="020B0604020202020204" pitchFamily="34" charset="0"/>
              <a:buNone/>
            </a:pPr>
            <a:r>
              <a:rPr lang="en-US" dirty="0"/>
              <a:t>Example 1: </a:t>
            </a:r>
          </a:p>
          <a:p>
            <a:pPr marL="0" lvl="0" indent="0">
              <a:buFont typeface="Arial" panose="020B0604020202020204" pitchFamily="34" charset="0"/>
              <a:buNone/>
            </a:pPr>
            <a:r>
              <a:rPr lang="en-US" dirty="0"/>
              <a:t>	def </a:t>
            </a:r>
            <a:r>
              <a:rPr lang="en-US" dirty="0" err="1"/>
              <a:t>record_cars</a:t>
            </a:r>
            <a:r>
              <a:rPr lang="en-US" dirty="0"/>
              <a:t>(name, car=0):  </a:t>
            </a:r>
          </a:p>
          <a:p>
            <a:pPr marL="0" lvl="0" indent="0">
              <a:buFont typeface="Arial" panose="020B0604020202020204" pitchFamily="34" charset="0"/>
              <a:buNone/>
            </a:pPr>
            <a:r>
              <a:rPr lang="en-US" dirty="0"/>
              <a:t>		print('%s has %s cars' %(name, car))  </a:t>
            </a:r>
          </a:p>
          <a:p>
            <a:pPr marL="0" lvl="0" indent="0">
              <a:buFont typeface="Arial" panose="020B0604020202020204" pitchFamily="34" charset="0"/>
              <a:buNone/>
            </a:pPr>
            <a:r>
              <a:rPr lang="en-US" dirty="0"/>
              <a:t>	</a:t>
            </a:r>
          </a:p>
          <a:p>
            <a:pPr marL="0" lvl="0" indent="0">
              <a:buFont typeface="Arial" panose="020B0604020202020204" pitchFamily="34" charset="0"/>
              <a:buNone/>
            </a:pPr>
            <a:r>
              <a:rPr lang="en-US" dirty="0"/>
              <a:t>	</a:t>
            </a:r>
            <a:r>
              <a:rPr lang="en-US" dirty="0" err="1"/>
              <a:t>record_cars</a:t>
            </a:r>
            <a:r>
              <a:rPr lang="en-US" dirty="0"/>
              <a:t>('Jill’)</a:t>
            </a:r>
          </a:p>
          <a:p>
            <a:pPr marL="0" lvl="0" indent="0">
              <a:buFont typeface="Arial" panose="020B0604020202020204" pitchFamily="34" charset="0"/>
              <a:buNone/>
            </a:pPr>
            <a:r>
              <a:rPr lang="en-US" dirty="0"/>
              <a:t>	</a:t>
            </a:r>
            <a:r>
              <a:rPr lang="en-US" dirty="0" err="1"/>
              <a:t>record_cars</a:t>
            </a:r>
            <a:r>
              <a:rPr lang="en-US" dirty="0"/>
              <a:t>('Jack', 2)</a:t>
            </a:r>
          </a:p>
          <a:p>
            <a:pPr marL="0" lvl="0" indent="0">
              <a:buFont typeface="Arial" panose="020B0604020202020204" pitchFamily="34" charset="0"/>
              <a:buNone/>
            </a:pPr>
            <a:r>
              <a:rPr lang="en-US" dirty="0"/>
              <a:t>	Output:</a:t>
            </a:r>
          </a:p>
          <a:p>
            <a:pPr marL="0" lvl="0" indent="0">
              <a:buFont typeface="Arial" panose="020B0604020202020204" pitchFamily="34" charset="0"/>
              <a:buNone/>
            </a:pPr>
            <a:r>
              <a:rPr lang="en-US" dirty="0"/>
              <a:t>	Jill has 0 cars </a:t>
            </a:r>
          </a:p>
          <a:p>
            <a:pPr marL="0" lvl="0" indent="0">
              <a:buFont typeface="Arial" panose="020B0604020202020204" pitchFamily="34" charset="0"/>
              <a:buNone/>
            </a:pPr>
            <a:r>
              <a:rPr lang="en-US" dirty="0"/>
              <a:t>	Jack has 2 cars</a:t>
            </a:r>
          </a:p>
          <a:p>
            <a:pPr marL="0" lvl="0" indent="0">
              <a:buFont typeface="Arial" panose="020B0604020202020204" pitchFamily="34" charset="0"/>
              <a:buNone/>
            </a:pPr>
            <a:endParaRPr lang="en-US" dirty="0"/>
          </a:p>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return</a:t>
            </a:r>
            <a:r>
              <a:rPr lang="en-US" sz="1200" b="0" i="0" kern="1200" dirty="0">
                <a:solidFill>
                  <a:schemeClr val="tx1"/>
                </a:solidFill>
                <a:effectLst/>
                <a:latin typeface="+mn-lt"/>
                <a:ea typeface="+mn-ea"/>
                <a:cs typeface="+mn-cs"/>
              </a:rPr>
              <a:t> Statement</a:t>
            </a:r>
          </a:p>
          <a:p>
            <a:r>
              <a:rPr lang="en-US" sz="1200" b="0" i="0" kern="1200" dirty="0">
                <a:solidFill>
                  <a:schemeClr val="tx1"/>
                </a:solidFill>
                <a:effectLst/>
                <a:latin typeface="+mn-lt"/>
                <a:ea typeface="+mn-ea"/>
                <a:cs typeface="+mn-cs"/>
              </a:rPr>
              <a:t>Used to return value to the calling program.</a:t>
            </a:r>
          </a:p>
          <a:p>
            <a:r>
              <a:rPr lang="en-US" sz="1200" b="0" i="0" kern="1200" dirty="0">
                <a:solidFill>
                  <a:schemeClr val="tx1"/>
                </a:solidFill>
                <a:effectLst/>
                <a:latin typeface="+mn-lt"/>
                <a:ea typeface="+mn-ea"/>
                <a:cs typeface="+mn-cs"/>
              </a:rPr>
              <a:t>A return statement with no arguments is the same as return None.</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61E70C6-74B0-4271-BCFC-331A32DEC7B0}" type="slidenum">
              <a:rPr lang="en-US" smtClean="0"/>
              <a:t>16</a:t>
            </a:fld>
            <a:endParaRPr lang="en-US" dirty="0"/>
          </a:p>
        </p:txBody>
      </p:sp>
    </p:spTree>
    <p:extLst>
      <p:ext uri="{BB962C8B-B14F-4D97-AF65-F5344CB8AC3E}">
        <p14:creationId xmlns:p14="http://schemas.microsoft.com/office/powerpoint/2010/main" val="3908831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Definition:</a:t>
            </a:r>
          </a:p>
          <a:p>
            <a:pPr marL="171450" indent="-171450">
              <a:buFont typeface="Arial" panose="020B0604020202020204" pitchFamily="34" charset="0"/>
              <a:buChar char="•"/>
            </a:pPr>
            <a:r>
              <a:rPr lang="en-US" dirty="0"/>
              <a:t>A function in Python is defined with the def keyword. </a:t>
            </a:r>
          </a:p>
          <a:p>
            <a:pPr marL="171450" indent="-171450">
              <a:buFont typeface="Arial" panose="020B0604020202020204" pitchFamily="34" charset="0"/>
              <a:buChar char="•"/>
            </a:pPr>
            <a:r>
              <a:rPr lang="en-US" dirty="0"/>
              <a:t>Functions do not have declared return types.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function without an explicit </a:t>
            </a:r>
            <a:r>
              <a:rPr lang="en-US" dirty="0"/>
              <a:t>return</a:t>
            </a:r>
            <a:r>
              <a:rPr lang="en-US" sz="1200" b="0" i="0" kern="1200" dirty="0">
                <a:solidFill>
                  <a:schemeClr val="tx1"/>
                </a:solidFill>
                <a:effectLst/>
                <a:latin typeface="+mn-lt"/>
                <a:ea typeface="+mn-ea"/>
                <a:cs typeface="+mn-cs"/>
              </a:rPr>
              <a:t> statement returns </a:t>
            </a:r>
            <a:r>
              <a:rPr lang="en-US" dirty="0"/>
              <a:t>None.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Example 1: </a:t>
            </a:r>
            <a:r>
              <a:rPr lang="en-US" sz="1200" b="0" i="0" kern="1200" dirty="0">
                <a:solidFill>
                  <a:schemeClr val="tx1"/>
                </a:solidFill>
                <a:effectLst/>
                <a:latin typeface="+mn-lt"/>
                <a:ea typeface="+mn-ea"/>
                <a:cs typeface="+mn-cs"/>
              </a:rPr>
              <a:t>no arguments and no return value</a:t>
            </a:r>
          </a:p>
          <a:p>
            <a:pPr marL="457200" lvl="1" indent="0">
              <a:buFont typeface="Arial" panose="020B0604020202020204" pitchFamily="34" charset="0"/>
              <a:buNone/>
            </a:pPr>
            <a:r>
              <a:rPr lang="en-US" dirty="0"/>
              <a:t>def </a:t>
            </a:r>
            <a:r>
              <a:rPr lang="en-US" dirty="0" err="1"/>
              <a:t>hello_function</a:t>
            </a:r>
            <a:r>
              <a:rPr lang="en-US" dirty="0"/>
              <a:t>():</a:t>
            </a:r>
          </a:p>
          <a:p>
            <a:pPr marL="457200" lvl="1" indent="0">
              <a:buFont typeface="Arial" panose="020B0604020202020204" pitchFamily="34" charset="0"/>
              <a:buNone/>
            </a:pPr>
            <a:r>
              <a:rPr lang="en-US" dirty="0"/>
              <a:t>	print 'Hello World’</a:t>
            </a:r>
          </a:p>
          <a:p>
            <a:pPr marL="0" lv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Arguments</a:t>
            </a:r>
          </a:p>
          <a:p>
            <a:pPr marL="0" lvl="0" indent="0">
              <a:buFont typeface="Arial" panose="020B0604020202020204" pitchFamily="34" charset="0"/>
              <a:buNone/>
            </a:pPr>
            <a:r>
              <a:rPr lang="en-US" dirty="0"/>
              <a:t>Function arguments can optionally be defined with a default value. </a:t>
            </a:r>
          </a:p>
          <a:p>
            <a:pPr marL="0" lvl="0" indent="0">
              <a:buFont typeface="Arial" panose="020B0604020202020204" pitchFamily="34" charset="0"/>
              <a:buNone/>
            </a:pPr>
            <a:r>
              <a:rPr lang="en-US" dirty="0"/>
              <a:t>The default value will be assigned in the case that the argument is not present in the call to the function. </a:t>
            </a:r>
          </a:p>
          <a:p>
            <a:pPr marL="0" lvl="0" indent="0">
              <a:buFont typeface="Arial" panose="020B0604020202020204" pitchFamily="34" charset="0"/>
              <a:buNone/>
            </a:pPr>
            <a:r>
              <a:rPr lang="en-US" dirty="0"/>
              <a:t>All arguments without default values must be listed before arguments with default values in the function definition.</a:t>
            </a:r>
          </a:p>
          <a:p>
            <a:pPr marL="0" lvl="0" indent="0">
              <a:buFont typeface="Arial" panose="020B0604020202020204" pitchFamily="34" charset="0"/>
              <a:buNone/>
            </a:pPr>
            <a:r>
              <a:rPr lang="en-US" dirty="0"/>
              <a:t>Example 1: </a:t>
            </a:r>
          </a:p>
          <a:p>
            <a:pPr marL="0" lvl="0" indent="0">
              <a:buFont typeface="Arial" panose="020B0604020202020204" pitchFamily="34" charset="0"/>
              <a:buNone/>
            </a:pPr>
            <a:r>
              <a:rPr lang="en-US" dirty="0"/>
              <a:t>	def </a:t>
            </a:r>
            <a:r>
              <a:rPr lang="en-US" dirty="0" err="1"/>
              <a:t>record_cars</a:t>
            </a:r>
            <a:r>
              <a:rPr lang="en-US" dirty="0"/>
              <a:t>(name, car=0):  </a:t>
            </a:r>
          </a:p>
          <a:p>
            <a:pPr marL="0" lvl="0" indent="0">
              <a:buFont typeface="Arial" panose="020B0604020202020204" pitchFamily="34" charset="0"/>
              <a:buNone/>
            </a:pPr>
            <a:r>
              <a:rPr lang="en-US" dirty="0"/>
              <a:t>		print('%s has %s cars' %(name, car))  </a:t>
            </a:r>
          </a:p>
          <a:p>
            <a:pPr marL="0" lvl="0" indent="0">
              <a:buFont typeface="Arial" panose="020B0604020202020204" pitchFamily="34" charset="0"/>
              <a:buNone/>
            </a:pPr>
            <a:r>
              <a:rPr lang="en-US" dirty="0"/>
              <a:t>	</a:t>
            </a:r>
          </a:p>
          <a:p>
            <a:pPr marL="0" lvl="0" indent="0">
              <a:buFont typeface="Arial" panose="020B0604020202020204" pitchFamily="34" charset="0"/>
              <a:buNone/>
            </a:pPr>
            <a:r>
              <a:rPr lang="en-US" dirty="0"/>
              <a:t>	</a:t>
            </a:r>
            <a:r>
              <a:rPr lang="en-US" dirty="0" err="1"/>
              <a:t>record_cars</a:t>
            </a:r>
            <a:r>
              <a:rPr lang="en-US" dirty="0"/>
              <a:t>('Jill’)</a:t>
            </a:r>
          </a:p>
          <a:p>
            <a:pPr marL="0" lvl="0" indent="0">
              <a:buFont typeface="Arial" panose="020B0604020202020204" pitchFamily="34" charset="0"/>
              <a:buNone/>
            </a:pPr>
            <a:r>
              <a:rPr lang="en-US" dirty="0"/>
              <a:t>	</a:t>
            </a:r>
            <a:r>
              <a:rPr lang="en-US" dirty="0" err="1"/>
              <a:t>record_cars</a:t>
            </a:r>
            <a:r>
              <a:rPr lang="en-US" dirty="0"/>
              <a:t>('Jack', 2)</a:t>
            </a:r>
          </a:p>
          <a:p>
            <a:pPr marL="0" lvl="0" indent="0">
              <a:buFont typeface="Arial" panose="020B0604020202020204" pitchFamily="34" charset="0"/>
              <a:buNone/>
            </a:pPr>
            <a:r>
              <a:rPr lang="en-US" dirty="0"/>
              <a:t>	Output:</a:t>
            </a:r>
          </a:p>
          <a:p>
            <a:pPr marL="0" lvl="0" indent="0">
              <a:buFont typeface="Arial" panose="020B0604020202020204" pitchFamily="34" charset="0"/>
              <a:buNone/>
            </a:pPr>
            <a:r>
              <a:rPr lang="en-US" dirty="0"/>
              <a:t>	Jill has 0 cars </a:t>
            </a:r>
          </a:p>
          <a:p>
            <a:pPr marL="0" lvl="0" indent="0">
              <a:buFont typeface="Arial" panose="020B0604020202020204" pitchFamily="34" charset="0"/>
              <a:buNone/>
            </a:pPr>
            <a:r>
              <a:rPr lang="en-US" dirty="0"/>
              <a:t>	Jack has 2 cars</a:t>
            </a:r>
          </a:p>
          <a:p>
            <a:pPr marL="0" lvl="0" indent="0">
              <a:buFont typeface="Arial" panose="020B0604020202020204" pitchFamily="34" charset="0"/>
              <a:buNone/>
            </a:pPr>
            <a:endParaRPr lang="en-US" dirty="0"/>
          </a:p>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return</a:t>
            </a:r>
            <a:r>
              <a:rPr lang="en-US" sz="1200" b="0" i="0" kern="1200" dirty="0">
                <a:solidFill>
                  <a:schemeClr val="tx1"/>
                </a:solidFill>
                <a:effectLst/>
                <a:latin typeface="+mn-lt"/>
                <a:ea typeface="+mn-ea"/>
                <a:cs typeface="+mn-cs"/>
              </a:rPr>
              <a:t> Statement</a:t>
            </a:r>
          </a:p>
          <a:p>
            <a:r>
              <a:rPr lang="en-US" sz="1200" b="0" i="0" kern="1200" dirty="0">
                <a:solidFill>
                  <a:schemeClr val="tx1"/>
                </a:solidFill>
                <a:effectLst/>
                <a:latin typeface="+mn-lt"/>
                <a:ea typeface="+mn-ea"/>
                <a:cs typeface="+mn-cs"/>
              </a:rPr>
              <a:t>Used to return value to the calling program.</a:t>
            </a:r>
          </a:p>
          <a:p>
            <a:r>
              <a:rPr lang="en-US" sz="1200" b="0" i="0" kern="1200" dirty="0">
                <a:solidFill>
                  <a:schemeClr val="tx1"/>
                </a:solidFill>
                <a:effectLst/>
                <a:latin typeface="+mn-lt"/>
                <a:ea typeface="+mn-ea"/>
                <a:cs typeface="+mn-cs"/>
              </a:rPr>
              <a:t>A return statement with no arguments is the same as return None.</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61E70C6-74B0-4271-BCFC-331A32DEC7B0}" type="slidenum">
              <a:rPr lang="en-US" smtClean="0"/>
              <a:t>19</a:t>
            </a:fld>
            <a:endParaRPr lang="en-US" dirty="0"/>
          </a:p>
        </p:txBody>
      </p:sp>
    </p:spTree>
    <p:extLst>
      <p:ext uri="{BB962C8B-B14F-4D97-AF65-F5344CB8AC3E}">
        <p14:creationId xmlns:p14="http://schemas.microsoft.com/office/powerpoint/2010/main" val="4225119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 Flow could be:</a:t>
            </a:r>
          </a:p>
          <a:p>
            <a:r>
              <a:rPr lang="en-US" dirty="0"/>
              <a:t>Sequential or Conditional</a:t>
            </a:r>
          </a:p>
          <a:p>
            <a:endParaRPr lang="en-US" dirty="0"/>
          </a:p>
          <a:p>
            <a:r>
              <a:rPr lang="en-US" dirty="0"/>
              <a:t>Sequential Flow of Logic:</a:t>
            </a:r>
          </a:p>
          <a:p>
            <a:r>
              <a:rPr lang="en-US" dirty="0"/>
              <a:t>Do step 1</a:t>
            </a:r>
          </a:p>
          <a:p>
            <a:r>
              <a:rPr lang="en-US" dirty="0"/>
              <a:t>Do step 2</a:t>
            </a:r>
          </a:p>
          <a:p>
            <a:r>
              <a:rPr lang="en-US" dirty="0"/>
              <a:t>…</a:t>
            </a:r>
          </a:p>
          <a:p>
            <a:r>
              <a:rPr lang="en-US" dirty="0"/>
              <a:t>Do step n</a:t>
            </a:r>
          </a:p>
          <a:p>
            <a:endParaRPr lang="en-US" dirty="0"/>
          </a:p>
          <a:p>
            <a:r>
              <a:rPr lang="en-US" dirty="0"/>
              <a:t>Conditional Flow of Logic</a:t>
            </a:r>
          </a:p>
          <a:p>
            <a:r>
              <a:rPr lang="en-US" dirty="0"/>
              <a:t>Do step 1</a:t>
            </a:r>
          </a:p>
          <a:p>
            <a:r>
              <a:rPr lang="en-US" dirty="0"/>
              <a:t>If step 1 was successful,</a:t>
            </a:r>
          </a:p>
          <a:p>
            <a:r>
              <a:rPr lang="en-US" dirty="0"/>
              <a:t>  Do step 2</a:t>
            </a:r>
          </a:p>
          <a:p>
            <a:r>
              <a:rPr lang="en-US" dirty="0"/>
              <a:t>  Do step 3, 5 times</a:t>
            </a:r>
          </a:p>
          <a:p>
            <a:r>
              <a:rPr lang="en-US" dirty="0"/>
              <a:t>Else</a:t>
            </a:r>
          </a:p>
          <a:p>
            <a:r>
              <a:rPr lang="en-US" dirty="0"/>
              <a:t>  Do step 4</a:t>
            </a:r>
          </a:p>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21</a:t>
            </a:fld>
            <a:endParaRPr lang="en-US" dirty="0"/>
          </a:p>
        </p:txBody>
      </p:sp>
    </p:spTree>
    <p:extLst>
      <p:ext uri="{BB962C8B-B14F-4D97-AF65-F5344CB8AC3E}">
        <p14:creationId xmlns:p14="http://schemas.microsoft.com/office/powerpoint/2010/main" val="2164102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22</a:t>
            </a:fld>
            <a:endParaRPr lang="en-US" dirty="0"/>
          </a:p>
        </p:txBody>
      </p:sp>
    </p:spTree>
    <p:extLst>
      <p:ext uri="{BB962C8B-B14F-4D97-AF65-F5344CB8AC3E}">
        <p14:creationId xmlns:p14="http://schemas.microsoft.com/office/powerpoint/2010/main" val="960624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Anything inside [] is a list</a:t>
            </a:r>
            <a:r>
              <a:rPr lang="en-US"/>
              <a:t>. </a:t>
            </a:r>
          </a:p>
          <a:p>
            <a:r>
              <a:rPr lang="en-US"/>
              <a:t>See https://docs.python.org/3/library/stdtypes.html#sequence-types-list-tuple-range for more details.</a:t>
            </a:r>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23</a:t>
            </a:fld>
            <a:endParaRPr lang="en-US" dirty="0"/>
          </a:p>
        </p:txBody>
      </p:sp>
    </p:spTree>
    <p:extLst>
      <p:ext uri="{BB962C8B-B14F-4D97-AF65-F5344CB8AC3E}">
        <p14:creationId xmlns:p14="http://schemas.microsoft.com/office/powerpoint/2010/main" val="126976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i="1" dirty="0"/>
              <a:t>break </a:t>
            </a:r>
            <a:r>
              <a:rPr lang="en-US" i="0" dirty="0"/>
              <a:t>Statement</a:t>
            </a:r>
          </a:p>
          <a:p>
            <a:pPr marL="171450" indent="-171450">
              <a:buFont typeface="Arial" panose="020B0604020202020204" pitchFamily="34" charset="0"/>
              <a:buChar char="•"/>
            </a:pPr>
            <a:r>
              <a:rPr lang="en-US" dirty="0"/>
              <a:t>The break statement in Python terminates the current loop and resumes execution at the next statement.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Example: Print all letters in a text and break when you see the letter ‘N’</a:t>
            </a:r>
          </a:p>
          <a:p>
            <a:r>
              <a:rPr lang="en-US" dirty="0"/>
              <a:t>for </a:t>
            </a:r>
            <a:r>
              <a:rPr lang="en-US" dirty="0" err="1"/>
              <a:t>aLetter</a:t>
            </a:r>
            <a:r>
              <a:rPr lang="en-US" dirty="0"/>
              <a:t> in 'She Codes Now':     </a:t>
            </a:r>
          </a:p>
          <a:p>
            <a:r>
              <a:rPr lang="en-US" dirty="0"/>
              <a:t>	if </a:t>
            </a:r>
            <a:r>
              <a:rPr lang="en-US" dirty="0" err="1"/>
              <a:t>aLetter</a:t>
            </a:r>
            <a:r>
              <a:rPr lang="en-US" dirty="0"/>
              <a:t> == 'N':      </a:t>
            </a:r>
          </a:p>
          <a:p>
            <a:r>
              <a:rPr lang="en-US" dirty="0"/>
              <a:t>		break   </a:t>
            </a:r>
          </a:p>
          <a:p>
            <a:r>
              <a:rPr lang="en-US" dirty="0"/>
              <a:t>	print('Current Letter :', </a:t>
            </a:r>
            <a:r>
              <a:rPr lang="en-US" dirty="0" err="1"/>
              <a:t>aLetter</a:t>
            </a:r>
            <a:r>
              <a:rPr lang="en-US" dirty="0"/>
              <a:t>)</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i="1" dirty="0"/>
              <a:t>continue </a:t>
            </a:r>
            <a:r>
              <a:rPr lang="en-US" i="0" dirty="0"/>
              <a:t>Statement</a:t>
            </a:r>
          </a:p>
          <a:p>
            <a:pPr marL="171450" indent="-171450">
              <a:buFont typeface="Arial" panose="020B0604020202020204" pitchFamily="34" charset="0"/>
              <a:buChar char="•"/>
            </a:pPr>
            <a:r>
              <a:rPr lang="en-US" dirty="0"/>
              <a:t>The continue statement returns the control to the beginning of the while loop.</a:t>
            </a:r>
          </a:p>
          <a:p>
            <a:pPr marL="171450" indent="-171450">
              <a:buFont typeface="Arial" panose="020B0604020202020204" pitchFamily="34" charset="0"/>
              <a:buChar char="•"/>
            </a:pPr>
            <a:r>
              <a:rPr lang="en-US" dirty="0"/>
              <a:t>It rejects all the remaining statements in the current iteration of the loop and moves the control back to the top of the loop. </a:t>
            </a:r>
          </a:p>
          <a:p>
            <a:pPr marL="171450" indent="-171450">
              <a:buFont typeface="Arial" panose="020B0604020202020204" pitchFamily="34" charset="0"/>
              <a:buChar char="•"/>
            </a:pPr>
            <a:r>
              <a:rPr lang="en-US" dirty="0"/>
              <a:t>It can be used in both while and for loops.</a:t>
            </a:r>
          </a:p>
          <a:p>
            <a:endParaRPr lang="en-US" dirty="0"/>
          </a:p>
          <a:p>
            <a:r>
              <a:rPr lang="en-US" dirty="0"/>
              <a:t>Example: Print all letters in a text except for the letter ‘N’</a:t>
            </a:r>
          </a:p>
          <a:p>
            <a:r>
              <a:rPr lang="en-US" dirty="0"/>
              <a:t>for </a:t>
            </a:r>
            <a:r>
              <a:rPr lang="en-US" dirty="0" err="1"/>
              <a:t>aLetter</a:t>
            </a:r>
            <a:r>
              <a:rPr lang="en-US" dirty="0"/>
              <a:t> in 'She Codes Now':     </a:t>
            </a:r>
          </a:p>
          <a:p>
            <a:r>
              <a:rPr lang="en-US" dirty="0"/>
              <a:t>	if </a:t>
            </a:r>
            <a:r>
              <a:rPr lang="en-US" dirty="0" err="1"/>
              <a:t>aLetter</a:t>
            </a:r>
            <a:r>
              <a:rPr lang="en-US" dirty="0"/>
              <a:t> == 'N':      </a:t>
            </a:r>
          </a:p>
          <a:p>
            <a:r>
              <a:rPr lang="en-US" dirty="0"/>
              <a:t>		continue   </a:t>
            </a:r>
          </a:p>
          <a:p>
            <a:r>
              <a:rPr lang="en-US" dirty="0"/>
              <a:t>	print('Current Letter :', </a:t>
            </a:r>
            <a:r>
              <a:rPr lang="en-US" dirty="0" err="1"/>
              <a:t>aLetter</a:t>
            </a:r>
            <a:r>
              <a:rPr lang="en-US" dirty="0"/>
              <a:t>)</a:t>
            </a:r>
          </a:p>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24</a:t>
            </a:fld>
            <a:endParaRPr lang="en-US" dirty="0"/>
          </a:p>
        </p:txBody>
      </p:sp>
    </p:spTree>
    <p:extLst>
      <p:ext uri="{BB962C8B-B14F-4D97-AF65-F5344CB8AC3E}">
        <p14:creationId xmlns:p14="http://schemas.microsoft.com/office/powerpoint/2010/main" val="3294529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200000"/>
              </a:lnSpc>
              <a:spcBef>
                <a:spcPts val="600"/>
              </a:spcBef>
              <a:spcAft>
                <a:spcPts val="600"/>
              </a:spcAft>
              <a:buFont typeface="Arial" panose="020B0604020202020204" pitchFamily="34" charset="0"/>
              <a:buNone/>
            </a:pPr>
            <a:r>
              <a:rPr lang="en-US" sz="1400" b="1" dirty="0">
                <a:solidFill>
                  <a:schemeClr val="tx2">
                    <a:lumMod val="60000"/>
                    <a:lumOff val="40000"/>
                  </a:schemeClr>
                </a:solidFill>
                <a:latin typeface="+mn-lt"/>
              </a:rPr>
              <a:t>Object Oriented Programming</a:t>
            </a:r>
            <a:endParaRPr lang="en-US" sz="1400" dirty="0"/>
          </a:p>
          <a:p>
            <a:pPr marL="742950" lvl="1" indent="-285750">
              <a:lnSpc>
                <a:spcPct val="200000"/>
              </a:lnSpc>
              <a:spcBef>
                <a:spcPts val="600"/>
              </a:spcBef>
              <a:spcAft>
                <a:spcPts val="600"/>
              </a:spcAft>
              <a:buFont typeface="Arial" panose="020B0604020202020204" pitchFamily="34" charset="0"/>
              <a:buChar char="•"/>
            </a:pPr>
            <a:r>
              <a:rPr lang="en-US" sz="1400" dirty="0"/>
              <a:t>It is a Programming Paradigm</a:t>
            </a:r>
          </a:p>
          <a:p>
            <a:pPr marL="742950" lvl="1" indent="-285750">
              <a:lnSpc>
                <a:spcPct val="200000"/>
              </a:lnSpc>
              <a:spcBef>
                <a:spcPts val="600"/>
              </a:spcBef>
              <a:spcAft>
                <a:spcPts val="600"/>
              </a:spcAft>
              <a:buFont typeface="Arial" panose="020B0604020202020204" pitchFamily="34" charset="0"/>
              <a:buChar char="•"/>
            </a:pPr>
            <a:r>
              <a:rPr lang="en-US" sz="1400" dirty="0"/>
              <a:t>Starts with - everything is an object</a:t>
            </a:r>
          </a:p>
          <a:p>
            <a:pPr marL="742950" lvl="1" indent="-285750">
              <a:lnSpc>
                <a:spcPct val="200000"/>
              </a:lnSpc>
              <a:spcBef>
                <a:spcPts val="600"/>
              </a:spcBef>
              <a:spcAft>
                <a:spcPts val="0"/>
              </a:spcAft>
              <a:buFont typeface="Arial" panose="020B0604020202020204" pitchFamily="34" charset="0"/>
              <a:buChar char="•"/>
            </a:pPr>
            <a:r>
              <a:rPr lang="en-US" sz="1400" dirty="0"/>
              <a:t>All objects share two characteristics: s</a:t>
            </a:r>
            <a:r>
              <a:rPr lang="en-US" sz="1400" i="1" dirty="0"/>
              <a:t>tate</a:t>
            </a:r>
            <a:r>
              <a:rPr lang="en-US" sz="1400" dirty="0"/>
              <a:t> &amp; </a:t>
            </a:r>
            <a:r>
              <a:rPr lang="en-US" sz="1400" i="1" dirty="0"/>
              <a:t>behavior</a:t>
            </a:r>
            <a:r>
              <a:rPr lang="en-US" sz="1400" dirty="0"/>
              <a:t>. </a:t>
            </a:r>
          </a:p>
          <a:p>
            <a:pPr marL="1085850" lvl="2" indent="-171450">
              <a:lnSpc>
                <a:spcPct val="100000"/>
              </a:lnSpc>
              <a:spcBef>
                <a:spcPts val="0"/>
              </a:spcBef>
              <a:spcAft>
                <a:spcPts val="600"/>
              </a:spcAft>
              <a:buFont typeface="Arial" panose="020B0604020202020204" pitchFamily="34" charset="0"/>
              <a:buChar char="•"/>
            </a:pPr>
            <a:r>
              <a:rPr lang="en-US" dirty="0"/>
              <a:t>e.g. car: state - (color, manufacturer, break type), behavior - (apply break, drive) etc.</a:t>
            </a:r>
          </a:p>
          <a:p>
            <a:pPr marL="742950" lvl="1" indent="-285750">
              <a:lnSpc>
                <a:spcPct val="200000"/>
              </a:lnSpc>
              <a:spcBef>
                <a:spcPts val="600"/>
              </a:spcBef>
              <a:spcAft>
                <a:spcPts val="600"/>
              </a:spcAft>
              <a:buFont typeface="Arial" panose="020B0604020202020204" pitchFamily="34" charset="0"/>
              <a:buChar char="•"/>
            </a:pPr>
            <a:r>
              <a:rPr lang="en-US" sz="1400" dirty="0"/>
              <a:t>Similarly, objects in programming also have two characteristics: state &amp; behavior</a:t>
            </a:r>
          </a:p>
          <a:p>
            <a:pPr marL="742950" lvl="1" indent="-285750">
              <a:lnSpc>
                <a:spcPct val="200000"/>
              </a:lnSpc>
              <a:spcBef>
                <a:spcPts val="600"/>
              </a:spcBef>
              <a:spcAft>
                <a:spcPts val="600"/>
              </a:spcAft>
              <a:buFont typeface="Arial" panose="020B0604020202020204" pitchFamily="34" charset="0"/>
              <a:buChar char="•"/>
            </a:pPr>
            <a:r>
              <a:rPr lang="en-US" sz="1400" dirty="0"/>
              <a:t>State is represented by “variables” and behavior is represented by “methods”</a:t>
            </a:r>
          </a:p>
          <a:p>
            <a:pPr marL="742950" lvl="1" indent="-285750">
              <a:lnSpc>
                <a:spcPct val="200000"/>
              </a:lnSpc>
              <a:spcBef>
                <a:spcPts val="600"/>
              </a:spcBef>
              <a:spcAft>
                <a:spcPts val="600"/>
              </a:spcAft>
              <a:buFont typeface="Arial" panose="020B0604020202020204" pitchFamily="34" charset="0"/>
              <a:buChar char="•"/>
            </a:pPr>
            <a:r>
              <a:rPr lang="en-US" sz="1400" dirty="0"/>
              <a:t>The state can be shared with outside world (other programs) only through methods</a:t>
            </a:r>
          </a:p>
          <a:p>
            <a:pPr marL="742950" lvl="1" indent="-285750">
              <a:lnSpc>
                <a:spcPct val="200000"/>
              </a:lnSpc>
              <a:spcBef>
                <a:spcPts val="600"/>
              </a:spcBef>
              <a:spcAft>
                <a:spcPts val="0"/>
              </a:spcAft>
              <a:buFont typeface="Arial" panose="020B0604020202020204" pitchFamily="34" charset="0"/>
              <a:buChar char="•"/>
            </a:pPr>
            <a:r>
              <a:rPr lang="en-US" sz="1400" dirty="0"/>
              <a:t>This bundling of data and methods is called Encapsulation. It  keeps data safe from outside interference and misuse.</a:t>
            </a:r>
          </a:p>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25</a:t>
            </a:fld>
            <a:endParaRPr lang="en-US" dirty="0"/>
          </a:p>
        </p:txBody>
      </p:sp>
    </p:spTree>
    <p:extLst>
      <p:ext uri="{BB962C8B-B14F-4D97-AF65-F5344CB8AC3E}">
        <p14:creationId xmlns:p14="http://schemas.microsoft.com/office/powerpoint/2010/main" val="1442464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27</a:t>
            </a:fld>
            <a:endParaRPr lang="en-US" dirty="0"/>
          </a:p>
        </p:txBody>
      </p:sp>
    </p:spTree>
    <p:extLst>
      <p:ext uri="{BB962C8B-B14F-4D97-AF65-F5344CB8AC3E}">
        <p14:creationId xmlns:p14="http://schemas.microsoft.com/office/powerpoint/2010/main" val="1387912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Modules vs Packages in Python</a:t>
            </a:r>
          </a:p>
          <a:p>
            <a:r>
              <a:rPr lang="en-US" dirty="0"/>
              <a:t>Module is like a single .</a:t>
            </a:r>
            <a:r>
              <a:rPr lang="en-US" dirty="0" err="1"/>
              <a:t>py</a:t>
            </a:r>
            <a:r>
              <a:rPr lang="en-US" dirty="0"/>
              <a:t> file.</a:t>
            </a:r>
          </a:p>
          <a:p>
            <a:r>
              <a:rPr lang="en-US" dirty="0"/>
              <a:t>Package is a way of structuring modules together.</a:t>
            </a:r>
          </a:p>
          <a:p>
            <a:endParaRPr lang="en-US" dirty="0"/>
          </a:p>
          <a:p>
            <a:r>
              <a:rPr lang="en-US" dirty="0"/>
              <a:t>https://docs.python.org/3/tutorial/modules.html</a:t>
            </a:r>
          </a:p>
        </p:txBody>
      </p:sp>
      <p:sp>
        <p:nvSpPr>
          <p:cNvPr id="4" name="Slide Number Placeholder 3"/>
          <p:cNvSpPr>
            <a:spLocks noGrp="1"/>
          </p:cNvSpPr>
          <p:nvPr>
            <p:ph type="sldNum" sz="quarter" idx="10"/>
          </p:nvPr>
        </p:nvSpPr>
        <p:spPr/>
        <p:txBody>
          <a:bodyPr/>
          <a:lstStyle/>
          <a:p>
            <a:fld id="{361E70C6-74B0-4271-BCFC-331A32DEC7B0}" type="slidenum">
              <a:rPr lang="en-US" smtClean="0"/>
              <a:t>28</a:t>
            </a:fld>
            <a:endParaRPr lang="en-US" dirty="0"/>
          </a:p>
        </p:txBody>
      </p:sp>
    </p:spTree>
    <p:extLst>
      <p:ext uri="{BB962C8B-B14F-4D97-AF65-F5344CB8AC3E}">
        <p14:creationId xmlns:p14="http://schemas.microsoft.com/office/powerpoint/2010/main" val="4004209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Difference between Error &amp; Exception:</a:t>
            </a:r>
          </a:p>
          <a:p>
            <a:r>
              <a:rPr lang="en-US" sz="1200" b="0" i="1" kern="1200" dirty="0">
                <a:solidFill>
                  <a:schemeClr val="tx1"/>
                </a:solidFill>
                <a:effectLst/>
                <a:latin typeface="+mn-lt"/>
                <a:ea typeface="+mn-ea"/>
                <a:cs typeface="+mn-cs"/>
              </a:rPr>
              <a:t>Syntax Errors</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Syntax errors, also known as parsing errors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t>
            </a:r>
            <a:r>
              <a:rPr lang="en-US" sz="1200" b="0" i="1" kern="1200" dirty="0">
                <a:solidFill>
                  <a:schemeClr val="tx1"/>
                </a:solidFill>
                <a:effectLst/>
                <a:latin typeface="+mn-lt"/>
                <a:ea typeface="+mn-ea"/>
                <a:cs typeface="+mn-cs"/>
              </a:rPr>
              <a:t>xceptions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Even if a statement or expression is syntactically correct, it may cause an error when an attempt is made to execute it.</a:t>
            </a:r>
          </a:p>
          <a:p>
            <a:r>
              <a:rPr lang="en-US" dirty="0"/>
              <a:t>Errors detected during execution are called exceptions. </a:t>
            </a:r>
          </a:p>
          <a:p>
            <a:endParaRPr lang="en-US" dirty="0"/>
          </a:p>
          <a:p>
            <a:r>
              <a:rPr lang="en-US" dirty="0"/>
              <a:t>*****************************</a:t>
            </a:r>
            <a:r>
              <a:rPr lang="en-US" sz="1200" b="0" i="0" kern="1200" dirty="0">
                <a:solidFill>
                  <a:schemeClr val="tx1"/>
                </a:solidFill>
                <a:effectLst/>
                <a:latin typeface="+mn-lt"/>
                <a:ea typeface="+mn-ea"/>
                <a:cs typeface="+mn-cs"/>
              </a:rPr>
              <a:t>If you are coming from Java, see this, else ignore********************</a:t>
            </a:r>
            <a:endParaRPr lang="en-US" dirty="0"/>
          </a:p>
          <a:p>
            <a:r>
              <a:rPr lang="en-US" sz="1200" b="0" i="0" kern="1200" dirty="0">
                <a:solidFill>
                  <a:schemeClr val="tx1"/>
                </a:solidFill>
                <a:effectLst/>
                <a:latin typeface="+mn-lt"/>
                <a:ea typeface="+mn-ea"/>
                <a:cs typeface="+mn-cs"/>
              </a:rPr>
              <a:t>Note: An </a:t>
            </a:r>
            <a:r>
              <a:rPr lang="en-US" sz="1200" b="1" i="0" kern="1200" dirty="0">
                <a:solidFill>
                  <a:schemeClr val="tx1"/>
                </a:solidFill>
                <a:effectLst/>
                <a:latin typeface="+mn-lt"/>
                <a:ea typeface="+mn-ea"/>
                <a:cs typeface="+mn-cs"/>
              </a:rPr>
              <a:t>Error</a:t>
            </a:r>
            <a:r>
              <a:rPr lang="en-US" sz="1200" b="0" i="0" kern="1200" dirty="0">
                <a:solidFill>
                  <a:schemeClr val="tx1"/>
                </a:solidFill>
                <a:effectLst/>
                <a:latin typeface="+mn-lt"/>
                <a:ea typeface="+mn-ea"/>
                <a:cs typeface="+mn-cs"/>
              </a:rPr>
              <a:t> "indicates serious problems that a reasonable application should not try to catch." An </a:t>
            </a:r>
            <a:r>
              <a:rPr lang="en-US" sz="1200" b="1" i="0" kern="1200" dirty="0">
                <a:solidFill>
                  <a:schemeClr val="tx1"/>
                </a:solidFill>
                <a:effectLst/>
                <a:latin typeface="+mn-lt"/>
                <a:ea typeface="+mn-ea"/>
                <a:cs typeface="+mn-cs"/>
              </a:rPr>
              <a:t>Exception</a:t>
            </a:r>
            <a:r>
              <a:rPr lang="en-US" sz="1200" b="0" i="0" kern="1200" dirty="0">
                <a:solidFill>
                  <a:schemeClr val="tx1"/>
                </a:solidFill>
                <a:effectLst/>
                <a:latin typeface="+mn-lt"/>
                <a:ea typeface="+mn-ea"/>
                <a:cs typeface="+mn-cs"/>
              </a:rPr>
              <a:t> "indicates conditions that a reasonable application might want to catch.“ </a:t>
            </a:r>
          </a:p>
          <a:p>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30</a:t>
            </a:fld>
            <a:endParaRPr lang="en-US" dirty="0"/>
          </a:p>
        </p:txBody>
      </p:sp>
    </p:spTree>
    <p:extLst>
      <p:ext uri="{BB962C8B-B14F-4D97-AF65-F5344CB8AC3E}">
        <p14:creationId xmlns:p14="http://schemas.microsoft.com/office/powerpoint/2010/main" val="3835816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Why was it named Python?</a:t>
            </a:r>
          </a:p>
          <a:p>
            <a:r>
              <a:rPr lang="en-US" sz="1200" b="0" i="0" kern="1200" dirty="0">
                <a:solidFill>
                  <a:schemeClr val="tx1"/>
                </a:solidFill>
                <a:effectLst/>
                <a:latin typeface="+mn-lt"/>
                <a:ea typeface="+mn-ea"/>
                <a:cs typeface="+mn-cs"/>
              </a:rPr>
              <a:t>When Guido van Rossum began implementing Python, he was also reading the scripts from “Monty Python's Flying Circus”, a BBC comedy series from the 1970s. He needed a name that was short, unique, and slightly mysterious, so he decided to call the language Python.</a:t>
            </a:r>
            <a:endParaRPr lang="en-US" b="0" dirty="0"/>
          </a:p>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a:t>
            </a:fld>
            <a:endParaRPr lang="en-US" dirty="0"/>
          </a:p>
        </p:txBody>
      </p:sp>
    </p:spTree>
    <p:extLst>
      <p:ext uri="{BB962C8B-B14F-4D97-AF65-F5344CB8AC3E}">
        <p14:creationId xmlns:p14="http://schemas.microsoft.com/office/powerpoint/2010/main" val="12903275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31</a:t>
            </a:fld>
            <a:endParaRPr lang="en-US" dirty="0"/>
          </a:p>
        </p:txBody>
      </p:sp>
    </p:spTree>
    <p:extLst>
      <p:ext uri="{BB962C8B-B14F-4D97-AF65-F5344CB8AC3E}">
        <p14:creationId xmlns:p14="http://schemas.microsoft.com/office/powerpoint/2010/main" val="2140967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3</a:t>
            </a:fld>
            <a:endParaRPr lang="en-US" dirty="0"/>
          </a:p>
        </p:txBody>
      </p:sp>
    </p:spTree>
    <p:extLst>
      <p:ext uri="{BB962C8B-B14F-4D97-AF65-F5344CB8AC3E}">
        <p14:creationId xmlns:p14="http://schemas.microsoft.com/office/powerpoint/2010/main" val="3893618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going to use repl.it which is a </a:t>
            </a:r>
            <a:r>
              <a:rPr lang="en-US" b="1" dirty="0"/>
              <a:t>cloud coding environment </a:t>
            </a:r>
            <a:r>
              <a:rPr lang="en-US" b="0" dirty="0"/>
              <a:t>and it supports many programming languages.</a:t>
            </a:r>
            <a:endParaRPr lang="en-US" dirty="0"/>
          </a:p>
          <a:p>
            <a:r>
              <a:rPr lang="en-US" dirty="0"/>
              <a:t>Why we are using this? Because it is easy and troubleshooting Python installation on each computer might take most of our precious time.</a:t>
            </a:r>
          </a:p>
        </p:txBody>
      </p:sp>
      <p:sp>
        <p:nvSpPr>
          <p:cNvPr id="4" name="Slide Number Placeholder 3"/>
          <p:cNvSpPr>
            <a:spLocks noGrp="1"/>
          </p:cNvSpPr>
          <p:nvPr>
            <p:ph type="sldNum" sz="quarter" idx="10"/>
          </p:nvPr>
        </p:nvSpPr>
        <p:spPr/>
        <p:txBody>
          <a:bodyPr/>
          <a:lstStyle/>
          <a:p>
            <a:fld id="{361E70C6-74B0-4271-BCFC-331A32DEC7B0}" type="slidenum">
              <a:rPr lang="en-US" smtClean="0"/>
              <a:t>5</a:t>
            </a:fld>
            <a:endParaRPr lang="en-US" dirty="0"/>
          </a:p>
        </p:txBody>
      </p:sp>
    </p:spTree>
    <p:extLst>
      <p:ext uri="{BB962C8B-B14F-4D97-AF65-F5344CB8AC3E}">
        <p14:creationId xmlns:p14="http://schemas.microsoft.com/office/powerpoint/2010/main" val="3585091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High Level Language</a:t>
            </a:r>
          </a:p>
          <a:p>
            <a:r>
              <a:rPr lang="en-US" b="0" dirty="0"/>
              <a:t>A high-level language (HLL) is a programming language that enables a programmer to write programs that are more or less independent of a particular type of computer. Such languages are considered high-level because they are closer to human languages and further from machine languages. https://en.wikipedia.org/wiki/High-level_programming_language</a:t>
            </a:r>
          </a:p>
          <a:p>
            <a:endParaRPr lang="en-US" b="1" dirty="0"/>
          </a:p>
          <a:p>
            <a:r>
              <a:rPr lang="en-US" b="1" dirty="0"/>
              <a:t>Interpreted Language</a:t>
            </a:r>
            <a:endParaRPr lang="en-US" b="0" dirty="0"/>
          </a:p>
          <a:p>
            <a:r>
              <a:rPr lang="en-US" b="0" dirty="0"/>
              <a:t>An interpreted language is a programming language for which most of its implementations execute instructions directly, without previously compiling a program into machine-language instructions. The interpreter executes the program directly, translating each statement into a sequence of one or more subroutines already compiled into machine code. https://en.wikipedia.org/wiki/Interpreted_language</a:t>
            </a:r>
          </a:p>
          <a:p>
            <a:endParaRPr lang="en-US" b="1" dirty="0"/>
          </a:p>
          <a:p>
            <a:r>
              <a:rPr lang="en-US" b="1" dirty="0"/>
              <a:t>Object Oriented Language</a:t>
            </a:r>
          </a:p>
          <a:p>
            <a:r>
              <a:rPr lang="en-US" b="0" dirty="0"/>
              <a:t>Object-oriented programming (OOP) is a programming paradigm based on the concept of "objects", which may contain data, in the form of fields, often known as attributes; and code, in the form of procedures, often known as methods. https://en.wikipedia.org/wiki/Object-oriented_programming</a:t>
            </a:r>
          </a:p>
          <a:p>
            <a:endParaRPr lang="en-US" b="1" dirty="0"/>
          </a:p>
          <a:p>
            <a:r>
              <a:rPr lang="en-US" b="1" dirty="0"/>
              <a:t>Imperative</a:t>
            </a:r>
          </a:p>
          <a:p>
            <a:r>
              <a:rPr lang="en-US" b="0" dirty="0"/>
              <a:t>In computer science, imperative programming is a programming paradigm that uses statements that change a program's state. Imperative programming focuses on describing how a program operates. https://en.wikipedia.org/wiki/Imperative_programming</a:t>
            </a:r>
          </a:p>
          <a:p>
            <a:endParaRPr lang="en-US" b="1" dirty="0"/>
          </a:p>
          <a:p>
            <a:r>
              <a:rPr lang="en-US" b="1" dirty="0"/>
              <a:t>Design Philosophy</a:t>
            </a:r>
          </a:p>
          <a:p>
            <a:r>
              <a:rPr lang="en-US" sz="1200" b="0" i="0" kern="1200" dirty="0">
                <a:solidFill>
                  <a:schemeClr val="tx1"/>
                </a:solidFill>
                <a:effectLst/>
                <a:latin typeface="+mn-lt"/>
                <a:ea typeface="+mn-ea"/>
                <a:cs typeface="+mn-cs"/>
              </a:rPr>
              <a:t>“….</a:t>
            </a:r>
            <a:r>
              <a:rPr lang="en-US" sz="1200" b="0" i="1" kern="1200" dirty="0">
                <a:solidFill>
                  <a:schemeClr val="tx1"/>
                </a:solidFill>
                <a:effectLst/>
                <a:latin typeface="+mn-lt"/>
                <a:ea typeface="+mn-ea"/>
                <a:cs typeface="+mn-cs"/>
              </a:rPr>
              <a:t>I had various ideas about good programming language design, which were largely imprinted on me by the ABC group where I had my first real experience with language implementation and design. These ideas are the hardest to put into words, as they mostly revolved around subjective concepts like elegance, simplicity and readability….” </a:t>
            </a:r>
            <a:endParaRPr lang="en-US" b="1" i="1" dirty="0"/>
          </a:p>
        </p:txBody>
      </p:sp>
      <p:sp>
        <p:nvSpPr>
          <p:cNvPr id="4" name="Slide Number Placeholder 3"/>
          <p:cNvSpPr>
            <a:spLocks noGrp="1"/>
          </p:cNvSpPr>
          <p:nvPr>
            <p:ph type="sldNum" sz="quarter" idx="10"/>
          </p:nvPr>
        </p:nvSpPr>
        <p:spPr/>
        <p:txBody>
          <a:bodyPr/>
          <a:lstStyle/>
          <a:p>
            <a:fld id="{361E70C6-74B0-4271-BCFC-331A32DEC7B0}" type="slidenum">
              <a:rPr lang="en-US" smtClean="0"/>
              <a:t>6</a:t>
            </a:fld>
            <a:endParaRPr lang="en-US" dirty="0"/>
          </a:p>
        </p:txBody>
      </p:sp>
    </p:spTree>
    <p:extLst>
      <p:ext uri="{BB962C8B-B14F-4D97-AF65-F5344CB8AC3E}">
        <p14:creationId xmlns:p14="http://schemas.microsoft.com/office/powerpoint/2010/main" val="1755098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By Google Inc. - https://chromium.googlesource.com/chromium/src/+/master/ui/webui/resources/images/google_logo.svg, Public Domain, https://commons.wikimedia.org/w/index.php?curid=42827827</a:t>
            </a:r>
          </a:p>
          <a:p>
            <a:pPr marL="228600" indent="-228600">
              <a:buFont typeface="+mj-lt"/>
              <a:buAutoNum type="arabicPeriod"/>
            </a:pPr>
            <a:r>
              <a:rPr lang="en-US" dirty="0"/>
              <a:t>By Commercial Type (by Paul Barnes and Christian Schwartz) for Quora - http://quora.com, Public Domain, https://commons.wikimedia.org/w/index.php?curid=40877177</a:t>
            </a:r>
          </a:p>
          <a:p>
            <a:pPr marL="228600" indent="-228600">
              <a:buFont typeface="+mj-lt"/>
              <a:buAutoNum type="arabicPeriod"/>
            </a:pPr>
            <a:r>
              <a:rPr lang="en-US" dirty="0"/>
              <a:t>By Facebook, This vector image was created by Ali </a:t>
            </a:r>
            <a:r>
              <a:rPr lang="en-US" dirty="0" err="1"/>
              <a:t>Zifan</a:t>
            </a:r>
            <a:r>
              <a:rPr lang="en-US" dirty="0"/>
              <a:t> - facebook.com website, Public Domain, https://commons.wikimedia.org/w/index.php?curid=41338339</a:t>
            </a:r>
          </a:p>
          <a:p>
            <a:pPr marL="228600" indent="-228600">
              <a:buFont typeface="+mj-lt"/>
              <a:buAutoNum type="arabicPeriod"/>
            </a:pPr>
            <a:r>
              <a:rPr lang="en-US" dirty="0"/>
              <a:t>By Dropbox, Inc. - https://www.dropbox.com/s/l6wcw0jq71gfa53/dropbox_blue.pdf, Public Domain, https://commons.wikimedia.org/w/index.php?curid=45227600</a:t>
            </a:r>
          </a:p>
          <a:p>
            <a:pPr marL="228600" indent="-228600">
              <a:buFont typeface="+mj-lt"/>
              <a:buAutoNum type="arabicPeriod"/>
            </a:pPr>
            <a:r>
              <a:rPr lang="en-US" dirty="0"/>
              <a:t>By National Aeronautics and Space Administration - Converted from Encapsulated PostScript at http://grcpublishing.grc.nasa.gov/IMAGES/Insig-cl.eps, Public Domain, https://commons.wikimedia.org/w/index.php?curid=27500513</a:t>
            </a:r>
          </a:p>
          <a:p>
            <a:pPr marL="228600" indent="-228600">
              <a:buFont typeface="+mj-lt"/>
              <a:buAutoNum type="arabicPeriod"/>
            </a:pPr>
            <a:r>
              <a:rPr lang="en-US" dirty="0"/>
              <a:t>By Mozilla / </a:t>
            </a:r>
            <a:r>
              <a:rPr lang="en-US" dirty="0" err="1"/>
              <a:t>johnson</a:t>
            </a:r>
            <a:r>
              <a:rPr lang="en-US" dirty="0"/>
              <a:t> banks / </a:t>
            </a:r>
            <a:r>
              <a:rPr lang="en-US" dirty="0" err="1"/>
              <a:t>Typotheque</a:t>
            </a:r>
            <a:r>
              <a:rPr lang="en-US" dirty="0"/>
              <a:t> - designlanguage.mozilla.org, Public Domain, https://commons.wikimedia.org/w/index.php?curid=55121603</a:t>
            </a:r>
          </a:p>
          <a:p>
            <a:pPr marL="228600" indent="-228600">
              <a:buFont typeface="+mj-lt"/>
              <a:buAutoNum type="arabicPeriod"/>
            </a:pPr>
            <a:r>
              <a:rPr lang="en-US" dirty="0"/>
              <a:t>By Reddit, Inc - http://www.reddit.com/about/alien/https://github.com/reddit/reddit/blob/c902b602933b0e02a6aa7f5364f517260617650c/r2/r2/public/static/icon.png, Public Domain, https://en.wikipedia.org/w/index.php?curid=27193033</a:t>
            </a:r>
          </a:p>
          <a:p>
            <a:pPr marL="228600" indent="-228600">
              <a:buFont typeface="+mj-lt"/>
              <a:buAutoNum type="arabicPeriod"/>
            </a:pPr>
            <a:r>
              <a:rPr lang="en-US" dirty="0"/>
              <a:t>By Instagram - Own work, Public Domain, https://commons.wikimedia.org/w/index.php?curid=48863359</a:t>
            </a:r>
          </a:p>
          <a:p>
            <a:pPr marL="228600" indent="-228600">
              <a:buFont typeface="+mj-lt"/>
              <a:buAutoNum type="arabicPeriod"/>
            </a:pPr>
            <a:r>
              <a:rPr lang="en-US" dirty="0"/>
              <a:t>By Paul Rand (A note on IBM website) - Captured from the front page of the IBM Notice of 2007 Annual Meeting and Proxy Statement., Public Domain, https://commons.wikimedia.org/w/index.php?curid=2353404</a:t>
            </a:r>
          </a:p>
          <a:p>
            <a:pPr marL="228600" indent="-228600">
              <a:buFont typeface="+mj-lt"/>
              <a:buAutoNum type="arabicPeriod"/>
            </a:pPr>
            <a:r>
              <a:rPr lang="en-US" dirty="0"/>
              <a:t>By Yahoo! Inc. - SVG recreation of version from http://pressroom.yahoo.net/pr/ycorp/photo.aspx (click on the "Logos and Product Images" thumbnail), Public Domain, https://commons.wikimedia.org/w/index.php?curid=28174198</a:t>
            </a:r>
          </a:p>
          <a:p>
            <a:pPr marL="228600" indent="-228600">
              <a:buFont typeface="+mj-lt"/>
              <a:buAutoNum type="arabicPeriod"/>
            </a:pPr>
            <a:endParaRPr lang="en-US" dirty="0"/>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8</a:t>
            </a:fld>
            <a:endParaRPr lang="en-US" dirty="0"/>
          </a:p>
        </p:txBody>
      </p:sp>
    </p:spTree>
    <p:extLst>
      <p:ext uri="{BB962C8B-B14F-4D97-AF65-F5344CB8AC3E}">
        <p14:creationId xmlns:p14="http://schemas.microsoft.com/office/powerpoint/2010/main" val="1038156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https://www.codeschool.com/blog/2016/01/27/why-python/</a:t>
            </a:r>
          </a:p>
          <a:p>
            <a:r>
              <a:rPr lang="en-US" dirty="0"/>
              <a:t>https://pydanny-event-notes.readthedocs.io/en/latest/socalpiggies/20110526-wda.html</a:t>
            </a:r>
          </a:p>
          <a:p>
            <a:endParaRPr lang="en-US" dirty="0"/>
          </a:p>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9</a:t>
            </a:fld>
            <a:endParaRPr lang="en-US" dirty="0"/>
          </a:p>
        </p:txBody>
      </p:sp>
    </p:spTree>
    <p:extLst>
      <p:ext uri="{BB962C8B-B14F-4D97-AF65-F5344CB8AC3E}">
        <p14:creationId xmlns:p14="http://schemas.microsoft.com/office/powerpoint/2010/main" val="2169681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10</a:t>
            </a:fld>
            <a:endParaRPr lang="en-US" dirty="0"/>
          </a:p>
        </p:txBody>
      </p:sp>
    </p:spTree>
    <p:extLst>
      <p:ext uri="{BB962C8B-B14F-4D97-AF65-F5344CB8AC3E}">
        <p14:creationId xmlns:p14="http://schemas.microsoft.com/office/powerpoint/2010/main" val="2846079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12</a:t>
            </a:fld>
            <a:endParaRPr lang="en-US" dirty="0"/>
          </a:p>
        </p:txBody>
      </p:sp>
    </p:spTree>
    <p:extLst>
      <p:ext uri="{BB962C8B-B14F-4D97-AF65-F5344CB8AC3E}">
        <p14:creationId xmlns:p14="http://schemas.microsoft.com/office/powerpoint/2010/main" val="4152852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192973" y="4667692"/>
            <a:ext cx="10058400" cy="1518117"/>
          </a:xfrm>
        </p:spPr>
        <p:txBody>
          <a:bodyPr anchor="b">
            <a:normAutofit/>
          </a:bodyPr>
          <a:lstStyle>
            <a:lvl1pPr algn="l">
              <a:lnSpc>
                <a:spcPct val="85000"/>
              </a:lnSpc>
              <a:defRPr sz="8000" spc="-50" baseline="0">
                <a:solidFill>
                  <a:schemeClr val="accent1">
                    <a:lumMod val="50000"/>
                  </a:schemeClr>
                </a:solidFill>
              </a:defRPr>
            </a:lvl1pPr>
          </a:lstStyle>
          <a:p>
            <a:r>
              <a:rPr lang="en-US" dirty="0"/>
              <a:t>Intro to HTML/CSS </a:t>
            </a:r>
          </a:p>
        </p:txBody>
      </p:sp>
    </p:spTree>
    <p:extLst>
      <p:ext uri="{BB962C8B-B14F-4D97-AF65-F5344CB8AC3E}">
        <p14:creationId xmlns:p14="http://schemas.microsoft.com/office/powerpoint/2010/main" val="64921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117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96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39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616688"/>
            <a:ext cx="10058400" cy="11206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0564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71448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639192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p:nvSpPr>
        <p:spPr>
          <a:xfrm>
            <a:off x="1" y="5847906"/>
            <a:ext cx="12199458" cy="10100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9" name="Rectangle 8"/>
          <p:cNvSpPr/>
          <p:nvPr/>
        </p:nvSpPr>
        <p:spPr>
          <a:xfrm>
            <a:off x="3175" y="5783898"/>
            <a:ext cx="12188825" cy="1597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88880" y="1456367"/>
            <a:ext cx="5125780" cy="4117045"/>
          </a:xfrm>
          <a:prstGeom prst="rect">
            <a:avLst/>
          </a:prstGeom>
        </p:spPr>
      </p:pic>
    </p:spTree>
    <p:extLst>
      <p:ext uri="{BB962C8B-B14F-4D97-AF65-F5344CB8AC3E}">
        <p14:creationId xmlns:p14="http://schemas.microsoft.com/office/powerpoint/2010/main" val="1197935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57517"/>
            <a:ext cx="12192000" cy="335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896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Placeholder 1"/>
          <p:cNvSpPr>
            <a:spLocks noGrp="1"/>
          </p:cNvSpPr>
          <p:nvPr>
            <p:ph type="title"/>
          </p:nvPr>
        </p:nvSpPr>
        <p:spPr>
          <a:xfrm>
            <a:off x="1097280" y="712900"/>
            <a:ext cx="10058400" cy="807613"/>
          </a:xfrm>
          <a:prstGeom prst="rect">
            <a:avLst/>
          </a:prstGeom>
        </p:spPr>
        <p:txBody>
          <a:bodyPr vert="horz" lIns="91440" tIns="45720" rIns="91440" bIns="45720" rtlCol="0" anchor="b">
            <a:normAutofit/>
          </a:bodyPr>
          <a:lstStyle/>
          <a:p>
            <a:r>
              <a:rPr lang="en-US" dirty="0"/>
              <a:t>Intro to HTML/CSS </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1155680" y="6171791"/>
            <a:ext cx="845641" cy="521011"/>
          </a:xfrm>
          <a:prstGeom prst="rect">
            <a:avLst/>
          </a:prstGeom>
        </p:spPr>
      </p:pic>
    </p:spTree>
    <p:extLst>
      <p:ext uri="{BB962C8B-B14F-4D97-AF65-F5344CB8AC3E}">
        <p14:creationId xmlns:p14="http://schemas.microsoft.com/office/powerpoint/2010/main" val="193563959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8" r:id="rId7"/>
    <p:sldLayoutId id="2147483729" r:id="rId8"/>
  </p:sldLayoutIdLst>
  <p:txStyles>
    <p:titleStyle>
      <a:lvl1pPr algn="l" defTabSz="914400" rtl="0" eaLnBrk="1" latinLnBrk="0" hangingPunct="1">
        <a:lnSpc>
          <a:spcPct val="85000"/>
        </a:lnSpc>
        <a:spcBef>
          <a:spcPct val="0"/>
        </a:spcBef>
        <a:buNone/>
        <a:defRPr sz="4800" kern="1200" spc="-50" baseline="0">
          <a:solidFill>
            <a:schemeClr val="accent1">
              <a:lumMod val="50000"/>
            </a:schemeClr>
          </a:solidFill>
          <a:latin typeface="Silom" charset="-34"/>
          <a:ea typeface="Silom" charset="-34"/>
          <a:cs typeface="Silom" charset="-34"/>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16.jp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17.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python.org/3/library/exceptions.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docs.python.org/3/tutorial/errors.html"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pep8online.com/" TargetMode="External"/><Relationship Id="rId2" Type="http://schemas.openxmlformats.org/officeDocument/2006/relationships/hyperlink" Target="https://www.python.org/dev/peps/pep-0008/"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pythonclock.org/" TargetMode="External"/><Relationship Id="rId2" Type="http://schemas.openxmlformats.org/officeDocument/2006/relationships/hyperlink" Target="https://www.quora.com/As-someone-interested-in-learning-Python-should-I-start-with-2-x-or-go-straight-to-3-x"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meetup.com/PSPPython/" TargetMode="External"/><Relationship Id="rId2" Type="http://schemas.openxmlformats.org/officeDocument/2006/relationships/hyperlink" Target="https://www.python.org/community/" TargetMode="External"/><Relationship Id="rId1" Type="http://schemas.openxmlformats.org/officeDocument/2006/relationships/slideLayout" Target="../slideLayouts/slideLayout2.xml"/><Relationship Id="rId4" Type="http://schemas.openxmlformats.org/officeDocument/2006/relationships/hyperlink" Target="https://www.meetup.com/Seattle-PyLadies/"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iki.python.org/moin/BeginnersGuide" TargetMode="External"/><Relationship Id="rId2" Type="http://schemas.openxmlformats.org/officeDocument/2006/relationships/hyperlink" Target="https://en.wikipedia.org/wiki/Python_(programming_language)" TargetMode="External"/><Relationship Id="rId1" Type="http://schemas.openxmlformats.org/officeDocument/2006/relationships/slideLayout" Target="../slideLayouts/slideLayout2.xml"/><Relationship Id="rId5" Type="http://schemas.openxmlformats.org/officeDocument/2006/relationships/hyperlink" Target="https://www.learnpython.org/en/Classes_and_Objects" TargetMode="External"/><Relationship Id="rId4" Type="http://schemas.openxmlformats.org/officeDocument/2006/relationships/hyperlink" Target="https://www.tutorialspoint.com/python/python_variable_types.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hyperlink" Target="https://repl.it/languages/python3"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vanrossum.github.io/"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python-history.blogspot.com/2009/01/pythons-design-philosophy.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python.org/doc/essays/comparison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hyperlink" Target="https://en.wikipedia.org/wiki/Python_(programming_language)" TargetMode="External"/><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hyperlink" Target="https://www.quora.com/What-top-tier-companies-use-Python" TargetMode="External"/><Relationship Id="rId9" Type="http://schemas.openxmlformats.org/officeDocument/2006/relationships/image" Target="../media/image8.png"/><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42559-9608-4EC9-8118-4D09177DD1A4}"/>
              </a:ext>
            </a:extLst>
          </p:cNvPr>
          <p:cNvSpPr>
            <a:spLocks noGrp="1"/>
          </p:cNvSpPr>
          <p:nvPr>
            <p:ph type="title"/>
          </p:nvPr>
        </p:nvSpPr>
        <p:spPr>
          <a:xfrm>
            <a:off x="1097280" y="712900"/>
            <a:ext cx="10058400" cy="2391248"/>
          </a:xfrm>
        </p:spPr>
        <p:txBody>
          <a:bodyPr>
            <a:noAutofit/>
          </a:bodyPr>
          <a:lstStyle/>
          <a:p>
            <a:pPr algn="ctr">
              <a:lnSpc>
                <a:spcPct val="100000"/>
              </a:lnSpc>
              <a:spcAft>
                <a:spcPts val="1800"/>
              </a:spcAft>
            </a:pPr>
            <a:r>
              <a:rPr lang="en-US" b="1" dirty="0">
                <a:solidFill>
                  <a:srgbClr val="BA69B9"/>
                </a:solidFill>
                <a:latin typeface="+mn-lt"/>
                <a:cs typeface="Arial" panose="020B0604020202020204" pitchFamily="34" charset="0"/>
              </a:rPr>
              <a:t>Introduction to Python</a:t>
            </a:r>
            <a:br>
              <a:rPr lang="en-US" sz="3600" b="1" dirty="0">
                <a:solidFill>
                  <a:srgbClr val="BA69B9"/>
                </a:solidFill>
                <a:latin typeface="Arial" panose="020B0604020202020204" pitchFamily="34" charset="0"/>
                <a:cs typeface="Arial" panose="020B0604020202020204" pitchFamily="34" charset="0"/>
              </a:rPr>
            </a:br>
            <a:br>
              <a:rPr lang="en-US" sz="1600" b="1" dirty="0">
                <a:solidFill>
                  <a:srgbClr val="BA69B9"/>
                </a:solidFill>
                <a:latin typeface="Arial" panose="020B0604020202020204" pitchFamily="34" charset="0"/>
                <a:cs typeface="Arial" panose="020B0604020202020204" pitchFamily="34" charset="0"/>
              </a:rPr>
            </a:br>
            <a:r>
              <a:rPr lang="en-US" sz="1800" b="1" dirty="0">
                <a:solidFill>
                  <a:schemeClr val="accent5"/>
                </a:solidFill>
                <a:latin typeface="+mn-lt"/>
                <a:cs typeface="Arial" panose="020B0604020202020204" pitchFamily="34" charset="0"/>
              </a:rPr>
              <a:t>Basic Programming concepts with Python</a:t>
            </a:r>
          </a:p>
        </p:txBody>
      </p:sp>
      <p:sp>
        <p:nvSpPr>
          <p:cNvPr id="4" name="Title 1">
            <a:extLst>
              <a:ext uri="{FF2B5EF4-FFF2-40B4-BE49-F238E27FC236}">
                <a16:creationId xmlns:a16="http://schemas.microsoft.com/office/drawing/2014/main" id="{9826B350-28A0-46F5-8643-BF2A7F7F2496}"/>
              </a:ext>
            </a:extLst>
          </p:cNvPr>
          <p:cNvSpPr txBox="1">
            <a:spLocks/>
          </p:cNvSpPr>
          <p:nvPr/>
        </p:nvSpPr>
        <p:spPr>
          <a:xfrm>
            <a:off x="1180669" y="4846284"/>
            <a:ext cx="10058400" cy="1244464"/>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accent1">
                    <a:lumMod val="50000"/>
                  </a:schemeClr>
                </a:solidFill>
                <a:latin typeface="Silom" charset="-34"/>
                <a:ea typeface="Silom" charset="-34"/>
                <a:cs typeface="Silom" charset="-34"/>
              </a:defRPr>
            </a:lvl1pPr>
          </a:lstStyle>
          <a:p>
            <a:pPr algn="ctr"/>
            <a:r>
              <a:rPr lang="en-US" sz="2400" b="1" dirty="0">
                <a:solidFill>
                  <a:srgbClr val="BA69B9"/>
                </a:solidFill>
                <a:latin typeface="+mn-lt"/>
                <a:cs typeface="Arial" panose="020B0604020202020204" pitchFamily="34" charset="0"/>
              </a:rPr>
              <a:t>Presented By: Shalini Singh</a:t>
            </a:r>
          </a:p>
          <a:p>
            <a:pPr algn="ctr"/>
            <a:r>
              <a:rPr lang="en-US" sz="1800" dirty="0">
                <a:solidFill>
                  <a:srgbClr val="BA69B9"/>
                </a:solidFill>
                <a:latin typeface="+mn-lt"/>
                <a:cs typeface="Arial" panose="020B0604020202020204" pitchFamily="34" charset="0"/>
              </a:rPr>
              <a:t>email: singhshalinis@gmail.com</a:t>
            </a:r>
          </a:p>
        </p:txBody>
      </p:sp>
    </p:spTree>
    <p:extLst>
      <p:ext uri="{BB962C8B-B14F-4D97-AF65-F5344CB8AC3E}">
        <p14:creationId xmlns:p14="http://schemas.microsoft.com/office/powerpoint/2010/main" val="2767795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A2A9-5EF0-4333-9BFA-7102A3BDFD2D}"/>
              </a:ext>
            </a:extLst>
          </p:cNvPr>
          <p:cNvSpPr>
            <a:spLocks noGrp="1"/>
          </p:cNvSpPr>
          <p:nvPr>
            <p:ph type="title"/>
          </p:nvPr>
        </p:nvSpPr>
        <p:spPr>
          <a:xfrm>
            <a:off x="1097280" y="408100"/>
            <a:ext cx="7310120" cy="807613"/>
          </a:xfrm>
        </p:spPr>
        <p:txBody>
          <a:bodyPr>
            <a:normAutofit/>
          </a:bodyPr>
          <a:lstStyle/>
          <a:p>
            <a:r>
              <a:rPr lang="en-US" sz="4000" b="1" dirty="0">
                <a:solidFill>
                  <a:schemeClr val="tx2">
                    <a:lumMod val="60000"/>
                    <a:lumOff val="40000"/>
                  </a:schemeClr>
                </a:solidFill>
                <a:latin typeface="+mn-lt"/>
              </a:rPr>
              <a:t>"Hello World" in Python</a:t>
            </a:r>
          </a:p>
        </p:txBody>
      </p:sp>
      <p:graphicFrame>
        <p:nvGraphicFramePr>
          <p:cNvPr id="4" name="Table 3">
            <a:extLst>
              <a:ext uri="{FF2B5EF4-FFF2-40B4-BE49-F238E27FC236}">
                <a16:creationId xmlns:a16="http://schemas.microsoft.com/office/drawing/2014/main" id="{FB179D4A-CAC8-4F14-8D6D-FBD2EA573BAB}"/>
              </a:ext>
            </a:extLst>
          </p:cNvPr>
          <p:cNvGraphicFramePr>
            <a:graphicFrameLocks noGrp="1"/>
          </p:cNvGraphicFramePr>
          <p:nvPr>
            <p:extLst>
              <p:ext uri="{D42A27DB-BD31-4B8C-83A1-F6EECF244321}">
                <p14:modId xmlns:p14="http://schemas.microsoft.com/office/powerpoint/2010/main" val="186104473"/>
              </p:ext>
            </p:extLst>
          </p:nvPr>
        </p:nvGraphicFramePr>
        <p:xfrm>
          <a:off x="5448189" y="2356376"/>
          <a:ext cx="5072380" cy="1681480"/>
        </p:xfrm>
        <a:graphic>
          <a:graphicData uri="http://schemas.openxmlformats.org/drawingml/2006/table">
            <a:tbl>
              <a:tblPr firstRow="1" bandRow="1">
                <a:tableStyleId>{5A111915-BE36-4E01-A7E5-04B1672EAD32}</a:tableStyleId>
              </a:tblPr>
              <a:tblGrid>
                <a:gridCol w="5072380">
                  <a:extLst>
                    <a:ext uri="{9D8B030D-6E8A-4147-A177-3AD203B41FA5}">
                      <a16:colId xmlns:a16="http://schemas.microsoft.com/office/drawing/2014/main" val="3926207557"/>
                    </a:ext>
                  </a:extLst>
                </a:gridCol>
              </a:tblGrid>
              <a:tr h="370840">
                <a:tc>
                  <a:txBody>
                    <a:bodyPr/>
                    <a:lstStyle/>
                    <a:p>
                      <a:pPr algn="l"/>
                      <a:r>
                        <a:rPr lang="en-US" sz="1600" dirty="0"/>
                        <a:t>CODE SAMPLE</a:t>
                      </a:r>
                    </a:p>
                  </a:txBody>
                  <a:tcPr/>
                </a:tc>
                <a:extLst>
                  <a:ext uri="{0D108BD9-81ED-4DB2-BD59-A6C34878D82A}">
                    <a16:rowId xmlns:a16="http://schemas.microsoft.com/office/drawing/2014/main" val="38854978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008000"/>
                          </a:solidFill>
                          <a:highlight>
                            <a:srgbClr val="FFFFFF"/>
                          </a:highlight>
                          <a:latin typeface="Courier New" panose="02070309020205020404" pitchFamily="49" charset="0"/>
                        </a:rPr>
                        <a:t>#Hello World in Python</a:t>
                      </a:r>
                      <a:endParaRPr lang="en-US" sz="1600" b="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808080"/>
                          </a:solidFill>
                          <a:highlight>
                            <a:srgbClr val="FFFFFF"/>
                          </a:highlight>
                          <a:latin typeface="Courier New" panose="02070309020205020404" pitchFamily="49" charset="0"/>
                        </a:rPr>
                        <a:t>'Hello World!'</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endParaRPr lang="en-US" sz="1600" b="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808080"/>
                          </a:solidFill>
                          <a:highlight>
                            <a:srgbClr val="FFFFFF"/>
                          </a:highlight>
                          <a:latin typeface="Courier New" panose="02070309020205020404" pitchFamily="49" charset="0"/>
                        </a:rPr>
                        <a:t>'Hello, how are you today?'</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808080"/>
                          </a:solidFill>
                          <a:highlight>
                            <a:srgbClr val="FFFFFF"/>
                          </a:highlight>
                          <a:latin typeface="Courier New" panose="02070309020205020404" pitchFamily="49" charset="0"/>
                        </a:rPr>
                        <a:t>'Hello, it is a good day today!'</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txBody>
                  <a:tcPr/>
                </a:tc>
                <a:extLst>
                  <a:ext uri="{0D108BD9-81ED-4DB2-BD59-A6C34878D82A}">
                    <a16:rowId xmlns:a16="http://schemas.microsoft.com/office/drawing/2014/main" val="3546893059"/>
                  </a:ext>
                </a:extLst>
              </a:tr>
            </a:tbl>
          </a:graphicData>
        </a:graphic>
      </p:graphicFrame>
      <p:sp>
        <p:nvSpPr>
          <p:cNvPr id="7" name="TextBox 6">
            <a:extLst>
              <a:ext uri="{FF2B5EF4-FFF2-40B4-BE49-F238E27FC236}">
                <a16:creationId xmlns:a16="http://schemas.microsoft.com/office/drawing/2014/main" id="{697291A3-EE46-4C4A-84A6-88431B65832B}"/>
              </a:ext>
            </a:extLst>
          </p:cNvPr>
          <p:cNvSpPr txBox="1"/>
          <p:nvPr/>
        </p:nvSpPr>
        <p:spPr>
          <a:xfrm>
            <a:off x="1473900" y="2656424"/>
            <a:ext cx="2024913"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Open repl.it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Type this code</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Check the output</a:t>
            </a:r>
          </a:p>
        </p:txBody>
      </p:sp>
    </p:spTree>
    <p:extLst>
      <p:ext uri="{BB962C8B-B14F-4D97-AF65-F5344CB8AC3E}">
        <p14:creationId xmlns:p14="http://schemas.microsoft.com/office/powerpoint/2010/main" val="1063567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A2A9-5EF0-4333-9BFA-7102A3BDFD2D}"/>
              </a:ext>
            </a:extLst>
          </p:cNvPr>
          <p:cNvSpPr>
            <a:spLocks noGrp="1"/>
          </p:cNvSpPr>
          <p:nvPr>
            <p:ph type="title"/>
          </p:nvPr>
        </p:nvSpPr>
        <p:spPr>
          <a:xfrm>
            <a:off x="1097280" y="395400"/>
            <a:ext cx="10058400" cy="807613"/>
          </a:xfrm>
        </p:spPr>
        <p:txBody>
          <a:bodyPr>
            <a:normAutofit/>
          </a:bodyPr>
          <a:lstStyle/>
          <a:p>
            <a:r>
              <a:rPr lang="en-US" sz="4000" b="1" dirty="0">
                <a:solidFill>
                  <a:schemeClr val="tx2">
                    <a:lumMod val="60000"/>
                    <a:lumOff val="40000"/>
                  </a:schemeClr>
                </a:solidFill>
                <a:latin typeface="+mn-lt"/>
              </a:rPr>
              <a:t>Printing output</a:t>
            </a:r>
          </a:p>
        </p:txBody>
      </p:sp>
      <p:sp>
        <p:nvSpPr>
          <p:cNvPr id="3" name="Content Placeholder 2">
            <a:extLst>
              <a:ext uri="{FF2B5EF4-FFF2-40B4-BE49-F238E27FC236}">
                <a16:creationId xmlns:a16="http://schemas.microsoft.com/office/drawing/2014/main" id="{0FBF331C-250E-42FD-B923-51D82F49D0FF}"/>
              </a:ext>
            </a:extLst>
          </p:cNvPr>
          <p:cNvSpPr>
            <a:spLocks noGrp="1"/>
          </p:cNvSpPr>
          <p:nvPr>
            <p:ph idx="1"/>
          </p:nvPr>
        </p:nvSpPr>
        <p:spPr>
          <a:xfrm>
            <a:off x="1097280" y="1845734"/>
            <a:ext cx="10058400" cy="4036906"/>
          </a:xfrm>
        </p:spPr>
        <p:txBody>
          <a:bodyPr>
            <a:normAutofit/>
          </a:bodyPr>
          <a:lstStyle/>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Did you notice the </a:t>
            </a:r>
            <a:r>
              <a:rPr lang="en-US" sz="1600" b="1" dirty="0">
                <a:solidFill>
                  <a:schemeClr val="accent5"/>
                </a:solidFill>
                <a:latin typeface="Arial" panose="020B0604020202020204" pitchFamily="34" charset="0"/>
                <a:cs typeface="Arial" panose="020B0604020202020204" pitchFamily="34" charset="0"/>
              </a:rPr>
              <a:t>print() </a:t>
            </a:r>
            <a:r>
              <a:rPr lang="en-US" sz="1600" dirty="0">
                <a:solidFill>
                  <a:schemeClr val="tx1"/>
                </a:solidFill>
                <a:latin typeface="Arial" panose="020B0604020202020204" pitchFamily="34" charset="0"/>
                <a:cs typeface="Arial" panose="020B0604020202020204" pitchFamily="34" charset="0"/>
              </a:rPr>
              <a:t>function in earlier slide?</a:t>
            </a:r>
          </a:p>
          <a:p>
            <a:pPr lvl="1">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Using print() function</a:t>
            </a:r>
          </a:p>
          <a:p>
            <a:pPr lvl="1">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b="1" dirty="0">
                <a:solidFill>
                  <a:schemeClr val="tx1"/>
                </a:solidFill>
                <a:latin typeface="Arial" panose="020B0604020202020204" pitchFamily="34" charset="0"/>
                <a:cs typeface="Arial" panose="020B0604020202020204" pitchFamily="34" charset="0"/>
              </a:rPr>
              <a:t>Syntax</a:t>
            </a:r>
            <a:r>
              <a:rPr lang="en-US" sz="1600" dirty="0">
                <a:solidFill>
                  <a:schemeClr val="tx1"/>
                </a:solidFill>
                <a:latin typeface="Arial" panose="020B0604020202020204" pitchFamily="34" charset="0"/>
                <a:cs typeface="Arial" panose="020B0604020202020204" pitchFamily="34" charset="0"/>
              </a:rPr>
              <a:t> </a:t>
            </a:r>
          </a:p>
          <a:p>
            <a:pPr marL="201168" lvl="1" indent="0">
              <a:buClrTx/>
              <a:buNone/>
            </a:pPr>
            <a:r>
              <a:rPr lang="en-US" sz="1600" dirty="0">
                <a:solidFill>
                  <a:schemeClr val="tx1"/>
                </a:solidFill>
                <a:highlight>
                  <a:srgbClr val="FFFFFF"/>
                </a:highlight>
                <a:latin typeface="Arial" panose="020B0604020202020204" pitchFamily="34" charset="0"/>
                <a:cs typeface="Arial" panose="020B0604020202020204" pitchFamily="34" charset="0"/>
              </a:rPr>
              <a:t>	</a:t>
            </a:r>
            <a:r>
              <a:rPr lang="en-US" sz="1400" dirty="0">
                <a:solidFill>
                  <a:srgbClr val="0000FF"/>
                </a:solidFill>
                <a:highlight>
                  <a:srgbClr val="FFFFFF"/>
                </a:highlight>
                <a:latin typeface="Courier New" panose="02070309020205020404" pitchFamily="49" charset="0"/>
                <a:cs typeface="Courier New" panose="02070309020205020404" pitchFamily="49" charset="0"/>
              </a:rPr>
              <a:t>print</a:t>
            </a:r>
            <a:r>
              <a:rPr lang="en-US" sz="1400"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value1</a:t>
            </a:r>
            <a:r>
              <a:rPr lang="en-US" sz="1400" dirty="0">
                <a:solidFill>
                  <a:srgbClr val="000080"/>
                </a:solidFill>
                <a:highlight>
                  <a:srgbClr val="FFFFFF"/>
                </a:highlight>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578358" lvl="1" indent="-285750"/>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077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A2A9-5EF0-4333-9BFA-7102A3BDFD2D}"/>
              </a:ext>
            </a:extLst>
          </p:cNvPr>
          <p:cNvSpPr>
            <a:spLocks noGrp="1"/>
          </p:cNvSpPr>
          <p:nvPr>
            <p:ph type="title"/>
          </p:nvPr>
        </p:nvSpPr>
        <p:spPr>
          <a:xfrm>
            <a:off x="1097280" y="395400"/>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Taking input</a:t>
            </a:r>
          </a:p>
        </p:txBody>
      </p:sp>
      <p:sp>
        <p:nvSpPr>
          <p:cNvPr id="3" name="Content Placeholder 2">
            <a:extLst>
              <a:ext uri="{FF2B5EF4-FFF2-40B4-BE49-F238E27FC236}">
                <a16:creationId xmlns:a16="http://schemas.microsoft.com/office/drawing/2014/main" id="{0FBF331C-250E-42FD-B923-51D82F49D0FF}"/>
              </a:ext>
            </a:extLst>
          </p:cNvPr>
          <p:cNvSpPr>
            <a:spLocks noGrp="1"/>
          </p:cNvSpPr>
          <p:nvPr>
            <p:ph idx="1"/>
          </p:nvPr>
        </p:nvSpPr>
        <p:spPr>
          <a:xfrm>
            <a:off x="1097280" y="2055807"/>
            <a:ext cx="3484880" cy="1616081"/>
          </a:xfrm>
        </p:spPr>
        <p:txBody>
          <a:bodyPr>
            <a:noAutofit/>
          </a:bodyPr>
          <a:lstStyle/>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Using </a:t>
            </a:r>
            <a:r>
              <a:rPr lang="en-US" sz="1600" b="1" dirty="0">
                <a:solidFill>
                  <a:schemeClr val="accent5"/>
                </a:solidFill>
                <a:latin typeface="Arial" panose="020B0604020202020204" pitchFamily="34" charset="0"/>
                <a:cs typeface="Arial" panose="020B0604020202020204" pitchFamily="34" charset="0"/>
              </a:rPr>
              <a:t>input()</a:t>
            </a:r>
          </a:p>
          <a:p>
            <a:pPr lvl="1">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b="1" dirty="0">
                <a:solidFill>
                  <a:schemeClr val="tx1"/>
                </a:solidFill>
                <a:latin typeface="Arial" panose="020B0604020202020204" pitchFamily="34" charset="0"/>
                <a:cs typeface="Arial" panose="020B0604020202020204" pitchFamily="34" charset="0"/>
              </a:rPr>
              <a:t>Syntax</a:t>
            </a:r>
          </a:p>
          <a:p>
            <a:pPr lvl="2">
              <a:buClrTx/>
              <a:buFont typeface="Arial" panose="020B0604020202020204" pitchFamily="34" charset="0"/>
              <a:buChar char="•"/>
            </a:pPr>
            <a:r>
              <a:rPr lang="en-US" dirty="0">
                <a:solidFill>
                  <a:srgbClr val="0000FF"/>
                </a:solidFill>
                <a:highlight>
                  <a:srgbClr val="FFFFFF"/>
                </a:highlight>
                <a:latin typeface="Courier New" panose="02070309020205020404" pitchFamily="49" charset="0"/>
                <a:cs typeface="Courier New" panose="02070309020205020404" pitchFamily="49" charset="0"/>
              </a:rPr>
              <a:t>input</a:t>
            </a:r>
            <a:r>
              <a:rPr lang="en-US" dirty="0">
                <a:solidFill>
                  <a:schemeClr val="tx1"/>
                </a:solidFill>
                <a:highlight>
                  <a:srgbClr val="FFFFFF"/>
                </a:highlight>
                <a:latin typeface="Courier New" panose="02070309020205020404" pitchFamily="49" charset="0"/>
                <a:cs typeface="Courier New" panose="02070309020205020404" pitchFamily="49" charset="0"/>
              </a:rPr>
              <a:t>([prompt])</a:t>
            </a:r>
          </a:p>
          <a:p>
            <a:pPr lvl="2">
              <a:buClrTx/>
              <a:buFont typeface="Arial" panose="020B0604020202020204" pitchFamily="34" charset="0"/>
              <a:buChar char="•"/>
            </a:pPr>
            <a:endParaRPr lang="en-US" dirty="0">
              <a:solidFill>
                <a:srgbClr val="0000FF"/>
              </a:solidFill>
              <a:highlight>
                <a:srgbClr val="FFFFFF"/>
              </a:highlight>
              <a:latin typeface="Courier New" panose="02070309020205020404" pitchFamily="49" charset="0"/>
              <a:cs typeface="Courier New" panose="02070309020205020404" pitchFamily="49" charset="0"/>
            </a:endParaRPr>
          </a:p>
          <a:p>
            <a:pPr lvl="1">
              <a:buClrTx/>
              <a:buFont typeface="Arial" panose="020B0604020202020204" pitchFamily="34" charset="0"/>
              <a:buChar char="•"/>
            </a:pPr>
            <a:endParaRPr lang="en-US" sz="1600" dirty="0">
              <a:solidFill>
                <a:srgbClr val="000000"/>
              </a:solidFill>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D689A32D-0176-426F-A9E4-ADEE2493422B}"/>
              </a:ext>
            </a:extLst>
          </p:cNvPr>
          <p:cNvGraphicFramePr>
            <a:graphicFrameLocks noGrp="1"/>
          </p:cNvGraphicFramePr>
          <p:nvPr>
            <p:extLst>
              <p:ext uri="{D42A27DB-BD31-4B8C-83A1-F6EECF244321}">
                <p14:modId xmlns:p14="http://schemas.microsoft.com/office/powerpoint/2010/main" val="1172165124"/>
              </p:ext>
            </p:extLst>
          </p:nvPr>
        </p:nvGraphicFramePr>
        <p:xfrm>
          <a:off x="5074920" y="2055808"/>
          <a:ext cx="6654800" cy="3684937"/>
        </p:xfrm>
        <a:graphic>
          <a:graphicData uri="http://schemas.openxmlformats.org/drawingml/2006/table">
            <a:tbl>
              <a:tblPr firstRow="1" bandRow="1">
                <a:tableStyleId>{5A111915-BE36-4E01-A7E5-04B1672EAD32}</a:tableStyleId>
              </a:tblPr>
              <a:tblGrid>
                <a:gridCol w="6654800">
                  <a:extLst>
                    <a:ext uri="{9D8B030D-6E8A-4147-A177-3AD203B41FA5}">
                      <a16:colId xmlns:a16="http://schemas.microsoft.com/office/drawing/2014/main" val="375584282"/>
                    </a:ext>
                  </a:extLst>
                </a:gridCol>
              </a:tblGrid>
              <a:tr h="265081">
                <a:tc>
                  <a:txBody>
                    <a:bodyPr/>
                    <a:lstStyle/>
                    <a:p>
                      <a:r>
                        <a:rPr lang="en-US" sz="1600" dirty="0"/>
                        <a:t>CODE SAMPLE</a:t>
                      </a:r>
                    </a:p>
                  </a:txBody>
                  <a:tcPr/>
                </a:tc>
                <a:extLst>
                  <a:ext uri="{0D108BD9-81ED-4DB2-BD59-A6C34878D82A}">
                    <a16:rowId xmlns:a16="http://schemas.microsoft.com/office/drawing/2014/main" val="3485950816"/>
                  </a:ext>
                </a:extLst>
              </a:tr>
              <a:tr h="3349657">
                <a:tc>
                  <a:txBody>
                    <a:bodyPr/>
                    <a:lstStyle/>
                    <a:p>
                      <a:r>
                        <a:rPr lang="en-US" sz="1600" dirty="0">
                          <a:solidFill>
                            <a:srgbClr val="008000"/>
                          </a:solidFill>
                          <a:highlight>
                            <a:srgbClr val="FFFFFF"/>
                          </a:highlight>
                          <a:latin typeface="Courier New" panose="02070309020205020404" pitchFamily="49" charset="0"/>
                        </a:rPr>
                        <a:t># Use it this way</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808080"/>
                          </a:solidFill>
                          <a:highlight>
                            <a:srgbClr val="FFFFFF"/>
                          </a:highlight>
                          <a:latin typeface="Courier New" panose="02070309020205020404" pitchFamily="49" charset="0"/>
                        </a:rPr>
                        <a:t>'What is your name?'</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name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input</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endParaRPr lang="en-US" sz="1600" b="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Or use it this way</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day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input</a:t>
                      </a:r>
                      <a:r>
                        <a:rPr lang="en-US" sz="1600" b="1" dirty="0">
                          <a:solidFill>
                            <a:srgbClr val="000080"/>
                          </a:solidFill>
                          <a:highlight>
                            <a:srgbClr val="FFFFFF"/>
                          </a:highlight>
                          <a:latin typeface="Courier New" panose="02070309020205020404" pitchFamily="49" charset="0"/>
                        </a:rPr>
                        <a:t>(</a:t>
                      </a:r>
                      <a:r>
                        <a:rPr lang="en-US" sz="1600" b="0" dirty="0">
                          <a:solidFill>
                            <a:srgbClr val="808080"/>
                          </a:solidFill>
                          <a:highlight>
                            <a:srgbClr val="FFFFFF"/>
                          </a:highlight>
                          <a:latin typeface="Courier New" panose="02070309020205020404" pitchFamily="49" charset="0"/>
                        </a:rPr>
                        <a:t>'What day is it today?'</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city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input</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'Which city do you live in?’)</a:t>
                      </a:r>
                    </a:p>
                    <a:p>
                      <a:endParaRPr lang="en-US" sz="1600" b="0" dirty="0">
                        <a:solidFill>
                          <a:srgbClr val="000000"/>
                        </a:solidFill>
                        <a:highlight>
                          <a:srgbClr val="FFFFFF"/>
                        </a:highlight>
                        <a:latin typeface="Courier New" panose="02070309020205020404" pitchFamily="49" charset="0"/>
                      </a:endParaRPr>
                    </a:p>
                    <a:p>
                      <a:r>
                        <a:rPr lang="en-US" sz="1600" b="0" dirty="0">
                          <a:solidFill>
                            <a:srgbClr val="008000"/>
                          </a:solidFill>
                          <a:highlight>
                            <a:srgbClr val="FFFFFF"/>
                          </a:highlight>
                          <a:latin typeface="Courier New" panose="02070309020205020404" pitchFamily="49" charset="0"/>
                        </a:rPr>
                        <a:t># Check the values</a:t>
                      </a:r>
                      <a:endParaRPr lang="en-US" sz="1600" b="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name</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a:t>
                      </a: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day</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city</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txBody>
                  <a:tcPr/>
                </a:tc>
                <a:extLst>
                  <a:ext uri="{0D108BD9-81ED-4DB2-BD59-A6C34878D82A}">
                    <a16:rowId xmlns:a16="http://schemas.microsoft.com/office/drawing/2014/main" val="508587222"/>
                  </a:ext>
                </a:extLst>
              </a:tr>
            </a:tbl>
          </a:graphicData>
        </a:graphic>
      </p:graphicFrame>
      <p:sp>
        <p:nvSpPr>
          <p:cNvPr id="5" name="TextBox 4">
            <a:extLst>
              <a:ext uri="{FF2B5EF4-FFF2-40B4-BE49-F238E27FC236}">
                <a16:creationId xmlns:a16="http://schemas.microsoft.com/office/drawing/2014/main" id="{AC2D7311-3B11-44A9-931D-91C8025087BF}"/>
              </a:ext>
            </a:extLst>
          </p:cNvPr>
          <p:cNvSpPr txBox="1"/>
          <p:nvPr/>
        </p:nvSpPr>
        <p:spPr>
          <a:xfrm>
            <a:off x="1240155" y="3714751"/>
            <a:ext cx="2486578" cy="1107996"/>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Open repl.it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Type this code</a:t>
            </a:r>
          </a:p>
          <a:p>
            <a:pPr marL="285750" indent="-285750">
              <a:buFont typeface="Arial" panose="020B0604020202020204" pitchFamily="34" charset="0"/>
              <a:buChar char="•"/>
            </a:pPr>
            <a:r>
              <a:rPr lang="en-US" sz="1600" dirty="0">
                <a:solidFill>
                  <a:srgbClr val="000000"/>
                </a:solidFill>
                <a:latin typeface="Arial" panose="020B0604020202020204" pitchFamily="34" charset="0"/>
                <a:cs typeface="Arial" panose="020B0604020202020204" pitchFamily="34" charset="0"/>
              </a:rPr>
              <a:t>Check the output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57559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CE483-9029-4D23-B75F-766C54EBB7AD}"/>
              </a:ext>
            </a:extLst>
          </p:cNvPr>
          <p:cNvSpPr>
            <a:spLocks noGrp="1"/>
          </p:cNvSpPr>
          <p:nvPr>
            <p:ph type="title"/>
          </p:nvPr>
        </p:nvSpPr>
        <p:spPr>
          <a:xfrm>
            <a:off x="1097280" y="412858"/>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Using Comments</a:t>
            </a:r>
          </a:p>
        </p:txBody>
      </p:sp>
      <p:sp>
        <p:nvSpPr>
          <p:cNvPr id="6" name="Content Placeholder 5">
            <a:extLst>
              <a:ext uri="{FF2B5EF4-FFF2-40B4-BE49-F238E27FC236}">
                <a16:creationId xmlns:a16="http://schemas.microsoft.com/office/drawing/2014/main" id="{EEB038B3-B2B8-4F35-A30E-0146AB054B38}"/>
              </a:ext>
            </a:extLst>
          </p:cNvPr>
          <p:cNvSpPr>
            <a:spLocks noGrp="1"/>
          </p:cNvSpPr>
          <p:nvPr>
            <p:ph idx="1"/>
          </p:nvPr>
        </p:nvSpPr>
        <p:spPr>
          <a:xfrm>
            <a:off x="1097280" y="1845735"/>
            <a:ext cx="6367210" cy="1326090"/>
          </a:xfrm>
        </p:spPr>
        <p:txBody>
          <a:bodyPr>
            <a:normAutofit/>
          </a:bodyPr>
          <a:lstStyle/>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Used for code </a:t>
            </a:r>
            <a:r>
              <a:rPr lang="en-US" b="1" dirty="0">
                <a:latin typeface="Arial" panose="020B0604020202020204" pitchFamily="34" charset="0"/>
                <a:cs typeface="Arial" panose="020B0604020202020204" pitchFamily="34" charset="0"/>
              </a:rPr>
              <a:t>clarity</a:t>
            </a:r>
            <a:r>
              <a:rPr lang="en-US" dirty="0">
                <a:latin typeface="Arial" panose="020B0604020202020204" pitchFamily="34" charset="0"/>
                <a:cs typeface="Arial" panose="020B0604020202020204" pitchFamily="34" charset="0"/>
              </a:rPr>
              <a:t>, explaining complex logic, etc..</a:t>
            </a:r>
          </a:p>
          <a:p>
            <a:pPr lvl="1">
              <a:buClrTx/>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Comments in Python start with the hash character, </a:t>
            </a:r>
            <a:r>
              <a:rPr lang="en-US" b="1" dirty="0">
                <a:latin typeface="Arial" panose="020B0604020202020204" pitchFamily="34" charset="0"/>
                <a:cs typeface="Arial" panose="020B0604020202020204" pitchFamily="34" charset="0"/>
              </a:rPr>
              <a:t>#</a:t>
            </a:r>
          </a:p>
        </p:txBody>
      </p:sp>
      <p:graphicFrame>
        <p:nvGraphicFramePr>
          <p:cNvPr id="3" name="Table 2">
            <a:extLst>
              <a:ext uri="{FF2B5EF4-FFF2-40B4-BE49-F238E27FC236}">
                <a16:creationId xmlns:a16="http://schemas.microsoft.com/office/drawing/2014/main" id="{98028F04-6D1E-4716-B0B3-EA7D82EFC5FF}"/>
              </a:ext>
            </a:extLst>
          </p:cNvPr>
          <p:cNvGraphicFramePr>
            <a:graphicFrameLocks noGrp="1"/>
          </p:cNvGraphicFramePr>
          <p:nvPr>
            <p:extLst>
              <p:ext uri="{D42A27DB-BD31-4B8C-83A1-F6EECF244321}">
                <p14:modId xmlns:p14="http://schemas.microsoft.com/office/powerpoint/2010/main" val="3635494773"/>
              </p:ext>
            </p:extLst>
          </p:nvPr>
        </p:nvGraphicFramePr>
        <p:xfrm>
          <a:off x="1472163" y="3734396"/>
          <a:ext cx="8128000" cy="1529080"/>
        </p:xfrm>
        <a:graphic>
          <a:graphicData uri="http://schemas.openxmlformats.org/drawingml/2006/table">
            <a:tbl>
              <a:tblPr firstRow="1" bandRow="1">
                <a:tableStyleId>{5A111915-BE36-4E01-A7E5-04B1672EAD32}</a:tableStyleId>
              </a:tblPr>
              <a:tblGrid>
                <a:gridCol w="8128000">
                  <a:extLst>
                    <a:ext uri="{9D8B030D-6E8A-4147-A177-3AD203B41FA5}">
                      <a16:colId xmlns:a16="http://schemas.microsoft.com/office/drawing/2014/main" val="716940927"/>
                    </a:ext>
                  </a:extLst>
                </a:gridCol>
              </a:tblGrid>
              <a:tr h="370840">
                <a:tc>
                  <a:txBody>
                    <a:bodyPr/>
                    <a:lstStyle/>
                    <a:p>
                      <a:r>
                        <a:rPr lang="en-US" sz="1400" dirty="0"/>
                        <a:t>CODE SAMPLE</a:t>
                      </a:r>
                    </a:p>
                  </a:txBody>
                  <a:tcPr/>
                </a:tc>
                <a:extLst>
                  <a:ext uri="{0D108BD9-81ED-4DB2-BD59-A6C34878D82A}">
                    <a16:rowId xmlns:a16="http://schemas.microsoft.com/office/drawing/2014/main" val="3361546795"/>
                  </a:ext>
                </a:extLst>
              </a:tr>
              <a:tr h="370840">
                <a:tc>
                  <a:txBody>
                    <a:bodyPr/>
                    <a:lstStyle/>
                    <a:p>
                      <a:pPr marL="201168" lvl="1" indent="0">
                        <a:lnSpc>
                          <a:spcPct val="100000"/>
                        </a:lnSpc>
                        <a:spcBef>
                          <a:spcPts val="0"/>
                        </a:spcBef>
                        <a:spcAft>
                          <a:spcPts val="0"/>
                        </a:spcAft>
                        <a:buNone/>
                      </a:pPr>
                      <a:r>
                        <a:rPr lang="en-US" sz="1400" dirty="0">
                          <a:solidFill>
                            <a:srgbClr val="008000"/>
                          </a:solidFill>
                          <a:latin typeface="Courier New" panose="02070309020205020404" pitchFamily="49" charset="0"/>
                        </a:rPr>
                        <a:t># this is the first comment</a:t>
                      </a:r>
                      <a:endParaRPr lang="en-US" sz="1400" dirty="0">
                        <a:solidFill>
                          <a:srgbClr val="000000"/>
                        </a:solidFill>
                        <a:latin typeface="Courier New" panose="02070309020205020404" pitchFamily="49" charset="0"/>
                      </a:endParaRPr>
                    </a:p>
                    <a:p>
                      <a:pPr marL="201168" lvl="1" indent="0">
                        <a:lnSpc>
                          <a:spcPct val="100000"/>
                        </a:lnSpc>
                        <a:spcBef>
                          <a:spcPts val="0"/>
                        </a:spcBef>
                        <a:spcAft>
                          <a:spcPts val="0"/>
                        </a:spcAft>
                        <a:buNone/>
                      </a:pPr>
                      <a:r>
                        <a:rPr lang="en-US" sz="1400" dirty="0">
                          <a:solidFill>
                            <a:srgbClr val="000000"/>
                          </a:solidFill>
                          <a:latin typeface="Courier New" panose="02070309020205020404" pitchFamily="49" charset="0"/>
                        </a:rPr>
                        <a:t>test = 1  </a:t>
                      </a:r>
                      <a:r>
                        <a:rPr lang="en-US" sz="1400" dirty="0">
                          <a:solidFill>
                            <a:srgbClr val="008000"/>
                          </a:solidFill>
                          <a:latin typeface="Courier New" panose="02070309020205020404" pitchFamily="49" charset="0"/>
                        </a:rPr>
                        <a:t># and this is the second comment</a:t>
                      </a:r>
                      <a:endParaRPr lang="en-US" sz="1400" dirty="0">
                        <a:solidFill>
                          <a:srgbClr val="000000"/>
                        </a:solidFill>
                        <a:latin typeface="Courier New" panose="02070309020205020404" pitchFamily="49" charset="0"/>
                      </a:endParaRPr>
                    </a:p>
                    <a:p>
                      <a:pPr marL="201168" lvl="1" indent="0">
                        <a:lnSpc>
                          <a:spcPct val="100000"/>
                        </a:lnSpc>
                        <a:spcBef>
                          <a:spcPts val="0"/>
                        </a:spcBef>
                        <a:spcAft>
                          <a:spcPts val="0"/>
                        </a:spcAft>
                        <a:buNone/>
                      </a:pPr>
                      <a:r>
                        <a:rPr lang="en-US" sz="1400" dirty="0">
                          <a:solidFill>
                            <a:srgbClr val="000000"/>
                          </a:solidFill>
                          <a:latin typeface="Courier New" panose="02070309020205020404" pitchFamily="49" charset="0"/>
                        </a:rPr>
                        <a:t>          </a:t>
                      </a:r>
                      <a:r>
                        <a:rPr lang="en-US" sz="1400" dirty="0">
                          <a:solidFill>
                            <a:srgbClr val="008000"/>
                          </a:solidFill>
                          <a:latin typeface="Courier New" panose="02070309020205020404" pitchFamily="49" charset="0"/>
                        </a:rPr>
                        <a:t># ... and now a third!</a:t>
                      </a:r>
                      <a:endParaRPr lang="en-US" sz="1400" dirty="0">
                        <a:solidFill>
                          <a:srgbClr val="000000"/>
                        </a:solidFill>
                        <a:latin typeface="Courier New" panose="02070309020205020404" pitchFamily="49" charset="0"/>
                      </a:endParaRPr>
                    </a:p>
                    <a:p>
                      <a:pPr marL="201168" lvl="1" indent="0">
                        <a:lnSpc>
                          <a:spcPct val="100000"/>
                        </a:lnSpc>
                        <a:spcBef>
                          <a:spcPts val="0"/>
                        </a:spcBef>
                        <a:spcAft>
                          <a:spcPts val="0"/>
                        </a:spcAft>
                        <a:buNone/>
                      </a:pPr>
                      <a:r>
                        <a:rPr lang="en-US" sz="1400" dirty="0">
                          <a:solidFill>
                            <a:srgbClr val="000000"/>
                          </a:solidFill>
                          <a:latin typeface="Courier New" panose="02070309020205020404" pitchFamily="49" charset="0"/>
                        </a:rPr>
                        <a:t>text </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808080"/>
                          </a:solidFill>
                          <a:latin typeface="Courier New" panose="02070309020205020404" pitchFamily="49" charset="0"/>
                        </a:rPr>
                        <a:t>"# This is not a comment because it's inside quotes."</a:t>
                      </a:r>
                    </a:p>
                    <a:p>
                      <a:endParaRPr lang="en-US" sz="1400" dirty="0"/>
                    </a:p>
                  </a:txBody>
                  <a:tcPr/>
                </a:tc>
                <a:extLst>
                  <a:ext uri="{0D108BD9-81ED-4DB2-BD59-A6C34878D82A}">
                    <a16:rowId xmlns:a16="http://schemas.microsoft.com/office/drawing/2014/main" val="3720880757"/>
                  </a:ext>
                </a:extLst>
              </a:tr>
            </a:tbl>
          </a:graphicData>
        </a:graphic>
      </p:graphicFrame>
    </p:spTree>
    <p:extLst>
      <p:ext uri="{BB962C8B-B14F-4D97-AF65-F5344CB8AC3E}">
        <p14:creationId xmlns:p14="http://schemas.microsoft.com/office/powerpoint/2010/main" val="1039479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185C-A6AE-4DBC-9D91-75CEEB860A7E}"/>
              </a:ext>
            </a:extLst>
          </p:cNvPr>
          <p:cNvSpPr>
            <a:spLocks noGrp="1"/>
          </p:cNvSpPr>
          <p:nvPr>
            <p:ph type="title"/>
          </p:nvPr>
        </p:nvSpPr>
        <p:spPr>
          <a:xfrm>
            <a:off x="1097280" y="392860"/>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Structuring with Indentation</a:t>
            </a:r>
          </a:p>
        </p:txBody>
      </p:sp>
      <p:sp>
        <p:nvSpPr>
          <p:cNvPr id="3" name="Content Placeholder 2">
            <a:extLst>
              <a:ext uri="{FF2B5EF4-FFF2-40B4-BE49-F238E27FC236}">
                <a16:creationId xmlns:a16="http://schemas.microsoft.com/office/drawing/2014/main" id="{1237130B-7D72-448C-82E8-30A147FA1154}"/>
              </a:ext>
            </a:extLst>
          </p:cNvPr>
          <p:cNvSpPr>
            <a:spLocks noGrp="1"/>
          </p:cNvSpPr>
          <p:nvPr>
            <p:ph idx="1"/>
          </p:nvPr>
        </p:nvSpPr>
        <p:spPr>
          <a:xfrm>
            <a:off x="1097280" y="1607198"/>
            <a:ext cx="10058400" cy="1178865"/>
          </a:xfrm>
        </p:spPr>
        <p:txBody>
          <a:bodyPr>
            <a:noAutofit/>
          </a:bodyPr>
          <a:lstStyle/>
          <a:p>
            <a:pPr>
              <a:lnSpc>
                <a:spcPct val="100000"/>
              </a:lnSpc>
              <a:spcBef>
                <a:spcPts val="0"/>
              </a:spcBef>
              <a:spcAft>
                <a:spcPts val="0"/>
              </a:spcAft>
            </a:pPr>
            <a:r>
              <a:rPr lang="en-US" sz="1800" dirty="0">
                <a:solidFill>
                  <a:schemeClr val="tx1"/>
                </a:solidFill>
                <a:latin typeface="Arial" panose="020B0604020202020204" pitchFamily="34" charset="0"/>
                <a:cs typeface="Arial" panose="020B0604020202020204" pitchFamily="34" charset="0"/>
              </a:rPr>
              <a:t>Most programming languages use certain characters or keywords to group statements, l</a:t>
            </a:r>
            <a:r>
              <a:rPr lang="en-US" dirty="0">
                <a:solidFill>
                  <a:schemeClr val="tx1"/>
                </a:solidFill>
                <a:latin typeface="Arial" panose="020B0604020202020204" pitchFamily="34" charset="0"/>
                <a:cs typeface="Arial" panose="020B0604020202020204" pitchFamily="34" charset="0"/>
              </a:rPr>
              <a:t>ike:</a:t>
            </a:r>
          </a:p>
          <a:p>
            <a:pPr marL="761238" lvl="2" indent="-285750">
              <a:lnSpc>
                <a:spcPct val="100000"/>
              </a:lnSpc>
              <a:spcBef>
                <a:spcPts val="0"/>
              </a:spcBef>
              <a:spcAft>
                <a:spcPts val="0"/>
              </a:spcAft>
            </a:pPr>
            <a:r>
              <a:rPr lang="en-US" sz="1800" dirty="0">
                <a:solidFill>
                  <a:schemeClr val="tx1"/>
                </a:solidFill>
                <a:latin typeface="Arial" panose="020B0604020202020204" pitchFamily="34" charset="0"/>
                <a:cs typeface="Arial" panose="020B0604020202020204" pitchFamily="34" charset="0"/>
              </a:rPr>
              <a:t>BEGIN ... END </a:t>
            </a:r>
          </a:p>
          <a:p>
            <a:pPr marL="761238" lvl="2" indent="-285750">
              <a:lnSpc>
                <a:spcPct val="100000"/>
              </a:lnSpc>
              <a:spcBef>
                <a:spcPts val="0"/>
              </a:spcBef>
              <a:spcAft>
                <a:spcPts val="0"/>
              </a:spcAft>
            </a:pPr>
            <a:r>
              <a:rPr lang="en-US" sz="1800" dirty="0">
                <a:solidFill>
                  <a:schemeClr val="tx1"/>
                </a:solidFill>
                <a:latin typeface="Arial" panose="020B0604020202020204" pitchFamily="34" charset="0"/>
                <a:cs typeface="Arial" panose="020B0604020202020204" pitchFamily="34" charset="0"/>
              </a:rPr>
              <a:t>{ ... }</a:t>
            </a:r>
          </a:p>
          <a:p>
            <a:pPr marL="761238" lvl="2" indent="-285750">
              <a:lnSpc>
                <a:spcPct val="100000"/>
              </a:lnSpc>
              <a:spcBef>
                <a:spcPts val="0"/>
              </a:spcBef>
              <a:spcAft>
                <a:spcPts val="0"/>
              </a:spcAft>
            </a:pPr>
            <a:endParaRPr lang="en-US" sz="1800" dirty="0">
              <a:solidFill>
                <a:schemeClr val="tx1"/>
              </a:solidFill>
              <a:latin typeface="Arial" panose="020B0604020202020204" pitchFamily="34" charset="0"/>
              <a:cs typeface="Arial" panose="020B0604020202020204" pitchFamily="34" charset="0"/>
            </a:endParaRPr>
          </a:p>
          <a:p>
            <a:pPr marL="761238" lvl="2" indent="-285750">
              <a:lnSpc>
                <a:spcPct val="100000"/>
              </a:lnSpc>
              <a:spcBef>
                <a:spcPts val="0"/>
              </a:spcBef>
              <a:spcAft>
                <a:spcPts val="0"/>
              </a:spcAft>
            </a:pPr>
            <a:endParaRPr lang="en-US" sz="1800" dirty="0">
              <a:solidFill>
                <a:schemeClr val="tx1"/>
              </a:solidFill>
              <a:latin typeface="Arial" panose="020B0604020202020204" pitchFamily="34" charset="0"/>
              <a:cs typeface="Arial" panose="020B0604020202020204" pitchFamily="34" charset="0"/>
            </a:endParaRPr>
          </a:p>
        </p:txBody>
      </p:sp>
      <p:pic>
        <p:nvPicPr>
          <p:cNvPr id="9" name="Picture 8" descr="A screenshot of a cell phone&#10;&#10;Description generated with high confidence">
            <a:extLst>
              <a:ext uri="{FF2B5EF4-FFF2-40B4-BE49-F238E27FC236}">
                <a16:creationId xmlns:a16="http://schemas.microsoft.com/office/drawing/2014/main" id="{A22E7E4C-2C01-475B-8562-756B7BDD1D9B}"/>
              </a:ext>
            </a:extLst>
          </p:cNvPr>
          <p:cNvPicPr>
            <a:picLocks noChangeAspect="1"/>
          </p:cNvPicPr>
          <p:nvPr/>
        </p:nvPicPr>
        <p:blipFill>
          <a:blip r:embed="rId2"/>
          <a:stretch>
            <a:fillRect/>
          </a:stretch>
        </p:blipFill>
        <p:spPr>
          <a:xfrm>
            <a:off x="2316480" y="4333566"/>
            <a:ext cx="3057525" cy="1533525"/>
          </a:xfrm>
          <a:prstGeom prst="rect">
            <a:avLst/>
          </a:prstGeom>
        </p:spPr>
      </p:pic>
      <p:sp>
        <p:nvSpPr>
          <p:cNvPr id="4" name="TextBox 3">
            <a:extLst>
              <a:ext uri="{FF2B5EF4-FFF2-40B4-BE49-F238E27FC236}">
                <a16:creationId xmlns:a16="http://schemas.microsoft.com/office/drawing/2014/main" id="{3CD448C3-7D38-44C6-BE08-455CE0896319}"/>
              </a:ext>
            </a:extLst>
          </p:cNvPr>
          <p:cNvSpPr txBox="1"/>
          <p:nvPr/>
        </p:nvSpPr>
        <p:spPr>
          <a:xfrm>
            <a:off x="1097280" y="3600453"/>
            <a:ext cx="6079549"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Whereas, Python uses a different principle – </a:t>
            </a:r>
            <a:r>
              <a:rPr lang="en-US" b="1" dirty="0">
                <a:solidFill>
                  <a:schemeClr val="accent5"/>
                </a:solidFill>
                <a:latin typeface="Arial" panose="020B0604020202020204" pitchFamily="34" charset="0"/>
                <a:cs typeface="Arial" panose="020B0604020202020204" pitchFamily="34" charset="0"/>
              </a:rPr>
              <a:t>indentation</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57078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185C-A6AE-4DBC-9D91-75CEEB860A7E}"/>
              </a:ext>
            </a:extLst>
          </p:cNvPr>
          <p:cNvSpPr>
            <a:spLocks noGrp="1"/>
          </p:cNvSpPr>
          <p:nvPr>
            <p:ph type="title"/>
          </p:nvPr>
        </p:nvSpPr>
        <p:spPr>
          <a:xfrm>
            <a:off x="1097280" y="404290"/>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Structuring with Indentation - example</a:t>
            </a:r>
          </a:p>
        </p:txBody>
      </p:sp>
      <p:graphicFrame>
        <p:nvGraphicFramePr>
          <p:cNvPr id="10" name="Table 9">
            <a:extLst>
              <a:ext uri="{FF2B5EF4-FFF2-40B4-BE49-F238E27FC236}">
                <a16:creationId xmlns:a16="http://schemas.microsoft.com/office/drawing/2014/main" id="{7CC1C48C-F265-4674-90A2-038900B8BC9D}"/>
              </a:ext>
            </a:extLst>
          </p:cNvPr>
          <p:cNvGraphicFramePr>
            <a:graphicFrameLocks noGrp="1"/>
          </p:cNvGraphicFramePr>
          <p:nvPr>
            <p:extLst>
              <p:ext uri="{D42A27DB-BD31-4B8C-83A1-F6EECF244321}">
                <p14:modId xmlns:p14="http://schemas.microsoft.com/office/powerpoint/2010/main" val="271023911"/>
              </p:ext>
            </p:extLst>
          </p:nvPr>
        </p:nvGraphicFramePr>
        <p:xfrm>
          <a:off x="2328863" y="1866904"/>
          <a:ext cx="6443662" cy="3462334"/>
        </p:xfrm>
        <a:graphic>
          <a:graphicData uri="http://schemas.openxmlformats.org/drawingml/2006/table">
            <a:tbl>
              <a:tblPr firstRow="1" bandRow="1">
                <a:tableStyleId>{5A111915-BE36-4E01-A7E5-04B1672EAD32}</a:tableStyleId>
              </a:tblPr>
              <a:tblGrid>
                <a:gridCol w="6443662">
                  <a:extLst>
                    <a:ext uri="{9D8B030D-6E8A-4147-A177-3AD203B41FA5}">
                      <a16:colId xmlns:a16="http://schemas.microsoft.com/office/drawing/2014/main" val="3833644309"/>
                    </a:ext>
                  </a:extLst>
                </a:gridCol>
              </a:tblGrid>
              <a:tr h="389026">
                <a:tc>
                  <a:txBody>
                    <a:bodyPr/>
                    <a:lstStyle/>
                    <a:p>
                      <a:r>
                        <a:rPr lang="en-US" sz="1800" dirty="0"/>
                        <a:t>CODE SAMPLE</a:t>
                      </a:r>
                    </a:p>
                  </a:txBody>
                  <a:tcPr/>
                </a:tc>
                <a:extLst>
                  <a:ext uri="{0D108BD9-81ED-4DB2-BD59-A6C34878D82A}">
                    <a16:rowId xmlns:a16="http://schemas.microsoft.com/office/drawing/2014/main" val="3292723393"/>
                  </a:ext>
                </a:extLst>
              </a:tr>
              <a:tr h="3073308">
                <a:tc>
                  <a:txBody>
                    <a:bodyPr/>
                    <a:lstStyle/>
                    <a:p>
                      <a:pPr marL="0" marR="0" lvl="0" indent="0" algn="l" defTabSz="914400" rtl="0" eaLnBrk="1" fontAlgn="auto" latinLnBrk="0" hangingPunct="1">
                        <a:lnSpc>
                          <a:spcPct val="120000"/>
                        </a:lnSpc>
                        <a:spcBef>
                          <a:spcPts val="0"/>
                        </a:spcBef>
                        <a:spcAft>
                          <a:spcPts val="0"/>
                        </a:spcAft>
                        <a:buClr>
                          <a:srgbClr val="C0C0C0"/>
                        </a:buClr>
                        <a:buSzPct val="100000"/>
                        <a:buFont typeface="Calibri" panose="020F0502020204030204" pitchFamily="34" charset="0"/>
                        <a:buNone/>
                        <a:tabLst/>
                        <a:defRPr/>
                      </a:pPr>
                      <a:r>
                        <a:rPr kumimoji="0" lang="en-US" sz="18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function to print favorite game</a:t>
                      </a:r>
                      <a:endParaRPr kumimoji="0" lang="en-US"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r>
                        <a:rPr lang="en-US" sz="1800" b="1" dirty="0">
                          <a:solidFill>
                            <a:srgbClr val="0000FF"/>
                          </a:solidFill>
                          <a:highlight>
                            <a:srgbClr val="FFFFFF"/>
                          </a:highlight>
                          <a:latin typeface="Courier New" panose="02070309020205020404" pitchFamily="49" charset="0"/>
                        </a:rPr>
                        <a:t>def</a:t>
                      </a:r>
                      <a:r>
                        <a:rPr lang="en-US" sz="1800" b="0" dirty="0">
                          <a:solidFill>
                            <a:srgbClr val="000000"/>
                          </a:solidFill>
                          <a:highlight>
                            <a:srgbClr val="FFFFFF"/>
                          </a:highlight>
                          <a:latin typeface="Courier New" panose="02070309020205020404" pitchFamily="49" charset="0"/>
                        </a:rPr>
                        <a:t> </a:t>
                      </a:r>
                      <a:r>
                        <a:rPr lang="en-US" sz="1800" b="0" dirty="0" err="1">
                          <a:solidFill>
                            <a:srgbClr val="FF00FF"/>
                          </a:solidFill>
                          <a:highlight>
                            <a:srgbClr val="FFFFFF"/>
                          </a:highlight>
                          <a:latin typeface="Courier New" panose="02070309020205020404" pitchFamily="49" charset="0"/>
                        </a:rPr>
                        <a:t>my_favorite_game</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game</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if</a:t>
                      </a:r>
                      <a:r>
                        <a:rPr lang="en-US" sz="1800" b="0" dirty="0">
                          <a:solidFill>
                            <a:srgbClr val="000000"/>
                          </a:solidFill>
                          <a:highlight>
                            <a:srgbClr val="FFFFFF"/>
                          </a:highlight>
                          <a:latin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rPr>
                        <a:t>game</a:t>
                      </a:r>
                      <a:r>
                        <a:rPr lang="en-US" sz="1800" b="1" dirty="0" err="1">
                          <a:solidFill>
                            <a:srgbClr val="000080"/>
                          </a:solidFill>
                          <a:highlight>
                            <a:srgbClr val="FFFFFF"/>
                          </a:highlight>
                          <a:latin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rPr>
                        <a:t>lower</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a:t>
                      </a:r>
                      <a:r>
                        <a:rPr lang="en-US" sz="1800" b="0" dirty="0">
                          <a:solidFill>
                            <a:srgbClr val="808080"/>
                          </a:solidFill>
                          <a:highlight>
                            <a:srgbClr val="FFFFFF"/>
                          </a:highlight>
                          <a:latin typeface="Courier New" panose="02070309020205020404" pitchFamily="49" charset="0"/>
                        </a:rPr>
                        <a:t>'</a:t>
                      </a:r>
                      <a:r>
                        <a:rPr lang="en-US" sz="1800" b="0" dirty="0" err="1">
                          <a:solidFill>
                            <a:srgbClr val="808080"/>
                          </a:solidFill>
                          <a:highlight>
                            <a:srgbClr val="FFFFFF"/>
                          </a:highlight>
                          <a:latin typeface="Courier New" panose="02070309020205020404" pitchFamily="49" charset="0"/>
                        </a:rPr>
                        <a:t>minecraft</a:t>
                      </a:r>
                      <a:r>
                        <a:rPr lang="en-US" sz="1800" b="0" dirty="0">
                          <a:solidFill>
                            <a:srgbClr val="808080"/>
                          </a:solidFill>
                          <a:highlight>
                            <a:srgbClr val="FFFFFF"/>
                          </a:highlight>
                          <a:latin typeface="Courier New" panose="02070309020205020404" pitchFamily="49" charset="0"/>
                        </a:rPr>
                        <a:t>'</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print</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'I like </a:t>
                      </a:r>
                      <a:r>
                        <a:rPr lang="en-US" sz="1800" b="0" dirty="0" err="1">
                          <a:solidFill>
                            <a:srgbClr val="808080"/>
                          </a:solidFill>
                          <a:highlight>
                            <a:srgbClr val="FFFFFF"/>
                          </a:highlight>
                          <a:latin typeface="Courier New" panose="02070309020205020404" pitchFamily="49" charset="0"/>
                        </a:rPr>
                        <a:t>minecraft</a:t>
                      </a:r>
                      <a:r>
                        <a:rPr lang="en-US" sz="1800" b="0" dirty="0">
                          <a:solidFill>
                            <a:srgbClr val="808080"/>
                          </a:solidFill>
                          <a:highlight>
                            <a:srgbClr val="FFFFFF"/>
                          </a:highlight>
                          <a:latin typeface="Courier New" panose="02070309020205020404" pitchFamily="49" charset="0"/>
                        </a:rPr>
                        <a:t>!'</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err="1">
                          <a:solidFill>
                            <a:srgbClr val="0000FF"/>
                          </a:solidFill>
                          <a:highlight>
                            <a:srgbClr val="FFFFFF"/>
                          </a:highlight>
                          <a:latin typeface="Courier New" panose="02070309020205020404" pitchFamily="49" charset="0"/>
                        </a:rPr>
                        <a:t>elif</a:t>
                      </a:r>
                      <a:r>
                        <a:rPr lang="en-US" sz="1800" b="0" dirty="0">
                          <a:solidFill>
                            <a:srgbClr val="000000"/>
                          </a:solidFill>
                          <a:highlight>
                            <a:srgbClr val="FFFFFF"/>
                          </a:highlight>
                          <a:latin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rPr>
                        <a:t>game</a:t>
                      </a:r>
                      <a:r>
                        <a:rPr lang="en-US" sz="1800" b="1" dirty="0" err="1">
                          <a:solidFill>
                            <a:srgbClr val="000080"/>
                          </a:solidFill>
                          <a:highlight>
                            <a:srgbClr val="FFFFFF"/>
                          </a:highlight>
                          <a:latin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rPr>
                        <a:t>lower</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a:t>
                      </a:r>
                      <a:r>
                        <a:rPr lang="en-US" sz="1800" b="0" dirty="0">
                          <a:solidFill>
                            <a:srgbClr val="808080"/>
                          </a:solidFill>
                          <a:highlight>
                            <a:srgbClr val="FFFFFF"/>
                          </a:highlight>
                          <a:latin typeface="Courier New" panose="02070309020205020404" pitchFamily="49" charset="0"/>
                        </a:rPr>
                        <a:t>'chess'</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print</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'I like chess!'</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else</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print</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'I like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game</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p>
                    <a:p>
                      <a:r>
                        <a:rPr lang="en-US" sz="1800" b="0" dirty="0" err="1">
                          <a:solidFill>
                            <a:srgbClr val="000000"/>
                          </a:solidFill>
                          <a:highlight>
                            <a:srgbClr val="FFFFFF"/>
                          </a:highlight>
                          <a:latin typeface="Courier New" panose="02070309020205020404" pitchFamily="49" charset="0"/>
                        </a:rPr>
                        <a:t>my_favorite_game</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'Minecraft'</a:t>
                      </a:r>
                      <a:r>
                        <a:rPr lang="en-US" sz="1800" b="1" dirty="0">
                          <a:solidFill>
                            <a:srgbClr val="000080"/>
                          </a:solidFill>
                          <a:highlight>
                            <a:srgbClr val="FFFFFF"/>
                          </a:highlight>
                          <a:latin typeface="Courier New" panose="02070309020205020404" pitchFamily="49" charset="0"/>
                        </a:rPr>
                        <a:t>)</a:t>
                      </a:r>
                      <a:endParaRPr lang="en-US" sz="1800" dirty="0"/>
                    </a:p>
                  </a:txBody>
                  <a:tcPr/>
                </a:tc>
                <a:extLst>
                  <a:ext uri="{0D108BD9-81ED-4DB2-BD59-A6C34878D82A}">
                    <a16:rowId xmlns:a16="http://schemas.microsoft.com/office/drawing/2014/main" val="3608146693"/>
                  </a:ext>
                </a:extLst>
              </a:tr>
            </a:tbl>
          </a:graphicData>
        </a:graphic>
      </p:graphicFrame>
    </p:spTree>
    <p:extLst>
      <p:ext uri="{BB962C8B-B14F-4D97-AF65-F5344CB8AC3E}">
        <p14:creationId xmlns:p14="http://schemas.microsoft.com/office/powerpoint/2010/main" val="1807718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04290"/>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Functions </a:t>
            </a:r>
          </a:p>
        </p:txBody>
      </p:sp>
      <p:sp>
        <p:nvSpPr>
          <p:cNvPr id="3" name="Content Placeholder 2">
            <a:extLst>
              <a:ext uri="{FF2B5EF4-FFF2-40B4-BE49-F238E27FC236}">
                <a16:creationId xmlns:a16="http://schemas.microsoft.com/office/drawing/2014/main" id="{AB97492A-3E73-4C32-AB1E-EF4BFD90475A}"/>
              </a:ext>
            </a:extLst>
          </p:cNvPr>
          <p:cNvSpPr>
            <a:spLocks noGrp="1"/>
          </p:cNvSpPr>
          <p:nvPr>
            <p:ph idx="1"/>
          </p:nvPr>
        </p:nvSpPr>
        <p:spPr>
          <a:xfrm>
            <a:off x="1097280" y="1531406"/>
            <a:ext cx="10058400" cy="5112284"/>
          </a:xfrm>
        </p:spPr>
        <p:txBody>
          <a:bodyPr>
            <a:noAutofit/>
          </a:bodyPr>
          <a:lstStyle/>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A </a:t>
            </a:r>
            <a:r>
              <a:rPr lang="en-US" sz="1600" b="1" dirty="0">
                <a:solidFill>
                  <a:schemeClr val="tx1"/>
                </a:solidFill>
                <a:latin typeface="Arial" panose="020B0604020202020204" pitchFamily="34" charset="0"/>
                <a:cs typeface="Arial" panose="020B0604020202020204" pitchFamily="34" charset="0"/>
              </a:rPr>
              <a:t>group of statements </a:t>
            </a:r>
            <a:r>
              <a:rPr lang="en-US" sz="1600" dirty="0">
                <a:solidFill>
                  <a:schemeClr val="tx1"/>
                </a:solidFill>
                <a:latin typeface="Arial" panose="020B0604020202020204" pitchFamily="34" charset="0"/>
                <a:cs typeface="Arial" panose="020B0604020202020204" pitchFamily="34" charset="0"/>
              </a:rPr>
              <a:t>that need to be executed together.</a:t>
            </a:r>
          </a:p>
          <a:p>
            <a:pPr lvl="1">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Begins with the keyword “</a:t>
            </a:r>
            <a:r>
              <a:rPr lang="en-US" sz="1600" b="1" dirty="0">
                <a:solidFill>
                  <a:schemeClr val="accent5"/>
                </a:solidFill>
                <a:latin typeface="Arial" panose="020B0604020202020204" pitchFamily="34" charset="0"/>
                <a:cs typeface="Arial" panose="020B0604020202020204" pitchFamily="34" charset="0"/>
              </a:rPr>
              <a:t>def</a:t>
            </a:r>
            <a:r>
              <a:rPr lang="en-US" sz="1600" dirty="0">
                <a:solidFill>
                  <a:schemeClr val="tx1"/>
                </a:solidFill>
                <a:latin typeface="Arial" panose="020B0604020202020204" pitchFamily="34" charset="0"/>
                <a:cs typeface="Arial" panose="020B0604020202020204" pitchFamily="34" charset="0"/>
              </a:rPr>
              <a:t>”</a:t>
            </a:r>
          </a:p>
          <a:p>
            <a:pPr lvl="1">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Has two parts:</a:t>
            </a:r>
          </a:p>
          <a:p>
            <a:pPr lvl="1"/>
            <a:endParaRPr lang="en-US" sz="1600" dirty="0">
              <a:solidFill>
                <a:schemeClr val="tx1"/>
              </a:solidFill>
              <a:latin typeface="Arial" panose="020B0604020202020204" pitchFamily="34" charset="0"/>
              <a:cs typeface="Arial" panose="020B0604020202020204" pitchFamily="34" charset="0"/>
            </a:endParaRPr>
          </a:p>
          <a:p>
            <a:pPr lvl="2">
              <a:buClrTx/>
              <a:buFont typeface="Arial" panose="020B0604020202020204" pitchFamily="34" charset="0"/>
              <a:buChar char="•"/>
            </a:pPr>
            <a:r>
              <a:rPr lang="en-US" sz="1800" b="1" dirty="0">
                <a:solidFill>
                  <a:schemeClr val="tx1"/>
                </a:solidFill>
                <a:latin typeface="Arial" panose="020B0604020202020204" pitchFamily="34" charset="0"/>
                <a:cs typeface="Arial" panose="020B0604020202020204" pitchFamily="34" charset="0"/>
              </a:rPr>
              <a:t>Function Definition</a:t>
            </a:r>
          </a:p>
          <a:p>
            <a:pPr marL="841248" lvl="4" indent="0">
              <a:lnSpc>
                <a:spcPct val="100000"/>
              </a:lnSpc>
              <a:spcBef>
                <a:spcPts val="0"/>
              </a:spcBef>
              <a:spcAft>
                <a:spcPts val="0"/>
              </a:spcAft>
              <a:buNone/>
            </a:pPr>
            <a:r>
              <a:rPr lang="en-US" sz="1600" dirty="0">
                <a:solidFill>
                  <a:srgbClr val="0000FF"/>
                </a:solidFill>
                <a:highlight>
                  <a:srgbClr val="FFFFFF"/>
                </a:highlight>
                <a:latin typeface="Courier New" panose="02070309020205020404" pitchFamily="49" charset="0"/>
                <a:cs typeface="Courier New" panose="02070309020205020404" pitchFamily="49" charset="0"/>
              </a:rPr>
              <a:t>def</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00FF"/>
                </a:solidFill>
                <a:highlight>
                  <a:srgbClr val="FFFFFF"/>
                </a:highlight>
                <a:latin typeface="Courier New" panose="02070309020205020404" pitchFamily="49" charset="0"/>
                <a:cs typeface="Courier New" panose="02070309020205020404" pitchFamily="49" charset="0"/>
              </a:rPr>
              <a:t>function</a:t>
            </a:r>
            <a:r>
              <a:rPr lang="en-US" sz="1600" dirty="0">
                <a:solidFill>
                  <a:srgbClr val="000080"/>
                </a:solidFill>
                <a:highlight>
                  <a:srgbClr val="FFFFFF"/>
                </a:highlight>
                <a:latin typeface="Courier New" panose="02070309020205020404" pitchFamily="49" charset="0"/>
                <a:cs typeface="Courier New" panose="02070309020205020404" pitchFamily="49" charset="0"/>
              </a:rPr>
              <a:t>N</a:t>
            </a:r>
            <a:r>
              <a:rPr lang="en-US" sz="1600" dirty="0">
                <a:solidFill>
                  <a:srgbClr val="000000"/>
                </a:solidFill>
                <a:highlight>
                  <a:srgbClr val="FFFFFF"/>
                </a:highlight>
                <a:latin typeface="Courier New" panose="02070309020205020404" pitchFamily="49" charset="0"/>
                <a:cs typeface="Courier New" panose="02070309020205020404" pitchFamily="49" charset="0"/>
              </a:rPr>
              <a:t>ame</a:t>
            </a:r>
            <a:r>
              <a:rPr lang="en-US" sz="1600"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parameters</a:t>
            </a:r>
            <a:r>
              <a:rPr lang="en-US" sz="1600"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p>
          <a:p>
            <a:pPr marL="841248" lvl="4" indent="0">
              <a:lnSpc>
                <a:spcPct val="100000"/>
              </a:lnSpc>
              <a:spcBef>
                <a:spcPts val="0"/>
              </a:spcBef>
              <a:spcAft>
                <a:spcPts val="0"/>
              </a:spcAft>
              <a:buNone/>
            </a:pPr>
            <a:r>
              <a:rPr lang="en-US" sz="1600" dirty="0">
                <a:solidFill>
                  <a:srgbClr val="000000"/>
                </a:solidFill>
                <a:highlight>
                  <a:srgbClr val="FFFFFF"/>
                </a:highlight>
                <a:latin typeface="Courier New" panose="02070309020205020404" pitchFamily="49" charset="0"/>
                <a:cs typeface="Courier New" panose="02070309020205020404" pitchFamily="49" charset="0"/>
              </a:rPr>
              <a:t>    statement</a:t>
            </a:r>
            <a:r>
              <a:rPr lang="en-US" sz="1600"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s</a:t>
            </a:r>
            <a:r>
              <a:rPr lang="en-US" sz="1600" dirty="0">
                <a:solidFill>
                  <a:srgbClr val="000080"/>
                </a:solidFill>
                <a:highlight>
                  <a:srgbClr val="FFFFFF"/>
                </a:highlight>
                <a:latin typeface="Courier New" panose="02070309020205020404" pitchFamily="49" charset="0"/>
                <a:cs typeface="Courier New" panose="02070309020205020404" pitchFamily="49" charset="0"/>
              </a:rPr>
              <a:t>)</a:t>
            </a:r>
          </a:p>
          <a:p>
            <a:pPr marL="932688" lvl="2" indent="-457200">
              <a:lnSpc>
                <a:spcPct val="100000"/>
              </a:lnSpc>
              <a:spcBef>
                <a:spcPts val="0"/>
              </a:spcBef>
              <a:spcAft>
                <a:spcPts val="0"/>
              </a:spcAft>
              <a:buFont typeface="+mj-lt"/>
              <a:buAutoNum type="arabicPeriod"/>
            </a:pPr>
            <a:endParaRPr lang="en-US" sz="1600" dirty="0">
              <a:latin typeface="Arial" panose="020B0604020202020204" pitchFamily="34" charset="0"/>
              <a:cs typeface="Arial" panose="020B0604020202020204" pitchFamily="34" charset="0"/>
            </a:endParaRPr>
          </a:p>
          <a:p>
            <a:pPr marL="932688" lvl="2" indent="-457200">
              <a:lnSpc>
                <a:spcPct val="100000"/>
              </a:lnSpc>
              <a:spcBef>
                <a:spcPts val="0"/>
              </a:spcBef>
              <a:spcAft>
                <a:spcPts val="0"/>
              </a:spcAft>
              <a:buFont typeface="+mj-lt"/>
              <a:buAutoNum type="arabicPeriod"/>
            </a:pPr>
            <a:endParaRPr lang="en-US" sz="1600" dirty="0">
              <a:latin typeface="Arial" panose="020B0604020202020204" pitchFamily="34" charset="0"/>
              <a:cs typeface="Arial" panose="020B0604020202020204" pitchFamily="34" charset="0"/>
            </a:endParaRPr>
          </a:p>
          <a:p>
            <a:pPr lvl="2">
              <a:buClrTx/>
              <a:buFont typeface="Arial" panose="020B0604020202020204" pitchFamily="34" charset="0"/>
              <a:buChar char="•"/>
            </a:pPr>
            <a:r>
              <a:rPr lang="en-US" sz="1800" b="1" dirty="0">
                <a:solidFill>
                  <a:schemeClr val="tx1"/>
                </a:solidFill>
                <a:latin typeface="Arial" panose="020B0604020202020204" pitchFamily="34" charset="0"/>
                <a:cs typeface="Arial" panose="020B0604020202020204" pitchFamily="34" charset="0"/>
              </a:rPr>
              <a:t>Function Invocation (i.e. calling a function)</a:t>
            </a:r>
          </a:p>
          <a:p>
            <a:pPr marL="749808" lvl="4" indent="0">
              <a:buNone/>
            </a:pPr>
            <a:r>
              <a:rPr lang="en-US" sz="1600" dirty="0">
                <a:solidFill>
                  <a:srgbClr val="FF00FF"/>
                </a:solidFill>
                <a:highlight>
                  <a:srgbClr val="FFFFFF"/>
                </a:highlight>
                <a:latin typeface="Courier New" panose="02070309020205020404" pitchFamily="49" charset="0"/>
                <a:cs typeface="Courier New" panose="02070309020205020404" pitchFamily="49" charset="0"/>
              </a:rPr>
              <a:t>	</a:t>
            </a:r>
            <a:r>
              <a:rPr lang="en-US" sz="1600" dirty="0" err="1">
                <a:solidFill>
                  <a:srgbClr val="FF00FF"/>
                </a:solidFill>
                <a:highlight>
                  <a:srgbClr val="FFFFFF"/>
                </a:highlight>
                <a:latin typeface="Courier New" panose="02070309020205020404" pitchFamily="49" charset="0"/>
                <a:cs typeface="Courier New" panose="02070309020205020404" pitchFamily="49" charset="0"/>
              </a:rPr>
              <a:t>function</a:t>
            </a:r>
            <a:r>
              <a:rPr lang="en-US" sz="1600" dirty="0" err="1">
                <a:solidFill>
                  <a:srgbClr val="000080"/>
                </a:solidFill>
                <a:highlight>
                  <a:srgbClr val="FFFFFF"/>
                </a:highlight>
                <a:latin typeface="Courier New" panose="02070309020205020404" pitchFamily="49" charset="0"/>
                <a:cs typeface="Courier New" panose="02070309020205020404" pitchFamily="49" charset="0"/>
              </a:rPr>
              <a:t>N</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ame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arguments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201168" lvl="1" indent="0">
              <a:buNone/>
            </a:pPr>
            <a:endParaRPr lang="en-US" sz="1600"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Parameters &amp; return statement</a:t>
            </a:r>
          </a:p>
        </p:txBody>
      </p:sp>
      <p:sp>
        <p:nvSpPr>
          <p:cNvPr id="4" name="TextBox 3">
            <a:extLst>
              <a:ext uri="{FF2B5EF4-FFF2-40B4-BE49-F238E27FC236}">
                <a16:creationId xmlns:a16="http://schemas.microsoft.com/office/drawing/2014/main" id="{B0123DE2-1307-42AD-AAE0-43A6A9791B53}"/>
              </a:ext>
            </a:extLst>
          </p:cNvPr>
          <p:cNvSpPr txBox="1"/>
          <p:nvPr/>
        </p:nvSpPr>
        <p:spPr>
          <a:xfrm>
            <a:off x="9058277" y="3628277"/>
            <a:ext cx="3345458" cy="338554"/>
          </a:xfrm>
          <a:prstGeom prst="rect">
            <a:avLst/>
          </a:prstGeom>
          <a:noFill/>
        </p:spPr>
        <p:txBody>
          <a:bodyPr wrap="square" rtlCol="0">
            <a:spAutoFit/>
          </a:bodyPr>
          <a:lstStyle/>
          <a:p>
            <a:r>
              <a:rPr lang="en-US" sz="1600" i="1" dirty="0">
                <a:latin typeface="Arial" panose="020B0604020202020204" pitchFamily="34" charset="0"/>
                <a:cs typeface="Arial" panose="020B0604020202020204" pitchFamily="34" charset="0"/>
              </a:rPr>
              <a:t>Check Notes for more details!</a:t>
            </a:r>
            <a:endParaRPr lang="en-US" sz="1600" i="1" dirty="0"/>
          </a:p>
        </p:txBody>
      </p:sp>
    </p:spTree>
    <p:extLst>
      <p:ext uri="{BB962C8B-B14F-4D97-AF65-F5344CB8AC3E}">
        <p14:creationId xmlns:p14="http://schemas.microsoft.com/office/powerpoint/2010/main" val="259094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12854"/>
            <a:ext cx="10058400" cy="807613"/>
          </a:xfrm>
        </p:spPr>
        <p:txBody>
          <a:bodyPr vert="horz" lIns="91440" tIns="45720" rIns="91440" bIns="45720" rtlCol="0" anchor="b">
            <a:normAutofit fontScale="90000"/>
          </a:bodyPr>
          <a:lstStyle/>
          <a:p>
            <a:r>
              <a:rPr lang="en-US" sz="4000" b="1" dirty="0">
                <a:solidFill>
                  <a:schemeClr val="tx2">
                    <a:lumMod val="60000"/>
                    <a:lumOff val="40000"/>
                  </a:schemeClr>
                </a:solidFill>
                <a:latin typeface="+mn-lt"/>
              </a:rPr>
              <a:t>Functions – an easy example 					</a:t>
            </a:r>
          </a:p>
        </p:txBody>
      </p:sp>
      <p:graphicFrame>
        <p:nvGraphicFramePr>
          <p:cNvPr id="6" name="Table 5">
            <a:extLst>
              <a:ext uri="{FF2B5EF4-FFF2-40B4-BE49-F238E27FC236}">
                <a16:creationId xmlns:a16="http://schemas.microsoft.com/office/drawing/2014/main" id="{CC7EAC6B-FB70-4441-B8E9-C9C11F738379}"/>
              </a:ext>
            </a:extLst>
          </p:cNvPr>
          <p:cNvGraphicFramePr>
            <a:graphicFrameLocks noGrp="1"/>
          </p:cNvGraphicFramePr>
          <p:nvPr>
            <p:extLst>
              <p:ext uri="{D42A27DB-BD31-4B8C-83A1-F6EECF244321}">
                <p14:modId xmlns:p14="http://schemas.microsoft.com/office/powerpoint/2010/main" val="2575463549"/>
              </p:ext>
            </p:extLst>
          </p:nvPr>
        </p:nvGraphicFramePr>
        <p:xfrm>
          <a:off x="990599" y="3589246"/>
          <a:ext cx="5953125" cy="1529080"/>
        </p:xfrm>
        <a:graphic>
          <a:graphicData uri="http://schemas.openxmlformats.org/drawingml/2006/table">
            <a:tbl>
              <a:tblPr firstRow="1" bandRow="1">
                <a:tableStyleId>{5A111915-BE36-4E01-A7E5-04B1672EAD32}</a:tableStyleId>
              </a:tblPr>
              <a:tblGrid>
                <a:gridCol w="5953125">
                  <a:extLst>
                    <a:ext uri="{9D8B030D-6E8A-4147-A177-3AD203B41FA5}">
                      <a16:colId xmlns:a16="http://schemas.microsoft.com/office/drawing/2014/main" val="1158482410"/>
                    </a:ext>
                  </a:extLst>
                </a:gridCol>
              </a:tblGrid>
              <a:tr h="370840">
                <a:tc>
                  <a:txBody>
                    <a:bodyPr/>
                    <a:lstStyle/>
                    <a:p>
                      <a:r>
                        <a:rPr lang="en-US" sz="1600" dirty="0"/>
                        <a:t>CODE SAMPLE</a:t>
                      </a:r>
                    </a:p>
                  </a:txBody>
                  <a:tcPr/>
                </a:tc>
                <a:extLst>
                  <a:ext uri="{0D108BD9-81ED-4DB2-BD59-A6C34878D82A}">
                    <a16:rowId xmlns:a16="http://schemas.microsoft.com/office/drawing/2014/main" val="3859475296"/>
                  </a:ext>
                </a:extLst>
              </a:tr>
              <a:tr h="370840">
                <a:tc>
                  <a:txBody>
                    <a:bodyPr/>
                    <a:lstStyle/>
                    <a:p>
                      <a:pPr marL="292608" lvl="1" indent="0">
                        <a:lnSpc>
                          <a:spcPct val="100000"/>
                        </a:lnSpc>
                        <a:spcBef>
                          <a:spcPts val="0"/>
                        </a:spcBef>
                        <a:spcAft>
                          <a:spcPts val="0"/>
                        </a:spcAft>
                        <a:buNone/>
                      </a:pPr>
                      <a:r>
                        <a:rPr kumimoji="0" lang="en-US" sz="1600" b="0" i="0" u="none" strike="noStrike" kern="1200" cap="none" spc="0" normalizeH="0" baseline="0" dirty="0">
                          <a:ln>
                            <a:noFill/>
                          </a:ln>
                          <a:solidFill>
                            <a:srgbClr val="008000"/>
                          </a:solidFill>
                          <a:effectLst/>
                          <a:uLnTx/>
                          <a:uFillTx/>
                          <a:latin typeface="Courier New" panose="02070309020205020404" pitchFamily="49" charset="0"/>
                          <a:ea typeface="+mn-ea"/>
                          <a:cs typeface="+mn-cs"/>
                        </a:rPr>
                        <a:t># Function Declaration</a:t>
                      </a:r>
                    </a:p>
                    <a:p>
                      <a:r>
                        <a:rPr lang="en-US" sz="1800" b="1" dirty="0">
                          <a:solidFill>
                            <a:srgbClr val="0000FF"/>
                          </a:solidFill>
                          <a:highlight>
                            <a:srgbClr val="FFFFFF"/>
                          </a:highlight>
                          <a:latin typeface="Courier New" panose="02070309020205020404" pitchFamily="49" charset="0"/>
                        </a:rPr>
                        <a:t>def</a:t>
                      </a:r>
                      <a:r>
                        <a:rPr lang="en-US" sz="1800" b="0" dirty="0">
                          <a:solidFill>
                            <a:srgbClr val="000000"/>
                          </a:solidFill>
                          <a:highlight>
                            <a:srgbClr val="FFFFFF"/>
                          </a:highlight>
                          <a:latin typeface="Courier New" panose="02070309020205020404" pitchFamily="49" charset="0"/>
                        </a:rPr>
                        <a:t> </a:t>
                      </a:r>
                      <a:r>
                        <a:rPr lang="en-US" sz="1800" b="0" dirty="0" err="1">
                          <a:solidFill>
                            <a:srgbClr val="FF00FF"/>
                          </a:solidFill>
                          <a:highlight>
                            <a:srgbClr val="FFFFFF"/>
                          </a:highlight>
                          <a:latin typeface="Courier New" panose="02070309020205020404" pitchFamily="49" charset="0"/>
                        </a:rPr>
                        <a:t>say_hello</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name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input</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"What is your name?"</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print</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"Hello %s"</a:t>
                      </a:r>
                      <a:r>
                        <a:rPr lang="en-US" sz="1800" b="0" dirty="0">
                          <a:solidFill>
                            <a:srgbClr val="000000"/>
                          </a:solidFill>
                          <a:highlight>
                            <a:srgbClr val="FFFFFF"/>
                          </a:highlight>
                          <a:latin typeface="Courier New" panose="02070309020205020404" pitchFamily="49" charset="0"/>
                        </a:rPr>
                        <a:t>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name</a:t>
                      </a:r>
                      <a:r>
                        <a:rPr lang="en-US" sz="1800" b="1" dirty="0">
                          <a:solidFill>
                            <a:srgbClr val="000080"/>
                          </a:solidFill>
                          <a:highlight>
                            <a:srgbClr val="FFFFFF"/>
                          </a:highlight>
                          <a:latin typeface="Courier New" panose="02070309020205020404" pitchFamily="49" charset="0"/>
                        </a:rPr>
                        <a:t>))</a:t>
                      </a:r>
                      <a:endParaRPr kumimoji="0" lang="en-US" sz="3600" b="0" i="0" u="none" strike="noStrike" kern="1200" cap="none" spc="0" normalizeH="0" baseline="0" dirty="0">
                        <a:ln>
                          <a:noFill/>
                        </a:ln>
                        <a:solidFill>
                          <a:srgbClr val="008000"/>
                        </a:solidFill>
                        <a:effectLst/>
                        <a:uLnTx/>
                        <a:uFillTx/>
                        <a:latin typeface="Courier New" panose="02070309020205020404" pitchFamily="49" charset="0"/>
                        <a:ea typeface="+mn-ea"/>
                        <a:cs typeface="+mn-cs"/>
                      </a:endParaRPr>
                    </a:p>
                  </a:txBody>
                  <a:tcPr/>
                </a:tc>
                <a:extLst>
                  <a:ext uri="{0D108BD9-81ED-4DB2-BD59-A6C34878D82A}">
                    <a16:rowId xmlns:a16="http://schemas.microsoft.com/office/drawing/2014/main" val="2116932267"/>
                  </a:ext>
                </a:extLst>
              </a:tr>
            </a:tbl>
          </a:graphicData>
        </a:graphic>
      </p:graphicFrame>
      <p:graphicFrame>
        <p:nvGraphicFramePr>
          <p:cNvPr id="4" name="Table 3">
            <a:extLst>
              <a:ext uri="{FF2B5EF4-FFF2-40B4-BE49-F238E27FC236}">
                <a16:creationId xmlns:a16="http://schemas.microsoft.com/office/drawing/2014/main" id="{42CFB7EB-1540-422C-BBDA-377E9CC5C00A}"/>
              </a:ext>
            </a:extLst>
          </p:cNvPr>
          <p:cNvGraphicFramePr>
            <a:graphicFrameLocks noGrp="1"/>
          </p:cNvGraphicFramePr>
          <p:nvPr>
            <p:extLst>
              <p:ext uri="{D42A27DB-BD31-4B8C-83A1-F6EECF244321}">
                <p14:modId xmlns:p14="http://schemas.microsoft.com/office/powerpoint/2010/main" val="3790341466"/>
              </p:ext>
            </p:extLst>
          </p:nvPr>
        </p:nvGraphicFramePr>
        <p:xfrm>
          <a:off x="7874323" y="3578027"/>
          <a:ext cx="3784277" cy="1681480"/>
        </p:xfrm>
        <a:graphic>
          <a:graphicData uri="http://schemas.openxmlformats.org/drawingml/2006/table">
            <a:tbl>
              <a:tblPr firstRow="1" bandRow="1">
                <a:tableStyleId>{5A111915-BE36-4E01-A7E5-04B1672EAD32}</a:tableStyleId>
              </a:tblPr>
              <a:tblGrid>
                <a:gridCol w="3784277">
                  <a:extLst>
                    <a:ext uri="{9D8B030D-6E8A-4147-A177-3AD203B41FA5}">
                      <a16:colId xmlns:a16="http://schemas.microsoft.com/office/drawing/2014/main" val="1158482410"/>
                    </a:ext>
                  </a:extLst>
                </a:gridCol>
              </a:tblGrid>
              <a:tr h="370840">
                <a:tc>
                  <a:txBody>
                    <a:bodyPr/>
                    <a:lstStyle/>
                    <a:p>
                      <a:r>
                        <a:rPr lang="en-US" sz="1600" dirty="0"/>
                        <a:t>CODE SAMPLE</a:t>
                      </a:r>
                    </a:p>
                  </a:txBody>
                  <a:tcPr/>
                </a:tc>
                <a:extLst>
                  <a:ext uri="{0D108BD9-81ED-4DB2-BD59-A6C34878D82A}">
                    <a16:rowId xmlns:a16="http://schemas.microsoft.com/office/drawing/2014/main" val="3859475296"/>
                  </a:ext>
                </a:extLst>
              </a:tr>
              <a:tr h="370840">
                <a:tc>
                  <a:txBody>
                    <a:bodyPr/>
                    <a:lstStyle/>
                    <a:p>
                      <a:pPr marL="292608" lvl="1" indent="0" algn="l" defTabSz="914400" rtl="0" eaLnBrk="1" latinLnBrk="0" hangingPunct="1">
                        <a:lnSpc>
                          <a:spcPct val="100000"/>
                        </a:lnSpc>
                        <a:spcBef>
                          <a:spcPts val="0"/>
                        </a:spcBef>
                        <a:spcAft>
                          <a:spcPts val="0"/>
                        </a:spcAft>
                        <a:buNone/>
                      </a:pPr>
                      <a:r>
                        <a:rPr kumimoji="0" lang="en-US" sz="1600" b="0" i="0" u="none" strike="noStrike" kern="1200" cap="none" spc="0" normalizeH="0" baseline="0" dirty="0">
                          <a:ln>
                            <a:noFill/>
                          </a:ln>
                          <a:solidFill>
                            <a:srgbClr val="008000"/>
                          </a:solidFill>
                          <a:effectLst/>
                          <a:uLnTx/>
                          <a:uFillTx/>
                          <a:latin typeface="Courier New" panose="02070309020205020404" pitchFamily="49" charset="0"/>
                          <a:ea typeface="+mn-ea"/>
                          <a:cs typeface="+mn-cs"/>
                        </a:rPr>
                        <a:t># Calling a function</a:t>
                      </a:r>
                    </a:p>
                    <a:p>
                      <a:pPr marL="292608" lvl="1" indent="0">
                        <a:lnSpc>
                          <a:spcPct val="100000"/>
                        </a:lnSpc>
                        <a:spcBef>
                          <a:spcPts val="0"/>
                        </a:spcBef>
                        <a:spcAft>
                          <a:spcPts val="0"/>
                        </a:spcAft>
                        <a:buNone/>
                      </a:pPr>
                      <a:r>
                        <a:rPr lang="en-US" sz="1600" dirty="0">
                          <a:solidFill>
                            <a:srgbClr val="000080"/>
                          </a:solidFill>
                          <a:latin typeface="Courier New" panose="02070309020205020404" pitchFamily="49" charset="0"/>
                        </a:rPr>
                        <a:t>&gt;&gt;&gt;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say_hello</a:t>
                      </a:r>
                      <a:r>
                        <a:rPr lang="en-US" sz="1600" dirty="0">
                          <a:solidFill>
                            <a:srgbClr val="000000"/>
                          </a:solidFill>
                          <a:latin typeface="Courier New" panose="02070309020205020404" pitchFamily="49" charset="0"/>
                        </a:rPr>
                        <a:t>()</a:t>
                      </a:r>
                    </a:p>
                    <a:p>
                      <a:pPr marL="292608" lvl="1" indent="0">
                        <a:lnSpc>
                          <a:spcPct val="100000"/>
                        </a:lnSpc>
                        <a:spcBef>
                          <a:spcPts val="0"/>
                        </a:spcBef>
                        <a:spcAft>
                          <a:spcPts val="0"/>
                        </a:spcAft>
                        <a:buNone/>
                      </a:pPr>
                      <a:endParaRPr lang="en-US" sz="1600" dirty="0">
                        <a:solidFill>
                          <a:srgbClr val="000000"/>
                        </a:solidFill>
                        <a:latin typeface="Courier New" panose="02070309020205020404" pitchFamily="49" charset="0"/>
                      </a:endParaRPr>
                    </a:p>
                    <a:p>
                      <a:pPr marL="292608" lvl="1" indent="0">
                        <a:lnSpc>
                          <a:spcPct val="100000"/>
                        </a:lnSpc>
                        <a:spcBef>
                          <a:spcPts val="0"/>
                        </a:spcBef>
                        <a:spcAft>
                          <a:spcPts val="0"/>
                        </a:spcAft>
                        <a:buNone/>
                      </a:pPr>
                      <a:r>
                        <a:rPr lang="en-US" sz="1600" dirty="0">
                          <a:solidFill>
                            <a:schemeClr val="tx1"/>
                          </a:solidFill>
                          <a:latin typeface="Courier New" panose="02070309020205020404" pitchFamily="49" charset="0"/>
                        </a:rPr>
                        <a:t>What is your name? </a:t>
                      </a:r>
                      <a:r>
                        <a:rPr lang="en-US" sz="1600" dirty="0">
                          <a:solidFill>
                            <a:srgbClr val="0000FF"/>
                          </a:solidFill>
                          <a:latin typeface="Courier New" panose="02070309020205020404" pitchFamily="49" charset="0"/>
                        </a:rPr>
                        <a:t>Python</a:t>
                      </a:r>
                      <a:endParaRPr lang="en-US" sz="1600" dirty="0">
                        <a:solidFill>
                          <a:srgbClr val="000000"/>
                        </a:solidFill>
                        <a:latin typeface="Courier New" panose="02070309020205020404" pitchFamily="49" charset="0"/>
                      </a:endParaRPr>
                    </a:p>
                    <a:p>
                      <a:pPr marL="292608" lvl="1" indent="0">
                        <a:lnSpc>
                          <a:spcPct val="100000"/>
                        </a:lnSpc>
                        <a:spcBef>
                          <a:spcPts val="0"/>
                        </a:spcBef>
                        <a:spcAft>
                          <a:spcPts val="0"/>
                        </a:spcAft>
                        <a:buNone/>
                      </a:pPr>
                      <a:r>
                        <a:rPr lang="en-US" sz="1600" kern="1200" dirty="0">
                          <a:solidFill>
                            <a:srgbClr val="0000FF"/>
                          </a:solidFill>
                          <a:latin typeface="Courier New" panose="02070309020205020404" pitchFamily="49" charset="0"/>
                          <a:ea typeface="+mn-ea"/>
                          <a:cs typeface="+mn-cs"/>
                        </a:rPr>
                        <a:t>Hello Python</a:t>
                      </a:r>
                    </a:p>
                  </a:txBody>
                  <a:tcPr/>
                </a:tc>
                <a:extLst>
                  <a:ext uri="{0D108BD9-81ED-4DB2-BD59-A6C34878D82A}">
                    <a16:rowId xmlns:a16="http://schemas.microsoft.com/office/drawing/2014/main" val="2116932267"/>
                  </a:ext>
                </a:extLst>
              </a:tr>
            </a:tbl>
          </a:graphicData>
        </a:graphic>
      </p:graphicFrame>
      <p:sp>
        <p:nvSpPr>
          <p:cNvPr id="3" name="TextBox 2">
            <a:extLst>
              <a:ext uri="{FF2B5EF4-FFF2-40B4-BE49-F238E27FC236}">
                <a16:creationId xmlns:a16="http://schemas.microsoft.com/office/drawing/2014/main" id="{C462265A-30A3-4876-9666-AD736207A67F}"/>
              </a:ext>
            </a:extLst>
          </p:cNvPr>
          <p:cNvSpPr txBox="1"/>
          <p:nvPr/>
        </p:nvSpPr>
        <p:spPr>
          <a:xfrm>
            <a:off x="990600" y="3060609"/>
            <a:ext cx="2263761"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Define a function</a:t>
            </a:r>
          </a:p>
        </p:txBody>
      </p:sp>
      <p:sp>
        <p:nvSpPr>
          <p:cNvPr id="7" name="TextBox 6">
            <a:extLst>
              <a:ext uri="{FF2B5EF4-FFF2-40B4-BE49-F238E27FC236}">
                <a16:creationId xmlns:a16="http://schemas.microsoft.com/office/drawing/2014/main" id="{6E913B66-DC4C-4F72-BDC9-6AEEA33EFDED}"/>
              </a:ext>
            </a:extLst>
          </p:cNvPr>
          <p:cNvSpPr txBox="1"/>
          <p:nvPr/>
        </p:nvSpPr>
        <p:spPr>
          <a:xfrm>
            <a:off x="7874323" y="3043732"/>
            <a:ext cx="2191626"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Call the function</a:t>
            </a:r>
          </a:p>
        </p:txBody>
      </p:sp>
      <p:sp>
        <p:nvSpPr>
          <p:cNvPr id="5" name="TextBox 4">
            <a:extLst>
              <a:ext uri="{FF2B5EF4-FFF2-40B4-BE49-F238E27FC236}">
                <a16:creationId xmlns:a16="http://schemas.microsoft.com/office/drawing/2014/main" id="{BA5C2F15-A399-4937-88B7-FC9BD443CCBE}"/>
              </a:ext>
            </a:extLst>
          </p:cNvPr>
          <p:cNvSpPr txBox="1"/>
          <p:nvPr/>
        </p:nvSpPr>
        <p:spPr>
          <a:xfrm>
            <a:off x="1097280" y="1570518"/>
            <a:ext cx="6378729"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Problem Statement: </a:t>
            </a:r>
          </a:p>
          <a:p>
            <a:r>
              <a:rPr lang="en-US" sz="1600" dirty="0">
                <a:latin typeface="Arial" panose="020B0604020202020204" pitchFamily="34" charset="0"/>
                <a:cs typeface="Arial" panose="020B0604020202020204" pitchFamily="34" charset="0"/>
              </a:rPr>
              <a:t>	Write a function to ask for user’s name and say Hello</a:t>
            </a:r>
          </a:p>
        </p:txBody>
      </p:sp>
    </p:spTree>
    <p:extLst>
      <p:ext uri="{BB962C8B-B14F-4D97-AF65-F5344CB8AC3E}">
        <p14:creationId xmlns:p14="http://schemas.microsoft.com/office/powerpoint/2010/main" val="2646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12854"/>
            <a:ext cx="10058400" cy="807613"/>
          </a:xfrm>
        </p:spPr>
        <p:txBody>
          <a:bodyPr vert="horz" lIns="91440" tIns="45720" rIns="91440" bIns="45720" rtlCol="0" anchor="b">
            <a:normAutofit fontScale="90000"/>
          </a:bodyPr>
          <a:lstStyle/>
          <a:p>
            <a:r>
              <a:rPr lang="en-US" sz="4000" b="1" dirty="0">
                <a:solidFill>
                  <a:schemeClr val="tx2">
                    <a:lumMod val="60000"/>
                    <a:lumOff val="40000"/>
                  </a:schemeClr>
                </a:solidFill>
                <a:latin typeface="+mn-lt"/>
              </a:rPr>
              <a:t>Functions – another example 					</a:t>
            </a:r>
          </a:p>
        </p:txBody>
      </p:sp>
      <p:graphicFrame>
        <p:nvGraphicFramePr>
          <p:cNvPr id="6" name="Table 5">
            <a:extLst>
              <a:ext uri="{FF2B5EF4-FFF2-40B4-BE49-F238E27FC236}">
                <a16:creationId xmlns:a16="http://schemas.microsoft.com/office/drawing/2014/main" id="{CC7EAC6B-FB70-4441-B8E9-C9C11F738379}"/>
              </a:ext>
            </a:extLst>
          </p:cNvPr>
          <p:cNvGraphicFramePr>
            <a:graphicFrameLocks noGrp="1"/>
          </p:cNvGraphicFramePr>
          <p:nvPr>
            <p:extLst>
              <p:ext uri="{D42A27DB-BD31-4B8C-83A1-F6EECF244321}">
                <p14:modId xmlns:p14="http://schemas.microsoft.com/office/powerpoint/2010/main" val="2408639379"/>
              </p:ext>
            </p:extLst>
          </p:nvPr>
        </p:nvGraphicFramePr>
        <p:xfrm>
          <a:off x="990600" y="3589246"/>
          <a:ext cx="4295775" cy="1925320"/>
        </p:xfrm>
        <a:graphic>
          <a:graphicData uri="http://schemas.openxmlformats.org/drawingml/2006/table">
            <a:tbl>
              <a:tblPr firstRow="1" bandRow="1">
                <a:tableStyleId>{5A111915-BE36-4E01-A7E5-04B1672EAD32}</a:tableStyleId>
              </a:tblPr>
              <a:tblGrid>
                <a:gridCol w="4295775">
                  <a:extLst>
                    <a:ext uri="{9D8B030D-6E8A-4147-A177-3AD203B41FA5}">
                      <a16:colId xmlns:a16="http://schemas.microsoft.com/office/drawing/2014/main" val="1158482410"/>
                    </a:ext>
                  </a:extLst>
                </a:gridCol>
              </a:tblGrid>
              <a:tr h="370840">
                <a:tc>
                  <a:txBody>
                    <a:bodyPr/>
                    <a:lstStyle/>
                    <a:p>
                      <a:r>
                        <a:rPr lang="en-US" sz="1600" dirty="0"/>
                        <a:t>CODE SAMPLE</a:t>
                      </a:r>
                    </a:p>
                  </a:txBody>
                  <a:tcPr/>
                </a:tc>
                <a:extLst>
                  <a:ext uri="{0D108BD9-81ED-4DB2-BD59-A6C34878D82A}">
                    <a16:rowId xmlns:a16="http://schemas.microsoft.com/office/drawing/2014/main" val="3859475296"/>
                  </a:ext>
                </a:extLst>
              </a:tr>
              <a:tr h="370840">
                <a:tc>
                  <a:txBody>
                    <a:bodyPr/>
                    <a:lstStyle/>
                    <a:p>
                      <a:pPr marL="292608" lvl="1" indent="0">
                        <a:lnSpc>
                          <a:spcPct val="100000"/>
                        </a:lnSpc>
                        <a:spcBef>
                          <a:spcPts val="0"/>
                        </a:spcBef>
                        <a:spcAft>
                          <a:spcPts val="0"/>
                        </a:spcAft>
                        <a:buNone/>
                      </a:pPr>
                      <a:r>
                        <a:rPr kumimoji="0" lang="en-US" sz="1600" b="0" i="0" u="none" strike="noStrike" kern="1200" cap="none" spc="0" normalizeH="0" baseline="0" dirty="0">
                          <a:ln>
                            <a:noFill/>
                          </a:ln>
                          <a:solidFill>
                            <a:srgbClr val="008000"/>
                          </a:solidFill>
                          <a:effectLst/>
                          <a:uLnTx/>
                          <a:uFillTx/>
                          <a:latin typeface="Courier New" panose="02070309020205020404" pitchFamily="49" charset="0"/>
                          <a:ea typeface="+mn-ea"/>
                          <a:cs typeface="+mn-cs"/>
                        </a:rPr>
                        <a:t># Function Declaration</a:t>
                      </a:r>
                    </a:p>
                    <a:p>
                      <a:pPr marL="292608" lvl="1" indent="0">
                        <a:lnSpc>
                          <a:spcPct val="100000"/>
                        </a:lnSpc>
                        <a:spcBef>
                          <a:spcPts val="0"/>
                        </a:spcBef>
                        <a:spcAft>
                          <a:spcPts val="0"/>
                        </a:spcAft>
                        <a:buNone/>
                      </a:pPr>
                      <a:r>
                        <a:rPr lang="en-US" sz="1600" dirty="0">
                          <a:solidFill>
                            <a:srgbClr val="0000FF"/>
                          </a:solidFill>
                          <a:latin typeface="Courier New" panose="02070309020205020404" pitchFamily="49" charset="0"/>
                        </a:rPr>
                        <a:t>def</a:t>
                      </a:r>
                      <a:r>
                        <a:rPr lang="en-US" sz="1600" dirty="0">
                          <a:solidFill>
                            <a:srgbClr val="000000"/>
                          </a:solidFill>
                          <a:latin typeface="Courier New" panose="02070309020205020404" pitchFamily="49" charset="0"/>
                        </a:rPr>
                        <a:t> </a:t>
                      </a:r>
                      <a:r>
                        <a:rPr lang="en-US" sz="1600" dirty="0" err="1">
                          <a:solidFill>
                            <a:srgbClr val="FF00FF"/>
                          </a:solidFill>
                          <a:latin typeface="Courier New" panose="02070309020205020404" pitchFamily="49" charset="0"/>
                        </a:rPr>
                        <a:t>isOddNumber</a:t>
                      </a:r>
                      <a:r>
                        <a:rPr lang="en-US" sz="1600"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n</a:t>
                      </a:r>
                      <a:r>
                        <a:rPr lang="en-US" sz="1600"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pPr marL="292608" lvl="1" indent="0">
                        <a:lnSpc>
                          <a:spcPct val="100000"/>
                        </a:lnSpc>
                        <a:spcBef>
                          <a:spcPts val="0"/>
                        </a:spcBef>
                        <a:spcAft>
                          <a:spcPts val="0"/>
                        </a:spcAft>
                        <a:buNone/>
                      </a:pPr>
                      <a:r>
                        <a:rPr lang="en-US" sz="1600" dirty="0">
                          <a:solidFill>
                            <a:srgbClr val="000000"/>
                          </a:solidFill>
                          <a:latin typeface="Courier New" panose="02070309020205020404" pitchFamily="49" charset="0"/>
                        </a:rPr>
                        <a:t>	</a:t>
                      </a:r>
                      <a:r>
                        <a:rPr lang="en-US" sz="1600" dirty="0">
                          <a:solidFill>
                            <a:srgbClr val="0000FF"/>
                          </a:solidFill>
                          <a:latin typeface="Courier New" panose="02070309020205020404" pitchFamily="49" charset="0"/>
                        </a:rPr>
                        <a:t>if</a:t>
                      </a:r>
                      <a:r>
                        <a:rPr lang="en-US" sz="1600" dirty="0">
                          <a:solidFill>
                            <a:srgbClr val="000000"/>
                          </a:solidFill>
                          <a:latin typeface="Courier New" panose="02070309020205020404" pitchFamily="49" charset="0"/>
                        </a:rPr>
                        <a:t> </a:t>
                      </a:r>
                      <a:r>
                        <a:rPr lang="en-US" sz="1600"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n </a:t>
                      </a:r>
                      <a:r>
                        <a:rPr lang="en-US" sz="1600"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FF0000"/>
                          </a:solidFill>
                          <a:latin typeface="Courier New" panose="02070309020205020404" pitchFamily="49" charset="0"/>
                        </a:rPr>
                        <a:t>2</a:t>
                      </a:r>
                      <a:r>
                        <a:rPr lang="en-US" sz="1600" dirty="0">
                          <a:solidFill>
                            <a:srgbClr val="000000"/>
                          </a:solidFill>
                          <a:latin typeface="Courier New" panose="02070309020205020404" pitchFamily="49" charset="0"/>
                        </a:rPr>
                        <a:t> </a:t>
                      </a:r>
                      <a:r>
                        <a:rPr lang="en-US" sz="1600"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FF0000"/>
                          </a:solidFill>
                          <a:latin typeface="Courier New" panose="02070309020205020404" pitchFamily="49" charset="0"/>
                        </a:rPr>
                        <a:t>0</a:t>
                      </a:r>
                      <a:r>
                        <a:rPr lang="en-US" sz="1600"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pPr marL="292608" lvl="1" indent="0">
                        <a:lnSpc>
                          <a:spcPct val="100000"/>
                        </a:lnSpc>
                        <a:spcBef>
                          <a:spcPts val="0"/>
                        </a:spcBef>
                        <a:spcAft>
                          <a:spcPts val="0"/>
                        </a:spcAft>
                        <a:buNone/>
                      </a:pPr>
                      <a:r>
                        <a:rPr lang="en-US" sz="1600" dirty="0">
                          <a:solidFill>
                            <a:srgbClr val="000000"/>
                          </a:solidFill>
                          <a:latin typeface="Courier New" panose="02070309020205020404" pitchFamily="49" charset="0"/>
                        </a:rPr>
                        <a:t>		</a:t>
                      </a:r>
                      <a:r>
                        <a:rPr lang="en-US" sz="1600" dirty="0">
                          <a:solidFill>
                            <a:srgbClr val="0000FF"/>
                          </a:solidFill>
                          <a:latin typeface="Courier New" panose="02070309020205020404" pitchFamily="49" charset="0"/>
                        </a:rPr>
                        <a:t>return</a:t>
                      </a:r>
                      <a:r>
                        <a:rPr lang="en-US" sz="1600" dirty="0">
                          <a:solidFill>
                            <a:srgbClr val="000000"/>
                          </a:solidFill>
                          <a:latin typeface="Courier New" panose="02070309020205020404" pitchFamily="49" charset="0"/>
                        </a:rPr>
                        <a:t> </a:t>
                      </a:r>
                      <a:r>
                        <a:rPr lang="en-US" sz="1600" dirty="0">
                          <a:solidFill>
                            <a:srgbClr val="0000FF"/>
                          </a:solidFill>
                          <a:latin typeface="Courier New" panose="02070309020205020404" pitchFamily="49" charset="0"/>
                        </a:rPr>
                        <a:t>True</a:t>
                      </a:r>
                      <a:endParaRPr lang="en-US" sz="1600" dirty="0">
                        <a:solidFill>
                          <a:srgbClr val="000000"/>
                        </a:solidFill>
                        <a:latin typeface="Courier New" panose="02070309020205020404" pitchFamily="49" charset="0"/>
                      </a:endParaRPr>
                    </a:p>
                    <a:p>
                      <a:pPr marL="292608" lvl="1" indent="0">
                        <a:lnSpc>
                          <a:spcPct val="100000"/>
                        </a:lnSpc>
                        <a:spcBef>
                          <a:spcPts val="0"/>
                        </a:spcBef>
                        <a:spcAft>
                          <a:spcPts val="0"/>
                        </a:spcAft>
                        <a:buNone/>
                      </a:pPr>
                      <a:r>
                        <a:rPr lang="en-US" sz="1600" dirty="0">
                          <a:solidFill>
                            <a:srgbClr val="000000"/>
                          </a:solidFill>
                          <a:latin typeface="Courier New" panose="02070309020205020404" pitchFamily="49" charset="0"/>
                        </a:rPr>
                        <a:t>	</a:t>
                      </a:r>
                      <a:r>
                        <a:rPr lang="en-US" sz="1600" dirty="0">
                          <a:solidFill>
                            <a:srgbClr val="0000FF"/>
                          </a:solidFill>
                          <a:latin typeface="Courier New" panose="02070309020205020404" pitchFamily="49" charset="0"/>
                        </a:rPr>
                        <a:t>else</a:t>
                      </a:r>
                      <a:r>
                        <a:rPr lang="en-US" sz="1600"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pPr marL="292608" lvl="1" indent="0">
                        <a:lnSpc>
                          <a:spcPct val="100000"/>
                        </a:lnSpc>
                        <a:spcBef>
                          <a:spcPts val="0"/>
                        </a:spcBef>
                        <a:spcAft>
                          <a:spcPts val="0"/>
                        </a:spcAft>
                        <a:buNone/>
                      </a:pPr>
                      <a:r>
                        <a:rPr lang="en-US" sz="1600" dirty="0">
                          <a:solidFill>
                            <a:srgbClr val="000000"/>
                          </a:solidFill>
                          <a:latin typeface="Courier New" panose="02070309020205020404" pitchFamily="49" charset="0"/>
                        </a:rPr>
                        <a:t>		</a:t>
                      </a:r>
                      <a:r>
                        <a:rPr lang="en-US" sz="1600" dirty="0">
                          <a:solidFill>
                            <a:srgbClr val="0000FF"/>
                          </a:solidFill>
                          <a:latin typeface="Courier New" panose="02070309020205020404" pitchFamily="49" charset="0"/>
                        </a:rPr>
                        <a:t>return</a:t>
                      </a:r>
                      <a:r>
                        <a:rPr lang="en-US" sz="1600" dirty="0">
                          <a:solidFill>
                            <a:srgbClr val="000000"/>
                          </a:solidFill>
                          <a:latin typeface="Courier New" panose="02070309020205020404" pitchFamily="49" charset="0"/>
                        </a:rPr>
                        <a:t> </a:t>
                      </a:r>
                      <a:r>
                        <a:rPr lang="en-US" sz="1600" dirty="0">
                          <a:solidFill>
                            <a:srgbClr val="0000FF"/>
                          </a:solidFill>
                          <a:latin typeface="Courier New" panose="02070309020205020404" pitchFamily="49" charset="0"/>
                        </a:rPr>
                        <a:t>False</a:t>
                      </a:r>
                      <a:endParaRPr lang="en-US" sz="1600" dirty="0">
                        <a:solidFill>
                          <a:srgbClr val="000000"/>
                        </a:solidFill>
                        <a:latin typeface="Courier New" panose="02070309020205020404" pitchFamily="49" charset="0"/>
                      </a:endParaRPr>
                    </a:p>
                  </a:txBody>
                  <a:tcPr/>
                </a:tc>
                <a:extLst>
                  <a:ext uri="{0D108BD9-81ED-4DB2-BD59-A6C34878D82A}">
                    <a16:rowId xmlns:a16="http://schemas.microsoft.com/office/drawing/2014/main" val="2116932267"/>
                  </a:ext>
                </a:extLst>
              </a:tr>
            </a:tbl>
          </a:graphicData>
        </a:graphic>
      </p:graphicFrame>
      <p:graphicFrame>
        <p:nvGraphicFramePr>
          <p:cNvPr id="4" name="Table 3">
            <a:extLst>
              <a:ext uri="{FF2B5EF4-FFF2-40B4-BE49-F238E27FC236}">
                <a16:creationId xmlns:a16="http://schemas.microsoft.com/office/drawing/2014/main" id="{42CFB7EB-1540-422C-BBDA-377E9CC5C00A}"/>
              </a:ext>
            </a:extLst>
          </p:cNvPr>
          <p:cNvGraphicFramePr>
            <a:graphicFrameLocks noGrp="1"/>
          </p:cNvGraphicFramePr>
          <p:nvPr>
            <p:extLst>
              <p:ext uri="{D42A27DB-BD31-4B8C-83A1-F6EECF244321}">
                <p14:modId xmlns:p14="http://schemas.microsoft.com/office/powerpoint/2010/main" val="3804107750"/>
              </p:ext>
            </p:extLst>
          </p:nvPr>
        </p:nvGraphicFramePr>
        <p:xfrm>
          <a:off x="6859905" y="3578027"/>
          <a:ext cx="4295775" cy="1925320"/>
        </p:xfrm>
        <a:graphic>
          <a:graphicData uri="http://schemas.openxmlformats.org/drawingml/2006/table">
            <a:tbl>
              <a:tblPr firstRow="1" bandRow="1">
                <a:tableStyleId>{5A111915-BE36-4E01-A7E5-04B1672EAD32}</a:tableStyleId>
              </a:tblPr>
              <a:tblGrid>
                <a:gridCol w="4295775">
                  <a:extLst>
                    <a:ext uri="{9D8B030D-6E8A-4147-A177-3AD203B41FA5}">
                      <a16:colId xmlns:a16="http://schemas.microsoft.com/office/drawing/2014/main" val="1158482410"/>
                    </a:ext>
                  </a:extLst>
                </a:gridCol>
              </a:tblGrid>
              <a:tr h="370840">
                <a:tc>
                  <a:txBody>
                    <a:bodyPr/>
                    <a:lstStyle/>
                    <a:p>
                      <a:r>
                        <a:rPr lang="en-US" sz="1600" dirty="0"/>
                        <a:t>CODE SAMPLE</a:t>
                      </a:r>
                    </a:p>
                  </a:txBody>
                  <a:tcPr/>
                </a:tc>
                <a:extLst>
                  <a:ext uri="{0D108BD9-81ED-4DB2-BD59-A6C34878D82A}">
                    <a16:rowId xmlns:a16="http://schemas.microsoft.com/office/drawing/2014/main" val="3859475296"/>
                  </a:ext>
                </a:extLst>
              </a:tr>
              <a:tr h="370840">
                <a:tc>
                  <a:txBody>
                    <a:bodyPr/>
                    <a:lstStyle/>
                    <a:p>
                      <a:pPr marL="292608" lvl="1" indent="0" algn="l" defTabSz="914400" rtl="0" eaLnBrk="1" latinLnBrk="0" hangingPunct="1">
                        <a:lnSpc>
                          <a:spcPct val="100000"/>
                        </a:lnSpc>
                        <a:spcBef>
                          <a:spcPts val="0"/>
                        </a:spcBef>
                        <a:spcAft>
                          <a:spcPts val="0"/>
                        </a:spcAft>
                        <a:buNone/>
                      </a:pPr>
                      <a:r>
                        <a:rPr kumimoji="0" lang="en-US" sz="1600" b="0" i="0" u="none" strike="noStrike" kern="1200" cap="none" spc="0" normalizeH="0" baseline="0" dirty="0">
                          <a:ln>
                            <a:noFill/>
                          </a:ln>
                          <a:solidFill>
                            <a:srgbClr val="008000"/>
                          </a:solidFill>
                          <a:effectLst/>
                          <a:uLnTx/>
                          <a:uFillTx/>
                          <a:latin typeface="Courier New" panose="02070309020205020404" pitchFamily="49" charset="0"/>
                          <a:ea typeface="+mn-ea"/>
                          <a:cs typeface="+mn-cs"/>
                        </a:rPr>
                        <a:t># Calling a function</a:t>
                      </a:r>
                    </a:p>
                    <a:p>
                      <a:pPr marL="292608" lvl="1" indent="0">
                        <a:lnSpc>
                          <a:spcPct val="100000"/>
                        </a:lnSpc>
                        <a:spcBef>
                          <a:spcPts val="0"/>
                        </a:spcBef>
                        <a:spcAft>
                          <a:spcPts val="0"/>
                        </a:spcAft>
                        <a:buNone/>
                      </a:pPr>
                      <a:r>
                        <a:rPr lang="en-US" sz="1600" dirty="0">
                          <a:solidFill>
                            <a:srgbClr val="000080"/>
                          </a:solidFill>
                          <a:latin typeface="Courier New" panose="02070309020205020404" pitchFamily="49" charset="0"/>
                        </a:rPr>
                        <a:t>&gt;&gt;&gt;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isOddNumber</a:t>
                      </a:r>
                      <a:r>
                        <a:rPr lang="en-US" sz="1600" dirty="0">
                          <a:solidFill>
                            <a:srgbClr val="000080"/>
                          </a:solidFill>
                          <a:latin typeface="Courier New" panose="02070309020205020404" pitchFamily="49" charset="0"/>
                        </a:rPr>
                        <a:t>(</a:t>
                      </a:r>
                      <a:r>
                        <a:rPr lang="en-US" sz="1600" dirty="0">
                          <a:solidFill>
                            <a:srgbClr val="FF0000"/>
                          </a:solidFill>
                          <a:latin typeface="Courier New" panose="02070309020205020404" pitchFamily="49" charset="0"/>
                        </a:rPr>
                        <a:t>5</a:t>
                      </a:r>
                      <a:r>
                        <a:rPr lang="en-US" sz="1600"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pPr marL="292608" lvl="1" indent="0">
                        <a:lnSpc>
                          <a:spcPct val="100000"/>
                        </a:lnSpc>
                        <a:spcBef>
                          <a:spcPts val="0"/>
                        </a:spcBef>
                        <a:spcAft>
                          <a:spcPts val="0"/>
                        </a:spcAft>
                        <a:buNone/>
                      </a:pPr>
                      <a:r>
                        <a:rPr lang="en-US" sz="1600" dirty="0">
                          <a:solidFill>
                            <a:srgbClr val="0000FF"/>
                          </a:solidFill>
                          <a:latin typeface="Courier New" panose="02070309020205020404" pitchFamily="49" charset="0"/>
                        </a:rPr>
                        <a:t>True</a:t>
                      </a:r>
                      <a:endParaRPr lang="en-US" sz="1600" dirty="0">
                        <a:solidFill>
                          <a:srgbClr val="000000"/>
                        </a:solidFill>
                        <a:latin typeface="Courier New" panose="02070309020205020404" pitchFamily="49" charset="0"/>
                      </a:endParaRPr>
                    </a:p>
                    <a:p>
                      <a:pPr marL="292608" lvl="1" indent="0">
                        <a:lnSpc>
                          <a:spcPct val="100000"/>
                        </a:lnSpc>
                        <a:spcBef>
                          <a:spcPts val="0"/>
                        </a:spcBef>
                        <a:spcAft>
                          <a:spcPts val="0"/>
                        </a:spcAft>
                        <a:buNone/>
                      </a:pPr>
                      <a:r>
                        <a:rPr lang="en-US" sz="1600" dirty="0">
                          <a:solidFill>
                            <a:srgbClr val="000080"/>
                          </a:solidFill>
                          <a:latin typeface="Courier New" panose="02070309020205020404" pitchFamily="49" charset="0"/>
                        </a:rPr>
                        <a:t>&gt;&gt;&gt;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isOddNumber</a:t>
                      </a:r>
                      <a:r>
                        <a:rPr lang="en-US" sz="1600" dirty="0">
                          <a:solidFill>
                            <a:srgbClr val="000080"/>
                          </a:solidFill>
                          <a:latin typeface="Courier New" panose="02070309020205020404" pitchFamily="49" charset="0"/>
                        </a:rPr>
                        <a:t>(</a:t>
                      </a:r>
                      <a:r>
                        <a:rPr lang="en-US" sz="1600" dirty="0">
                          <a:solidFill>
                            <a:srgbClr val="FF0000"/>
                          </a:solidFill>
                          <a:latin typeface="Courier New" panose="02070309020205020404" pitchFamily="49" charset="0"/>
                        </a:rPr>
                        <a:t>6</a:t>
                      </a:r>
                      <a:r>
                        <a:rPr lang="en-US" sz="1600"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pPr marL="292608" lvl="1" indent="0">
                        <a:lnSpc>
                          <a:spcPct val="100000"/>
                        </a:lnSpc>
                        <a:spcBef>
                          <a:spcPts val="0"/>
                        </a:spcBef>
                        <a:spcAft>
                          <a:spcPts val="0"/>
                        </a:spcAft>
                        <a:buNone/>
                      </a:pPr>
                      <a:r>
                        <a:rPr lang="en-US" sz="1600" dirty="0">
                          <a:solidFill>
                            <a:srgbClr val="0000FF"/>
                          </a:solidFill>
                          <a:latin typeface="Courier New" panose="02070309020205020404" pitchFamily="49" charset="0"/>
                        </a:rPr>
                        <a:t>False</a:t>
                      </a:r>
                      <a:endParaRPr lang="en-US" sz="1600" dirty="0"/>
                    </a:p>
                    <a:p>
                      <a:pPr marL="292608" lvl="1" indent="0">
                        <a:lnSpc>
                          <a:spcPct val="100000"/>
                        </a:lnSpc>
                        <a:spcBef>
                          <a:spcPts val="0"/>
                        </a:spcBef>
                        <a:spcAft>
                          <a:spcPts val="0"/>
                        </a:spcAft>
                        <a:buNone/>
                      </a:pPr>
                      <a:endParaRPr lang="en-US" sz="1600" dirty="0"/>
                    </a:p>
                  </a:txBody>
                  <a:tcPr/>
                </a:tc>
                <a:extLst>
                  <a:ext uri="{0D108BD9-81ED-4DB2-BD59-A6C34878D82A}">
                    <a16:rowId xmlns:a16="http://schemas.microsoft.com/office/drawing/2014/main" val="2116932267"/>
                  </a:ext>
                </a:extLst>
              </a:tr>
            </a:tbl>
          </a:graphicData>
        </a:graphic>
      </p:graphicFrame>
      <p:sp>
        <p:nvSpPr>
          <p:cNvPr id="3" name="TextBox 2">
            <a:extLst>
              <a:ext uri="{FF2B5EF4-FFF2-40B4-BE49-F238E27FC236}">
                <a16:creationId xmlns:a16="http://schemas.microsoft.com/office/drawing/2014/main" id="{C462265A-30A3-4876-9666-AD736207A67F}"/>
              </a:ext>
            </a:extLst>
          </p:cNvPr>
          <p:cNvSpPr txBox="1"/>
          <p:nvPr/>
        </p:nvSpPr>
        <p:spPr>
          <a:xfrm>
            <a:off x="990600" y="3060609"/>
            <a:ext cx="2263761"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Define a function</a:t>
            </a:r>
          </a:p>
        </p:txBody>
      </p:sp>
      <p:sp>
        <p:nvSpPr>
          <p:cNvPr id="7" name="TextBox 6">
            <a:extLst>
              <a:ext uri="{FF2B5EF4-FFF2-40B4-BE49-F238E27FC236}">
                <a16:creationId xmlns:a16="http://schemas.microsoft.com/office/drawing/2014/main" id="{6E913B66-DC4C-4F72-BDC9-6AEEA33EFDED}"/>
              </a:ext>
            </a:extLst>
          </p:cNvPr>
          <p:cNvSpPr txBox="1"/>
          <p:nvPr/>
        </p:nvSpPr>
        <p:spPr>
          <a:xfrm>
            <a:off x="6859905" y="3043732"/>
            <a:ext cx="2191626"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Call the function</a:t>
            </a:r>
          </a:p>
        </p:txBody>
      </p:sp>
      <p:sp>
        <p:nvSpPr>
          <p:cNvPr id="5" name="TextBox 4">
            <a:extLst>
              <a:ext uri="{FF2B5EF4-FFF2-40B4-BE49-F238E27FC236}">
                <a16:creationId xmlns:a16="http://schemas.microsoft.com/office/drawing/2014/main" id="{BA5C2F15-A399-4937-88B7-FC9BD443CCBE}"/>
              </a:ext>
            </a:extLst>
          </p:cNvPr>
          <p:cNvSpPr txBox="1"/>
          <p:nvPr/>
        </p:nvSpPr>
        <p:spPr>
          <a:xfrm>
            <a:off x="1097280" y="1570518"/>
            <a:ext cx="6378729"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Problem Statement: </a:t>
            </a:r>
          </a:p>
          <a:p>
            <a:r>
              <a:rPr lang="en-US" sz="1600" dirty="0">
                <a:latin typeface="Arial" panose="020B0604020202020204" pitchFamily="34" charset="0"/>
                <a:cs typeface="Arial" panose="020B0604020202020204" pitchFamily="34" charset="0"/>
              </a:rPr>
              <a:t>	Write a function to check if a number n is </a:t>
            </a:r>
            <a:r>
              <a:rPr lang="en-US" sz="1600" b="1" dirty="0">
                <a:latin typeface="Arial" panose="020B0604020202020204" pitchFamily="34" charset="0"/>
                <a:cs typeface="Arial" panose="020B0604020202020204" pitchFamily="34" charset="0"/>
              </a:rPr>
              <a:t>odd</a:t>
            </a:r>
            <a:r>
              <a:rPr lang="en-US" sz="1600" dirty="0">
                <a:latin typeface="Arial" panose="020B0604020202020204" pitchFamily="34" charset="0"/>
                <a:cs typeface="Arial" panose="020B0604020202020204" pitchFamily="34" charset="0"/>
              </a:rPr>
              <a:t> or not. </a:t>
            </a:r>
          </a:p>
          <a:p>
            <a:r>
              <a:rPr lang="en-US" sz="1600" dirty="0">
                <a:latin typeface="Arial" panose="020B0604020202020204" pitchFamily="34" charset="0"/>
                <a:cs typeface="Arial" panose="020B0604020202020204" pitchFamily="34" charset="0"/>
              </a:rPr>
              <a:t>	If it is odd </a:t>
            </a:r>
            <a:r>
              <a:rPr lang="en-US" sz="1600" b="1" dirty="0">
                <a:latin typeface="Arial" panose="020B0604020202020204" pitchFamily="34" charset="0"/>
                <a:cs typeface="Arial" panose="020B0604020202020204" pitchFamily="34" charset="0"/>
              </a:rPr>
              <a:t>return True </a:t>
            </a:r>
            <a:r>
              <a:rPr lang="en-US" sz="1600" dirty="0">
                <a:latin typeface="Arial" panose="020B0604020202020204" pitchFamily="34" charset="0"/>
                <a:cs typeface="Arial" panose="020B0604020202020204" pitchFamily="34" charset="0"/>
              </a:rPr>
              <a:t>if it is not odd </a:t>
            </a:r>
            <a:r>
              <a:rPr lang="en-US" sz="1600" b="1" dirty="0">
                <a:latin typeface="Arial" panose="020B0604020202020204" pitchFamily="34" charset="0"/>
                <a:cs typeface="Arial" panose="020B0604020202020204" pitchFamily="34" charset="0"/>
              </a:rPr>
              <a:t>return False</a:t>
            </a:r>
            <a:r>
              <a:rPr lang="en-US" sz="1600" dirty="0">
                <a:latin typeface="Arial" panose="020B0604020202020204" pitchFamily="34" charset="0"/>
                <a:cs typeface="Arial" panose="020B0604020202020204" pitchFamily="34" charset="0"/>
              </a:rPr>
              <a:t>.</a:t>
            </a:r>
          </a:p>
        </p:txBody>
      </p:sp>
      <p:sp>
        <p:nvSpPr>
          <p:cNvPr id="9" name="TextBox 8">
            <a:extLst>
              <a:ext uri="{FF2B5EF4-FFF2-40B4-BE49-F238E27FC236}">
                <a16:creationId xmlns:a16="http://schemas.microsoft.com/office/drawing/2014/main" id="{88E361E3-3FF8-4A45-8AFF-3DEB574636B4}"/>
              </a:ext>
            </a:extLst>
          </p:cNvPr>
          <p:cNvSpPr txBox="1"/>
          <p:nvPr/>
        </p:nvSpPr>
        <p:spPr>
          <a:xfrm>
            <a:off x="990600" y="5843588"/>
            <a:ext cx="398538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 operator is used to find the remainder</a:t>
            </a:r>
          </a:p>
        </p:txBody>
      </p:sp>
    </p:spTree>
    <p:extLst>
      <p:ext uri="{BB962C8B-B14F-4D97-AF65-F5344CB8AC3E}">
        <p14:creationId xmlns:p14="http://schemas.microsoft.com/office/powerpoint/2010/main" val="66847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ppt_x"/>
                                          </p:val>
                                        </p:tav>
                                        <p:tav tm="100000">
                                          <p:val>
                                            <p:strVal val="#ppt_x"/>
                                          </p:val>
                                        </p:tav>
                                      </p:tavLst>
                                    </p:anim>
                                    <p:anim calcmode="lin" valueType="num">
                                      <p:cBhvr additive="base">
                                        <p:cTn id="3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5"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04290"/>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Functions - Parameters &amp; Return Statements </a:t>
            </a:r>
          </a:p>
        </p:txBody>
      </p:sp>
      <p:sp>
        <p:nvSpPr>
          <p:cNvPr id="3" name="Content Placeholder 2">
            <a:extLst>
              <a:ext uri="{FF2B5EF4-FFF2-40B4-BE49-F238E27FC236}">
                <a16:creationId xmlns:a16="http://schemas.microsoft.com/office/drawing/2014/main" id="{AB97492A-3E73-4C32-AB1E-EF4BFD90475A}"/>
              </a:ext>
            </a:extLst>
          </p:cNvPr>
          <p:cNvSpPr>
            <a:spLocks noGrp="1"/>
          </p:cNvSpPr>
          <p:nvPr>
            <p:ph idx="1"/>
          </p:nvPr>
        </p:nvSpPr>
        <p:spPr>
          <a:xfrm>
            <a:off x="1211580" y="2171700"/>
            <a:ext cx="7260908" cy="3014663"/>
          </a:xfrm>
        </p:spPr>
        <p:txBody>
          <a:bodyPr>
            <a:noAutofit/>
          </a:bodyPr>
          <a:lstStyle/>
          <a:p>
            <a:pPr marL="201168" lvl="1" indent="0">
              <a:buClrTx/>
              <a:buNone/>
            </a:pPr>
            <a:r>
              <a:rPr lang="en-US" b="1" dirty="0">
                <a:solidFill>
                  <a:schemeClr val="tx1"/>
                </a:solidFill>
                <a:latin typeface="Arial" panose="020B0604020202020204" pitchFamily="34" charset="0"/>
                <a:cs typeface="Arial" panose="020B0604020202020204" pitchFamily="34" charset="0"/>
              </a:rPr>
              <a:t>Parameters</a:t>
            </a:r>
          </a:p>
          <a:p>
            <a:pPr lvl="1">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Input to the function.</a:t>
            </a:r>
          </a:p>
          <a:p>
            <a:pPr marL="201168" lvl="1" indent="0">
              <a:buClrTx/>
              <a:buNone/>
            </a:pPr>
            <a:endParaRPr lang="en-US" b="1" dirty="0">
              <a:solidFill>
                <a:schemeClr val="tx1"/>
              </a:solidFill>
              <a:latin typeface="Arial" panose="020B0604020202020204" pitchFamily="34" charset="0"/>
              <a:cs typeface="Arial" panose="020B0604020202020204" pitchFamily="34" charset="0"/>
            </a:endParaRPr>
          </a:p>
          <a:p>
            <a:pPr marL="201168" lvl="1" indent="0">
              <a:buClrTx/>
              <a:buNone/>
            </a:pPr>
            <a:endParaRPr lang="en-US" b="1" dirty="0">
              <a:solidFill>
                <a:schemeClr val="tx1"/>
              </a:solidFill>
              <a:latin typeface="Arial" panose="020B0604020202020204" pitchFamily="34" charset="0"/>
              <a:cs typeface="Arial" panose="020B0604020202020204" pitchFamily="34" charset="0"/>
            </a:endParaRPr>
          </a:p>
          <a:p>
            <a:pPr marL="201168" lvl="1" indent="0">
              <a:buClrTx/>
              <a:buNone/>
            </a:pPr>
            <a:r>
              <a:rPr lang="en-US" b="1" dirty="0">
                <a:solidFill>
                  <a:schemeClr val="tx1"/>
                </a:solidFill>
                <a:latin typeface="Arial" panose="020B0604020202020204" pitchFamily="34" charset="0"/>
                <a:cs typeface="Arial" panose="020B0604020202020204" pitchFamily="34" charset="0"/>
              </a:rPr>
              <a:t>The return statement</a:t>
            </a:r>
          </a:p>
          <a:p>
            <a:pPr lvl="1">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Value returned by the function.</a:t>
            </a:r>
          </a:p>
        </p:txBody>
      </p:sp>
    </p:spTree>
    <p:extLst>
      <p:ext uri="{BB962C8B-B14F-4D97-AF65-F5344CB8AC3E}">
        <p14:creationId xmlns:p14="http://schemas.microsoft.com/office/powerpoint/2010/main" val="123492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F68A52F-96D1-45F4-B577-2205D6F87851}"/>
              </a:ext>
            </a:extLst>
          </p:cNvPr>
          <p:cNvSpPr>
            <a:spLocks noGrp="1"/>
          </p:cNvSpPr>
          <p:nvPr>
            <p:ph type="title"/>
          </p:nvPr>
        </p:nvSpPr>
        <p:spPr>
          <a:xfrm>
            <a:off x="1097280" y="412104"/>
            <a:ext cx="10058400" cy="807613"/>
          </a:xfrm>
        </p:spPr>
        <p:txBody>
          <a:bodyPr>
            <a:normAutofit/>
          </a:bodyPr>
          <a:lstStyle/>
          <a:p>
            <a:r>
              <a:rPr lang="en-US" sz="4000" b="1" dirty="0">
                <a:solidFill>
                  <a:srgbClr val="BA69B9"/>
                </a:solidFill>
                <a:latin typeface="+mn-lt"/>
                <a:cs typeface="Arial" panose="020B0604020202020204" pitchFamily="34" charset="0"/>
              </a:rPr>
              <a:t>Quick questions</a:t>
            </a:r>
          </a:p>
        </p:txBody>
      </p:sp>
      <p:sp>
        <p:nvSpPr>
          <p:cNvPr id="3" name="Content Placeholder 2"/>
          <p:cNvSpPr>
            <a:spLocks noGrp="1"/>
          </p:cNvSpPr>
          <p:nvPr>
            <p:ph idx="1"/>
          </p:nvPr>
        </p:nvSpPr>
        <p:spPr/>
        <p:txBody>
          <a:bodyPr>
            <a:normAutofit/>
          </a:bodyPr>
          <a:lstStyle/>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Have you worked with any programming language?</a:t>
            </a:r>
          </a:p>
          <a:p>
            <a:pPr lvl="1">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Have you worked in Python before?</a:t>
            </a:r>
          </a:p>
        </p:txBody>
      </p:sp>
    </p:spTree>
    <p:extLst>
      <p:ext uri="{BB962C8B-B14F-4D97-AF65-F5344CB8AC3E}">
        <p14:creationId xmlns:p14="http://schemas.microsoft.com/office/powerpoint/2010/main" val="150030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A7AC9-B0EB-4AC3-AE08-929EFA12138E}"/>
              </a:ext>
            </a:extLst>
          </p:cNvPr>
          <p:cNvSpPr>
            <a:spLocks noGrp="1"/>
          </p:cNvSpPr>
          <p:nvPr>
            <p:ph type="title"/>
          </p:nvPr>
        </p:nvSpPr>
        <p:spPr>
          <a:xfrm>
            <a:off x="1097280" y="412856"/>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Hands on exercises – Part 1	</a:t>
            </a:r>
          </a:p>
        </p:txBody>
      </p:sp>
      <p:sp>
        <p:nvSpPr>
          <p:cNvPr id="3" name="Content Placeholder 2">
            <a:extLst>
              <a:ext uri="{FF2B5EF4-FFF2-40B4-BE49-F238E27FC236}">
                <a16:creationId xmlns:a16="http://schemas.microsoft.com/office/drawing/2014/main" id="{39CE7DCB-15E8-4829-BCA7-9FFFB535F092}"/>
              </a:ext>
            </a:extLst>
          </p:cNvPr>
          <p:cNvSpPr>
            <a:spLocks noGrp="1"/>
          </p:cNvSpPr>
          <p:nvPr>
            <p:ph idx="1"/>
          </p:nvPr>
        </p:nvSpPr>
        <p:spPr/>
        <p:txBody>
          <a:bodyPr>
            <a:normAutofit/>
          </a:bodyPr>
          <a:lstStyle/>
          <a:p>
            <a:pPr marL="457200" indent="-457200">
              <a:buFont typeface="+mj-lt"/>
              <a:buAutoNum type="arabicPeriod"/>
            </a:pPr>
            <a:endParaRPr lang="en-US" sz="1800" dirty="0">
              <a:latin typeface="Arial" panose="020B0604020202020204" pitchFamily="34" charset="0"/>
              <a:cs typeface="Arial" panose="020B0604020202020204" pitchFamily="34" charset="0"/>
            </a:endParaRPr>
          </a:p>
          <a:p>
            <a:pPr marL="457200" indent="-457200">
              <a:buClrTx/>
              <a:buFont typeface="+mj-lt"/>
              <a:buAutoNum type="arabicPeriod"/>
            </a:pPr>
            <a:r>
              <a:rPr lang="en-US" sz="1800" dirty="0">
                <a:latin typeface="Arial" panose="020B0604020202020204" pitchFamily="34" charset="0"/>
                <a:cs typeface="Arial" panose="020B0604020202020204" pitchFamily="34" charset="0"/>
              </a:rPr>
              <a:t>Write a function to print “Hello World”.</a:t>
            </a:r>
          </a:p>
          <a:p>
            <a:pPr marL="457200" indent="-457200">
              <a:buClrTx/>
              <a:buFont typeface="+mj-lt"/>
              <a:buAutoNum type="arabicPeriod"/>
            </a:pPr>
            <a:r>
              <a:rPr lang="en-US" sz="1800" dirty="0">
                <a:latin typeface="Arial" panose="020B0604020202020204" pitchFamily="34" charset="0"/>
                <a:cs typeface="Arial" panose="020B0604020202020204" pitchFamily="34" charset="0"/>
              </a:rPr>
              <a:t>Write a function to add two numbers.</a:t>
            </a:r>
          </a:p>
          <a:p>
            <a:pPr marL="0" indent="0">
              <a:buNone/>
            </a:pPr>
            <a:endParaRPr lang="en-US" sz="1800" dirty="0">
              <a:latin typeface="Arial" panose="020B0604020202020204" pitchFamily="34" charset="0"/>
              <a:cs typeface="Arial" panose="020B0604020202020204" pitchFamily="34" charset="0"/>
            </a:endParaRPr>
          </a:p>
          <a:p>
            <a:pPr marL="457200" indent="-457200">
              <a:buFont typeface="+mj-lt"/>
              <a:buAutoNum type="arabicPeriod"/>
            </a:pPr>
            <a:endParaRPr lang="en-US" sz="1800" dirty="0">
              <a:latin typeface="Arial" panose="020B0604020202020204" pitchFamily="34" charset="0"/>
              <a:cs typeface="Arial" panose="020B0604020202020204" pitchFamily="34" charset="0"/>
            </a:endParaRPr>
          </a:p>
          <a:p>
            <a:pPr marL="457200" indent="-457200">
              <a:buFont typeface="+mj-lt"/>
              <a:buAutoNum type="arabicPeriod"/>
            </a:pP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0546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8F5A-508E-4905-9685-E930F32C0198}"/>
              </a:ext>
            </a:extLst>
          </p:cNvPr>
          <p:cNvSpPr>
            <a:spLocks noGrp="1"/>
          </p:cNvSpPr>
          <p:nvPr>
            <p:ph type="title"/>
          </p:nvPr>
        </p:nvSpPr>
        <p:spPr>
          <a:xfrm>
            <a:off x="1097280" y="412855"/>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Control Flow</a:t>
            </a:r>
          </a:p>
        </p:txBody>
      </p:sp>
      <p:pic>
        <p:nvPicPr>
          <p:cNvPr id="1026" name="Picture 2" descr="663666/img2.jpg">
            <a:extLst>
              <a:ext uri="{FF2B5EF4-FFF2-40B4-BE49-F238E27FC236}">
                <a16:creationId xmlns:a16="http://schemas.microsoft.com/office/drawing/2014/main" id="{12AFD71A-E1F7-450C-BF49-E2D1E27A0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480" y="2219758"/>
            <a:ext cx="2407299" cy="320514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F49E9EF-C15A-4974-A501-74DD40D64EE9}"/>
              </a:ext>
            </a:extLst>
          </p:cNvPr>
          <p:cNvSpPr/>
          <p:nvPr/>
        </p:nvSpPr>
        <p:spPr>
          <a:xfrm>
            <a:off x="384314" y="6424194"/>
            <a:ext cx="10538790" cy="276999"/>
          </a:xfrm>
          <a:prstGeom prst="rect">
            <a:avLst/>
          </a:prstGeom>
        </p:spPr>
        <p:txBody>
          <a:bodyPr wrap="square">
            <a:spAutoFit/>
          </a:bodyPr>
          <a:lstStyle/>
          <a:p>
            <a:r>
              <a:rPr lang="en-US" sz="1200" i="1" dirty="0"/>
              <a:t>Source: https://www.codeproject.com/Articles/663666/Python-Basics-Understanding-The-Flow-Control-State</a:t>
            </a:r>
          </a:p>
        </p:txBody>
      </p:sp>
      <p:sp>
        <p:nvSpPr>
          <p:cNvPr id="7" name="TextBox 6">
            <a:extLst>
              <a:ext uri="{FF2B5EF4-FFF2-40B4-BE49-F238E27FC236}">
                <a16:creationId xmlns:a16="http://schemas.microsoft.com/office/drawing/2014/main" id="{F31986E2-9DFD-4821-8395-CA16388DFFFB}"/>
              </a:ext>
            </a:extLst>
          </p:cNvPr>
          <p:cNvSpPr txBox="1"/>
          <p:nvPr/>
        </p:nvSpPr>
        <p:spPr>
          <a:xfrm>
            <a:off x="1510919" y="3268333"/>
            <a:ext cx="2890535"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Controlled vs Sequential</a:t>
            </a:r>
          </a:p>
        </p:txBody>
      </p:sp>
    </p:spTree>
    <p:extLst>
      <p:ext uri="{BB962C8B-B14F-4D97-AF65-F5344CB8AC3E}">
        <p14:creationId xmlns:p14="http://schemas.microsoft.com/office/powerpoint/2010/main" val="3513167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8F5A-508E-4905-9685-E930F32C0198}"/>
              </a:ext>
            </a:extLst>
          </p:cNvPr>
          <p:cNvSpPr>
            <a:spLocks noGrp="1"/>
          </p:cNvSpPr>
          <p:nvPr>
            <p:ph type="title"/>
          </p:nvPr>
        </p:nvSpPr>
        <p:spPr>
          <a:xfrm>
            <a:off x="1097280" y="398564"/>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Conditional Control Flow: The </a:t>
            </a:r>
            <a:r>
              <a:rPr lang="en-US" sz="4000" b="1" dirty="0">
                <a:solidFill>
                  <a:schemeClr val="accent5"/>
                </a:solidFill>
                <a:latin typeface="+mn-lt"/>
              </a:rPr>
              <a:t>if</a:t>
            </a:r>
            <a:r>
              <a:rPr lang="en-US" sz="4000" b="1" dirty="0">
                <a:solidFill>
                  <a:schemeClr val="tx2">
                    <a:lumMod val="60000"/>
                    <a:lumOff val="40000"/>
                  </a:schemeClr>
                </a:solidFill>
                <a:latin typeface="+mn-lt"/>
              </a:rPr>
              <a:t> Statement</a:t>
            </a:r>
          </a:p>
        </p:txBody>
      </p:sp>
      <p:sp>
        <p:nvSpPr>
          <p:cNvPr id="3" name="Content Placeholder 2">
            <a:extLst>
              <a:ext uri="{FF2B5EF4-FFF2-40B4-BE49-F238E27FC236}">
                <a16:creationId xmlns:a16="http://schemas.microsoft.com/office/drawing/2014/main" id="{B5EFC56F-513A-410F-99B6-48F9C26D83D4}"/>
              </a:ext>
            </a:extLst>
          </p:cNvPr>
          <p:cNvSpPr>
            <a:spLocks noGrp="1"/>
          </p:cNvSpPr>
          <p:nvPr>
            <p:ph idx="1"/>
          </p:nvPr>
        </p:nvSpPr>
        <p:spPr>
          <a:xfrm>
            <a:off x="1326010" y="1845734"/>
            <a:ext cx="4574598" cy="708623"/>
          </a:xfrm>
        </p:spPr>
        <p:txBody>
          <a:bodyPr>
            <a:noAutofit/>
          </a:bodyPr>
          <a:lstStyle/>
          <a:p>
            <a:pPr marL="0" indent="0">
              <a:buNone/>
            </a:pPr>
            <a:r>
              <a:rPr lang="en-US" sz="1600" dirty="0">
                <a:solidFill>
                  <a:schemeClr val="tx1"/>
                </a:solidFill>
                <a:latin typeface="Arial" panose="020B0604020202020204" pitchFamily="34" charset="0"/>
                <a:cs typeface="Arial" panose="020B0604020202020204" pitchFamily="34" charset="0"/>
              </a:rPr>
              <a:t>Executes steps only when the condition is satisfied</a:t>
            </a:r>
          </a:p>
          <a:p>
            <a:endParaRPr lang="en-US" sz="1600" dirty="0">
              <a:latin typeface="Arial" panose="020B0604020202020204" pitchFamily="34" charset="0"/>
              <a:cs typeface="Arial" panose="020B0604020202020204" pitchFamily="34" charset="0"/>
            </a:endParaRPr>
          </a:p>
        </p:txBody>
      </p:sp>
      <p:pic>
        <p:nvPicPr>
          <p:cNvPr id="12" name="Picture 11" descr="A close up of a map&#10;&#10;Description generated with high confidence">
            <a:extLst>
              <a:ext uri="{FF2B5EF4-FFF2-40B4-BE49-F238E27FC236}">
                <a16:creationId xmlns:a16="http://schemas.microsoft.com/office/drawing/2014/main" id="{697C9331-D808-4ACB-8754-94D7F2E86203}"/>
              </a:ext>
            </a:extLst>
          </p:cNvPr>
          <p:cNvPicPr>
            <a:picLocks noChangeAspect="1"/>
          </p:cNvPicPr>
          <p:nvPr/>
        </p:nvPicPr>
        <p:blipFill>
          <a:blip r:embed="rId4"/>
          <a:stretch>
            <a:fillRect/>
          </a:stretch>
        </p:blipFill>
        <p:spPr>
          <a:xfrm>
            <a:off x="6492311" y="2185152"/>
            <a:ext cx="5343525" cy="3819525"/>
          </a:xfrm>
          <a:prstGeom prst="rect">
            <a:avLst/>
          </a:prstGeom>
        </p:spPr>
      </p:pic>
      <p:sp>
        <p:nvSpPr>
          <p:cNvPr id="13" name="TextBox 12">
            <a:extLst>
              <a:ext uri="{FF2B5EF4-FFF2-40B4-BE49-F238E27FC236}">
                <a16:creationId xmlns:a16="http://schemas.microsoft.com/office/drawing/2014/main" id="{E279E714-BBF7-4942-B1B0-AE2137252E4B}"/>
              </a:ext>
            </a:extLst>
          </p:cNvPr>
          <p:cNvSpPr txBox="1"/>
          <p:nvPr/>
        </p:nvSpPr>
        <p:spPr>
          <a:xfrm>
            <a:off x="1391472" y="3438939"/>
            <a:ext cx="184731" cy="338554"/>
          </a:xfrm>
          <a:prstGeom prst="rect">
            <a:avLst/>
          </a:prstGeom>
          <a:noFill/>
        </p:spPr>
        <p:txBody>
          <a:bodyPr wrap="none" rtlCol="0">
            <a:spAutoFit/>
          </a:bodyPr>
          <a:lstStyle/>
          <a:p>
            <a:endParaRPr lang="en-US" sz="1600" dirty="0"/>
          </a:p>
        </p:txBody>
      </p:sp>
      <p:graphicFrame>
        <p:nvGraphicFramePr>
          <p:cNvPr id="14" name="Table 13">
            <a:extLst>
              <a:ext uri="{FF2B5EF4-FFF2-40B4-BE49-F238E27FC236}">
                <a16:creationId xmlns:a16="http://schemas.microsoft.com/office/drawing/2014/main" id="{0C3B5D64-CAE4-4288-856E-AC016366B307}"/>
              </a:ext>
            </a:extLst>
          </p:cNvPr>
          <p:cNvGraphicFramePr>
            <a:graphicFrameLocks noGrp="1"/>
          </p:cNvGraphicFramePr>
          <p:nvPr>
            <p:extLst>
              <p:ext uri="{D42A27DB-BD31-4B8C-83A1-F6EECF244321}">
                <p14:modId xmlns:p14="http://schemas.microsoft.com/office/powerpoint/2010/main" val="1193878757"/>
              </p:ext>
            </p:extLst>
          </p:nvPr>
        </p:nvGraphicFramePr>
        <p:xfrm>
          <a:off x="1267427" y="2662812"/>
          <a:ext cx="4633181" cy="2413000"/>
        </p:xfrm>
        <a:graphic>
          <a:graphicData uri="http://schemas.openxmlformats.org/drawingml/2006/table">
            <a:tbl>
              <a:tblPr firstRow="1" bandRow="1">
                <a:tableStyleId>{5A111915-BE36-4E01-A7E5-04B1672EAD32}</a:tableStyleId>
              </a:tblPr>
              <a:tblGrid>
                <a:gridCol w="4633181">
                  <a:extLst>
                    <a:ext uri="{9D8B030D-6E8A-4147-A177-3AD203B41FA5}">
                      <a16:colId xmlns:a16="http://schemas.microsoft.com/office/drawing/2014/main" val="1903196093"/>
                    </a:ext>
                  </a:extLst>
                </a:gridCol>
              </a:tblGrid>
              <a:tr h="370840">
                <a:tc>
                  <a:txBody>
                    <a:bodyPr/>
                    <a:lstStyle/>
                    <a:p>
                      <a:r>
                        <a:rPr lang="en-US" sz="1600" dirty="0"/>
                        <a:t>CODE SAMPLE</a:t>
                      </a:r>
                    </a:p>
                  </a:txBody>
                  <a:tcPr/>
                </a:tc>
                <a:extLst>
                  <a:ext uri="{0D108BD9-81ED-4DB2-BD59-A6C34878D82A}">
                    <a16:rowId xmlns:a16="http://schemas.microsoft.com/office/drawing/2014/main" val="3368174329"/>
                  </a:ext>
                </a:extLst>
              </a:tr>
              <a:tr h="370840">
                <a:tc>
                  <a:txBody>
                    <a:bodyPr/>
                    <a:lstStyle/>
                    <a:p>
                      <a:r>
                        <a:rPr lang="en-US" sz="1600" dirty="0">
                          <a:solidFill>
                            <a:srgbClr val="000000"/>
                          </a:solidFill>
                          <a:latin typeface="Courier New" panose="02070309020205020404" pitchFamily="49" charset="0"/>
                        </a:rPr>
                        <a:t>pet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"dog"</a:t>
                      </a:r>
                      <a:endParaRPr lang="en-US" sz="1600" dirty="0">
                        <a:solidFill>
                          <a:srgbClr val="000000"/>
                        </a:solidFill>
                        <a:latin typeface="Courier New" panose="02070309020205020404" pitchFamily="49" charset="0"/>
                      </a:endParaRPr>
                    </a:p>
                    <a:p>
                      <a:r>
                        <a:rPr lang="en-US" sz="1600" b="1" dirty="0">
                          <a:solidFill>
                            <a:srgbClr val="0000FF"/>
                          </a:solidFill>
                          <a:latin typeface="Courier New" panose="02070309020205020404" pitchFamily="49" charset="0"/>
                        </a:rPr>
                        <a:t>if</a:t>
                      </a:r>
                      <a:r>
                        <a:rPr lang="en-US" sz="1600" dirty="0">
                          <a:solidFill>
                            <a:srgbClr val="000000"/>
                          </a:solidFill>
                          <a:latin typeface="Courier New" panose="02070309020205020404" pitchFamily="49" charset="0"/>
                        </a:rPr>
                        <a:t> pet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"cat"</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print</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"cat"</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b="1" dirty="0" err="1">
                          <a:solidFill>
                            <a:srgbClr val="0000FF"/>
                          </a:solidFill>
                          <a:latin typeface="Courier New" panose="02070309020205020404" pitchFamily="49" charset="0"/>
                        </a:rPr>
                        <a:t>elif</a:t>
                      </a:r>
                      <a:r>
                        <a:rPr lang="en-US" sz="1600" dirty="0">
                          <a:solidFill>
                            <a:srgbClr val="000000"/>
                          </a:solidFill>
                          <a:latin typeface="Courier New" panose="02070309020205020404" pitchFamily="49" charset="0"/>
                        </a:rPr>
                        <a:t> pet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"dog"</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print</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"dog"</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b="1" dirty="0">
                          <a:solidFill>
                            <a:srgbClr val="0000FF"/>
                          </a:solidFill>
                          <a:latin typeface="Courier New" panose="02070309020205020404" pitchFamily="49" charset="0"/>
                        </a:rPr>
                        <a:t>else</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print</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"Neither dog nor cat"</a:t>
                      </a:r>
                      <a:r>
                        <a:rPr lang="en-US" sz="1600" b="1" dirty="0">
                          <a:solidFill>
                            <a:srgbClr val="000080"/>
                          </a:solidFill>
                          <a:latin typeface="Courier New" panose="02070309020205020404" pitchFamily="49" charset="0"/>
                        </a:rPr>
                        <a:t>)</a:t>
                      </a:r>
                      <a:endParaRPr lang="en-US" sz="1600" dirty="0"/>
                    </a:p>
                    <a:p>
                      <a:endParaRPr lang="en-US" sz="1600" dirty="0"/>
                    </a:p>
                  </a:txBody>
                  <a:tcPr/>
                </a:tc>
                <a:extLst>
                  <a:ext uri="{0D108BD9-81ED-4DB2-BD59-A6C34878D82A}">
                    <a16:rowId xmlns:a16="http://schemas.microsoft.com/office/drawing/2014/main" val="2096317006"/>
                  </a:ext>
                </a:extLst>
              </a:tr>
            </a:tbl>
          </a:graphicData>
        </a:graphic>
      </p:graphicFrame>
      <p:sp>
        <p:nvSpPr>
          <p:cNvPr id="4" name="TextBox 3">
            <a:extLst>
              <a:ext uri="{FF2B5EF4-FFF2-40B4-BE49-F238E27FC236}">
                <a16:creationId xmlns:a16="http://schemas.microsoft.com/office/drawing/2014/main" id="{99FD0BAB-CCCD-4FF4-A081-403F3E954EA7}"/>
              </a:ext>
            </a:extLst>
          </p:cNvPr>
          <p:cNvSpPr txBox="1"/>
          <p:nvPr/>
        </p:nvSpPr>
        <p:spPr>
          <a:xfrm>
            <a:off x="1267427" y="5371347"/>
            <a:ext cx="3608680"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Associated Keywords: if, </a:t>
            </a:r>
            <a:r>
              <a:rPr lang="en-US" dirty="0" err="1">
                <a:latin typeface="Arial" panose="020B0604020202020204" pitchFamily="34" charset="0"/>
                <a:cs typeface="Arial" panose="020B0604020202020204" pitchFamily="34" charset="0"/>
              </a:rPr>
              <a:t>elif</a:t>
            </a:r>
            <a:r>
              <a:rPr lang="en-US" dirty="0">
                <a:latin typeface="Arial" panose="020B0604020202020204" pitchFamily="34" charset="0"/>
                <a:cs typeface="Arial" panose="020B0604020202020204" pitchFamily="34" charset="0"/>
              </a:rPr>
              <a:t>, else</a:t>
            </a:r>
          </a:p>
          <a:p>
            <a:endParaRPr lang="en-US" dirty="0"/>
          </a:p>
        </p:txBody>
      </p:sp>
    </p:spTree>
    <p:extLst>
      <p:ext uri="{BB962C8B-B14F-4D97-AF65-F5344CB8AC3E}">
        <p14:creationId xmlns:p14="http://schemas.microsoft.com/office/powerpoint/2010/main" val="32366022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8F5A-508E-4905-9685-E930F32C0198}"/>
              </a:ext>
            </a:extLst>
          </p:cNvPr>
          <p:cNvSpPr>
            <a:spLocks noGrp="1"/>
          </p:cNvSpPr>
          <p:nvPr>
            <p:ph type="title"/>
          </p:nvPr>
        </p:nvSpPr>
        <p:spPr>
          <a:xfrm>
            <a:off x="1097280" y="412852"/>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Conditional Control Flow: The </a:t>
            </a:r>
            <a:r>
              <a:rPr lang="en-US" sz="4000" b="1" dirty="0">
                <a:solidFill>
                  <a:schemeClr val="accent5"/>
                </a:solidFill>
                <a:latin typeface="+mn-lt"/>
              </a:rPr>
              <a:t>for</a:t>
            </a:r>
            <a:r>
              <a:rPr lang="en-US" sz="4000" b="1" dirty="0">
                <a:solidFill>
                  <a:schemeClr val="tx2">
                    <a:lumMod val="60000"/>
                    <a:lumOff val="40000"/>
                  </a:schemeClr>
                </a:solidFill>
                <a:latin typeface="+mn-lt"/>
              </a:rPr>
              <a:t> Statement</a:t>
            </a:r>
          </a:p>
        </p:txBody>
      </p:sp>
      <p:sp>
        <p:nvSpPr>
          <p:cNvPr id="3" name="Content Placeholder 2">
            <a:extLst>
              <a:ext uri="{FF2B5EF4-FFF2-40B4-BE49-F238E27FC236}">
                <a16:creationId xmlns:a16="http://schemas.microsoft.com/office/drawing/2014/main" id="{B5EFC56F-513A-410F-99B6-48F9C26D83D4}"/>
              </a:ext>
            </a:extLst>
          </p:cNvPr>
          <p:cNvSpPr>
            <a:spLocks noGrp="1"/>
          </p:cNvSpPr>
          <p:nvPr>
            <p:ph idx="1"/>
          </p:nvPr>
        </p:nvSpPr>
        <p:spPr>
          <a:xfrm>
            <a:off x="1097280" y="1845734"/>
            <a:ext cx="5274945" cy="708623"/>
          </a:xfrm>
        </p:spPr>
        <p:txBody>
          <a:bodyPr>
            <a:normAutofit/>
          </a:bodyPr>
          <a:lstStyle/>
          <a:p>
            <a:pPr marL="0" indent="0">
              <a:buNone/>
            </a:pPr>
            <a:r>
              <a:rPr lang="en-US" sz="1800" dirty="0">
                <a:solidFill>
                  <a:schemeClr val="tx1"/>
                </a:solidFill>
                <a:latin typeface="Arial" panose="020B0604020202020204" pitchFamily="34" charset="0"/>
                <a:cs typeface="Arial" panose="020B0604020202020204" pitchFamily="34" charset="0"/>
              </a:rPr>
              <a:t>Executes steps again and again until the condition becomes false.</a:t>
            </a: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E279E714-BBF7-4942-B1B0-AE2137252E4B}"/>
              </a:ext>
            </a:extLst>
          </p:cNvPr>
          <p:cNvSpPr txBox="1"/>
          <p:nvPr/>
        </p:nvSpPr>
        <p:spPr>
          <a:xfrm>
            <a:off x="1391472" y="3438939"/>
            <a:ext cx="184731" cy="338554"/>
          </a:xfrm>
          <a:prstGeom prst="rect">
            <a:avLst/>
          </a:prstGeom>
          <a:noFill/>
        </p:spPr>
        <p:txBody>
          <a:bodyPr wrap="none" rtlCol="0">
            <a:spAutoFit/>
          </a:bodyPr>
          <a:lstStyle/>
          <a:p>
            <a:endParaRPr lang="en-US" sz="1600" dirty="0"/>
          </a:p>
        </p:txBody>
      </p:sp>
      <p:graphicFrame>
        <p:nvGraphicFramePr>
          <p:cNvPr id="4" name="Table 3">
            <a:extLst>
              <a:ext uri="{FF2B5EF4-FFF2-40B4-BE49-F238E27FC236}">
                <a16:creationId xmlns:a16="http://schemas.microsoft.com/office/drawing/2014/main" id="{4B970CC2-4F90-4CF6-8D13-994A45BECF19}"/>
              </a:ext>
            </a:extLst>
          </p:cNvPr>
          <p:cNvGraphicFramePr>
            <a:graphicFrameLocks noGrp="1"/>
          </p:cNvGraphicFramePr>
          <p:nvPr>
            <p:extLst>
              <p:ext uri="{D42A27DB-BD31-4B8C-83A1-F6EECF244321}">
                <p14:modId xmlns:p14="http://schemas.microsoft.com/office/powerpoint/2010/main" val="781408099"/>
              </p:ext>
            </p:extLst>
          </p:nvPr>
        </p:nvGraphicFramePr>
        <p:xfrm>
          <a:off x="1097280" y="2924588"/>
          <a:ext cx="4796183" cy="1681480"/>
        </p:xfrm>
        <a:graphic>
          <a:graphicData uri="http://schemas.openxmlformats.org/drawingml/2006/table">
            <a:tbl>
              <a:tblPr firstRow="1" bandRow="1">
                <a:tableStyleId>{5A111915-BE36-4E01-A7E5-04B1672EAD32}</a:tableStyleId>
              </a:tblPr>
              <a:tblGrid>
                <a:gridCol w="4796183">
                  <a:extLst>
                    <a:ext uri="{9D8B030D-6E8A-4147-A177-3AD203B41FA5}">
                      <a16:colId xmlns:a16="http://schemas.microsoft.com/office/drawing/2014/main" val="2530141167"/>
                    </a:ext>
                  </a:extLst>
                </a:gridCol>
              </a:tblGrid>
              <a:tr h="370840">
                <a:tc>
                  <a:txBody>
                    <a:bodyPr/>
                    <a:lstStyle/>
                    <a:p>
                      <a:r>
                        <a:rPr lang="en-US" sz="1600" dirty="0"/>
                        <a:t>CODE SAMPLE</a:t>
                      </a:r>
                    </a:p>
                  </a:txBody>
                  <a:tcPr/>
                </a:tc>
                <a:extLst>
                  <a:ext uri="{0D108BD9-81ED-4DB2-BD59-A6C34878D82A}">
                    <a16:rowId xmlns:a16="http://schemas.microsoft.com/office/drawing/2014/main" val="531536308"/>
                  </a:ext>
                </a:extLst>
              </a:tr>
              <a:tr h="370840">
                <a:tc>
                  <a:txBody>
                    <a:bodyPr/>
                    <a:lstStyle/>
                    <a:p>
                      <a:r>
                        <a:rPr lang="en-US" sz="1600" dirty="0" err="1">
                          <a:solidFill>
                            <a:srgbClr val="000000"/>
                          </a:solidFill>
                          <a:latin typeface="Courier New" panose="02070309020205020404" pitchFamily="49" charset="0"/>
                        </a:rPr>
                        <a:t>favorite_food</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b="0" dirty="0">
                          <a:solidFill>
                            <a:srgbClr val="808080"/>
                          </a:solidFill>
                          <a:latin typeface="Courier New" panose="02070309020205020404" pitchFamily="49" charset="0"/>
                        </a:rPr>
                        <a:t>"pizza"</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 </a:t>
                      </a:r>
                      <a:r>
                        <a:rPr lang="en-US" sz="1600" b="0" dirty="0">
                          <a:solidFill>
                            <a:srgbClr val="808080"/>
                          </a:solidFill>
                          <a:latin typeface="Courier New" panose="02070309020205020404" pitchFamily="49" charset="0"/>
                        </a:rPr>
                        <a:t>"ice cream"</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 </a:t>
                      </a:r>
                      <a:r>
                        <a:rPr lang="en-US" sz="1600" b="0" dirty="0">
                          <a:solidFill>
                            <a:srgbClr val="808080"/>
                          </a:solidFill>
                          <a:latin typeface="Courier New" panose="02070309020205020404" pitchFamily="49" charset="0"/>
                        </a:rPr>
                        <a:t>"salad"</a:t>
                      </a:r>
                      <a:r>
                        <a:rPr lang="en-US" sz="1600" b="1" dirty="0">
                          <a:solidFill>
                            <a:srgbClr val="000080"/>
                          </a:solidFill>
                          <a:latin typeface="Courier New" panose="02070309020205020404" pitchFamily="49" charset="0"/>
                        </a:rPr>
                        <a:t>]</a:t>
                      </a:r>
                    </a:p>
                    <a:p>
                      <a:endParaRPr lang="en-US" sz="1600" b="0" dirty="0">
                        <a:solidFill>
                          <a:srgbClr val="000000"/>
                        </a:solidFill>
                        <a:latin typeface="Courier New" panose="02070309020205020404" pitchFamily="49" charset="0"/>
                      </a:endParaRPr>
                    </a:p>
                    <a:p>
                      <a:r>
                        <a:rPr lang="en-US" sz="1600" b="1" dirty="0">
                          <a:solidFill>
                            <a:srgbClr val="0000FF"/>
                          </a:solidFill>
                          <a:latin typeface="Courier New" panose="02070309020205020404" pitchFamily="49" charset="0"/>
                        </a:rPr>
                        <a:t>for</a:t>
                      </a:r>
                      <a:r>
                        <a:rPr lang="en-US" sz="1600" b="0" dirty="0">
                          <a:solidFill>
                            <a:srgbClr val="000000"/>
                          </a:solidFill>
                          <a:latin typeface="Courier New" panose="02070309020205020404" pitchFamily="49" charset="0"/>
                        </a:rPr>
                        <a:t> food </a:t>
                      </a:r>
                      <a:r>
                        <a:rPr lang="en-US" sz="1600" b="1" dirty="0">
                          <a:solidFill>
                            <a:srgbClr val="0000FF"/>
                          </a:solidFill>
                          <a:latin typeface="Courier New" panose="02070309020205020404" pitchFamily="49" charset="0"/>
                        </a:rPr>
                        <a:t>in</a:t>
                      </a:r>
                      <a:r>
                        <a:rPr lang="en-US" sz="1600" b="0" dirty="0">
                          <a:solidFill>
                            <a:srgbClr val="000000"/>
                          </a:solidFill>
                          <a:latin typeface="Courier New" panose="02070309020205020404" pitchFamily="49" charset="0"/>
                        </a:rPr>
                        <a:t> </a:t>
                      </a:r>
                      <a:r>
                        <a:rPr lang="en-US" sz="1600" b="0" dirty="0" err="1">
                          <a:solidFill>
                            <a:srgbClr val="000000"/>
                          </a:solidFill>
                          <a:latin typeface="Courier New" panose="02070309020205020404" pitchFamily="49" charset="0"/>
                        </a:rPr>
                        <a:t>favorite_food</a:t>
                      </a:r>
                      <a:r>
                        <a:rPr lang="en-US" sz="1600" b="1" dirty="0">
                          <a:solidFill>
                            <a:srgbClr val="000080"/>
                          </a:solidFill>
                          <a:latin typeface="Courier New" panose="02070309020205020404" pitchFamily="49" charset="0"/>
                        </a:rPr>
                        <a:t>:</a:t>
                      </a:r>
                      <a:endParaRPr lang="en-US" sz="1600" b="0" dirty="0">
                        <a:solidFill>
                          <a:srgbClr val="000000"/>
                        </a:solidFill>
                        <a:latin typeface="Courier New" panose="02070309020205020404" pitchFamily="49" charset="0"/>
                      </a:endParaRPr>
                    </a:p>
                    <a:p>
                      <a:r>
                        <a:rPr lang="en-US" sz="1600" b="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print</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food</a:t>
                      </a:r>
                      <a:r>
                        <a:rPr lang="en-US" sz="1600" b="1" dirty="0">
                          <a:solidFill>
                            <a:srgbClr val="000080"/>
                          </a:solidFill>
                          <a:latin typeface="Courier New" panose="02070309020205020404" pitchFamily="49" charset="0"/>
                        </a:rPr>
                        <a:t>)</a:t>
                      </a:r>
                      <a:endParaRPr lang="en-US" sz="1600" dirty="0"/>
                    </a:p>
                  </a:txBody>
                  <a:tcPr/>
                </a:tc>
                <a:extLst>
                  <a:ext uri="{0D108BD9-81ED-4DB2-BD59-A6C34878D82A}">
                    <a16:rowId xmlns:a16="http://schemas.microsoft.com/office/drawing/2014/main" val="3848291043"/>
                  </a:ext>
                </a:extLst>
              </a:tr>
            </a:tbl>
          </a:graphicData>
        </a:graphic>
      </p:graphicFrame>
      <p:pic>
        <p:nvPicPr>
          <p:cNvPr id="6" name="Picture 5" descr="A close up of text on a white background&#10;&#10;Description generated with very high confidence">
            <a:extLst>
              <a:ext uri="{FF2B5EF4-FFF2-40B4-BE49-F238E27FC236}">
                <a16:creationId xmlns:a16="http://schemas.microsoft.com/office/drawing/2014/main" id="{62092E13-74DA-4493-AB9B-9E245D8B0E26}"/>
              </a:ext>
            </a:extLst>
          </p:cNvPr>
          <p:cNvPicPr>
            <a:picLocks noChangeAspect="1"/>
          </p:cNvPicPr>
          <p:nvPr/>
        </p:nvPicPr>
        <p:blipFill>
          <a:blip r:embed="rId4"/>
          <a:stretch>
            <a:fillRect/>
          </a:stretch>
        </p:blipFill>
        <p:spPr>
          <a:xfrm>
            <a:off x="7073758" y="2493689"/>
            <a:ext cx="2914650" cy="3838575"/>
          </a:xfrm>
          <a:prstGeom prst="rect">
            <a:avLst/>
          </a:prstGeom>
        </p:spPr>
      </p:pic>
      <p:sp>
        <p:nvSpPr>
          <p:cNvPr id="5" name="TextBox 4">
            <a:extLst>
              <a:ext uri="{FF2B5EF4-FFF2-40B4-BE49-F238E27FC236}">
                <a16:creationId xmlns:a16="http://schemas.microsoft.com/office/drawing/2014/main" id="{9CACA28F-74F8-4D81-947A-091407F5838C}"/>
              </a:ext>
            </a:extLst>
          </p:cNvPr>
          <p:cNvSpPr txBox="1"/>
          <p:nvPr/>
        </p:nvSpPr>
        <p:spPr>
          <a:xfrm>
            <a:off x="1097280" y="5386388"/>
            <a:ext cx="2672526"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Associated Keyword: for</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59746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8F5A-508E-4905-9685-E930F32C0198}"/>
              </a:ext>
            </a:extLst>
          </p:cNvPr>
          <p:cNvSpPr>
            <a:spLocks noGrp="1"/>
          </p:cNvSpPr>
          <p:nvPr>
            <p:ph type="title"/>
          </p:nvPr>
        </p:nvSpPr>
        <p:spPr>
          <a:xfrm>
            <a:off x="1097280" y="398567"/>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Conditional Control Flow: The </a:t>
            </a:r>
            <a:r>
              <a:rPr lang="en-US" sz="4000" b="1" dirty="0">
                <a:solidFill>
                  <a:schemeClr val="accent5"/>
                </a:solidFill>
                <a:latin typeface="+mn-lt"/>
              </a:rPr>
              <a:t>while</a:t>
            </a:r>
            <a:r>
              <a:rPr lang="en-US" sz="4000" b="1" dirty="0">
                <a:solidFill>
                  <a:schemeClr val="tx2">
                    <a:lumMod val="60000"/>
                    <a:lumOff val="40000"/>
                  </a:schemeClr>
                </a:solidFill>
                <a:latin typeface="+mn-lt"/>
              </a:rPr>
              <a:t> Statement</a:t>
            </a:r>
          </a:p>
        </p:txBody>
      </p:sp>
      <p:sp>
        <p:nvSpPr>
          <p:cNvPr id="3" name="Content Placeholder 2">
            <a:extLst>
              <a:ext uri="{FF2B5EF4-FFF2-40B4-BE49-F238E27FC236}">
                <a16:creationId xmlns:a16="http://schemas.microsoft.com/office/drawing/2014/main" id="{B5EFC56F-513A-410F-99B6-48F9C26D83D4}"/>
              </a:ext>
            </a:extLst>
          </p:cNvPr>
          <p:cNvSpPr>
            <a:spLocks noGrp="1"/>
          </p:cNvSpPr>
          <p:nvPr>
            <p:ph idx="1"/>
          </p:nvPr>
        </p:nvSpPr>
        <p:spPr>
          <a:xfrm>
            <a:off x="1097280" y="1845734"/>
            <a:ext cx="7360920" cy="983191"/>
          </a:xfrm>
        </p:spPr>
        <p:txBody>
          <a:bodyPr>
            <a:noAutofit/>
          </a:bodyPr>
          <a:lstStyle/>
          <a:p>
            <a:pPr marL="0" indent="0">
              <a:buNone/>
            </a:pPr>
            <a:r>
              <a:rPr lang="en-US" sz="1800" dirty="0">
                <a:solidFill>
                  <a:schemeClr val="tx1"/>
                </a:solidFill>
                <a:latin typeface="Arial" panose="020B0604020202020204" pitchFamily="34" charset="0"/>
                <a:cs typeface="Arial" panose="020B0604020202020204" pitchFamily="34" charset="0"/>
              </a:rPr>
              <a:t>Similar to “for”</a:t>
            </a:r>
          </a:p>
          <a:p>
            <a:pPr marL="0" indent="0">
              <a:buNone/>
            </a:pPr>
            <a:r>
              <a:rPr lang="en-US" sz="1800" dirty="0">
                <a:solidFill>
                  <a:schemeClr val="tx1"/>
                </a:solidFill>
                <a:latin typeface="Arial" panose="020B0604020202020204" pitchFamily="34" charset="0"/>
                <a:cs typeface="Arial" panose="020B0604020202020204" pitchFamily="34" charset="0"/>
              </a:rPr>
              <a:t>Mostly used when the number of times the loop will run is not known.</a:t>
            </a:r>
            <a:endParaRPr lang="en-US" dirty="0">
              <a:solidFill>
                <a:schemeClr val="tx1"/>
              </a:solidFill>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E279E714-BBF7-4942-B1B0-AE2137252E4B}"/>
              </a:ext>
            </a:extLst>
          </p:cNvPr>
          <p:cNvSpPr txBox="1"/>
          <p:nvPr/>
        </p:nvSpPr>
        <p:spPr>
          <a:xfrm>
            <a:off x="1391472" y="3438939"/>
            <a:ext cx="184731" cy="338554"/>
          </a:xfrm>
          <a:prstGeom prst="rect">
            <a:avLst/>
          </a:prstGeom>
          <a:noFill/>
        </p:spPr>
        <p:txBody>
          <a:bodyPr wrap="none" rtlCol="0">
            <a:spAutoFit/>
          </a:bodyPr>
          <a:lstStyle/>
          <a:p>
            <a:endParaRPr lang="en-US" sz="1600" dirty="0"/>
          </a:p>
        </p:txBody>
      </p:sp>
      <p:graphicFrame>
        <p:nvGraphicFramePr>
          <p:cNvPr id="4" name="Table 3">
            <a:extLst>
              <a:ext uri="{FF2B5EF4-FFF2-40B4-BE49-F238E27FC236}">
                <a16:creationId xmlns:a16="http://schemas.microsoft.com/office/drawing/2014/main" id="{4B970CC2-4F90-4CF6-8D13-994A45BECF19}"/>
              </a:ext>
            </a:extLst>
          </p:cNvPr>
          <p:cNvGraphicFramePr>
            <a:graphicFrameLocks noGrp="1"/>
          </p:cNvGraphicFramePr>
          <p:nvPr>
            <p:extLst>
              <p:ext uri="{D42A27DB-BD31-4B8C-83A1-F6EECF244321}">
                <p14:modId xmlns:p14="http://schemas.microsoft.com/office/powerpoint/2010/main" val="2055432847"/>
              </p:ext>
            </p:extLst>
          </p:nvPr>
        </p:nvGraphicFramePr>
        <p:xfrm>
          <a:off x="1097280" y="3154146"/>
          <a:ext cx="4796183" cy="1681480"/>
        </p:xfrm>
        <a:graphic>
          <a:graphicData uri="http://schemas.openxmlformats.org/drawingml/2006/table">
            <a:tbl>
              <a:tblPr firstRow="1" bandRow="1">
                <a:tableStyleId>{5A111915-BE36-4E01-A7E5-04B1672EAD32}</a:tableStyleId>
              </a:tblPr>
              <a:tblGrid>
                <a:gridCol w="4796183">
                  <a:extLst>
                    <a:ext uri="{9D8B030D-6E8A-4147-A177-3AD203B41FA5}">
                      <a16:colId xmlns:a16="http://schemas.microsoft.com/office/drawing/2014/main" val="2530141167"/>
                    </a:ext>
                  </a:extLst>
                </a:gridCol>
              </a:tblGrid>
              <a:tr h="370840">
                <a:tc>
                  <a:txBody>
                    <a:bodyPr/>
                    <a:lstStyle/>
                    <a:p>
                      <a:r>
                        <a:rPr lang="en-US" sz="1600" dirty="0"/>
                        <a:t>CODE SAMPLE</a:t>
                      </a:r>
                    </a:p>
                  </a:txBody>
                  <a:tcPr/>
                </a:tc>
                <a:extLst>
                  <a:ext uri="{0D108BD9-81ED-4DB2-BD59-A6C34878D82A}">
                    <a16:rowId xmlns:a16="http://schemas.microsoft.com/office/drawing/2014/main" val="531536308"/>
                  </a:ext>
                </a:extLst>
              </a:tr>
              <a:tr h="370840">
                <a:tc>
                  <a:txBody>
                    <a:bodyPr/>
                    <a:lstStyle/>
                    <a:p>
                      <a:r>
                        <a:rPr lang="en-US" sz="1600" dirty="0" err="1">
                          <a:solidFill>
                            <a:srgbClr val="000000"/>
                          </a:solidFill>
                          <a:latin typeface="Courier New" panose="02070309020205020404" pitchFamily="49" charset="0"/>
                        </a:rPr>
                        <a:t>i</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 </a:t>
                      </a:r>
                      <a:r>
                        <a:rPr lang="en-US" sz="1600" b="0" dirty="0">
                          <a:solidFill>
                            <a:srgbClr val="FF0000"/>
                          </a:solidFill>
                          <a:latin typeface="Courier New" panose="02070309020205020404" pitchFamily="49" charset="0"/>
                        </a:rPr>
                        <a:t>1</a:t>
                      </a:r>
                    </a:p>
                    <a:p>
                      <a:endParaRPr lang="en-US" sz="1600" b="0" dirty="0">
                        <a:solidFill>
                          <a:srgbClr val="000000"/>
                        </a:solidFill>
                        <a:latin typeface="Courier New" panose="02070309020205020404" pitchFamily="49" charset="0"/>
                      </a:endParaRPr>
                    </a:p>
                    <a:p>
                      <a:r>
                        <a:rPr lang="en-US" sz="1600" b="1" dirty="0">
                          <a:solidFill>
                            <a:srgbClr val="0000FF"/>
                          </a:solidFill>
                          <a:latin typeface="Courier New" panose="02070309020205020404" pitchFamily="49" charset="0"/>
                        </a:rPr>
                        <a:t>while</a:t>
                      </a:r>
                      <a:r>
                        <a:rPr lang="en-US" sz="1600" b="0" dirty="0">
                          <a:solidFill>
                            <a:srgbClr val="000000"/>
                          </a:solidFill>
                          <a:latin typeface="Courier New" panose="02070309020205020404" pitchFamily="49" charset="0"/>
                        </a:rPr>
                        <a:t> </a:t>
                      </a:r>
                      <a:r>
                        <a:rPr lang="en-US" sz="1600" b="0" dirty="0" err="1">
                          <a:solidFill>
                            <a:srgbClr val="000000"/>
                          </a:solidFill>
                          <a:latin typeface="Courier New" panose="02070309020205020404" pitchFamily="49" charset="0"/>
                        </a:rPr>
                        <a:t>i</a:t>
                      </a:r>
                      <a:r>
                        <a:rPr lang="en-US" sz="1600" b="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b="0" dirty="0">
                          <a:solidFill>
                            <a:srgbClr val="000000"/>
                          </a:solidFill>
                          <a:latin typeface="Courier New" panose="02070309020205020404" pitchFamily="49" charset="0"/>
                        </a:rPr>
                        <a:t> </a:t>
                      </a:r>
                      <a:r>
                        <a:rPr lang="en-US" sz="1600" b="0" dirty="0">
                          <a:solidFill>
                            <a:srgbClr val="FF0000"/>
                          </a:solidFill>
                          <a:latin typeface="Courier New" panose="02070309020205020404" pitchFamily="49" charset="0"/>
                        </a:rPr>
                        <a:t>10</a:t>
                      </a:r>
                      <a:r>
                        <a:rPr lang="en-US" sz="1600" b="1" dirty="0">
                          <a:solidFill>
                            <a:srgbClr val="000080"/>
                          </a:solidFill>
                          <a:latin typeface="Courier New" panose="02070309020205020404" pitchFamily="49" charset="0"/>
                        </a:rPr>
                        <a:t>:</a:t>
                      </a:r>
                      <a:endParaRPr lang="en-US" sz="1600" b="0" dirty="0">
                        <a:solidFill>
                          <a:srgbClr val="000000"/>
                        </a:solidFill>
                        <a:latin typeface="Courier New" panose="02070309020205020404" pitchFamily="49" charset="0"/>
                      </a:endParaRPr>
                    </a:p>
                    <a:p>
                      <a:r>
                        <a:rPr lang="en-US" sz="1600" b="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print</a:t>
                      </a:r>
                      <a:r>
                        <a:rPr lang="en-US" sz="1600" b="1" dirty="0">
                          <a:solidFill>
                            <a:srgbClr val="000080"/>
                          </a:solidFill>
                          <a:latin typeface="Courier New" panose="02070309020205020404" pitchFamily="49" charset="0"/>
                        </a:rPr>
                        <a:t>(</a:t>
                      </a:r>
                      <a:r>
                        <a:rPr lang="en-US" sz="1600" b="0" dirty="0" err="1">
                          <a:solidFill>
                            <a:srgbClr val="000000"/>
                          </a:solidFill>
                          <a:latin typeface="Courier New" panose="02070309020205020404" pitchFamily="49" charset="0"/>
                        </a:rPr>
                        <a:t>i</a:t>
                      </a:r>
                      <a:r>
                        <a:rPr lang="en-US" sz="1600" b="1" dirty="0">
                          <a:solidFill>
                            <a:srgbClr val="000080"/>
                          </a:solidFill>
                          <a:latin typeface="Courier New" panose="02070309020205020404" pitchFamily="49" charset="0"/>
                        </a:rPr>
                        <a:t>)</a:t>
                      </a:r>
                      <a:endParaRPr lang="en-US" sz="1600" b="0" dirty="0">
                        <a:solidFill>
                          <a:srgbClr val="000000"/>
                        </a:solidFill>
                        <a:latin typeface="Courier New" panose="02070309020205020404" pitchFamily="49" charset="0"/>
                      </a:endParaRPr>
                    </a:p>
                    <a:p>
                      <a:r>
                        <a:rPr lang="en-US" sz="1600" b="0" dirty="0">
                          <a:solidFill>
                            <a:srgbClr val="000000"/>
                          </a:solidFill>
                          <a:latin typeface="Courier New" panose="02070309020205020404" pitchFamily="49" charset="0"/>
                        </a:rPr>
                        <a:t>	</a:t>
                      </a:r>
                      <a:r>
                        <a:rPr lang="en-US" sz="1600" b="0" dirty="0" err="1">
                          <a:solidFill>
                            <a:srgbClr val="000000"/>
                          </a:solidFill>
                          <a:latin typeface="Courier New" panose="02070309020205020404" pitchFamily="49" charset="0"/>
                        </a:rPr>
                        <a:t>i</a:t>
                      </a:r>
                      <a:r>
                        <a:rPr lang="en-US" sz="1600" b="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 </a:t>
                      </a:r>
                      <a:r>
                        <a:rPr lang="en-US" sz="1600" b="0" dirty="0" err="1">
                          <a:solidFill>
                            <a:srgbClr val="000000"/>
                          </a:solidFill>
                          <a:latin typeface="Courier New" panose="02070309020205020404" pitchFamily="49" charset="0"/>
                        </a:rPr>
                        <a:t>i</a:t>
                      </a:r>
                      <a:r>
                        <a:rPr lang="en-US" sz="1600" b="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 </a:t>
                      </a:r>
                      <a:r>
                        <a:rPr lang="en-US" sz="1600" b="0" dirty="0">
                          <a:solidFill>
                            <a:srgbClr val="FF0000"/>
                          </a:solidFill>
                          <a:latin typeface="Courier New" panose="02070309020205020404" pitchFamily="49" charset="0"/>
                        </a:rPr>
                        <a:t>1</a:t>
                      </a:r>
                      <a:endParaRPr lang="en-US" sz="1600" dirty="0"/>
                    </a:p>
                  </a:txBody>
                  <a:tcPr/>
                </a:tc>
                <a:extLst>
                  <a:ext uri="{0D108BD9-81ED-4DB2-BD59-A6C34878D82A}">
                    <a16:rowId xmlns:a16="http://schemas.microsoft.com/office/drawing/2014/main" val="3848291043"/>
                  </a:ext>
                </a:extLst>
              </a:tr>
            </a:tbl>
          </a:graphicData>
        </a:graphic>
      </p:graphicFrame>
      <p:sp>
        <p:nvSpPr>
          <p:cNvPr id="5" name="TextBox 4">
            <a:extLst>
              <a:ext uri="{FF2B5EF4-FFF2-40B4-BE49-F238E27FC236}">
                <a16:creationId xmlns:a16="http://schemas.microsoft.com/office/drawing/2014/main" id="{06177D79-E3D4-495A-9198-34B2F5776196}"/>
              </a:ext>
            </a:extLst>
          </p:cNvPr>
          <p:cNvSpPr txBox="1"/>
          <p:nvPr/>
        </p:nvSpPr>
        <p:spPr>
          <a:xfrm>
            <a:off x="1097280" y="5658922"/>
            <a:ext cx="292900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Associated Keyword: while</a:t>
            </a:r>
          </a:p>
        </p:txBody>
      </p:sp>
    </p:spTree>
    <p:extLst>
      <p:ext uri="{BB962C8B-B14F-4D97-AF65-F5344CB8AC3E}">
        <p14:creationId xmlns:p14="http://schemas.microsoft.com/office/powerpoint/2010/main" val="111782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12853"/>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Object Oriented Programming		</a:t>
            </a:r>
          </a:p>
        </p:txBody>
      </p:sp>
      <p:sp>
        <p:nvSpPr>
          <p:cNvPr id="3" name="Content Placeholder 2">
            <a:extLst>
              <a:ext uri="{FF2B5EF4-FFF2-40B4-BE49-F238E27FC236}">
                <a16:creationId xmlns:a16="http://schemas.microsoft.com/office/drawing/2014/main" id="{AB97492A-3E73-4C32-AB1E-EF4BFD90475A}"/>
              </a:ext>
            </a:extLst>
          </p:cNvPr>
          <p:cNvSpPr>
            <a:spLocks noGrp="1"/>
          </p:cNvSpPr>
          <p:nvPr>
            <p:ph idx="1"/>
          </p:nvPr>
        </p:nvSpPr>
        <p:spPr>
          <a:xfrm>
            <a:off x="1097280" y="1637248"/>
            <a:ext cx="4331970" cy="2520415"/>
          </a:xfrm>
        </p:spPr>
        <p:txBody>
          <a:bodyPr>
            <a:noAutofit/>
          </a:bodyPr>
          <a:lstStyle/>
          <a:p>
            <a:pPr marL="201168" lvl="1" indent="0">
              <a:buClrTx/>
              <a:buNone/>
            </a:pPr>
            <a:r>
              <a:rPr lang="en-US" sz="2000" b="1" dirty="0">
                <a:solidFill>
                  <a:schemeClr val="accent5"/>
                </a:solidFill>
                <a:latin typeface="Arial" panose="020B0604020202020204" pitchFamily="34" charset="0"/>
                <a:cs typeface="Arial" panose="020B0604020202020204" pitchFamily="34" charset="0"/>
              </a:rPr>
              <a:t>Classes</a:t>
            </a:r>
          </a:p>
          <a:p>
            <a:pPr marL="201168" lvl="1" indent="0">
              <a:buClrTx/>
              <a:buNone/>
            </a:pP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A class is a blueprint. </a:t>
            </a: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It describes how to make something. </a:t>
            </a: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We can create lots of objects from that blueprint. </a:t>
            </a:r>
          </a:p>
        </p:txBody>
      </p:sp>
      <p:graphicFrame>
        <p:nvGraphicFramePr>
          <p:cNvPr id="4" name="Table 3">
            <a:extLst>
              <a:ext uri="{FF2B5EF4-FFF2-40B4-BE49-F238E27FC236}">
                <a16:creationId xmlns:a16="http://schemas.microsoft.com/office/drawing/2014/main" id="{D6911383-CF44-4678-B924-7B28D205457E}"/>
              </a:ext>
            </a:extLst>
          </p:cNvPr>
          <p:cNvGraphicFramePr>
            <a:graphicFrameLocks noGrp="1"/>
          </p:cNvGraphicFramePr>
          <p:nvPr>
            <p:extLst>
              <p:ext uri="{D42A27DB-BD31-4B8C-83A1-F6EECF244321}">
                <p14:modId xmlns:p14="http://schemas.microsoft.com/office/powerpoint/2010/main" val="840313123"/>
              </p:ext>
            </p:extLst>
          </p:nvPr>
        </p:nvGraphicFramePr>
        <p:xfrm>
          <a:off x="1097280" y="4365959"/>
          <a:ext cx="3820160" cy="1742440"/>
        </p:xfrm>
        <a:graphic>
          <a:graphicData uri="http://schemas.openxmlformats.org/drawingml/2006/table">
            <a:tbl>
              <a:tblPr firstRow="1" bandRow="1">
                <a:tableStyleId>{5A111915-BE36-4E01-A7E5-04B1672EAD32}</a:tableStyleId>
              </a:tblPr>
              <a:tblGrid>
                <a:gridCol w="3820160">
                  <a:extLst>
                    <a:ext uri="{9D8B030D-6E8A-4147-A177-3AD203B41FA5}">
                      <a16:colId xmlns:a16="http://schemas.microsoft.com/office/drawing/2014/main" val="1402622584"/>
                    </a:ext>
                  </a:extLst>
                </a:gridCol>
              </a:tblGrid>
              <a:tr h="370840">
                <a:tc>
                  <a:txBody>
                    <a:bodyPr/>
                    <a:lstStyle/>
                    <a:p>
                      <a:r>
                        <a:rPr lang="en-US" sz="1400" dirty="0"/>
                        <a:t>SYNTAX</a:t>
                      </a:r>
                      <a:endParaRPr lang="en-US" sz="1400" b="1" dirty="0"/>
                    </a:p>
                  </a:txBody>
                  <a:tcPr/>
                </a:tc>
                <a:extLst>
                  <a:ext uri="{0D108BD9-81ED-4DB2-BD59-A6C34878D82A}">
                    <a16:rowId xmlns:a16="http://schemas.microsoft.com/office/drawing/2014/main" val="208491973"/>
                  </a:ext>
                </a:extLst>
              </a:tr>
              <a:tr h="370840">
                <a:tc>
                  <a:txBody>
                    <a:bodyPr/>
                    <a:lstStyle/>
                    <a:p>
                      <a:pPr>
                        <a:lnSpc>
                          <a:spcPct val="100000"/>
                        </a:lnSpc>
                        <a:spcBef>
                          <a:spcPts val="0"/>
                        </a:spcBef>
                        <a:spcAft>
                          <a:spcPts val="0"/>
                        </a:spcAft>
                      </a:pPr>
                      <a:r>
                        <a:rPr lang="en-US" sz="1400" b="0" dirty="0">
                          <a:solidFill>
                            <a:srgbClr val="0000FF"/>
                          </a:solidFill>
                          <a:latin typeface="Courier New" panose="02070309020205020404" pitchFamily="49" charset="0"/>
                        </a:rPr>
                        <a:t>class</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ClassName</a:t>
                      </a:r>
                      <a:r>
                        <a:rPr lang="en-US" sz="1400" b="0"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pPr>
                        <a:lnSpc>
                          <a:spcPct val="100000"/>
                        </a:lnSpc>
                        <a:spcBef>
                          <a:spcPts val="0"/>
                        </a:spcBef>
                        <a:spcAft>
                          <a:spcPts val="0"/>
                        </a:spcAft>
                      </a:pPr>
                      <a:r>
                        <a:rPr lang="en-US" sz="1400" b="0" dirty="0">
                          <a:solidFill>
                            <a:srgbClr val="000000"/>
                          </a:solidFill>
                          <a:latin typeface="Courier New" panose="02070309020205020404" pitchFamily="49" charset="0"/>
                        </a:rPr>
                        <a:t>    </a:t>
                      </a:r>
                      <a:r>
                        <a:rPr lang="en-US" sz="1400" b="0" dirty="0">
                          <a:solidFill>
                            <a:srgbClr val="000080"/>
                          </a:solidFill>
                          <a:latin typeface="Courier New" panose="02070309020205020404" pitchFamily="49" charset="0"/>
                        </a:rPr>
                        <a:t>&lt;</a:t>
                      </a:r>
                      <a:r>
                        <a:rPr lang="en-US" sz="1400" b="0" dirty="0">
                          <a:solidFill>
                            <a:srgbClr val="000000"/>
                          </a:solidFill>
                          <a:latin typeface="Courier New" panose="02070309020205020404" pitchFamily="49" charset="0"/>
                        </a:rPr>
                        <a:t>statement</a:t>
                      </a:r>
                      <a:r>
                        <a:rPr lang="en-US" sz="1400" b="0" dirty="0">
                          <a:solidFill>
                            <a:srgbClr val="000080"/>
                          </a:solidFill>
                          <a:latin typeface="Courier New" panose="02070309020205020404" pitchFamily="49" charset="0"/>
                        </a:rPr>
                        <a:t>-</a:t>
                      </a:r>
                      <a:r>
                        <a:rPr lang="en-US" sz="1400" b="0" dirty="0">
                          <a:solidFill>
                            <a:srgbClr val="FF0000"/>
                          </a:solidFill>
                          <a:latin typeface="Courier New" panose="02070309020205020404" pitchFamily="49" charset="0"/>
                        </a:rPr>
                        <a:t>1</a:t>
                      </a:r>
                      <a:r>
                        <a:rPr lang="en-US" sz="1400" b="0" dirty="0">
                          <a:solidFill>
                            <a:srgbClr val="000080"/>
                          </a:solidFill>
                          <a:latin typeface="Courier New" panose="02070309020205020404" pitchFamily="49" charset="0"/>
                        </a:rPr>
                        <a:t>&gt;</a:t>
                      </a:r>
                      <a:endParaRPr lang="en-US" sz="1400" b="0" dirty="0">
                        <a:solidFill>
                          <a:srgbClr val="000000"/>
                        </a:solidFill>
                        <a:latin typeface="Courier New" panose="02070309020205020404" pitchFamily="49" charset="0"/>
                      </a:endParaRPr>
                    </a:p>
                    <a:p>
                      <a:pPr>
                        <a:lnSpc>
                          <a:spcPct val="100000"/>
                        </a:lnSpc>
                        <a:spcBef>
                          <a:spcPts val="0"/>
                        </a:spcBef>
                        <a:spcAft>
                          <a:spcPts val="0"/>
                        </a:spcAft>
                      </a:pPr>
                      <a:r>
                        <a:rPr lang="en-US" sz="1400" b="0" dirty="0">
                          <a:solidFill>
                            <a:srgbClr val="000000"/>
                          </a:solidFill>
                          <a:latin typeface="Courier New" panose="02070309020205020404" pitchFamily="49" charset="0"/>
                        </a:rPr>
                        <a:t>    </a:t>
                      </a:r>
                      <a:r>
                        <a:rPr lang="en-US" sz="1400" b="0"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pPr>
                        <a:lnSpc>
                          <a:spcPct val="100000"/>
                        </a:lnSpc>
                        <a:spcBef>
                          <a:spcPts val="0"/>
                        </a:spcBef>
                        <a:spcAft>
                          <a:spcPts val="0"/>
                        </a:spcAft>
                      </a:pPr>
                      <a:r>
                        <a:rPr lang="en-US" sz="1400" b="0" dirty="0">
                          <a:solidFill>
                            <a:srgbClr val="000000"/>
                          </a:solidFill>
                          <a:latin typeface="Courier New" panose="02070309020205020404" pitchFamily="49" charset="0"/>
                        </a:rPr>
                        <a:t>    </a:t>
                      </a:r>
                      <a:r>
                        <a:rPr lang="en-US" sz="1400" b="0"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pPr>
                        <a:lnSpc>
                          <a:spcPct val="100000"/>
                        </a:lnSpc>
                        <a:spcBef>
                          <a:spcPts val="0"/>
                        </a:spcBef>
                        <a:spcAft>
                          <a:spcPts val="0"/>
                        </a:spcAft>
                      </a:pPr>
                      <a:r>
                        <a:rPr lang="en-US" sz="1400" b="0" dirty="0">
                          <a:solidFill>
                            <a:srgbClr val="000000"/>
                          </a:solidFill>
                          <a:latin typeface="Courier New" panose="02070309020205020404" pitchFamily="49" charset="0"/>
                        </a:rPr>
                        <a:t>    </a:t>
                      </a:r>
                      <a:r>
                        <a:rPr lang="en-US" sz="1400" b="0"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pPr>
                        <a:lnSpc>
                          <a:spcPct val="100000"/>
                        </a:lnSpc>
                        <a:spcBef>
                          <a:spcPts val="0"/>
                        </a:spcBef>
                        <a:spcAft>
                          <a:spcPts val="0"/>
                        </a:spcAft>
                      </a:pPr>
                      <a:r>
                        <a:rPr lang="en-US" sz="1400" b="0" dirty="0">
                          <a:solidFill>
                            <a:srgbClr val="000000"/>
                          </a:solidFill>
                          <a:latin typeface="Courier New" panose="02070309020205020404" pitchFamily="49" charset="0"/>
                        </a:rPr>
                        <a:t>    </a:t>
                      </a:r>
                      <a:r>
                        <a:rPr lang="en-US" sz="1400" b="0" dirty="0">
                          <a:solidFill>
                            <a:srgbClr val="000080"/>
                          </a:solidFill>
                          <a:latin typeface="Courier New" panose="02070309020205020404" pitchFamily="49" charset="0"/>
                        </a:rPr>
                        <a:t>&lt;</a:t>
                      </a:r>
                      <a:r>
                        <a:rPr lang="en-US" sz="1400" b="0" dirty="0">
                          <a:solidFill>
                            <a:srgbClr val="000000"/>
                          </a:solidFill>
                          <a:latin typeface="Courier New" panose="02070309020205020404" pitchFamily="49" charset="0"/>
                        </a:rPr>
                        <a:t>statement</a:t>
                      </a:r>
                      <a:r>
                        <a:rPr lang="en-US" sz="1400" b="0"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N</a:t>
                      </a:r>
                      <a:r>
                        <a:rPr lang="en-US" sz="1400" b="0" dirty="0">
                          <a:solidFill>
                            <a:srgbClr val="000080"/>
                          </a:solidFill>
                          <a:latin typeface="Courier New" panose="02070309020205020404" pitchFamily="49" charset="0"/>
                        </a:rPr>
                        <a:t>&gt;</a:t>
                      </a:r>
                      <a:endParaRPr lang="en-US" sz="1400" b="0" dirty="0"/>
                    </a:p>
                  </a:txBody>
                  <a:tcPr/>
                </a:tc>
                <a:extLst>
                  <a:ext uri="{0D108BD9-81ED-4DB2-BD59-A6C34878D82A}">
                    <a16:rowId xmlns:a16="http://schemas.microsoft.com/office/drawing/2014/main" val="3946368785"/>
                  </a:ext>
                </a:extLst>
              </a:tr>
            </a:tbl>
          </a:graphicData>
        </a:graphic>
      </p:graphicFrame>
      <p:graphicFrame>
        <p:nvGraphicFramePr>
          <p:cNvPr id="5" name="Table 4">
            <a:extLst>
              <a:ext uri="{FF2B5EF4-FFF2-40B4-BE49-F238E27FC236}">
                <a16:creationId xmlns:a16="http://schemas.microsoft.com/office/drawing/2014/main" id="{E082301F-48B8-455E-84E3-0120B1160358}"/>
              </a:ext>
            </a:extLst>
          </p:cNvPr>
          <p:cNvGraphicFramePr>
            <a:graphicFrameLocks noGrp="1"/>
          </p:cNvGraphicFramePr>
          <p:nvPr>
            <p:extLst>
              <p:ext uri="{D42A27DB-BD31-4B8C-83A1-F6EECF244321}">
                <p14:modId xmlns:p14="http://schemas.microsoft.com/office/powerpoint/2010/main" val="3461079179"/>
              </p:ext>
            </p:extLst>
          </p:nvPr>
        </p:nvGraphicFramePr>
        <p:xfrm>
          <a:off x="5733100" y="2234879"/>
          <a:ext cx="5842000" cy="3832949"/>
        </p:xfrm>
        <a:graphic>
          <a:graphicData uri="http://schemas.openxmlformats.org/drawingml/2006/table">
            <a:tbl>
              <a:tblPr firstRow="1" bandRow="1">
                <a:tableStyleId>{5A111915-BE36-4E01-A7E5-04B1672EAD32}</a:tableStyleId>
              </a:tblPr>
              <a:tblGrid>
                <a:gridCol w="5842000">
                  <a:extLst>
                    <a:ext uri="{9D8B030D-6E8A-4147-A177-3AD203B41FA5}">
                      <a16:colId xmlns:a16="http://schemas.microsoft.com/office/drawing/2014/main" val="1402622584"/>
                    </a:ext>
                  </a:extLst>
                </a:gridCol>
              </a:tblGrid>
              <a:tr h="292012">
                <a:tc>
                  <a:txBody>
                    <a:bodyPr/>
                    <a:lstStyle/>
                    <a:p>
                      <a:r>
                        <a:rPr lang="en-US" sz="1400" dirty="0"/>
                        <a:t>CODE SAMPLE</a:t>
                      </a:r>
                    </a:p>
                  </a:txBody>
                  <a:tcPr/>
                </a:tc>
                <a:extLst>
                  <a:ext uri="{0D108BD9-81ED-4DB2-BD59-A6C34878D82A}">
                    <a16:rowId xmlns:a16="http://schemas.microsoft.com/office/drawing/2014/main" val="208491973"/>
                  </a:ext>
                </a:extLst>
              </a:tr>
              <a:tr h="3528149">
                <a:tc>
                  <a:txBody>
                    <a:bodyPr/>
                    <a:lstStyle/>
                    <a:p>
                      <a:r>
                        <a:rPr lang="en-US" sz="1400" b="1" dirty="0">
                          <a:solidFill>
                            <a:srgbClr val="0000FF"/>
                          </a:solidFill>
                          <a:highlight>
                            <a:srgbClr val="FFFFFF"/>
                          </a:highlight>
                          <a:latin typeface="Courier New" panose="02070309020205020404" pitchFamily="49" charset="0"/>
                        </a:rPr>
                        <a:t>class</a:t>
                      </a:r>
                      <a:r>
                        <a:rPr lang="en-US" sz="1400" b="0" dirty="0">
                          <a:solidFill>
                            <a:srgbClr val="000000"/>
                          </a:solidFill>
                          <a:highlight>
                            <a:srgbClr val="FFFFFF"/>
                          </a:highlight>
                          <a:latin typeface="Courier New" panose="02070309020205020404" pitchFamily="49" charset="0"/>
                        </a:rPr>
                        <a:t> </a:t>
                      </a:r>
                      <a:r>
                        <a:rPr lang="en-US" sz="1400" b="1" dirty="0">
                          <a:solidFill>
                            <a:srgbClr val="000000"/>
                          </a:solidFill>
                          <a:highlight>
                            <a:srgbClr val="FFFFFF"/>
                          </a:highlight>
                          <a:latin typeface="Courier New" panose="02070309020205020404" pitchFamily="49" charset="0"/>
                        </a:rPr>
                        <a:t>Point</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0" dirty="0">
                          <a:solidFill>
                            <a:srgbClr val="FF8000"/>
                          </a:solidFill>
                          <a:highlight>
                            <a:srgbClr val="FFFFFF"/>
                          </a:highlight>
                          <a:latin typeface="Courier New" panose="02070309020205020404" pitchFamily="49" charset="0"/>
                        </a:rPr>
                        <a:t>'''An example of a class definition'''</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__</a:t>
                      </a:r>
                      <a:r>
                        <a:rPr lang="en-US" sz="1400" b="0" dirty="0" err="1">
                          <a:solidFill>
                            <a:srgbClr val="FF00FF"/>
                          </a:solidFill>
                          <a:highlight>
                            <a:srgbClr val="FFFFFF"/>
                          </a:highlight>
                          <a:latin typeface="Courier New" panose="02070309020205020404" pitchFamily="49" charset="0"/>
                        </a:rPr>
                        <a:t>init</a:t>
                      </a:r>
                      <a:r>
                        <a:rPr lang="en-US" sz="1400" b="0" dirty="0">
                          <a:solidFill>
                            <a:srgbClr val="FF00FF"/>
                          </a:solidFill>
                          <a:highlight>
                            <a:srgbClr val="FFFFFF"/>
                          </a:highlight>
                          <a:latin typeface="Courier New" panose="02070309020205020404" pitchFamily="49" charset="0"/>
                        </a:rPr>
                        <a:t>__</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x</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y</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x</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x	</a:t>
                      </a:r>
                      <a:r>
                        <a:rPr lang="en-US" sz="1400" b="0" dirty="0">
                          <a:solidFill>
                            <a:srgbClr val="008000"/>
                          </a:solidFill>
                          <a:highlight>
                            <a:srgbClr val="FFFFFF"/>
                          </a:highlight>
                          <a:latin typeface="Courier New" panose="02070309020205020404" pitchFamily="49" charset="0"/>
                        </a:rPr>
                        <a:t># variable (or state) 'x'</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y</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y	</a:t>
                      </a:r>
                      <a:r>
                        <a:rPr lang="en-US" sz="1400" b="0" dirty="0">
                          <a:solidFill>
                            <a:srgbClr val="008000"/>
                          </a:solidFill>
                          <a:highlight>
                            <a:srgbClr val="FFFFFF"/>
                          </a:highlight>
                          <a:latin typeface="Courier New" panose="02070309020205020404" pitchFamily="49" charset="0"/>
                        </a:rPr>
                        <a:t># variable (or state) 'y’</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display</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print</a:t>
                      </a:r>
                      <a:r>
                        <a:rPr lang="en-US" sz="1400" b="1" dirty="0">
                          <a:solidFill>
                            <a:srgbClr val="000080"/>
                          </a:solidFill>
                          <a:highlight>
                            <a:srgbClr val="FFFFFF"/>
                          </a:highlight>
                          <a:latin typeface="Courier New" panose="02070309020205020404" pitchFamily="49" charset="0"/>
                        </a:rPr>
                        <a:t>(</a:t>
                      </a:r>
                      <a:r>
                        <a:rPr lang="en-US" sz="1400" b="0" dirty="0">
                          <a:solidFill>
                            <a:srgbClr val="808080"/>
                          </a:solidFill>
                          <a:highlight>
                            <a:srgbClr val="FFFFFF"/>
                          </a:highlight>
                          <a:latin typeface="Courier New" panose="02070309020205020404" pitchFamily="49" charset="0"/>
                        </a:rPr>
                        <a:t>'(%</a:t>
                      </a:r>
                      <a:r>
                        <a:rPr lang="en-US" sz="1400" b="0" dirty="0" err="1">
                          <a:solidFill>
                            <a:srgbClr val="808080"/>
                          </a:solidFill>
                          <a:highlight>
                            <a:srgbClr val="FFFFFF"/>
                          </a:highlight>
                          <a:latin typeface="Courier New" panose="02070309020205020404" pitchFamily="49" charset="0"/>
                        </a:rPr>
                        <a:t>i</a:t>
                      </a:r>
                      <a:r>
                        <a:rPr lang="en-US" sz="1400" b="0" dirty="0">
                          <a:solidFill>
                            <a:srgbClr val="808080"/>
                          </a:solidFill>
                          <a:highlight>
                            <a:srgbClr val="FFFFFF"/>
                          </a:highlight>
                          <a:latin typeface="Courier New" panose="02070309020205020404" pitchFamily="49" charset="0"/>
                        </a:rPr>
                        <a:t>, %</a:t>
                      </a:r>
                      <a:r>
                        <a:rPr lang="en-US" sz="1400" b="0" dirty="0" err="1">
                          <a:solidFill>
                            <a:srgbClr val="808080"/>
                          </a:solidFill>
                          <a:highlight>
                            <a:srgbClr val="FFFFFF"/>
                          </a:highlight>
                          <a:latin typeface="Courier New" panose="02070309020205020404" pitchFamily="49" charset="0"/>
                        </a:rPr>
                        <a:t>i</a:t>
                      </a:r>
                      <a:r>
                        <a:rPr lang="en-US" sz="1400" b="0" dirty="0">
                          <a:solidFill>
                            <a:srgbClr val="808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x</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y</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err="1">
                          <a:solidFill>
                            <a:srgbClr val="FF00FF"/>
                          </a:solidFill>
                          <a:highlight>
                            <a:srgbClr val="FFFFFF"/>
                          </a:highlight>
                          <a:latin typeface="Courier New" panose="02070309020205020404" pitchFamily="49" charset="0"/>
                        </a:rPr>
                        <a:t>getX</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return</a:t>
                      </a:r>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x</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err="1">
                          <a:solidFill>
                            <a:srgbClr val="FF00FF"/>
                          </a:solidFill>
                          <a:highlight>
                            <a:srgbClr val="FFFFFF"/>
                          </a:highlight>
                          <a:latin typeface="Courier New" panose="02070309020205020404" pitchFamily="49" charset="0"/>
                        </a:rPr>
                        <a:t>getY</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return</a:t>
                      </a:r>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y</a:t>
                      </a:r>
                      <a:endParaRPr lang="en-US" sz="1400" b="1" dirty="0">
                        <a:solidFill>
                          <a:srgbClr val="0000FF"/>
                        </a:solidFill>
                        <a:highlight>
                          <a:srgbClr val="FFFFFF"/>
                        </a:highlight>
                        <a:latin typeface="Courier New" panose="02070309020205020404" pitchFamily="49" charset="0"/>
                      </a:endParaRPr>
                    </a:p>
                  </a:txBody>
                  <a:tcPr/>
                </a:tc>
                <a:extLst>
                  <a:ext uri="{0D108BD9-81ED-4DB2-BD59-A6C34878D82A}">
                    <a16:rowId xmlns:a16="http://schemas.microsoft.com/office/drawing/2014/main" val="3946368785"/>
                  </a:ext>
                </a:extLst>
              </a:tr>
            </a:tbl>
          </a:graphicData>
        </a:graphic>
      </p:graphicFrame>
    </p:spTree>
    <p:extLst>
      <p:ext uri="{BB962C8B-B14F-4D97-AF65-F5344CB8AC3E}">
        <p14:creationId xmlns:p14="http://schemas.microsoft.com/office/powerpoint/2010/main" val="253796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12856"/>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Object Oriented Programming</a:t>
            </a:r>
          </a:p>
        </p:txBody>
      </p:sp>
      <p:graphicFrame>
        <p:nvGraphicFramePr>
          <p:cNvPr id="4" name="Table 3">
            <a:extLst>
              <a:ext uri="{FF2B5EF4-FFF2-40B4-BE49-F238E27FC236}">
                <a16:creationId xmlns:a16="http://schemas.microsoft.com/office/drawing/2014/main" id="{7B5701EC-EF23-428B-9211-7A526A79FD78}"/>
              </a:ext>
            </a:extLst>
          </p:cNvPr>
          <p:cNvGraphicFramePr>
            <a:graphicFrameLocks noGrp="1"/>
          </p:cNvGraphicFramePr>
          <p:nvPr>
            <p:extLst>
              <p:ext uri="{D42A27DB-BD31-4B8C-83A1-F6EECF244321}">
                <p14:modId xmlns:p14="http://schemas.microsoft.com/office/powerpoint/2010/main" val="3536558756"/>
              </p:ext>
            </p:extLst>
          </p:nvPr>
        </p:nvGraphicFramePr>
        <p:xfrm>
          <a:off x="5636273" y="2161235"/>
          <a:ext cx="5984240" cy="2610790"/>
        </p:xfrm>
        <a:graphic>
          <a:graphicData uri="http://schemas.openxmlformats.org/drawingml/2006/table">
            <a:tbl>
              <a:tblPr firstRow="1" bandRow="1">
                <a:tableStyleId>{5A111915-BE36-4E01-A7E5-04B1672EAD32}</a:tableStyleId>
              </a:tblPr>
              <a:tblGrid>
                <a:gridCol w="5984240">
                  <a:extLst>
                    <a:ext uri="{9D8B030D-6E8A-4147-A177-3AD203B41FA5}">
                      <a16:colId xmlns:a16="http://schemas.microsoft.com/office/drawing/2014/main" val="1402622584"/>
                    </a:ext>
                  </a:extLst>
                </a:gridCol>
              </a:tblGrid>
              <a:tr h="284811">
                <a:tc>
                  <a:txBody>
                    <a:bodyPr/>
                    <a:lstStyle/>
                    <a:p>
                      <a:r>
                        <a:rPr lang="en-US" sz="1400" dirty="0"/>
                        <a:t>CODE SAMPLE</a:t>
                      </a:r>
                    </a:p>
                  </a:txBody>
                  <a:tcPr/>
                </a:tc>
                <a:extLst>
                  <a:ext uri="{0D108BD9-81ED-4DB2-BD59-A6C34878D82A}">
                    <a16:rowId xmlns:a16="http://schemas.microsoft.com/office/drawing/2014/main" val="208491973"/>
                  </a:ext>
                </a:extLst>
              </a:tr>
              <a:tr h="2305990">
                <a:tc>
                  <a:txBody>
                    <a:bodyPr/>
                    <a:lstStyle/>
                    <a:p>
                      <a:r>
                        <a:rPr lang="en-US" sz="1400" dirty="0">
                          <a:solidFill>
                            <a:srgbClr val="008000"/>
                          </a:solidFill>
                          <a:highlight>
                            <a:srgbClr val="FFFFFF"/>
                          </a:highlight>
                          <a:latin typeface="Courier New" panose="02070309020205020404" pitchFamily="49" charset="0"/>
                        </a:rPr>
                        <a:t># Refer to Point class definition on previous slide</a:t>
                      </a:r>
                      <a:endParaRPr lang="en-US" sz="1400" dirty="0">
                        <a:solidFill>
                          <a:srgbClr val="000000"/>
                        </a:solidFill>
                        <a:highlight>
                          <a:srgbClr val="FFFFFF"/>
                        </a:highlight>
                        <a:latin typeface="Courier New" panose="02070309020205020404" pitchFamily="49" charset="0"/>
                      </a:endParaRPr>
                    </a:p>
                    <a:p>
                      <a:endParaRPr lang="en-US" sz="1400" dirty="0">
                        <a:solidFill>
                          <a:srgbClr val="000000"/>
                        </a:solidFill>
                        <a:highlight>
                          <a:srgbClr val="FFFFFF"/>
                        </a:highlight>
                        <a:latin typeface="Courier New" panose="02070309020205020404" pitchFamily="49" charset="0"/>
                      </a:endParaRPr>
                    </a:p>
                    <a:p>
                      <a:r>
                        <a:rPr lang="en-US" sz="1400" dirty="0">
                          <a:solidFill>
                            <a:srgbClr val="008000"/>
                          </a:solidFill>
                          <a:highlight>
                            <a:srgbClr val="FFFFFF"/>
                          </a:highlight>
                          <a:latin typeface="Courier New" panose="02070309020205020404" pitchFamily="49" charset="0"/>
                        </a:rPr>
                        <a:t># Create objects</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point1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Point</a:t>
                      </a:r>
                      <a:r>
                        <a:rPr lang="en-US" sz="1400" b="1" dirty="0">
                          <a:solidFill>
                            <a:srgbClr val="000080"/>
                          </a:solidFill>
                          <a:highlight>
                            <a:srgbClr val="FFFFFF"/>
                          </a:highlight>
                          <a:latin typeface="Courier New" panose="02070309020205020404" pitchFamily="49" charset="0"/>
                        </a:rPr>
                        <a:t>(</a:t>
                      </a:r>
                      <a:r>
                        <a:rPr lang="en-US" sz="1400" b="0" dirty="0">
                          <a:solidFill>
                            <a:srgbClr val="FF0000"/>
                          </a:solidFill>
                          <a:highlight>
                            <a:srgbClr val="FFFFFF"/>
                          </a:highlight>
                          <a:latin typeface="Courier New" panose="02070309020205020404" pitchFamily="49" charset="0"/>
                        </a:rPr>
                        <a:t>4</a:t>
                      </a:r>
                      <a:r>
                        <a:rPr lang="en-US" sz="1400" b="1" dirty="0">
                          <a:solidFill>
                            <a:srgbClr val="000080"/>
                          </a:solidFill>
                          <a:highlight>
                            <a:srgbClr val="FFFFFF"/>
                          </a:highlight>
                          <a:latin typeface="Courier New" panose="02070309020205020404" pitchFamily="49" charset="0"/>
                        </a:rPr>
                        <a:t>,</a:t>
                      </a:r>
                      <a:r>
                        <a:rPr lang="en-US" sz="1400" b="0" dirty="0">
                          <a:solidFill>
                            <a:srgbClr val="FF0000"/>
                          </a:solidFill>
                          <a:highlight>
                            <a:srgbClr val="FFFFFF"/>
                          </a:highlight>
                          <a:latin typeface="Courier New" panose="02070309020205020404" pitchFamily="49" charset="0"/>
                        </a:rPr>
                        <a:t>4</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point1 is an object</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point2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Point</a:t>
                      </a:r>
                      <a:r>
                        <a:rPr lang="en-US" sz="1400" b="1" dirty="0">
                          <a:solidFill>
                            <a:srgbClr val="000080"/>
                          </a:solidFill>
                          <a:highlight>
                            <a:srgbClr val="FFFFFF"/>
                          </a:highlight>
                          <a:latin typeface="Courier New" panose="02070309020205020404" pitchFamily="49" charset="0"/>
                        </a:rPr>
                        <a:t>(</a:t>
                      </a:r>
                      <a:r>
                        <a:rPr lang="en-US" sz="1400" b="0" dirty="0">
                          <a:solidFill>
                            <a:srgbClr val="FF0000"/>
                          </a:solidFill>
                          <a:highlight>
                            <a:srgbClr val="FFFFFF"/>
                          </a:highlight>
                          <a:latin typeface="Courier New" panose="02070309020205020404" pitchFamily="49" charset="0"/>
                        </a:rPr>
                        <a:t>2</a:t>
                      </a:r>
                      <a:r>
                        <a:rPr lang="en-US" sz="1400" b="1" dirty="0">
                          <a:solidFill>
                            <a:srgbClr val="000080"/>
                          </a:solidFill>
                          <a:highlight>
                            <a:srgbClr val="FFFFFF"/>
                          </a:highlight>
                          <a:latin typeface="Courier New" panose="02070309020205020404" pitchFamily="49" charset="0"/>
                        </a:rPr>
                        <a:t>,</a:t>
                      </a:r>
                      <a:r>
                        <a:rPr lang="en-US" sz="1400" b="0" dirty="0">
                          <a:solidFill>
                            <a:srgbClr val="FF0000"/>
                          </a:solidFill>
                          <a:highlight>
                            <a:srgbClr val="FFFFFF"/>
                          </a:highlight>
                          <a:latin typeface="Courier New" panose="02070309020205020404" pitchFamily="49" charset="0"/>
                        </a:rPr>
                        <a:t>3</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point2 is an object</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8000"/>
                          </a:solidFill>
                          <a:highlight>
                            <a:srgbClr val="FFFFFF"/>
                          </a:highlight>
                          <a:latin typeface="Courier New" panose="02070309020205020404" pitchFamily="49" charset="0"/>
                        </a:rPr>
                        <a:t># Call the methods</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point1</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display</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p>
                    <a:p>
                      <a:r>
                        <a:rPr lang="en-US" sz="1400" b="0" dirty="0">
                          <a:solidFill>
                            <a:srgbClr val="000000"/>
                          </a:solidFill>
                          <a:highlight>
                            <a:srgbClr val="FFFFFF"/>
                          </a:highlight>
                          <a:latin typeface="Courier New" panose="02070309020205020404" pitchFamily="49" charset="0"/>
                        </a:rPr>
                        <a:t>point2</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display</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txBody>
                  <a:tcPr/>
                </a:tc>
                <a:extLst>
                  <a:ext uri="{0D108BD9-81ED-4DB2-BD59-A6C34878D82A}">
                    <a16:rowId xmlns:a16="http://schemas.microsoft.com/office/drawing/2014/main" val="3946368785"/>
                  </a:ext>
                </a:extLst>
              </a:tr>
            </a:tbl>
          </a:graphicData>
        </a:graphic>
      </p:graphicFrame>
      <p:sp>
        <p:nvSpPr>
          <p:cNvPr id="6" name="Content Placeholder 2">
            <a:extLst>
              <a:ext uri="{FF2B5EF4-FFF2-40B4-BE49-F238E27FC236}">
                <a16:creationId xmlns:a16="http://schemas.microsoft.com/office/drawing/2014/main" id="{65D4D36D-F89E-4BE3-A4B4-789E304261E1}"/>
              </a:ext>
            </a:extLst>
          </p:cNvPr>
          <p:cNvSpPr txBox="1">
            <a:spLocks/>
          </p:cNvSpPr>
          <p:nvPr/>
        </p:nvSpPr>
        <p:spPr>
          <a:xfrm>
            <a:off x="1160145" y="2425969"/>
            <a:ext cx="4331970" cy="157744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ClrTx/>
              <a:buFont typeface="Calibri" pitchFamily="34" charset="0"/>
              <a:buNone/>
            </a:pPr>
            <a:r>
              <a:rPr lang="en-US" sz="2000" b="1" dirty="0">
                <a:solidFill>
                  <a:schemeClr val="accent5"/>
                </a:solidFill>
                <a:latin typeface="Arial" panose="020B0604020202020204" pitchFamily="34" charset="0"/>
                <a:cs typeface="Arial" panose="020B0604020202020204" pitchFamily="34" charset="0"/>
              </a:rPr>
              <a:t>Objects</a:t>
            </a:r>
          </a:p>
          <a:p>
            <a:pPr marL="201168" lvl="1" indent="0">
              <a:buClrTx/>
              <a:buFont typeface="Calibri" pitchFamily="34" charset="0"/>
              <a:buNone/>
            </a:pP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An instance of a class.  </a:t>
            </a:r>
          </a:p>
          <a:p>
            <a:pPr marL="201168" lvl="1" indent="0">
              <a:buClrTx/>
              <a:buNone/>
            </a:pPr>
            <a:endParaRPr lang="en-US" dirty="0">
              <a:latin typeface="Arial" panose="020B0604020202020204" pitchFamily="34" charset="0"/>
              <a:cs typeface="Arial" panose="020B0604020202020204" pitchFamily="34" charset="0"/>
            </a:endParaRPr>
          </a:p>
        </p:txBody>
      </p:sp>
      <p:sp>
        <p:nvSpPr>
          <p:cNvPr id="13" name="Oval 12">
            <a:extLst>
              <a:ext uri="{FF2B5EF4-FFF2-40B4-BE49-F238E27FC236}">
                <a16:creationId xmlns:a16="http://schemas.microsoft.com/office/drawing/2014/main" id="{E61A5F78-8CEA-474C-B9E7-998A4158C554}"/>
              </a:ext>
            </a:extLst>
          </p:cNvPr>
          <p:cNvSpPr/>
          <p:nvPr/>
        </p:nvSpPr>
        <p:spPr>
          <a:xfrm>
            <a:off x="4976508" y="2828926"/>
            <a:ext cx="4729163" cy="1017320"/>
          </a:xfrm>
          <a:prstGeom prst="ellipse">
            <a:avLst/>
          </a:prstGeom>
          <a:noFill/>
          <a:ln w="4762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834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12853"/>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Object Oriented Programming		</a:t>
            </a:r>
          </a:p>
        </p:txBody>
      </p:sp>
      <p:sp>
        <p:nvSpPr>
          <p:cNvPr id="3" name="Content Placeholder 2">
            <a:extLst>
              <a:ext uri="{FF2B5EF4-FFF2-40B4-BE49-F238E27FC236}">
                <a16:creationId xmlns:a16="http://schemas.microsoft.com/office/drawing/2014/main" id="{AB97492A-3E73-4C32-AB1E-EF4BFD90475A}"/>
              </a:ext>
            </a:extLst>
          </p:cNvPr>
          <p:cNvSpPr>
            <a:spLocks noGrp="1"/>
          </p:cNvSpPr>
          <p:nvPr>
            <p:ph idx="1"/>
          </p:nvPr>
        </p:nvSpPr>
        <p:spPr>
          <a:xfrm>
            <a:off x="1097280" y="2523075"/>
            <a:ext cx="4331970" cy="1391702"/>
          </a:xfrm>
        </p:spPr>
        <p:txBody>
          <a:bodyPr>
            <a:noAutofit/>
          </a:bodyPr>
          <a:lstStyle/>
          <a:p>
            <a:pPr marL="201168" lvl="1" indent="0">
              <a:buClrTx/>
              <a:buNone/>
            </a:pPr>
            <a:r>
              <a:rPr lang="en-US" sz="2000" b="1" dirty="0">
                <a:latin typeface="Arial" panose="020B0604020202020204" pitchFamily="34" charset="0"/>
                <a:cs typeface="Arial" panose="020B0604020202020204" pitchFamily="34" charset="0"/>
              </a:rPr>
              <a:t>What is Object </a:t>
            </a:r>
            <a:r>
              <a:rPr lang="en-US" sz="2000" b="1" dirty="0">
                <a:solidFill>
                  <a:schemeClr val="accent5"/>
                </a:solidFill>
                <a:latin typeface="Arial" panose="020B0604020202020204" pitchFamily="34" charset="0"/>
                <a:cs typeface="Arial" panose="020B0604020202020204" pitchFamily="34" charset="0"/>
              </a:rPr>
              <a:t>state</a:t>
            </a:r>
            <a:r>
              <a:rPr lang="en-US" sz="2000" b="1" dirty="0">
                <a:latin typeface="Arial" panose="020B0604020202020204" pitchFamily="34" charset="0"/>
                <a:cs typeface="Arial" panose="020B0604020202020204" pitchFamily="34" charset="0"/>
              </a:rPr>
              <a:t>?</a:t>
            </a:r>
          </a:p>
          <a:p>
            <a:pPr lvl="1">
              <a:buClrTx/>
              <a:buFont typeface="Arial" panose="020B0604020202020204" pitchFamily="34" charset="0"/>
              <a:buChar char="•"/>
            </a:pPr>
            <a:r>
              <a:rPr lang="en-US" sz="1600" dirty="0">
                <a:latin typeface="Arial" panose="020B0604020202020204" pitchFamily="34" charset="0"/>
                <a:cs typeface="Arial" panose="020B0604020202020204" pitchFamily="34" charset="0"/>
              </a:rPr>
              <a:t>Member Variables</a:t>
            </a:r>
          </a:p>
          <a:p>
            <a:pPr lvl="1">
              <a:buClrTx/>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01168" lvl="1" indent="0">
              <a:buClrTx/>
              <a:buNone/>
            </a:pPr>
            <a:endParaRPr lang="en-US" sz="1600" dirty="0">
              <a:latin typeface="Arial" panose="020B0604020202020204" pitchFamily="34" charset="0"/>
              <a:cs typeface="Arial" panose="020B0604020202020204" pitchFamily="34" charset="0"/>
            </a:endParaRPr>
          </a:p>
          <a:p>
            <a:pPr marL="201168" lvl="1" indent="0">
              <a:buClrTx/>
              <a:buNone/>
            </a:pPr>
            <a:endParaRPr lang="en-US" dirty="0">
              <a:latin typeface="Arial" panose="020B0604020202020204" pitchFamily="34" charset="0"/>
              <a:cs typeface="Arial" panose="020B0604020202020204" pitchFamily="34" charset="0"/>
            </a:endParaRPr>
          </a:p>
          <a:p>
            <a:pPr marL="201168" lvl="1" indent="0">
              <a:buClrTx/>
              <a:buNone/>
            </a:pPr>
            <a:endParaRPr lang="en-US" sz="2000" b="1" dirty="0">
              <a:latin typeface="Arial" panose="020B0604020202020204" pitchFamily="34" charset="0"/>
              <a:cs typeface="Arial" panose="020B0604020202020204" pitchFamily="34" charset="0"/>
            </a:endParaRPr>
          </a:p>
          <a:p>
            <a:pPr marL="201168" lvl="1" indent="0">
              <a:buClrTx/>
              <a:buNone/>
            </a:pPr>
            <a:endParaRPr lang="en-US" sz="2000" b="1"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E082301F-48B8-455E-84E3-0120B1160358}"/>
              </a:ext>
            </a:extLst>
          </p:cNvPr>
          <p:cNvGraphicFramePr>
            <a:graphicFrameLocks noGrp="1"/>
          </p:cNvGraphicFramePr>
          <p:nvPr>
            <p:extLst>
              <p:ext uri="{D42A27DB-BD31-4B8C-83A1-F6EECF244321}">
                <p14:modId xmlns:p14="http://schemas.microsoft.com/office/powerpoint/2010/main" val="322925679"/>
              </p:ext>
            </p:extLst>
          </p:nvPr>
        </p:nvGraphicFramePr>
        <p:xfrm>
          <a:off x="5733100" y="2234879"/>
          <a:ext cx="5842000" cy="3832949"/>
        </p:xfrm>
        <a:graphic>
          <a:graphicData uri="http://schemas.openxmlformats.org/drawingml/2006/table">
            <a:tbl>
              <a:tblPr firstRow="1" bandRow="1">
                <a:tableStyleId>{5A111915-BE36-4E01-A7E5-04B1672EAD32}</a:tableStyleId>
              </a:tblPr>
              <a:tblGrid>
                <a:gridCol w="5842000">
                  <a:extLst>
                    <a:ext uri="{9D8B030D-6E8A-4147-A177-3AD203B41FA5}">
                      <a16:colId xmlns:a16="http://schemas.microsoft.com/office/drawing/2014/main" val="1402622584"/>
                    </a:ext>
                  </a:extLst>
                </a:gridCol>
              </a:tblGrid>
              <a:tr h="292012">
                <a:tc>
                  <a:txBody>
                    <a:bodyPr/>
                    <a:lstStyle/>
                    <a:p>
                      <a:r>
                        <a:rPr lang="en-US" sz="1400" dirty="0"/>
                        <a:t>CODE SAMPLE</a:t>
                      </a:r>
                    </a:p>
                  </a:txBody>
                  <a:tcPr/>
                </a:tc>
                <a:extLst>
                  <a:ext uri="{0D108BD9-81ED-4DB2-BD59-A6C34878D82A}">
                    <a16:rowId xmlns:a16="http://schemas.microsoft.com/office/drawing/2014/main" val="208491973"/>
                  </a:ext>
                </a:extLst>
              </a:tr>
              <a:tr h="3528149">
                <a:tc>
                  <a:txBody>
                    <a:bodyPr/>
                    <a:lstStyle/>
                    <a:p>
                      <a:r>
                        <a:rPr lang="en-US" sz="1400" b="1" dirty="0">
                          <a:solidFill>
                            <a:srgbClr val="0000FF"/>
                          </a:solidFill>
                          <a:highlight>
                            <a:srgbClr val="FFFFFF"/>
                          </a:highlight>
                          <a:latin typeface="Courier New" panose="02070309020205020404" pitchFamily="49" charset="0"/>
                        </a:rPr>
                        <a:t>class</a:t>
                      </a:r>
                      <a:r>
                        <a:rPr lang="en-US" sz="1400" b="0" dirty="0">
                          <a:solidFill>
                            <a:srgbClr val="000000"/>
                          </a:solidFill>
                          <a:highlight>
                            <a:srgbClr val="FFFFFF"/>
                          </a:highlight>
                          <a:latin typeface="Courier New" panose="02070309020205020404" pitchFamily="49" charset="0"/>
                        </a:rPr>
                        <a:t> </a:t>
                      </a:r>
                      <a:r>
                        <a:rPr lang="en-US" sz="1400" b="1" dirty="0">
                          <a:solidFill>
                            <a:srgbClr val="000000"/>
                          </a:solidFill>
                          <a:highlight>
                            <a:srgbClr val="FFFFFF"/>
                          </a:highlight>
                          <a:latin typeface="Courier New" panose="02070309020205020404" pitchFamily="49" charset="0"/>
                        </a:rPr>
                        <a:t>Point</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0" dirty="0">
                          <a:solidFill>
                            <a:srgbClr val="FF8000"/>
                          </a:solidFill>
                          <a:highlight>
                            <a:srgbClr val="FFFFFF"/>
                          </a:highlight>
                          <a:latin typeface="Courier New" panose="02070309020205020404" pitchFamily="49" charset="0"/>
                        </a:rPr>
                        <a:t>'''An example of a class definition'''</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__</a:t>
                      </a:r>
                      <a:r>
                        <a:rPr lang="en-US" sz="1400" b="0" dirty="0" err="1">
                          <a:solidFill>
                            <a:srgbClr val="FF00FF"/>
                          </a:solidFill>
                          <a:highlight>
                            <a:srgbClr val="FFFFFF"/>
                          </a:highlight>
                          <a:latin typeface="Courier New" panose="02070309020205020404" pitchFamily="49" charset="0"/>
                        </a:rPr>
                        <a:t>init</a:t>
                      </a:r>
                      <a:r>
                        <a:rPr lang="en-US" sz="1400" b="0" dirty="0">
                          <a:solidFill>
                            <a:srgbClr val="FF00FF"/>
                          </a:solidFill>
                          <a:highlight>
                            <a:srgbClr val="FFFFFF"/>
                          </a:highlight>
                          <a:latin typeface="Courier New" panose="02070309020205020404" pitchFamily="49" charset="0"/>
                        </a:rPr>
                        <a:t>__</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x</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y</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x</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x	</a:t>
                      </a:r>
                      <a:r>
                        <a:rPr lang="en-US" sz="1400" b="0" dirty="0">
                          <a:solidFill>
                            <a:srgbClr val="008000"/>
                          </a:solidFill>
                          <a:highlight>
                            <a:srgbClr val="FFFFFF"/>
                          </a:highlight>
                          <a:latin typeface="Courier New" panose="02070309020205020404" pitchFamily="49" charset="0"/>
                        </a:rPr>
                        <a:t># variable (or state) 'x'</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y</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y	</a:t>
                      </a:r>
                      <a:r>
                        <a:rPr lang="en-US" sz="1400" b="0" dirty="0">
                          <a:solidFill>
                            <a:srgbClr val="008000"/>
                          </a:solidFill>
                          <a:highlight>
                            <a:srgbClr val="FFFFFF"/>
                          </a:highlight>
                          <a:latin typeface="Courier New" panose="02070309020205020404" pitchFamily="49" charset="0"/>
                        </a:rPr>
                        <a:t># variable (or state) 'y’</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display</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print</a:t>
                      </a:r>
                      <a:r>
                        <a:rPr lang="en-US" sz="1400" b="1" dirty="0">
                          <a:solidFill>
                            <a:srgbClr val="000080"/>
                          </a:solidFill>
                          <a:highlight>
                            <a:srgbClr val="FFFFFF"/>
                          </a:highlight>
                          <a:latin typeface="Courier New" panose="02070309020205020404" pitchFamily="49" charset="0"/>
                        </a:rPr>
                        <a:t>(</a:t>
                      </a:r>
                      <a:r>
                        <a:rPr lang="en-US" sz="1400" b="0" dirty="0">
                          <a:solidFill>
                            <a:srgbClr val="808080"/>
                          </a:solidFill>
                          <a:highlight>
                            <a:srgbClr val="FFFFFF"/>
                          </a:highlight>
                          <a:latin typeface="Courier New" panose="02070309020205020404" pitchFamily="49" charset="0"/>
                        </a:rPr>
                        <a:t>'(%</a:t>
                      </a:r>
                      <a:r>
                        <a:rPr lang="en-US" sz="1400" b="0" dirty="0" err="1">
                          <a:solidFill>
                            <a:srgbClr val="808080"/>
                          </a:solidFill>
                          <a:highlight>
                            <a:srgbClr val="FFFFFF"/>
                          </a:highlight>
                          <a:latin typeface="Courier New" panose="02070309020205020404" pitchFamily="49" charset="0"/>
                        </a:rPr>
                        <a:t>i</a:t>
                      </a:r>
                      <a:r>
                        <a:rPr lang="en-US" sz="1400" b="0" dirty="0">
                          <a:solidFill>
                            <a:srgbClr val="808080"/>
                          </a:solidFill>
                          <a:highlight>
                            <a:srgbClr val="FFFFFF"/>
                          </a:highlight>
                          <a:latin typeface="Courier New" panose="02070309020205020404" pitchFamily="49" charset="0"/>
                        </a:rPr>
                        <a:t>, %</a:t>
                      </a:r>
                      <a:r>
                        <a:rPr lang="en-US" sz="1400" b="0" dirty="0" err="1">
                          <a:solidFill>
                            <a:srgbClr val="808080"/>
                          </a:solidFill>
                          <a:highlight>
                            <a:srgbClr val="FFFFFF"/>
                          </a:highlight>
                          <a:latin typeface="Courier New" panose="02070309020205020404" pitchFamily="49" charset="0"/>
                        </a:rPr>
                        <a:t>i</a:t>
                      </a:r>
                      <a:r>
                        <a:rPr lang="en-US" sz="1400" b="0" dirty="0">
                          <a:solidFill>
                            <a:srgbClr val="808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x</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y</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err="1">
                          <a:solidFill>
                            <a:srgbClr val="FF00FF"/>
                          </a:solidFill>
                          <a:highlight>
                            <a:srgbClr val="FFFFFF"/>
                          </a:highlight>
                          <a:latin typeface="Courier New" panose="02070309020205020404" pitchFamily="49" charset="0"/>
                        </a:rPr>
                        <a:t>getX</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return</a:t>
                      </a:r>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x</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err="1">
                          <a:solidFill>
                            <a:srgbClr val="FF00FF"/>
                          </a:solidFill>
                          <a:highlight>
                            <a:srgbClr val="FFFFFF"/>
                          </a:highlight>
                          <a:latin typeface="Courier New" panose="02070309020205020404" pitchFamily="49" charset="0"/>
                        </a:rPr>
                        <a:t>getY</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return</a:t>
                      </a:r>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y</a:t>
                      </a:r>
                      <a:endParaRPr lang="en-US" sz="1400" b="0" dirty="0">
                        <a:solidFill>
                          <a:srgbClr val="000000"/>
                        </a:solidFill>
                        <a:highlight>
                          <a:srgbClr val="FFFFFF"/>
                        </a:highlight>
                        <a:latin typeface="Courier New" panose="02070309020205020404" pitchFamily="49" charset="0"/>
                      </a:endParaRPr>
                    </a:p>
                  </a:txBody>
                  <a:tcPr/>
                </a:tc>
                <a:extLst>
                  <a:ext uri="{0D108BD9-81ED-4DB2-BD59-A6C34878D82A}">
                    <a16:rowId xmlns:a16="http://schemas.microsoft.com/office/drawing/2014/main" val="3946368785"/>
                  </a:ext>
                </a:extLst>
              </a:tr>
            </a:tbl>
          </a:graphicData>
        </a:graphic>
      </p:graphicFrame>
      <p:sp>
        <p:nvSpPr>
          <p:cNvPr id="6" name="Content Placeholder 2">
            <a:extLst>
              <a:ext uri="{FF2B5EF4-FFF2-40B4-BE49-F238E27FC236}">
                <a16:creationId xmlns:a16="http://schemas.microsoft.com/office/drawing/2014/main" id="{66A3CD5E-8DE9-4B12-B897-B68DBBACDEA3}"/>
              </a:ext>
            </a:extLst>
          </p:cNvPr>
          <p:cNvSpPr txBox="1">
            <a:spLocks/>
          </p:cNvSpPr>
          <p:nvPr/>
        </p:nvSpPr>
        <p:spPr>
          <a:xfrm>
            <a:off x="1097280" y="4711986"/>
            <a:ext cx="4331970" cy="93158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ClrTx/>
              <a:buFont typeface="Calibri" pitchFamily="34" charset="0"/>
              <a:buNone/>
            </a:pPr>
            <a:r>
              <a:rPr lang="en-US" sz="2000" b="1" dirty="0">
                <a:latin typeface="Arial" panose="020B0604020202020204" pitchFamily="34" charset="0"/>
                <a:cs typeface="Arial" panose="020B0604020202020204" pitchFamily="34" charset="0"/>
              </a:rPr>
              <a:t>What is Object </a:t>
            </a:r>
            <a:r>
              <a:rPr lang="en-US" sz="2000" b="1" dirty="0">
                <a:solidFill>
                  <a:schemeClr val="accent5"/>
                </a:solidFill>
                <a:latin typeface="Arial" panose="020B0604020202020204" pitchFamily="34" charset="0"/>
                <a:cs typeface="Arial" panose="020B0604020202020204" pitchFamily="34" charset="0"/>
              </a:rPr>
              <a:t>behavior</a:t>
            </a:r>
            <a:r>
              <a:rPr lang="en-US" sz="2000" b="1" dirty="0">
                <a:latin typeface="Arial" panose="020B0604020202020204" pitchFamily="34" charset="0"/>
                <a:cs typeface="Arial" panose="020B0604020202020204" pitchFamily="34" charset="0"/>
              </a:rPr>
              <a:t>?</a:t>
            </a:r>
          </a:p>
          <a:p>
            <a:pPr lvl="1">
              <a:buClrTx/>
              <a:buFont typeface="Arial" panose="020B0604020202020204" pitchFamily="34" charset="0"/>
              <a:buChar char="•"/>
            </a:pPr>
            <a:r>
              <a:rPr lang="en-US" sz="1600" dirty="0">
                <a:latin typeface="Arial" panose="020B0604020202020204" pitchFamily="34" charset="0"/>
                <a:cs typeface="Arial" panose="020B0604020202020204" pitchFamily="34" charset="0"/>
              </a:rPr>
              <a:t>Member functions</a:t>
            </a:r>
            <a:endParaRPr lang="en-US" dirty="0">
              <a:latin typeface="Arial" panose="020B0604020202020204" pitchFamily="34" charset="0"/>
              <a:cs typeface="Arial" panose="020B0604020202020204" pitchFamily="34" charset="0"/>
            </a:endParaRPr>
          </a:p>
          <a:p>
            <a:pPr marL="201168" lvl="1" indent="0">
              <a:buClrTx/>
              <a:buFont typeface="Calibri" pitchFamily="34" charset="0"/>
              <a:buNone/>
            </a:pPr>
            <a:endParaRPr lang="en-US" sz="2000" b="1" dirty="0">
              <a:latin typeface="Arial" panose="020B0604020202020204" pitchFamily="34" charset="0"/>
              <a:cs typeface="Arial" panose="020B0604020202020204" pitchFamily="34" charset="0"/>
            </a:endParaRPr>
          </a:p>
          <a:p>
            <a:pPr marL="201168" lvl="1" indent="0">
              <a:buClrTx/>
              <a:buFont typeface="Calibri" pitchFamily="34" charset="0"/>
              <a:buNone/>
            </a:pPr>
            <a:endParaRPr lang="en-US" sz="2000" b="1" dirty="0">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F65864BB-3059-4D99-A7D9-036003047CA0}"/>
              </a:ext>
            </a:extLst>
          </p:cNvPr>
          <p:cNvSpPr/>
          <p:nvPr/>
        </p:nvSpPr>
        <p:spPr>
          <a:xfrm>
            <a:off x="5310187" y="3190351"/>
            <a:ext cx="4930138" cy="765216"/>
          </a:xfrm>
          <a:prstGeom prst="ellipse">
            <a:avLst/>
          </a:prstGeom>
          <a:noFill/>
          <a:ln w="381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B951AB8-1921-4AD0-BA9D-6870BB538C55}"/>
              </a:ext>
            </a:extLst>
          </p:cNvPr>
          <p:cNvSpPr/>
          <p:nvPr/>
        </p:nvSpPr>
        <p:spPr>
          <a:xfrm>
            <a:off x="5429250" y="4564858"/>
            <a:ext cx="5196838" cy="1360594"/>
          </a:xfrm>
          <a:prstGeom prst="ellipse">
            <a:avLst/>
          </a:prstGeom>
          <a:noFill/>
          <a:ln w="381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961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97DA-6F9E-4F4D-920A-1E5C618294C3}"/>
              </a:ext>
            </a:extLst>
          </p:cNvPr>
          <p:cNvSpPr>
            <a:spLocks noGrp="1"/>
          </p:cNvSpPr>
          <p:nvPr>
            <p:ph type="title"/>
          </p:nvPr>
        </p:nvSpPr>
        <p:spPr>
          <a:xfrm>
            <a:off x="1097280" y="384284"/>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Using existing modules</a:t>
            </a:r>
          </a:p>
        </p:txBody>
      </p:sp>
      <p:sp>
        <p:nvSpPr>
          <p:cNvPr id="6" name="Content Placeholder 5">
            <a:extLst>
              <a:ext uri="{FF2B5EF4-FFF2-40B4-BE49-F238E27FC236}">
                <a16:creationId xmlns:a16="http://schemas.microsoft.com/office/drawing/2014/main" id="{DCAE3357-EDCE-46C7-A847-D7ADD746EF73}"/>
              </a:ext>
            </a:extLst>
          </p:cNvPr>
          <p:cNvSpPr>
            <a:spLocks noGrp="1"/>
          </p:cNvSpPr>
          <p:nvPr>
            <p:ph idx="1"/>
          </p:nvPr>
        </p:nvSpPr>
        <p:spPr/>
        <p:txBody>
          <a:bodyPr>
            <a:normAutofit/>
          </a:bodyPr>
          <a:lstStyle/>
          <a:p>
            <a:pPr lvl="1">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To use an existing Python module use the “</a:t>
            </a:r>
            <a:r>
              <a:rPr lang="en-US" b="1" dirty="0">
                <a:solidFill>
                  <a:schemeClr val="accent5"/>
                </a:solidFill>
                <a:latin typeface="Arial" panose="020B0604020202020204" pitchFamily="34" charset="0"/>
                <a:cs typeface="Arial" panose="020B0604020202020204" pitchFamily="34" charset="0"/>
              </a:rPr>
              <a:t>import</a:t>
            </a:r>
            <a:r>
              <a:rPr lang="en-US" dirty="0">
                <a:solidFill>
                  <a:schemeClr val="tx1"/>
                </a:solidFill>
                <a:latin typeface="Arial" panose="020B0604020202020204" pitchFamily="34" charset="0"/>
                <a:cs typeface="Arial" panose="020B0604020202020204" pitchFamily="34" charset="0"/>
              </a:rPr>
              <a:t>” keyword.</a:t>
            </a:r>
          </a:p>
          <a:p>
            <a:pPr lvl="1">
              <a:buClrTx/>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Any Python source file can be used as a module.</a:t>
            </a:r>
          </a:p>
          <a:p>
            <a:pPr lvl="1">
              <a:buClrTx/>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The </a:t>
            </a:r>
            <a:r>
              <a:rPr lang="en-US" i="1" dirty="0">
                <a:solidFill>
                  <a:schemeClr val="tx1"/>
                </a:solidFill>
                <a:latin typeface="Arial" panose="020B0604020202020204" pitchFamily="34" charset="0"/>
                <a:cs typeface="Arial" panose="020B0604020202020204" pitchFamily="34" charset="0"/>
              </a:rPr>
              <a:t>import</a:t>
            </a:r>
            <a:r>
              <a:rPr lang="en-US" dirty="0">
                <a:solidFill>
                  <a:schemeClr val="tx1"/>
                </a:solidFill>
                <a:latin typeface="Arial" panose="020B0604020202020204" pitchFamily="34" charset="0"/>
                <a:cs typeface="Arial" panose="020B0604020202020204" pitchFamily="34" charset="0"/>
              </a:rPr>
              <a:t> has the following syntax:</a:t>
            </a:r>
          </a:p>
          <a:p>
            <a:pPr marL="384048" lvl="2" indent="0">
              <a:buNone/>
            </a:pPr>
            <a:r>
              <a:rPr lang="en-US" sz="1800" b="1" dirty="0">
                <a:solidFill>
                  <a:srgbClr val="0000FF"/>
                </a:solidFill>
                <a:highlight>
                  <a:srgbClr val="FFFFFF"/>
                </a:highlight>
                <a:latin typeface="Arial" panose="020B0604020202020204" pitchFamily="34" charset="0"/>
                <a:cs typeface="Arial" panose="020B0604020202020204" pitchFamily="34" charset="0"/>
              </a:rPr>
              <a:t>	</a:t>
            </a:r>
            <a:r>
              <a:rPr lang="en-US" sz="1800" b="1" dirty="0">
                <a:solidFill>
                  <a:srgbClr val="0000FF"/>
                </a:solidFill>
                <a:highlight>
                  <a:srgbClr val="FFFFFF"/>
                </a:highlight>
                <a:latin typeface="Courier New" panose="02070309020205020404" pitchFamily="49" charset="0"/>
                <a:cs typeface="Courier New" panose="02070309020205020404" pitchFamily="49" charset="0"/>
              </a:rPr>
              <a:t>import</a:t>
            </a:r>
            <a:r>
              <a:rPr lang="en-US" sz="1800" dirty="0">
                <a:solidFill>
                  <a:srgbClr val="000000"/>
                </a:solidFill>
                <a:highlight>
                  <a:srgbClr val="FFFFFF"/>
                </a:highlight>
                <a:latin typeface="Courier New" panose="02070309020205020404" pitchFamily="49" charset="0"/>
                <a:cs typeface="Courier New" panose="02070309020205020404" pitchFamily="49" charset="0"/>
              </a:rPr>
              <a:t> module1</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dirty="0">
                <a:solidFill>
                  <a:srgbClr val="000000"/>
                </a:solidFill>
                <a:highlight>
                  <a:srgbClr val="FFFFFF"/>
                </a:highlight>
                <a:latin typeface="Courier New" panose="02070309020205020404" pitchFamily="49" charset="0"/>
                <a:cs typeface="Courier New" panose="02070309020205020404" pitchFamily="49" charset="0"/>
              </a:rPr>
              <a:t> module2</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dirty="0">
                <a:solidFill>
                  <a:srgbClr val="000000"/>
                </a:solidFill>
                <a:highlight>
                  <a:srgbClr val="FFFFFF"/>
                </a:highlight>
                <a:latin typeface="Courier New" panose="02070309020205020404" pitchFamily="49" charset="0"/>
                <a:cs typeface="Courier New" panose="02070309020205020404" pitchFamily="49" charset="0"/>
              </a:rPr>
              <a:t> moduleN</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p>
          <a:p>
            <a:pPr marL="384048" lvl="2" indent="0">
              <a:buNone/>
            </a:pPr>
            <a:endParaRPr lang="en-US" sz="1800" b="1" dirty="0">
              <a:solidFill>
                <a:srgbClr val="000080"/>
              </a:solidFill>
              <a:highlight>
                <a:srgbClr val="FFFFFF"/>
              </a:highlight>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a:t>
            </a:r>
            <a:r>
              <a:rPr lang="en-US" b="1" dirty="0">
                <a:solidFill>
                  <a:schemeClr val="accent5"/>
                </a:solidFill>
                <a:latin typeface="Arial" panose="020B0604020202020204" pitchFamily="34" charset="0"/>
                <a:cs typeface="Arial" panose="020B0604020202020204" pitchFamily="34" charset="0"/>
              </a:rPr>
              <a:t>from</a:t>
            </a:r>
            <a:r>
              <a:rPr lang="en-US" dirty="0">
                <a:solidFill>
                  <a:schemeClr val="tx1"/>
                </a:solidFill>
                <a:latin typeface="Arial" panose="020B0604020202020204" pitchFamily="34" charset="0"/>
                <a:cs typeface="Arial" panose="020B0604020202020204" pitchFamily="34" charset="0"/>
              </a:rPr>
              <a:t>” statement lets us import specific attributes from a module</a:t>
            </a:r>
          </a:p>
          <a:p>
            <a:pPr marL="917120" lvl="5" indent="0">
              <a:buNone/>
            </a:pPr>
            <a:r>
              <a:rPr lang="en-US" sz="1800" b="1" dirty="0">
                <a:solidFill>
                  <a:srgbClr val="0000FF"/>
                </a:solidFill>
                <a:highlight>
                  <a:srgbClr val="FFFFFF"/>
                </a:highlight>
                <a:latin typeface="Courier New" panose="02070309020205020404" pitchFamily="49" charset="0"/>
                <a:cs typeface="Courier New" panose="02070309020205020404" pitchFamily="49" charset="0"/>
              </a:rPr>
              <a:t>from</a:t>
            </a:r>
            <a:r>
              <a:rPr lang="en-US" sz="1800" dirty="0">
                <a:solidFill>
                  <a:srgbClr val="000000"/>
                </a:solidFill>
                <a:highlight>
                  <a:srgbClr val="FFFFFF"/>
                </a:highlight>
                <a:latin typeface="Courier New" panose="02070309020205020404" pitchFamily="49" charset="0"/>
                <a:cs typeface="Courier New" panose="02070309020205020404" pitchFamily="49" charset="0"/>
              </a:rPr>
              <a:t> random </a:t>
            </a:r>
            <a:r>
              <a:rPr lang="en-US" sz="1800" b="1" dirty="0">
                <a:solidFill>
                  <a:srgbClr val="0000FF"/>
                </a:solidFill>
                <a:highlight>
                  <a:srgbClr val="FFFFFF"/>
                </a:highlight>
                <a:latin typeface="Courier New" panose="02070309020205020404" pitchFamily="49" charset="0"/>
                <a:cs typeface="Courier New" panose="02070309020205020404" pitchFamily="49" charset="0"/>
              </a:rPr>
              <a:t>import</a:t>
            </a:r>
            <a:r>
              <a:rPr lang="en-US" sz="1800" dirty="0">
                <a:solidFill>
                  <a:srgbClr val="000000"/>
                </a:solidFill>
                <a:highlight>
                  <a:srgbClr val="FFFFFF"/>
                </a:highlight>
                <a:latin typeface="Courier New" panose="02070309020205020404" pitchFamily="49" charset="0"/>
                <a:cs typeface="Courier New" panose="02070309020205020404" pitchFamily="49" charset="0"/>
              </a:rPr>
              <a:t> shuffle</a:t>
            </a:r>
          </a:p>
          <a:p>
            <a:pPr marL="201168" lvl="1" indent="0">
              <a:buNone/>
            </a:pPr>
            <a:endParaRPr lang="en-US"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864CA9FC-6435-4CFA-B0DE-416338309266}"/>
              </a:ext>
            </a:extLst>
          </p:cNvPr>
          <p:cNvSpPr/>
          <p:nvPr/>
        </p:nvSpPr>
        <p:spPr>
          <a:xfrm>
            <a:off x="1560879" y="6398082"/>
            <a:ext cx="3991029" cy="276999"/>
          </a:xfrm>
          <a:prstGeom prst="rect">
            <a:avLst/>
          </a:prstGeom>
        </p:spPr>
        <p:txBody>
          <a:bodyPr wrap="none">
            <a:spAutoFit/>
          </a:bodyPr>
          <a:lstStyle/>
          <a:p>
            <a:r>
              <a:rPr lang="en-US" sz="1200" i="1" dirty="0"/>
              <a:t>Reference: https://docs.python.org/3/reference/import.html</a:t>
            </a:r>
          </a:p>
        </p:txBody>
      </p:sp>
    </p:spTree>
    <p:extLst>
      <p:ext uri="{BB962C8B-B14F-4D97-AF65-F5344CB8AC3E}">
        <p14:creationId xmlns:p14="http://schemas.microsoft.com/office/powerpoint/2010/main" val="2842009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 calcmode="lin" valueType="num">
                                      <p:cBhvr additive="base">
                                        <p:cTn id="2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 calcmode="lin" valueType="num">
                                      <p:cBhvr additive="base">
                                        <p:cTn id="2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anim calcmode="lin" valueType="num">
                                      <p:cBhvr additive="base">
                                        <p:cTn id="33"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97DA-6F9E-4F4D-920A-1E5C618294C3}"/>
              </a:ext>
            </a:extLst>
          </p:cNvPr>
          <p:cNvSpPr>
            <a:spLocks noGrp="1"/>
          </p:cNvSpPr>
          <p:nvPr>
            <p:ph type="title"/>
          </p:nvPr>
        </p:nvSpPr>
        <p:spPr>
          <a:xfrm>
            <a:off x="1097280" y="384284"/>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Using existing modules - example</a:t>
            </a:r>
          </a:p>
        </p:txBody>
      </p:sp>
      <p:sp>
        <p:nvSpPr>
          <p:cNvPr id="3" name="Rectangle 2">
            <a:extLst>
              <a:ext uri="{FF2B5EF4-FFF2-40B4-BE49-F238E27FC236}">
                <a16:creationId xmlns:a16="http://schemas.microsoft.com/office/drawing/2014/main" id="{864CA9FC-6435-4CFA-B0DE-416338309266}"/>
              </a:ext>
            </a:extLst>
          </p:cNvPr>
          <p:cNvSpPr/>
          <p:nvPr/>
        </p:nvSpPr>
        <p:spPr>
          <a:xfrm>
            <a:off x="1560879" y="6398082"/>
            <a:ext cx="3676904" cy="276999"/>
          </a:xfrm>
          <a:prstGeom prst="rect">
            <a:avLst/>
          </a:prstGeom>
        </p:spPr>
        <p:txBody>
          <a:bodyPr wrap="none">
            <a:spAutoFit/>
          </a:bodyPr>
          <a:lstStyle/>
          <a:p>
            <a:r>
              <a:rPr lang="en-US" sz="1200" i="1" dirty="0"/>
              <a:t>Reference: https://docs.python.org/3/py-modindex.html</a:t>
            </a:r>
          </a:p>
        </p:txBody>
      </p:sp>
      <p:graphicFrame>
        <p:nvGraphicFramePr>
          <p:cNvPr id="8" name="Content Placeholder 7">
            <a:extLst>
              <a:ext uri="{FF2B5EF4-FFF2-40B4-BE49-F238E27FC236}">
                <a16:creationId xmlns:a16="http://schemas.microsoft.com/office/drawing/2014/main" id="{2D71161B-2947-43E1-82C7-6851EFCA419B}"/>
              </a:ext>
            </a:extLst>
          </p:cNvPr>
          <p:cNvGraphicFramePr>
            <a:graphicFrameLocks noGrp="1"/>
          </p:cNvGraphicFramePr>
          <p:nvPr>
            <p:ph idx="1"/>
            <p:extLst>
              <p:ext uri="{D42A27DB-BD31-4B8C-83A1-F6EECF244321}">
                <p14:modId xmlns:p14="http://schemas.microsoft.com/office/powerpoint/2010/main" val="2268359363"/>
              </p:ext>
            </p:extLst>
          </p:nvPr>
        </p:nvGraphicFramePr>
        <p:xfrm>
          <a:off x="3225801" y="2260600"/>
          <a:ext cx="5275262" cy="2656840"/>
        </p:xfrm>
        <a:graphic>
          <a:graphicData uri="http://schemas.openxmlformats.org/drawingml/2006/table">
            <a:tbl>
              <a:tblPr firstRow="1" bandRow="1">
                <a:tableStyleId>{5A111915-BE36-4E01-A7E5-04B1672EAD32}</a:tableStyleId>
              </a:tblPr>
              <a:tblGrid>
                <a:gridCol w="5275262">
                  <a:extLst>
                    <a:ext uri="{9D8B030D-6E8A-4147-A177-3AD203B41FA5}">
                      <a16:colId xmlns:a16="http://schemas.microsoft.com/office/drawing/2014/main" val="2218119551"/>
                    </a:ext>
                  </a:extLst>
                </a:gridCol>
              </a:tblGrid>
              <a:tr h="370840">
                <a:tc>
                  <a:txBody>
                    <a:bodyPr/>
                    <a:lstStyle/>
                    <a:p>
                      <a:r>
                        <a:rPr lang="en-US" dirty="0"/>
                        <a:t>CODE SAMPLE</a:t>
                      </a:r>
                    </a:p>
                  </a:txBody>
                  <a:tcPr/>
                </a:tc>
                <a:extLst>
                  <a:ext uri="{0D108BD9-81ED-4DB2-BD59-A6C34878D82A}">
                    <a16:rowId xmlns:a16="http://schemas.microsoft.com/office/drawing/2014/main" val="1447427517"/>
                  </a:ext>
                </a:extLst>
              </a:tr>
              <a:tr h="370840">
                <a:tc>
                  <a:txBody>
                    <a:bodyPr/>
                    <a:lstStyle/>
                    <a:p>
                      <a:r>
                        <a:rPr lang="en-US" sz="1800" b="1" dirty="0">
                          <a:solidFill>
                            <a:srgbClr val="0000FF"/>
                          </a:solidFill>
                          <a:latin typeface="Courier New" panose="02070309020205020404" pitchFamily="49" charset="0"/>
                        </a:rPr>
                        <a:t>from</a:t>
                      </a:r>
                      <a:r>
                        <a:rPr lang="en-US" sz="1800" b="0" dirty="0">
                          <a:solidFill>
                            <a:srgbClr val="000000"/>
                          </a:solidFill>
                          <a:latin typeface="Courier New" panose="02070309020205020404" pitchFamily="49" charset="0"/>
                        </a:rPr>
                        <a:t> random </a:t>
                      </a:r>
                      <a:r>
                        <a:rPr lang="en-US" sz="1800" b="1" dirty="0">
                          <a:solidFill>
                            <a:srgbClr val="0000FF"/>
                          </a:solidFill>
                          <a:latin typeface="Courier New" panose="02070309020205020404" pitchFamily="49" charset="0"/>
                        </a:rPr>
                        <a:t>import</a:t>
                      </a:r>
                      <a:r>
                        <a:rPr lang="en-US" sz="1800" b="0" dirty="0">
                          <a:solidFill>
                            <a:srgbClr val="000000"/>
                          </a:solidFill>
                          <a:latin typeface="Courier New" panose="02070309020205020404" pitchFamily="49" charset="0"/>
                        </a:rPr>
                        <a:t> shuffle</a:t>
                      </a:r>
                    </a:p>
                    <a:p>
                      <a:endParaRPr lang="en-US" sz="1800" b="0" dirty="0">
                        <a:solidFill>
                          <a:srgbClr val="000000"/>
                        </a:solidFill>
                        <a:latin typeface="Courier New" panose="02070309020205020404" pitchFamily="49" charset="0"/>
                      </a:endParaRPr>
                    </a:p>
                    <a:p>
                      <a:r>
                        <a:rPr lang="en-US" sz="1800" b="0" dirty="0">
                          <a:solidFill>
                            <a:srgbClr val="000000"/>
                          </a:solidFill>
                          <a:latin typeface="Courier New" panose="02070309020205020404" pitchFamily="49" charset="0"/>
                        </a:rPr>
                        <a:t>a </a:t>
                      </a:r>
                      <a:r>
                        <a:rPr lang="en-US" sz="1800" b="1" dirty="0">
                          <a:solidFill>
                            <a:srgbClr val="000080"/>
                          </a:solidFill>
                          <a:latin typeface="Courier New" panose="02070309020205020404" pitchFamily="49" charset="0"/>
                        </a:rPr>
                        <a:t>=</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a:t>
                      </a:r>
                      <a:r>
                        <a:rPr lang="en-US" sz="1800" b="0" dirty="0">
                          <a:solidFill>
                            <a:srgbClr val="FF0000"/>
                          </a:solidFill>
                          <a:latin typeface="Courier New" panose="02070309020205020404" pitchFamily="49" charset="0"/>
                        </a:rPr>
                        <a:t>1</a:t>
                      </a:r>
                      <a:r>
                        <a:rPr lang="en-US" sz="1800" b="1" dirty="0">
                          <a:solidFill>
                            <a:srgbClr val="000080"/>
                          </a:solidFill>
                          <a:latin typeface="Courier New" panose="02070309020205020404" pitchFamily="49" charset="0"/>
                        </a:rPr>
                        <a:t>,</a:t>
                      </a:r>
                      <a:r>
                        <a:rPr lang="en-US" sz="1800" b="0" dirty="0">
                          <a:solidFill>
                            <a:srgbClr val="000000"/>
                          </a:solidFill>
                          <a:latin typeface="Courier New" panose="02070309020205020404" pitchFamily="49" charset="0"/>
                        </a:rPr>
                        <a:t> </a:t>
                      </a:r>
                      <a:r>
                        <a:rPr lang="en-US" sz="1800" b="0" dirty="0">
                          <a:solidFill>
                            <a:srgbClr val="FF0000"/>
                          </a:solidFill>
                          <a:latin typeface="Courier New" panose="02070309020205020404" pitchFamily="49" charset="0"/>
                        </a:rPr>
                        <a:t>2</a:t>
                      </a:r>
                      <a:r>
                        <a:rPr lang="en-US" sz="1800" b="1" dirty="0">
                          <a:solidFill>
                            <a:srgbClr val="000080"/>
                          </a:solidFill>
                          <a:latin typeface="Courier New" panose="02070309020205020404" pitchFamily="49" charset="0"/>
                        </a:rPr>
                        <a:t>,</a:t>
                      </a:r>
                      <a:r>
                        <a:rPr lang="en-US" sz="1800" b="0" dirty="0">
                          <a:solidFill>
                            <a:srgbClr val="000000"/>
                          </a:solidFill>
                          <a:latin typeface="Courier New" panose="02070309020205020404" pitchFamily="49" charset="0"/>
                        </a:rPr>
                        <a:t> </a:t>
                      </a:r>
                      <a:r>
                        <a:rPr lang="en-US" sz="1800" b="0" dirty="0">
                          <a:solidFill>
                            <a:srgbClr val="FF0000"/>
                          </a:solidFill>
                          <a:latin typeface="Courier New" panose="02070309020205020404" pitchFamily="49" charset="0"/>
                        </a:rPr>
                        <a:t>3</a:t>
                      </a:r>
                      <a:r>
                        <a:rPr lang="en-US" sz="1800" b="1" dirty="0">
                          <a:solidFill>
                            <a:srgbClr val="000080"/>
                          </a:solidFill>
                          <a:latin typeface="Courier New" panose="02070309020205020404" pitchFamily="49" charset="0"/>
                        </a:rPr>
                        <a:t>]</a:t>
                      </a:r>
                      <a:endParaRPr lang="en-US" sz="1800" b="0" dirty="0">
                        <a:solidFill>
                          <a:srgbClr val="000000"/>
                        </a:solidFill>
                        <a:latin typeface="Courier New" panose="02070309020205020404" pitchFamily="49" charset="0"/>
                      </a:endParaRPr>
                    </a:p>
                    <a:p>
                      <a:r>
                        <a:rPr lang="en-US" sz="1800" b="1" dirty="0">
                          <a:solidFill>
                            <a:srgbClr val="0000FF"/>
                          </a:solidFill>
                          <a:latin typeface="Courier New" panose="02070309020205020404" pitchFamily="49" charset="0"/>
                        </a:rPr>
                        <a:t>print</a:t>
                      </a:r>
                      <a:r>
                        <a:rPr lang="en-US" sz="1800" b="1" dirty="0">
                          <a:solidFill>
                            <a:srgbClr val="000080"/>
                          </a:solidFill>
                          <a:latin typeface="Courier New" panose="02070309020205020404" pitchFamily="49" charset="0"/>
                        </a:rPr>
                        <a:t>(</a:t>
                      </a:r>
                      <a:r>
                        <a:rPr lang="en-US" sz="1800" b="0" dirty="0">
                          <a:solidFill>
                            <a:srgbClr val="808080"/>
                          </a:solidFill>
                          <a:latin typeface="Courier New" panose="02070309020205020404" pitchFamily="49" charset="0"/>
                        </a:rPr>
                        <a:t>"Original List: "</a:t>
                      </a:r>
                      <a:r>
                        <a:rPr lang="en-US" sz="1800" b="1" dirty="0">
                          <a:solidFill>
                            <a:srgbClr val="000080"/>
                          </a:solidFill>
                          <a:latin typeface="Courier New" panose="02070309020205020404" pitchFamily="49" charset="0"/>
                        </a:rPr>
                        <a:t>,</a:t>
                      </a:r>
                      <a:r>
                        <a:rPr lang="en-US" sz="1800" b="0" dirty="0">
                          <a:solidFill>
                            <a:srgbClr val="000000"/>
                          </a:solidFill>
                          <a:latin typeface="Courier New" panose="02070309020205020404" pitchFamily="49" charset="0"/>
                        </a:rPr>
                        <a:t> a</a:t>
                      </a:r>
                      <a:r>
                        <a:rPr lang="en-US" sz="1800" b="1" dirty="0">
                          <a:solidFill>
                            <a:srgbClr val="000080"/>
                          </a:solidFill>
                          <a:latin typeface="Courier New" panose="02070309020205020404" pitchFamily="49" charset="0"/>
                        </a:rPr>
                        <a:t>)</a:t>
                      </a:r>
                      <a:endParaRPr lang="en-US" sz="1800" b="0" dirty="0">
                        <a:solidFill>
                          <a:srgbClr val="000000"/>
                        </a:solidFill>
                        <a:latin typeface="Courier New" panose="02070309020205020404" pitchFamily="49" charset="0"/>
                      </a:endParaRPr>
                    </a:p>
                    <a:p>
                      <a:endParaRPr lang="en-US" sz="1800" b="0" dirty="0">
                        <a:solidFill>
                          <a:srgbClr val="000000"/>
                        </a:solidFill>
                        <a:latin typeface="Courier New" panose="02070309020205020404" pitchFamily="49" charset="0"/>
                      </a:endParaRPr>
                    </a:p>
                    <a:p>
                      <a:r>
                        <a:rPr lang="en-US" sz="1800" b="0" dirty="0">
                          <a:solidFill>
                            <a:srgbClr val="000000"/>
                          </a:solidFill>
                          <a:latin typeface="Courier New" panose="02070309020205020404" pitchFamily="49" charset="0"/>
                        </a:rPr>
                        <a:t>shuffle</a:t>
                      </a:r>
                      <a:r>
                        <a:rPr lang="en-US" sz="1800" b="1" dirty="0">
                          <a:solidFill>
                            <a:srgbClr val="000080"/>
                          </a:solidFill>
                          <a:latin typeface="Courier New" panose="02070309020205020404" pitchFamily="49" charset="0"/>
                        </a:rPr>
                        <a:t>(</a:t>
                      </a:r>
                      <a:r>
                        <a:rPr lang="en-US" sz="1800" b="0" dirty="0">
                          <a:solidFill>
                            <a:srgbClr val="000000"/>
                          </a:solidFill>
                          <a:latin typeface="Courier New" panose="02070309020205020404" pitchFamily="49" charset="0"/>
                        </a:rPr>
                        <a:t>a</a:t>
                      </a:r>
                      <a:r>
                        <a:rPr lang="en-US" sz="1800" b="1" dirty="0">
                          <a:solidFill>
                            <a:srgbClr val="000080"/>
                          </a:solidFill>
                          <a:latin typeface="Courier New" panose="02070309020205020404" pitchFamily="49" charset="0"/>
                        </a:rPr>
                        <a:t>)</a:t>
                      </a:r>
                      <a:endParaRPr lang="en-US" sz="1800" b="0" dirty="0">
                        <a:solidFill>
                          <a:srgbClr val="000000"/>
                        </a:solidFill>
                        <a:latin typeface="Courier New" panose="02070309020205020404" pitchFamily="49" charset="0"/>
                      </a:endParaRPr>
                    </a:p>
                    <a:p>
                      <a:r>
                        <a:rPr lang="en-US" sz="1800" b="1" dirty="0">
                          <a:solidFill>
                            <a:srgbClr val="0000FF"/>
                          </a:solidFill>
                          <a:latin typeface="Courier New" panose="02070309020205020404" pitchFamily="49" charset="0"/>
                        </a:rPr>
                        <a:t>print</a:t>
                      </a:r>
                      <a:r>
                        <a:rPr lang="en-US" sz="1800" b="1" dirty="0">
                          <a:solidFill>
                            <a:srgbClr val="000080"/>
                          </a:solidFill>
                          <a:latin typeface="Courier New" panose="02070309020205020404" pitchFamily="49" charset="0"/>
                        </a:rPr>
                        <a:t>(</a:t>
                      </a:r>
                      <a:r>
                        <a:rPr lang="en-US" sz="1800" b="0" dirty="0">
                          <a:solidFill>
                            <a:srgbClr val="808080"/>
                          </a:solidFill>
                          <a:latin typeface="Courier New" panose="02070309020205020404" pitchFamily="49" charset="0"/>
                        </a:rPr>
                        <a:t>"Shuffled List: "</a:t>
                      </a:r>
                      <a:r>
                        <a:rPr lang="en-US" sz="1800" b="1" dirty="0">
                          <a:solidFill>
                            <a:srgbClr val="000080"/>
                          </a:solidFill>
                          <a:latin typeface="Courier New" panose="02070309020205020404" pitchFamily="49" charset="0"/>
                        </a:rPr>
                        <a:t>,</a:t>
                      </a:r>
                      <a:r>
                        <a:rPr lang="en-US" sz="1800" b="0" dirty="0">
                          <a:solidFill>
                            <a:srgbClr val="000000"/>
                          </a:solidFill>
                          <a:latin typeface="Courier New" panose="02070309020205020404" pitchFamily="49" charset="0"/>
                        </a:rPr>
                        <a:t> a</a:t>
                      </a:r>
                      <a:r>
                        <a:rPr lang="en-US" sz="1800" b="1" dirty="0">
                          <a:solidFill>
                            <a:srgbClr val="000080"/>
                          </a:solidFill>
                          <a:latin typeface="Courier New" panose="02070309020205020404" pitchFamily="49" charset="0"/>
                        </a:rPr>
                        <a:t>)</a:t>
                      </a:r>
                      <a:endParaRPr lang="en-US" dirty="0"/>
                    </a:p>
                    <a:p>
                      <a:endParaRPr lang="en-US" dirty="0"/>
                    </a:p>
                  </a:txBody>
                  <a:tcPr/>
                </a:tc>
                <a:extLst>
                  <a:ext uri="{0D108BD9-81ED-4DB2-BD59-A6C34878D82A}">
                    <a16:rowId xmlns:a16="http://schemas.microsoft.com/office/drawing/2014/main" val="3890486883"/>
                  </a:ext>
                </a:extLst>
              </a:tr>
            </a:tbl>
          </a:graphicData>
        </a:graphic>
      </p:graphicFrame>
    </p:spTree>
    <p:extLst>
      <p:ext uri="{BB962C8B-B14F-4D97-AF65-F5344CB8AC3E}">
        <p14:creationId xmlns:p14="http://schemas.microsoft.com/office/powerpoint/2010/main" val="2985344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12101"/>
            <a:ext cx="10058400" cy="715660"/>
          </a:xfrm>
        </p:spPr>
        <p:txBody>
          <a:bodyPr>
            <a:normAutofit/>
          </a:bodyPr>
          <a:lstStyle/>
          <a:p>
            <a:r>
              <a:rPr lang="en-US" sz="4000" b="1" dirty="0">
                <a:solidFill>
                  <a:schemeClr val="tx2">
                    <a:lumMod val="60000"/>
                    <a:lumOff val="40000"/>
                  </a:schemeClr>
                </a:solidFill>
                <a:latin typeface="+mn-lt"/>
                <a:cs typeface="Arial" panose="020B0604020202020204" pitchFamily="34" charset="0"/>
              </a:rPr>
              <a:t>What will we cover today?</a:t>
            </a:r>
          </a:p>
        </p:txBody>
      </p:sp>
      <p:graphicFrame>
        <p:nvGraphicFramePr>
          <p:cNvPr id="5" name="Content Placeholder 4">
            <a:extLst>
              <a:ext uri="{FF2B5EF4-FFF2-40B4-BE49-F238E27FC236}">
                <a16:creationId xmlns:a16="http://schemas.microsoft.com/office/drawing/2014/main" id="{FB7331CD-283F-498E-9F25-9AD057481E7B}"/>
              </a:ext>
            </a:extLst>
          </p:cNvPr>
          <p:cNvGraphicFramePr>
            <a:graphicFrameLocks noGrp="1"/>
          </p:cNvGraphicFramePr>
          <p:nvPr>
            <p:ph idx="1"/>
            <p:extLst>
              <p:ext uri="{D42A27DB-BD31-4B8C-83A1-F6EECF244321}">
                <p14:modId xmlns:p14="http://schemas.microsoft.com/office/powerpoint/2010/main" val="925566537"/>
              </p:ext>
            </p:extLst>
          </p:nvPr>
        </p:nvGraphicFramePr>
        <p:xfrm>
          <a:off x="418504" y="1879992"/>
          <a:ext cx="5616536" cy="3295322"/>
        </p:xfrm>
        <a:graphic>
          <a:graphicData uri="http://schemas.openxmlformats.org/drawingml/2006/table">
            <a:tbl>
              <a:tblPr firstRow="1" bandRow="1" bandCol="1">
                <a:tableStyleId>{5A111915-BE36-4E01-A7E5-04B1672EAD32}</a:tableStyleId>
              </a:tblPr>
              <a:tblGrid>
                <a:gridCol w="1645920">
                  <a:extLst>
                    <a:ext uri="{9D8B030D-6E8A-4147-A177-3AD203B41FA5}">
                      <a16:colId xmlns:a16="http://schemas.microsoft.com/office/drawing/2014/main" val="3204391696"/>
                    </a:ext>
                  </a:extLst>
                </a:gridCol>
                <a:gridCol w="3970616">
                  <a:extLst>
                    <a:ext uri="{9D8B030D-6E8A-4147-A177-3AD203B41FA5}">
                      <a16:colId xmlns:a16="http://schemas.microsoft.com/office/drawing/2014/main" val="3464139880"/>
                    </a:ext>
                  </a:extLst>
                </a:gridCol>
              </a:tblGrid>
              <a:tr h="369242">
                <a:tc gridSpan="2">
                  <a:txBody>
                    <a:bodyPr/>
                    <a:lstStyle/>
                    <a:p>
                      <a:pPr marL="0" lvl="0" indent="0" algn="l">
                        <a:lnSpc>
                          <a:spcPct val="100000"/>
                        </a:lnSpc>
                        <a:buFont typeface="Arial" panose="020B0604020202020204" pitchFamily="34" charset="0"/>
                        <a:buNone/>
                      </a:pPr>
                      <a:r>
                        <a:rPr lang="en-US" sz="1400" dirty="0"/>
                        <a:t>Topics</a:t>
                      </a:r>
                      <a:endParaRPr lang="en-US" sz="1400" b="1" dirty="0">
                        <a:solidFill>
                          <a:schemeClr val="bg1"/>
                        </a:solidFill>
                        <a:latin typeface="Arial" panose="020B0604020202020204" pitchFamily="34" charset="0"/>
                        <a:cs typeface="Arial" panose="020B0604020202020204" pitchFamily="34" charset="0"/>
                      </a:endParaRPr>
                    </a:p>
                  </a:txBody>
                  <a:tcPr marT="41564" marB="41564" anchor="ctr"/>
                </a:tc>
                <a:tc hMerge="1">
                  <a:txBody>
                    <a:bodyPr/>
                    <a:lstStyle/>
                    <a:p>
                      <a:pPr marL="457200" lvl="1" indent="0" algn="l">
                        <a:lnSpc>
                          <a:spcPct val="100000"/>
                        </a:lnSpc>
                        <a:buFont typeface="Arial" panose="020B0604020202020204" pitchFamily="34" charset="0"/>
                        <a:buNone/>
                      </a:pPr>
                      <a:endParaRPr lang="en-US" sz="1000" dirty="0">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3927158919"/>
                  </a:ext>
                </a:extLst>
              </a:tr>
              <a:tr h="640080">
                <a:tc>
                  <a:txBody>
                    <a:bodyPr/>
                    <a:lstStyle/>
                    <a:p>
                      <a:pPr marL="0" lvl="0" indent="0" algn="l">
                        <a:lnSpc>
                          <a:spcPct val="100000"/>
                        </a:lnSpc>
                        <a:spcBef>
                          <a:spcPts val="0"/>
                        </a:spcBef>
                        <a:spcAft>
                          <a:spcPts val="0"/>
                        </a:spcAft>
                        <a:buClrTx/>
                        <a:buFont typeface="Arial" panose="020B0604020202020204" pitchFamily="34" charset="0"/>
                        <a:buNone/>
                      </a:pPr>
                      <a:r>
                        <a:rPr lang="en-US" sz="1400" cap="all" dirty="0"/>
                        <a:t>Introduction</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lvl="1" indent="0" algn="l">
                        <a:lnSpc>
                          <a:spcPct val="100000"/>
                        </a:lnSpc>
                        <a:spcBef>
                          <a:spcPts val="0"/>
                        </a:spcBef>
                        <a:spcAft>
                          <a:spcPts val="0"/>
                        </a:spcAft>
                        <a:buClrTx/>
                        <a:buFont typeface="Arial" panose="020B0604020202020204" pitchFamily="34" charset="0"/>
                        <a:buNone/>
                      </a:pPr>
                      <a:r>
                        <a:rPr lang="en-US" sz="1400" dirty="0"/>
                        <a:t>What is Python?</a:t>
                      </a:r>
                    </a:p>
                    <a:p>
                      <a:pPr marL="457200" lvl="1" indent="0" algn="l">
                        <a:lnSpc>
                          <a:spcPct val="100000"/>
                        </a:lnSpc>
                        <a:spcBef>
                          <a:spcPts val="0"/>
                        </a:spcBef>
                        <a:spcAft>
                          <a:spcPts val="0"/>
                        </a:spcAft>
                        <a:buClrTx/>
                        <a:buFont typeface="Arial" panose="020B0604020202020204" pitchFamily="34" charset="0"/>
                        <a:buNone/>
                      </a:pPr>
                      <a:r>
                        <a:rPr lang="en-US" sz="1400" dirty="0"/>
                        <a:t>Who is using Python?</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3276275298"/>
                  </a:ext>
                </a:extLst>
              </a:tr>
              <a:tr h="640080">
                <a:tc>
                  <a:txBody>
                    <a:bodyPr/>
                    <a:lstStyle/>
                    <a:p>
                      <a:pPr lvl="0" algn="l"/>
                      <a:r>
                        <a:rPr lang="en-US" sz="1400" cap="all" dirty="0"/>
                        <a:t>Justify your interest</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400" dirty="0"/>
                        <a:t>Why learn another programming language?</a:t>
                      </a:r>
                    </a:p>
                    <a:p>
                      <a:pPr lvl="0" algn="l"/>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1056320065"/>
                  </a:ext>
                </a:extLst>
              </a:tr>
              <a:tr h="1005840">
                <a:tc>
                  <a:txBody>
                    <a:bodyPr/>
                    <a:lstStyle/>
                    <a:p>
                      <a:pPr marL="0" lvl="0" indent="0" algn="l">
                        <a:lnSpc>
                          <a:spcPct val="100000"/>
                        </a:lnSpc>
                        <a:spcBef>
                          <a:spcPts val="0"/>
                        </a:spcBef>
                        <a:spcAft>
                          <a:spcPts val="0"/>
                        </a:spcAft>
                        <a:buClrTx/>
                        <a:buFont typeface="Arial" panose="020B0604020202020204" pitchFamily="34" charset="0"/>
                        <a:buNone/>
                      </a:pPr>
                      <a:r>
                        <a:rPr lang="en-US" sz="1400" cap="all" dirty="0"/>
                        <a:t>Dip your toes in Python</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lvl="1" indent="0" algn="l">
                        <a:lnSpc>
                          <a:spcPct val="100000"/>
                        </a:lnSpc>
                        <a:spcBef>
                          <a:spcPts val="0"/>
                        </a:spcBef>
                        <a:spcAft>
                          <a:spcPts val="0"/>
                        </a:spcAft>
                        <a:buClrTx/>
                        <a:buFont typeface="Arial" panose="020B0604020202020204" pitchFamily="34" charset="0"/>
                        <a:buNone/>
                      </a:pPr>
                      <a:r>
                        <a:rPr lang="en-US" sz="1400" dirty="0"/>
                        <a:t>"Hello World"</a:t>
                      </a:r>
                    </a:p>
                    <a:p>
                      <a:pPr marL="457200" lvl="1" indent="0" algn="l">
                        <a:lnSpc>
                          <a:spcPct val="100000"/>
                        </a:lnSpc>
                        <a:spcBef>
                          <a:spcPts val="0"/>
                        </a:spcBef>
                        <a:spcAft>
                          <a:spcPts val="0"/>
                        </a:spcAft>
                        <a:buClrTx/>
                        <a:buFont typeface="Arial" panose="020B0604020202020204" pitchFamily="34" charset="0"/>
                        <a:buNone/>
                      </a:pPr>
                      <a:r>
                        <a:rPr lang="en-US" sz="1400" dirty="0"/>
                        <a:t>Printing output </a:t>
                      </a:r>
                    </a:p>
                    <a:p>
                      <a:pPr marL="457200" lvl="1" indent="0" algn="l">
                        <a:lnSpc>
                          <a:spcPct val="100000"/>
                        </a:lnSpc>
                        <a:spcBef>
                          <a:spcPts val="0"/>
                        </a:spcBef>
                        <a:spcAft>
                          <a:spcPts val="0"/>
                        </a:spcAft>
                        <a:buClrTx/>
                        <a:buFont typeface="Arial" panose="020B0604020202020204" pitchFamily="34" charset="0"/>
                        <a:buNone/>
                      </a:pPr>
                      <a:r>
                        <a:rPr lang="en-US" sz="1400" dirty="0"/>
                        <a:t>Taking Input</a:t>
                      </a:r>
                    </a:p>
                  </a:txBody>
                  <a:tcPr marT="41564" marB="41564" anchor="ctr"/>
                </a:tc>
                <a:extLst>
                  <a:ext uri="{0D108BD9-81ED-4DB2-BD59-A6C34878D82A}">
                    <a16:rowId xmlns:a16="http://schemas.microsoft.com/office/drawing/2014/main" val="543436228"/>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cap="all" dirty="0"/>
                        <a:t>Beautiful</a:t>
                      </a:r>
                      <a:r>
                        <a:rPr lang="en-US" sz="1400" cap="all" baseline="0" dirty="0"/>
                        <a:t> code?</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Using Comments</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Structuring with indentation</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811922782"/>
                  </a:ext>
                </a:extLst>
              </a:tr>
            </a:tbl>
          </a:graphicData>
        </a:graphic>
      </p:graphicFrame>
      <p:graphicFrame>
        <p:nvGraphicFramePr>
          <p:cNvPr id="3" name="Table 2">
            <a:extLst>
              <a:ext uri="{FF2B5EF4-FFF2-40B4-BE49-F238E27FC236}">
                <a16:creationId xmlns:a16="http://schemas.microsoft.com/office/drawing/2014/main" id="{5449BF4C-A99A-44D4-B264-A96899B3999A}"/>
              </a:ext>
            </a:extLst>
          </p:cNvPr>
          <p:cNvGraphicFramePr>
            <a:graphicFrameLocks noGrp="1"/>
          </p:cNvGraphicFramePr>
          <p:nvPr>
            <p:extLst>
              <p:ext uri="{D42A27DB-BD31-4B8C-83A1-F6EECF244321}">
                <p14:modId xmlns:p14="http://schemas.microsoft.com/office/powerpoint/2010/main" val="3909135229"/>
              </p:ext>
            </p:extLst>
          </p:nvPr>
        </p:nvGraphicFramePr>
        <p:xfrm>
          <a:off x="6705283" y="1863726"/>
          <a:ext cx="5079506" cy="3652770"/>
        </p:xfrm>
        <a:graphic>
          <a:graphicData uri="http://schemas.openxmlformats.org/drawingml/2006/table">
            <a:tbl>
              <a:tblPr firstRow="1" bandRow="1" bandCol="1">
                <a:tableStyleId>{5A111915-BE36-4E01-A7E5-04B1672EAD32}</a:tableStyleId>
              </a:tblPr>
              <a:tblGrid>
                <a:gridCol w="1645920">
                  <a:extLst>
                    <a:ext uri="{9D8B030D-6E8A-4147-A177-3AD203B41FA5}">
                      <a16:colId xmlns:a16="http://schemas.microsoft.com/office/drawing/2014/main" val="3064785650"/>
                    </a:ext>
                  </a:extLst>
                </a:gridCol>
                <a:gridCol w="3433586">
                  <a:extLst>
                    <a:ext uri="{9D8B030D-6E8A-4147-A177-3AD203B41FA5}">
                      <a16:colId xmlns:a16="http://schemas.microsoft.com/office/drawing/2014/main" val="765717150"/>
                    </a:ext>
                  </a:extLst>
                </a:gridCol>
              </a:tblGrid>
              <a:tr h="369242">
                <a:tc gridSpan="2">
                  <a:txBody>
                    <a:bodyPr/>
                    <a:lstStyle/>
                    <a:p>
                      <a:pPr marL="0" lvl="0" indent="0" algn="l">
                        <a:lnSpc>
                          <a:spcPct val="100000"/>
                        </a:lnSpc>
                        <a:buFont typeface="Arial" panose="020B0604020202020204" pitchFamily="34" charset="0"/>
                        <a:buNone/>
                      </a:pPr>
                      <a:r>
                        <a:rPr lang="en-US" sz="1400" dirty="0"/>
                        <a:t>More Topics</a:t>
                      </a:r>
                      <a:endParaRPr lang="en-US" sz="1400" b="1" dirty="0">
                        <a:solidFill>
                          <a:schemeClr val="bg1"/>
                        </a:solidFill>
                        <a:latin typeface="Arial" panose="020B0604020202020204" pitchFamily="34" charset="0"/>
                        <a:cs typeface="Arial" panose="020B0604020202020204" pitchFamily="34" charset="0"/>
                      </a:endParaRPr>
                    </a:p>
                  </a:txBody>
                  <a:tcPr marT="41564" marB="41564" anchor="ctr"/>
                </a:tc>
                <a:tc hMerge="1">
                  <a:txBody>
                    <a:bodyPr/>
                    <a:lstStyle/>
                    <a:p>
                      <a:pPr marL="457200" lvl="1" indent="0" algn="l">
                        <a:lnSpc>
                          <a:spcPct val="100000"/>
                        </a:lnSpc>
                        <a:buFont typeface="Arial" panose="020B0604020202020204" pitchFamily="34" charset="0"/>
                        <a:buNone/>
                      </a:pPr>
                      <a:endParaRPr lang="en-US" sz="1000" dirty="0">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1738882894"/>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cap="all" dirty="0"/>
                        <a:t> write reusable code</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Functions</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4292233409"/>
                  </a:ext>
                </a:extLst>
              </a:tr>
              <a:tr h="640080">
                <a:tc>
                  <a:txBody>
                    <a:bodyPr/>
                    <a:lstStyle/>
                    <a:p>
                      <a:pPr marL="0" lvl="0" indent="0" algn="l">
                        <a:lnSpc>
                          <a:spcPct val="100000"/>
                        </a:lnSpc>
                        <a:spcBef>
                          <a:spcPts val="0"/>
                        </a:spcBef>
                        <a:spcAft>
                          <a:spcPts val="0"/>
                        </a:spcAft>
                        <a:buClrTx/>
                        <a:buFont typeface="Arial" panose="020B0604020202020204" pitchFamily="34" charset="0"/>
                        <a:buNone/>
                      </a:pPr>
                      <a:r>
                        <a:rPr lang="en-US" sz="1400" cap="all" dirty="0"/>
                        <a:t>Let’s BE IN</a:t>
                      </a:r>
                      <a:r>
                        <a:rPr lang="en-US" sz="1400" cap="all" baseline="0" dirty="0"/>
                        <a:t> </a:t>
                      </a:r>
                      <a:r>
                        <a:rPr lang="en-US" sz="1400" cap="all" dirty="0"/>
                        <a:t>control!</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lvl="1" indent="0" algn="l">
                        <a:lnSpc>
                          <a:spcPct val="100000"/>
                        </a:lnSpc>
                        <a:spcBef>
                          <a:spcPts val="0"/>
                        </a:spcBef>
                        <a:spcAft>
                          <a:spcPts val="0"/>
                        </a:spcAft>
                        <a:buClrTx/>
                        <a:buFont typeface="Arial" panose="020B0604020202020204" pitchFamily="34" charset="0"/>
                        <a:buNone/>
                      </a:pPr>
                      <a:r>
                        <a:rPr lang="en-US" sz="1400" dirty="0"/>
                        <a:t>Control Flow</a:t>
                      </a:r>
                    </a:p>
                    <a:p>
                      <a:pPr marL="457200" lvl="1" indent="0" algn="l">
                        <a:lnSpc>
                          <a:spcPct val="100000"/>
                        </a:lnSpc>
                        <a:spcBef>
                          <a:spcPts val="0"/>
                        </a:spcBef>
                        <a:spcAft>
                          <a:spcPts val="0"/>
                        </a:spcAft>
                        <a:buClrTx/>
                        <a:buFont typeface="Arial" panose="020B0604020202020204" pitchFamily="34" charset="0"/>
                        <a:buNone/>
                      </a:pPr>
                      <a:r>
                        <a:rPr lang="en-US" sz="1400" dirty="0"/>
                        <a:t>Conditional Control Flow: if, for &amp; while</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1236366641"/>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cap="all" dirty="0"/>
                        <a:t>Let’s  DIVE DEEP</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Object Oriented Programming in Python</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3454245051"/>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cap="all" dirty="0"/>
                        <a:t>Let’s reuse existing code</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Using existing modules</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4053590847"/>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cap="all" dirty="0"/>
                        <a:t>Oops error!</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Exception Handling: An example</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3601571567"/>
                  </a:ext>
                </a:extLst>
              </a:tr>
            </a:tbl>
          </a:graphicData>
        </a:graphic>
      </p:graphicFrame>
    </p:spTree>
    <p:extLst>
      <p:ext uri="{BB962C8B-B14F-4D97-AF65-F5344CB8AC3E}">
        <p14:creationId xmlns:p14="http://schemas.microsoft.com/office/powerpoint/2010/main" val="361846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80">
                                          <p:stCondLst>
                                            <p:cond delay="0"/>
                                          </p:stCondLst>
                                        </p:cTn>
                                        <p:tgtEl>
                                          <p:spTgt spid="3"/>
                                        </p:tgtEl>
                                      </p:cBhvr>
                                    </p:animEffect>
                                    <p:anim calcmode="lin" valueType="num">
                                      <p:cBhvr>
                                        <p:cTn id="15"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gtEl>
                                      </p:cBhvr>
                                      <p:to x="100000" y="60000"/>
                                    </p:animScale>
                                    <p:animScale>
                                      <p:cBhvr>
                                        <p:cTn id="21" dur="166" decel="50000">
                                          <p:stCondLst>
                                            <p:cond delay="676"/>
                                          </p:stCondLst>
                                        </p:cTn>
                                        <p:tgtEl>
                                          <p:spTgt spid="3"/>
                                        </p:tgtEl>
                                      </p:cBhvr>
                                      <p:to x="100000" y="100000"/>
                                    </p:animScale>
                                    <p:animScale>
                                      <p:cBhvr>
                                        <p:cTn id="22" dur="26">
                                          <p:stCondLst>
                                            <p:cond delay="1312"/>
                                          </p:stCondLst>
                                        </p:cTn>
                                        <p:tgtEl>
                                          <p:spTgt spid="3"/>
                                        </p:tgtEl>
                                      </p:cBhvr>
                                      <p:to x="100000" y="80000"/>
                                    </p:animScale>
                                    <p:animScale>
                                      <p:cBhvr>
                                        <p:cTn id="23" dur="166" decel="50000">
                                          <p:stCondLst>
                                            <p:cond delay="1338"/>
                                          </p:stCondLst>
                                        </p:cTn>
                                        <p:tgtEl>
                                          <p:spTgt spid="3"/>
                                        </p:tgtEl>
                                      </p:cBhvr>
                                      <p:to x="100000" y="100000"/>
                                    </p:animScale>
                                    <p:animScale>
                                      <p:cBhvr>
                                        <p:cTn id="24" dur="26">
                                          <p:stCondLst>
                                            <p:cond delay="1642"/>
                                          </p:stCondLst>
                                        </p:cTn>
                                        <p:tgtEl>
                                          <p:spTgt spid="3"/>
                                        </p:tgtEl>
                                      </p:cBhvr>
                                      <p:to x="100000" y="90000"/>
                                    </p:animScale>
                                    <p:animScale>
                                      <p:cBhvr>
                                        <p:cTn id="25" dur="166" decel="50000">
                                          <p:stCondLst>
                                            <p:cond delay="1668"/>
                                          </p:stCondLst>
                                        </p:cTn>
                                        <p:tgtEl>
                                          <p:spTgt spid="3"/>
                                        </p:tgtEl>
                                      </p:cBhvr>
                                      <p:to x="100000" y="100000"/>
                                    </p:animScale>
                                    <p:animScale>
                                      <p:cBhvr>
                                        <p:cTn id="26" dur="26">
                                          <p:stCondLst>
                                            <p:cond delay="1808"/>
                                          </p:stCondLst>
                                        </p:cTn>
                                        <p:tgtEl>
                                          <p:spTgt spid="3"/>
                                        </p:tgtEl>
                                      </p:cBhvr>
                                      <p:to x="100000" y="95000"/>
                                    </p:animScale>
                                    <p:animScale>
                                      <p:cBhvr>
                                        <p:cTn id="27"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5F40-51D8-4D45-8906-E38FB7FB460F}"/>
              </a:ext>
            </a:extLst>
          </p:cNvPr>
          <p:cNvSpPr>
            <a:spLocks noGrp="1"/>
          </p:cNvSpPr>
          <p:nvPr>
            <p:ph type="title"/>
          </p:nvPr>
        </p:nvSpPr>
        <p:spPr>
          <a:xfrm>
            <a:off x="635551" y="397083"/>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Exception Handling: An example</a:t>
            </a:r>
          </a:p>
        </p:txBody>
      </p:sp>
      <p:sp>
        <p:nvSpPr>
          <p:cNvPr id="3" name="Content Placeholder 2">
            <a:extLst>
              <a:ext uri="{FF2B5EF4-FFF2-40B4-BE49-F238E27FC236}">
                <a16:creationId xmlns:a16="http://schemas.microsoft.com/office/drawing/2014/main" id="{BA2F9BEE-8F5A-4034-AA5E-1BFE5DDDC798}"/>
              </a:ext>
            </a:extLst>
          </p:cNvPr>
          <p:cNvSpPr>
            <a:spLocks noGrp="1"/>
          </p:cNvSpPr>
          <p:nvPr>
            <p:ph idx="1"/>
          </p:nvPr>
        </p:nvSpPr>
        <p:spPr>
          <a:xfrm>
            <a:off x="635551" y="2104392"/>
            <a:ext cx="3736424" cy="3448929"/>
          </a:xfrm>
        </p:spPr>
        <p:txBody>
          <a:bodyPr>
            <a:normAutofit/>
          </a:bodyPr>
          <a:lstStyle/>
          <a:p>
            <a:pPr marL="201168" lvl="1" indent="0">
              <a:buNone/>
            </a:pPr>
            <a:r>
              <a:rPr lang="en-US" sz="1600" b="1" dirty="0">
                <a:latin typeface="Arial" panose="020B0604020202020204" pitchFamily="34" charset="0"/>
                <a:cs typeface="Arial" panose="020B0604020202020204" pitchFamily="34" charset="0"/>
              </a:rPr>
              <a:t>Why?</a:t>
            </a:r>
          </a:p>
          <a:p>
            <a:pPr lvl="1">
              <a:buClrTx/>
              <a:buFont typeface="Arial" panose="020B0604020202020204" pitchFamily="34" charset="0"/>
              <a:buChar char="•"/>
            </a:pPr>
            <a:r>
              <a:rPr lang="en-US" sz="1600" dirty="0">
                <a:latin typeface="Arial" panose="020B0604020202020204" pitchFamily="34" charset="0"/>
                <a:cs typeface="Arial" panose="020B0604020202020204" pitchFamily="34" charset="0"/>
              </a:rPr>
              <a:t>To handle error conditions</a:t>
            </a:r>
          </a:p>
          <a:p>
            <a:pPr lvl="1">
              <a:buClrTx/>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01168" lvl="1" indent="0">
              <a:buClrTx/>
              <a:buNone/>
            </a:pPr>
            <a:r>
              <a:rPr lang="en-US" sz="1600" b="1" dirty="0">
                <a:latin typeface="Arial" panose="020B0604020202020204" pitchFamily="34" charset="0"/>
                <a:cs typeface="Arial" panose="020B0604020202020204" pitchFamily="34" charset="0"/>
              </a:rPr>
              <a:t>Syntax</a:t>
            </a:r>
          </a:p>
          <a:p>
            <a:pPr lvl="1">
              <a:buClrTx/>
              <a:buFont typeface="Arial" panose="020B0604020202020204" pitchFamily="34" charset="0"/>
              <a:buChar char="•"/>
            </a:pPr>
            <a:r>
              <a:rPr lang="en-US" sz="1600" dirty="0">
                <a:latin typeface="Arial" panose="020B0604020202020204" pitchFamily="34" charset="0"/>
                <a:cs typeface="Arial" panose="020B0604020202020204" pitchFamily="34" charset="0"/>
              </a:rPr>
              <a:t>Use </a:t>
            </a:r>
            <a:r>
              <a:rPr lang="en-US" sz="1600" b="1" dirty="0">
                <a:solidFill>
                  <a:schemeClr val="accent5"/>
                </a:solidFill>
                <a:latin typeface="Arial" panose="020B0604020202020204" pitchFamily="34" charset="0"/>
                <a:cs typeface="Arial" panose="020B0604020202020204" pitchFamily="34" charset="0"/>
              </a:rPr>
              <a:t>try</a:t>
            </a:r>
            <a:r>
              <a:rPr lang="en-US" sz="1600" dirty="0">
                <a:latin typeface="Arial" panose="020B0604020202020204" pitchFamily="34" charset="0"/>
                <a:cs typeface="Arial" panose="020B0604020202020204" pitchFamily="34" charset="0"/>
              </a:rPr>
              <a:t>… </a:t>
            </a:r>
            <a:r>
              <a:rPr lang="en-US" sz="1600" b="1" dirty="0">
                <a:solidFill>
                  <a:schemeClr val="accent5"/>
                </a:solidFill>
                <a:latin typeface="Arial" panose="020B0604020202020204" pitchFamily="34" charset="0"/>
                <a:cs typeface="Arial" panose="020B0604020202020204" pitchFamily="34" charset="0"/>
              </a:rPr>
              <a:t>except</a:t>
            </a:r>
            <a:r>
              <a:rPr lang="en-US" sz="1600" dirty="0">
                <a:latin typeface="Arial" panose="020B0604020202020204" pitchFamily="34" charset="0"/>
                <a:cs typeface="Arial" panose="020B0604020202020204" pitchFamily="34" charset="0"/>
              </a:rPr>
              <a:t> statement</a:t>
            </a:r>
          </a:p>
          <a:p>
            <a:pPr lvl="1">
              <a:buClrTx/>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01168" lvl="1" indent="0">
              <a:buClrTx/>
              <a:buNone/>
            </a:pPr>
            <a:r>
              <a:rPr lang="en-US" sz="1600" b="1" dirty="0">
                <a:latin typeface="Arial" panose="020B0604020202020204" pitchFamily="34" charset="0"/>
                <a:cs typeface="Arial" panose="020B0604020202020204" pitchFamily="34" charset="0"/>
              </a:rPr>
              <a:t>Some built exceptions</a:t>
            </a:r>
          </a:p>
          <a:p>
            <a:pPr lvl="1">
              <a:buClrTx/>
              <a:buFont typeface="Arial" panose="020B0604020202020204" pitchFamily="34" charset="0"/>
              <a:buChar char="•"/>
            </a:pPr>
            <a:r>
              <a:rPr lang="en-US" sz="1600" dirty="0" err="1">
                <a:latin typeface="Arial" panose="020B0604020202020204" pitchFamily="34" charset="0"/>
                <a:cs typeface="Arial" panose="020B0604020202020204" pitchFamily="34" charset="0"/>
              </a:rPr>
              <a:t>ValueError</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ZeroDivisionError</a:t>
            </a:r>
            <a:r>
              <a:rPr lang="en-US" sz="1600" dirty="0">
                <a:latin typeface="Arial" panose="020B0604020202020204" pitchFamily="34" charset="0"/>
                <a:cs typeface="Arial" panose="020B0604020202020204" pitchFamily="34" charset="0"/>
              </a:rPr>
              <a:t>, etc.</a:t>
            </a:r>
          </a:p>
          <a:p>
            <a:endParaRPr lang="en-US" sz="1600" dirty="0"/>
          </a:p>
        </p:txBody>
      </p:sp>
      <p:graphicFrame>
        <p:nvGraphicFramePr>
          <p:cNvPr id="4" name="Table 3">
            <a:extLst>
              <a:ext uri="{FF2B5EF4-FFF2-40B4-BE49-F238E27FC236}">
                <a16:creationId xmlns:a16="http://schemas.microsoft.com/office/drawing/2014/main" id="{C279C296-6847-496A-A73D-987D995620F5}"/>
              </a:ext>
            </a:extLst>
          </p:cNvPr>
          <p:cNvGraphicFramePr>
            <a:graphicFrameLocks noGrp="1"/>
          </p:cNvGraphicFramePr>
          <p:nvPr>
            <p:extLst>
              <p:ext uri="{D42A27DB-BD31-4B8C-83A1-F6EECF244321}">
                <p14:modId xmlns:p14="http://schemas.microsoft.com/office/powerpoint/2010/main" val="2367684357"/>
              </p:ext>
            </p:extLst>
          </p:nvPr>
        </p:nvGraphicFramePr>
        <p:xfrm>
          <a:off x="4786312" y="1578875"/>
          <a:ext cx="7058026" cy="4267200"/>
        </p:xfrm>
        <a:graphic>
          <a:graphicData uri="http://schemas.openxmlformats.org/drawingml/2006/table">
            <a:tbl>
              <a:tblPr firstRow="1" bandRow="1">
                <a:tableStyleId>{5A111915-BE36-4E01-A7E5-04B1672EAD32}</a:tableStyleId>
              </a:tblPr>
              <a:tblGrid>
                <a:gridCol w="7058026">
                  <a:extLst>
                    <a:ext uri="{9D8B030D-6E8A-4147-A177-3AD203B41FA5}">
                      <a16:colId xmlns:a16="http://schemas.microsoft.com/office/drawing/2014/main" val="776707234"/>
                    </a:ext>
                  </a:extLst>
                </a:gridCol>
              </a:tblGrid>
              <a:tr h="284298">
                <a:tc>
                  <a:txBody>
                    <a:bodyPr/>
                    <a:lstStyle/>
                    <a:p>
                      <a:r>
                        <a:rPr lang="en-US" sz="1600" dirty="0"/>
                        <a:t>CODE SAMPLE</a:t>
                      </a:r>
                      <a:endParaRPr lang="en-US" sz="1400" dirty="0"/>
                    </a:p>
                  </a:txBody>
                  <a:tcPr/>
                </a:tc>
                <a:extLst>
                  <a:ext uri="{0D108BD9-81ED-4DB2-BD59-A6C34878D82A}">
                    <a16:rowId xmlns:a16="http://schemas.microsoft.com/office/drawing/2014/main" val="2573030460"/>
                  </a:ext>
                </a:extLst>
              </a:tr>
              <a:tr h="38664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8000"/>
                          </a:solidFill>
                          <a:latin typeface="Courier New" panose="02070309020205020404" pitchFamily="49" charset="0"/>
                        </a:rPr>
                        <a:t>#Example 1</a:t>
                      </a:r>
                      <a:endParaRPr lang="en-US" sz="1400" dirty="0">
                        <a:solidFill>
                          <a:srgbClr val="000000"/>
                        </a:solidFill>
                        <a:latin typeface="Courier New" panose="02070309020205020404" pitchFamily="49" charset="0"/>
                      </a:endParaRPr>
                    </a:p>
                    <a:p>
                      <a:r>
                        <a:rPr lang="en-US" sz="1400" b="1" dirty="0">
                          <a:solidFill>
                            <a:srgbClr val="0000FF"/>
                          </a:solidFill>
                          <a:latin typeface="Courier New" panose="02070309020205020404" pitchFamily="49" charset="0"/>
                        </a:rPr>
                        <a:t>while</a:t>
                      </a:r>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True</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try</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x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int</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input</a:t>
                      </a:r>
                      <a:r>
                        <a:rPr lang="en-US" sz="1400" b="1" dirty="0">
                          <a:solidFill>
                            <a:srgbClr val="000080"/>
                          </a:solidFill>
                          <a:latin typeface="Courier New" panose="02070309020205020404" pitchFamily="49" charset="0"/>
                        </a:rPr>
                        <a:t>(</a:t>
                      </a:r>
                      <a:r>
                        <a:rPr lang="en-US" sz="1400" b="0" dirty="0">
                          <a:solidFill>
                            <a:srgbClr val="808080"/>
                          </a:solidFill>
                          <a:latin typeface="Courier New" panose="02070309020205020404" pitchFamily="49" charset="0"/>
                        </a:rPr>
                        <a:t>"Please enter a number: "</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x</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except</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ValueError</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b="0" dirty="0">
                          <a:solidFill>
                            <a:srgbClr val="808080"/>
                          </a:solidFill>
                          <a:latin typeface="Courier New" panose="02070309020205020404" pitchFamily="49" charset="0"/>
                        </a:rPr>
                        <a:t>"Oops!  That’s not a valid number.  Try again..."</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break</a:t>
                      </a:r>
                    </a:p>
                    <a:p>
                      <a:endParaRPr lang="en-US" sz="1400" b="1" dirty="0">
                        <a:solidFill>
                          <a:srgbClr val="0000FF"/>
                        </a:solidFill>
                        <a:latin typeface="Courier New" panose="02070309020205020404" pitchFamily="49" charset="0"/>
                      </a:endParaRPr>
                    </a:p>
                    <a:p>
                      <a:r>
                        <a:rPr lang="en-US" sz="1400" dirty="0">
                          <a:solidFill>
                            <a:srgbClr val="008000"/>
                          </a:solidFill>
                          <a:latin typeface="Courier New" panose="02070309020205020404" pitchFamily="49" charset="0"/>
                        </a:rPr>
                        <a:t>#Example 2</a:t>
                      </a:r>
                      <a:endParaRPr lang="en-US" sz="1400" dirty="0">
                        <a:solidFill>
                          <a:srgbClr val="000000"/>
                        </a:solidFill>
                        <a:latin typeface="Courier New" panose="02070309020205020404" pitchFamily="49" charset="0"/>
                      </a:endParaRPr>
                    </a:p>
                    <a:p>
                      <a:r>
                        <a:rPr lang="en-US" sz="1400" dirty="0">
                          <a:solidFill>
                            <a:srgbClr val="000000"/>
                          </a:solidFill>
                          <a:latin typeface="Courier New" panose="02070309020205020404" pitchFamily="49" charset="0"/>
                        </a:rPr>
                        <a:t>a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a:t>
                      </a:r>
                      <a:r>
                        <a:rPr lang="en-US" sz="1400" b="0" dirty="0">
                          <a:solidFill>
                            <a:srgbClr val="FF0000"/>
                          </a:solidFill>
                          <a:latin typeface="Courier New" panose="02070309020205020404" pitchFamily="49" charset="0"/>
                        </a:rPr>
                        <a:t>10</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b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a:t>
                      </a:r>
                      <a:r>
                        <a:rPr lang="en-US" sz="1400" b="0" dirty="0">
                          <a:solidFill>
                            <a:srgbClr val="FF0000"/>
                          </a:solidFill>
                          <a:latin typeface="Courier New" panose="02070309020205020404" pitchFamily="49" charset="0"/>
                        </a:rPr>
                        <a:t>0</a:t>
                      </a:r>
                      <a:endParaRPr lang="en-US" sz="1400" b="0" dirty="0">
                        <a:solidFill>
                          <a:srgbClr val="000000"/>
                        </a:solidFill>
                        <a:latin typeface="Courier New" panose="02070309020205020404" pitchFamily="49" charset="0"/>
                      </a:endParaRPr>
                    </a:p>
                    <a:p>
                      <a:r>
                        <a:rPr lang="en-US" sz="1400" b="1" dirty="0">
                          <a:solidFill>
                            <a:srgbClr val="0000FF"/>
                          </a:solidFill>
                          <a:latin typeface="Courier New" panose="02070309020205020404" pitchFamily="49" charset="0"/>
                        </a:rPr>
                        <a:t>try</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c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a</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b</a:t>
                      </a: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c</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1" dirty="0">
                          <a:solidFill>
                            <a:srgbClr val="0000FF"/>
                          </a:solidFill>
                          <a:latin typeface="Courier New" panose="02070309020205020404" pitchFamily="49" charset="0"/>
                        </a:rPr>
                        <a:t>except</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ZeroDivisionError</a:t>
                      </a:r>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as</a:t>
                      </a:r>
                      <a:r>
                        <a:rPr lang="en-US" sz="1400" b="0" dirty="0">
                          <a:solidFill>
                            <a:srgbClr val="000000"/>
                          </a:solidFill>
                          <a:latin typeface="Courier New" panose="02070309020205020404" pitchFamily="49" charset="0"/>
                        </a:rPr>
                        <a:t> err</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b="0" dirty="0">
                          <a:solidFill>
                            <a:srgbClr val="808080"/>
                          </a:solidFill>
                          <a:latin typeface="Courier New" panose="02070309020205020404" pitchFamily="49" charset="0"/>
                        </a:rPr>
                        <a:t>"Exception!: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err</a:t>
                      </a:r>
                      <a:r>
                        <a:rPr lang="en-US" sz="1400" b="1" dirty="0">
                          <a:solidFill>
                            <a:srgbClr val="000080"/>
                          </a:solidFill>
                          <a:latin typeface="Courier New" panose="02070309020205020404" pitchFamily="49" charset="0"/>
                        </a:rPr>
                        <a:t>)</a:t>
                      </a: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extLst>
                  <a:ext uri="{0D108BD9-81ED-4DB2-BD59-A6C34878D82A}">
                    <a16:rowId xmlns:a16="http://schemas.microsoft.com/office/drawing/2014/main" val="1430258270"/>
                  </a:ext>
                </a:extLst>
              </a:tr>
            </a:tbl>
          </a:graphicData>
        </a:graphic>
      </p:graphicFrame>
      <p:sp>
        <p:nvSpPr>
          <p:cNvPr id="5" name="Rectangle 4">
            <a:extLst>
              <a:ext uri="{FF2B5EF4-FFF2-40B4-BE49-F238E27FC236}">
                <a16:creationId xmlns:a16="http://schemas.microsoft.com/office/drawing/2014/main" id="{E3E1FCA6-EC14-49E1-A327-BF70835436DA}"/>
              </a:ext>
            </a:extLst>
          </p:cNvPr>
          <p:cNvSpPr/>
          <p:nvPr/>
        </p:nvSpPr>
        <p:spPr>
          <a:xfrm>
            <a:off x="911540" y="6386522"/>
            <a:ext cx="8432483" cy="461665"/>
          </a:xfrm>
          <a:prstGeom prst="rect">
            <a:avLst/>
          </a:prstGeom>
        </p:spPr>
        <p:txBody>
          <a:bodyPr wrap="square">
            <a:spAutoFit/>
          </a:bodyPr>
          <a:lstStyle/>
          <a:p>
            <a:r>
              <a:rPr lang="en-US" sz="1200" i="1" dirty="0"/>
              <a:t>Reference: </a:t>
            </a:r>
            <a:r>
              <a:rPr lang="en-US" sz="1200" i="1" dirty="0">
                <a:hlinkClick r:id="rId3"/>
              </a:rPr>
              <a:t>https://docs.python.org/3/library/exceptions.html</a:t>
            </a:r>
            <a:r>
              <a:rPr lang="en-US" sz="1200" i="1" dirty="0"/>
              <a:t> &amp; </a:t>
            </a:r>
            <a:r>
              <a:rPr lang="en-US" sz="1200" i="1" dirty="0">
                <a:hlinkClick r:id="rId4"/>
              </a:rPr>
              <a:t>https://docs.python.org/3/tutorial/errors.html</a:t>
            </a:r>
            <a:endParaRPr lang="en-US" sz="1200" i="1" dirty="0"/>
          </a:p>
          <a:p>
            <a:endParaRPr lang="en-US" sz="1200" i="1" dirty="0"/>
          </a:p>
        </p:txBody>
      </p:sp>
    </p:spTree>
    <p:extLst>
      <p:ext uri="{BB962C8B-B14F-4D97-AF65-F5344CB8AC3E}">
        <p14:creationId xmlns:p14="http://schemas.microsoft.com/office/powerpoint/2010/main" val="166571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0F04B-7EF2-493E-BF60-1BB70641B0B4}"/>
              </a:ext>
            </a:extLst>
          </p:cNvPr>
          <p:cNvSpPr>
            <a:spLocks noGrp="1"/>
          </p:cNvSpPr>
          <p:nvPr>
            <p:ph type="title"/>
          </p:nvPr>
        </p:nvSpPr>
        <p:spPr>
          <a:xfrm>
            <a:off x="1097280" y="412852"/>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Hands on – lets try all examples we saw</a:t>
            </a:r>
          </a:p>
        </p:txBody>
      </p:sp>
      <p:graphicFrame>
        <p:nvGraphicFramePr>
          <p:cNvPr id="4" name="Content Placeholder 3">
            <a:extLst>
              <a:ext uri="{FF2B5EF4-FFF2-40B4-BE49-F238E27FC236}">
                <a16:creationId xmlns:a16="http://schemas.microsoft.com/office/drawing/2014/main" id="{7F684E3F-4CDB-4D86-BAE8-0B73ED72B6AE}"/>
              </a:ext>
            </a:extLst>
          </p:cNvPr>
          <p:cNvGraphicFramePr>
            <a:graphicFrameLocks noGrp="1"/>
          </p:cNvGraphicFramePr>
          <p:nvPr>
            <p:ph idx="1"/>
            <p:extLst>
              <p:ext uri="{D42A27DB-BD31-4B8C-83A1-F6EECF244321}">
                <p14:modId xmlns:p14="http://schemas.microsoft.com/office/powerpoint/2010/main" val="2115233032"/>
              </p:ext>
            </p:extLst>
          </p:nvPr>
        </p:nvGraphicFramePr>
        <p:xfrm>
          <a:off x="982663" y="1423204"/>
          <a:ext cx="9804400" cy="4287520"/>
        </p:xfrm>
        <a:graphic>
          <a:graphicData uri="http://schemas.openxmlformats.org/drawingml/2006/table">
            <a:tbl>
              <a:tblPr firstRow="1" bandRow="1">
                <a:tableStyleId>{5A111915-BE36-4E01-A7E5-04B1672EAD32}</a:tableStyleId>
              </a:tblPr>
              <a:tblGrid>
                <a:gridCol w="666594">
                  <a:extLst>
                    <a:ext uri="{9D8B030D-6E8A-4147-A177-3AD203B41FA5}">
                      <a16:colId xmlns:a16="http://schemas.microsoft.com/office/drawing/2014/main" val="3171133093"/>
                    </a:ext>
                  </a:extLst>
                </a:gridCol>
                <a:gridCol w="9137806">
                  <a:extLst>
                    <a:ext uri="{9D8B030D-6E8A-4147-A177-3AD203B41FA5}">
                      <a16:colId xmlns:a16="http://schemas.microsoft.com/office/drawing/2014/main" val="3294053"/>
                    </a:ext>
                  </a:extLst>
                </a:gridCol>
              </a:tblGrid>
              <a:tr h="370840">
                <a:tc>
                  <a:txBody>
                    <a:bodyPr/>
                    <a:lstStyle/>
                    <a:p>
                      <a:endParaRPr lang="en-US" sz="1600" dirty="0">
                        <a:latin typeface="Arial" panose="020B0604020202020204" pitchFamily="34" charset="0"/>
                        <a:cs typeface="Arial" panose="020B0604020202020204"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Programming Questions</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3633484187"/>
                  </a:ext>
                </a:extLst>
              </a:tr>
              <a:tr h="370840">
                <a:tc>
                  <a:txBody>
                    <a:bodyPr/>
                    <a:lstStyle/>
                    <a:p>
                      <a:r>
                        <a:rPr lang="en-US" sz="1600" dirty="0">
                          <a:latin typeface="Arial" panose="020B0604020202020204" pitchFamily="34" charset="0"/>
                          <a:cs typeface="Arial" panose="020B0604020202020204" pitchFamily="34" charset="0"/>
                        </a:rPr>
                        <a:t>1</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Print Hello World.</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848587117"/>
                  </a:ext>
                </a:extLst>
              </a:tr>
              <a:tr h="370840">
                <a:tc>
                  <a:txBody>
                    <a:bodyPr/>
                    <a:lstStyle/>
                    <a:p>
                      <a:r>
                        <a:rPr lang="en-US" sz="1600" dirty="0">
                          <a:latin typeface="Arial" panose="020B0604020202020204" pitchFamily="34" charset="0"/>
                          <a:cs typeface="Arial" panose="020B0604020202020204" pitchFamily="34" charset="0"/>
                        </a:rPr>
                        <a:t>2</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Take an input and print it.</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399336710"/>
                  </a:ext>
                </a:extLst>
              </a:tr>
              <a:tr h="370840">
                <a:tc>
                  <a:txBody>
                    <a:bodyPr/>
                    <a:lstStyle/>
                    <a:p>
                      <a:r>
                        <a:rPr lang="en-US" sz="1600">
                          <a:latin typeface="Arial" panose="020B0604020202020204" pitchFamily="34" charset="0"/>
                          <a:cs typeface="Arial" panose="020B0604020202020204" pitchFamily="34" charset="0"/>
                        </a:rPr>
                        <a:t>3</a:t>
                      </a:r>
                      <a:endParaRPr lang="en-US" sz="1600" dirty="0">
                        <a:latin typeface="Arial" panose="020B0604020202020204" pitchFamily="34" charset="0"/>
                        <a:cs typeface="Arial" panose="020B0604020202020204"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Write a function to print your favorite game. Along with a message.</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315932679"/>
                  </a:ext>
                </a:extLst>
              </a:tr>
              <a:tr h="370840">
                <a:tc>
                  <a:txBody>
                    <a:bodyPr/>
                    <a:lstStyle/>
                    <a:p>
                      <a:r>
                        <a:rPr lang="en-US" sz="1600" dirty="0">
                          <a:latin typeface="Arial" panose="020B0604020202020204" pitchFamily="34" charset="0"/>
                          <a:cs typeface="Arial" panose="020B0604020202020204" pitchFamily="34" charset="0"/>
                        </a:rPr>
                        <a:t>4</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Write a function to find if a number (e.g. n) is even or odd. </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481974880"/>
                  </a:ext>
                </a:extLst>
              </a:tr>
              <a:tr h="370840">
                <a:tc>
                  <a:txBody>
                    <a:bodyPr/>
                    <a:lstStyle/>
                    <a:p>
                      <a:r>
                        <a:rPr lang="en-US" sz="1600" dirty="0">
                          <a:latin typeface="Arial" panose="020B0604020202020204" pitchFamily="34" charset="0"/>
                          <a:cs typeface="Arial" panose="020B0604020202020204" pitchFamily="34" charset="0"/>
                        </a:rPr>
                        <a:t>5</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Write a function to add two numbers.</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498424348"/>
                  </a:ext>
                </a:extLst>
              </a:tr>
              <a:tr h="370840">
                <a:tc>
                  <a:txBody>
                    <a:bodyPr/>
                    <a:lstStyle/>
                    <a:p>
                      <a:r>
                        <a:rPr lang="en-US" sz="1600" dirty="0">
                          <a:latin typeface="Arial" panose="020B0604020202020204" pitchFamily="34" charset="0"/>
                          <a:cs typeface="Arial" panose="020B0604020202020204" pitchFamily="34" charset="0"/>
                        </a:rPr>
                        <a:t>6</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Given a list of </a:t>
                      </a:r>
                      <a:r>
                        <a:rPr lang="en-US" sz="1600" dirty="0" err="1">
                          <a:latin typeface="Arial" panose="020B0604020202020204" pitchFamily="34" charset="0"/>
                          <a:cs typeface="Arial" panose="020B0604020202020204" pitchFamily="34" charset="0"/>
                        </a:rPr>
                        <a:t>favourite</a:t>
                      </a:r>
                      <a:r>
                        <a:rPr lang="en-US" sz="1600" dirty="0">
                          <a:latin typeface="Arial" panose="020B0604020202020204" pitchFamily="34" charset="0"/>
                          <a:cs typeface="Arial" panose="020B0604020202020204" pitchFamily="34" charset="0"/>
                        </a:rPr>
                        <a:t> food: </a:t>
                      </a:r>
                      <a:r>
                        <a:rPr lang="en-US" sz="1600" dirty="0" err="1">
                          <a:latin typeface="Arial" panose="020B0604020202020204" pitchFamily="34" charset="0"/>
                          <a:cs typeface="Arial" panose="020B0604020202020204" pitchFamily="34" charset="0"/>
                        </a:rPr>
                        <a:t>favorite_food</a:t>
                      </a:r>
                      <a:r>
                        <a:rPr lang="en-US" sz="1600" dirty="0">
                          <a:latin typeface="Arial" panose="020B0604020202020204" pitchFamily="34" charset="0"/>
                          <a:cs typeface="Arial" panose="020B0604020202020204" pitchFamily="34" charset="0"/>
                        </a:rPr>
                        <a:t> = ["pizza", "ice cream", "green salad"]</a:t>
                      </a:r>
                    </a:p>
                    <a:p>
                      <a:r>
                        <a:rPr lang="en-US" sz="1600" dirty="0">
                          <a:latin typeface="Arial" panose="020B0604020202020204" pitchFamily="34" charset="0"/>
                          <a:cs typeface="Arial" panose="020B0604020202020204" pitchFamily="34" charset="0"/>
                        </a:rPr>
                        <a:t>Print the list items using "for" loop</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3917568067"/>
                  </a:ext>
                </a:extLst>
              </a:tr>
              <a:tr h="370840">
                <a:tc>
                  <a:txBody>
                    <a:bodyPr/>
                    <a:lstStyle/>
                    <a:p>
                      <a:r>
                        <a:rPr lang="en-US" sz="1600" dirty="0">
                          <a:latin typeface="Arial" panose="020B0604020202020204" pitchFamily="34" charset="0"/>
                          <a:cs typeface="Arial" panose="020B0604020202020204" pitchFamily="34" charset="0"/>
                        </a:rPr>
                        <a:t>7</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Print numbers from 1 to 10 using while loop.</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786838653"/>
                  </a:ext>
                </a:extLst>
              </a:tr>
              <a:tr h="370840">
                <a:tc>
                  <a:txBody>
                    <a:bodyPr/>
                    <a:lstStyle/>
                    <a:p>
                      <a:r>
                        <a:rPr lang="en-US" sz="1600" dirty="0">
                          <a:latin typeface="Arial" panose="020B0604020202020204" pitchFamily="34" charset="0"/>
                          <a:cs typeface="Arial" panose="020B0604020202020204" pitchFamily="34" charset="0"/>
                        </a:rPr>
                        <a:t>8</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Shuffle a list</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2908988701"/>
                  </a:ext>
                </a:extLst>
              </a:tr>
              <a:tr h="370840">
                <a:tc>
                  <a:txBody>
                    <a:bodyPr/>
                    <a:lstStyle/>
                    <a:p>
                      <a:r>
                        <a:rPr lang="en-US" sz="1600" dirty="0">
                          <a:latin typeface="Arial" panose="020B0604020202020204" pitchFamily="34" charset="0"/>
                          <a:cs typeface="Arial" panose="020B0604020202020204" pitchFamily="34" charset="0"/>
                        </a:rPr>
                        <a:t>9</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Create a Point class. Create two objects - point1, point2 and display those.</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4132709919"/>
                  </a:ext>
                </a:extLst>
              </a:tr>
              <a:tr h="370840">
                <a:tc>
                  <a:txBody>
                    <a:bodyPr/>
                    <a:lstStyle/>
                    <a:p>
                      <a:r>
                        <a:rPr lang="en-US" sz="1600" dirty="0">
                          <a:latin typeface="Arial" panose="020B0604020202020204" pitchFamily="34" charset="0"/>
                          <a:cs typeface="Arial" panose="020B0604020202020204" pitchFamily="34" charset="0"/>
                        </a:rPr>
                        <a:t>10</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Write an example code to demonstrate Exception Handling in Python</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2573014173"/>
                  </a:ext>
                </a:extLst>
              </a:tr>
            </a:tbl>
          </a:graphicData>
        </a:graphic>
      </p:graphicFrame>
    </p:spTree>
    <p:extLst>
      <p:ext uri="{BB962C8B-B14F-4D97-AF65-F5344CB8AC3E}">
        <p14:creationId xmlns:p14="http://schemas.microsoft.com/office/powerpoint/2010/main" val="2839046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DFA26-B2D7-4778-8D3C-562ECC68443D}"/>
              </a:ext>
            </a:extLst>
          </p:cNvPr>
          <p:cNvSpPr>
            <a:spLocks noGrp="1"/>
          </p:cNvSpPr>
          <p:nvPr>
            <p:ph type="title"/>
          </p:nvPr>
        </p:nvSpPr>
        <p:spPr/>
        <p:txBody>
          <a:bodyPr>
            <a:normAutofit/>
          </a:bodyPr>
          <a:lstStyle/>
          <a:p>
            <a:r>
              <a:rPr lang="en-US" sz="7200" dirty="0">
                <a:latin typeface="+mj-lt"/>
              </a:rPr>
              <a:t>Recap</a:t>
            </a:r>
          </a:p>
        </p:txBody>
      </p:sp>
      <p:sp>
        <p:nvSpPr>
          <p:cNvPr id="3" name="Content Placeholder 2">
            <a:extLst>
              <a:ext uri="{FF2B5EF4-FFF2-40B4-BE49-F238E27FC236}">
                <a16:creationId xmlns:a16="http://schemas.microsoft.com/office/drawing/2014/main" id="{4D8C8BF7-8DE3-4549-8CFC-9E122DCDAF07}"/>
              </a:ext>
            </a:extLst>
          </p:cNvPr>
          <p:cNvSpPr>
            <a:spLocks noGrp="1"/>
          </p:cNvSpPr>
          <p:nvPr>
            <p:ph idx="1"/>
          </p:nvPr>
        </p:nvSpPr>
        <p:spPr>
          <a:xfrm>
            <a:off x="4643438" y="142875"/>
            <a:ext cx="6492240" cy="6572250"/>
          </a:xfrm>
        </p:spPr>
        <p:txBody>
          <a:bodyPr>
            <a:noAutofit/>
          </a:bodyPr>
          <a:lstStyle/>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What is Python? &amp; Who is using Python?</a:t>
            </a: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Why learn another programming language?</a:t>
            </a: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"Hello World"</a:t>
            </a: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Printing output </a:t>
            </a: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Taking Input</a:t>
            </a: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Using Comments &amp; Structuring with indentation</a:t>
            </a: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Functions &amp; Control Flow</a:t>
            </a: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Conditional Control Flow: if, for &amp; while</a:t>
            </a: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Object Oriented Programming in Python</a:t>
            </a: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Using existing modules &amp; Exception Handling: An example</a:t>
            </a: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217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 calcmode="lin" valueType="num">
                                      <p:cBhvr additive="base">
                                        <p:cTn id="3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 calcmode="lin" valueType="num">
                                      <p:cBhvr additive="base">
                                        <p:cTn id="3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F6C0C-A133-4ECE-BE2B-91CDFCCB059B}"/>
              </a:ext>
            </a:extLst>
          </p:cNvPr>
          <p:cNvSpPr>
            <a:spLocks noGrp="1"/>
          </p:cNvSpPr>
          <p:nvPr>
            <p:ph type="title"/>
          </p:nvPr>
        </p:nvSpPr>
        <p:spPr>
          <a:xfrm>
            <a:off x="1097280" y="3361204"/>
            <a:ext cx="10058400" cy="807613"/>
          </a:xfrm>
        </p:spPr>
        <p:txBody>
          <a:bodyPr/>
          <a:lstStyle/>
          <a:p>
            <a:pPr algn="ctr"/>
            <a:r>
              <a:rPr lang="en-US" b="1" dirty="0">
                <a:solidFill>
                  <a:srgbClr val="B27EB5"/>
                </a:solidFill>
              </a:rPr>
              <a:t>Appendix</a:t>
            </a:r>
          </a:p>
        </p:txBody>
      </p:sp>
    </p:spTree>
    <p:extLst>
      <p:ext uri="{BB962C8B-B14F-4D97-AF65-F5344CB8AC3E}">
        <p14:creationId xmlns:p14="http://schemas.microsoft.com/office/powerpoint/2010/main" val="8546488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97DA-6F9E-4F4D-920A-1E5C618294C3}"/>
              </a:ext>
            </a:extLst>
          </p:cNvPr>
          <p:cNvSpPr>
            <a:spLocks noGrp="1"/>
          </p:cNvSpPr>
          <p:nvPr>
            <p:ph type="title"/>
          </p:nvPr>
        </p:nvSpPr>
        <p:spPr>
          <a:xfrm>
            <a:off x="1097280" y="384282"/>
            <a:ext cx="10058400" cy="807613"/>
          </a:xfrm>
        </p:spPr>
        <p:txBody>
          <a:bodyPr vert="horz" lIns="91440" tIns="45720" rIns="91440" bIns="45720" rtlCol="0" anchor="b">
            <a:normAutofit fontScale="90000"/>
          </a:bodyPr>
          <a:lstStyle/>
          <a:p>
            <a:r>
              <a:rPr lang="en-US" sz="4000" b="1" dirty="0">
                <a:solidFill>
                  <a:schemeClr val="tx2">
                    <a:lumMod val="60000"/>
                    <a:lumOff val="40000"/>
                  </a:schemeClr>
                </a:solidFill>
                <a:latin typeface="+mn-lt"/>
              </a:rPr>
              <a:t>Using </a:t>
            </a:r>
            <a:r>
              <a:rPr lang="en-US" sz="4000" b="1" dirty="0">
                <a:solidFill>
                  <a:schemeClr val="accent5"/>
                </a:solidFill>
                <a:latin typeface="+mn-lt"/>
              </a:rPr>
              <a:t>.py </a:t>
            </a:r>
            <a:r>
              <a:rPr lang="en-US" sz="4000" b="1" dirty="0">
                <a:solidFill>
                  <a:schemeClr val="tx2">
                    <a:lumMod val="60000"/>
                    <a:lumOff val="40000"/>
                  </a:schemeClr>
                </a:solidFill>
                <a:latin typeface="+mn-lt"/>
              </a:rPr>
              <a:t>file vs executing directly via the interpreter</a:t>
            </a:r>
          </a:p>
        </p:txBody>
      </p:sp>
      <p:sp>
        <p:nvSpPr>
          <p:cNvPr id="6" name="Content Placeholder 5">
            <a:extLst>
              <a:ext uri="{FF2B5EF4-FFF2-40B4-BE49-F238E27FC236}">
                <a16:creationId xmlns:a16="http://schemas.microsoft.com/office/drawing/2014/main" id="{DCAE3357-EDCE-46C7-A847-D7ADD746EF73}"/>
              </a:ext>
            </a:extLst>
          </p:cNvPr>
          <p:cNvSpPr>
            <a:spLocks noGrp="1"/>
          </p:cNvSpPr>
          <p:nvPr>
            <p:ph idx="1"/>
          </p:nvPr>
        </p:nvSpPr>
        <p:spPr/>
        <p:txBody>
          <a:bodyPr>
            <a:normAutofit/>
          </a:bodyPr>
          <a:lstStyle/>
          <a:p>
            <a:r>
              <a:rPr lang="en-US" sz="1800" dirty="0">
                <a:solidFill>
                  <a:schemeClr val="tx1"/>
                </a:solidFill>
                <a:latin typeface="Arial" panose="020B0604020202020204" pitchFamily="34" charset="0"/>
                <a:cs typeface="Arial" panose="020B0604020202020204" pitchFamily="34" charset="0"/>
              </a:rPr>
              <a:t>Steps:</a:t>
            </a:r>
          </a:p>
          <a:p>
            <a:pPr lvl="1">
              <a:buClrTx/>
              <a:buFont typeface="Arial" panose="020B0604020202020204" pitchFamily="34" charset="0"/>
              <a:buChar char="•"/>
            </a:pPr>
            <a:r>
              <a:rPr lang="en-US" dirty="0">
                <a:solidFill>
                  <a:schemeClr val="tx1"/>
                </a:solidFill>
                <a:highlight>
                  <a:srgbClr val="FFFFFF"/>
                </a:highlight>
                <a:latin typeface="Arial" panose="020B0604020202020204" pitchFamily="34" charset="0"/>
                <a:cs typeface="Arial" panose="020B0604020202020204" pitchFamily="34" charset="0"/>
              </a:rPr>
              <a:t>Create a </a:t>
            </a:r>
            <a:r>
              <a:rPr lang="en-US" b="1" dirty="0">
                <a:solidFill>
                  <a:schemeClr val="tx1"/>
                </a:solidFill>
                <a:highlight>
                  <a:srgbClr val="FFFFFF"/>
                </a:highlight>
                <a:latin typeface="Arial" panose="020B0604020202020204" pitchFamily="34" charset="0"/>
                <a:cs typeface="Arial" panose="020B0604020202020204" pitchFamily="34" charset="0"/>
              </a:rPr>
              <a:t>.py </a:t>
            </a:r>
            <a:r>
              <a:rPr lang="en-US" dirty="0">
                <a:solidFill>
                  <a:schemeClr val="tx1"/>
                </a:solidFill>
                <a:highlight>
                  <a:srgbClr val="FFFFFF"/>
                </a:highlight>
                <a:latin typeface="Arial" panose="020B0604020202020204" pitchFamily="34" charset="0"/>
                <a:cs typeface="Arial" panose="020B0604020202020204" pitchFamily="34" charset="0"/>
              </a:rPr>
              <a:t>file (e.g. main.py)</a:t>
            </a:r>
          </a:p>
          <a:p>
            <a:pPr lvl="1">
              <a:buClrTx/>
              <a:buFont typeface="Arial" panose="020B0604020202020204" pitchFamily="34" charset="0"/>
              <a:buChar char="•"/>
            </a:pPr>
            <a:r>
              <a:rPr lang="en-US" dirty="0">
                <a:solidFill>
                  <a:schemeClr val="tx1"/>
                </a:solidFill>
                <a:highlight>
                  <a:srgbClr val="FFFFFF"/>
                </a:highlight>
                <a:latin typeface="Arial" panose="020B0604020202020204" pitchFamily="34" charset="0"/>
                <a:cs typeface="Arial" panose="020B0604020202020204" pitchFamily="34" charset="0"/>
              </a:rPr>
              <a:t>Write the python code and save</a:t>
            </a:r>
          </a:p>
          <a:p>
            <a:pPr lvl="1">
              <a:buClrTx/>
              <a:buFont typeface="Arial" panose="020B0604020202020204" pitchFamily="34" charset="0"/>
              <a:buChar char="•"/>
            </a:pPr>
            <a:r>
              <a:rPr lang="en-US" dirty="0">
                <a:solidFill>
                  <a:schemeClr val="tx1"/>
                </a:solidFill>
                <a:highlight>
                  <a:srgbClr val="FFFFFF"/>
                </a:highlight>
                <a:latin typeface="Arial" panose="020B0604020202020204" pitchFamily="34" charset="0"/>
                <a:cs typeface="Arial" panose="020B0604020202020204" pitchFamily="34" charset="0"/>
              </a:rPr>
              <a:t>Execute it using  </a:t>
            </a:r>
          </a:p>
          <a:p>
            <a:pPr lvl="2">
              <a:buClrTx/>
              <a:buFont typeface="Arial" panose="020B0604020202020204" pitchFamily="34" charset="0"/>
              <a:buChar char="•"/>
            </a:pPr>
            <a:r>
              <a:rPr lang="en-US" sz="1800" b="1" dirty="0">
                <a:solidFill>
                  <a:schemeClr val="tx1"/>
                </a:solidFill>
                <a:highlight>
                  <a:srgbClr val="FFFFFF"/>
                </a:highlight>
                <a:latin typeface="Arial" panose="020B0604020202020204" pitchFamily="34" charset="0"/>
                <a:cs typeface="Arial" panose="020B0604020202020204" pitchFamily="34" charset="0"/>
              </a:rPr>
              <a:t>python main.py</a:t>
            </a:r>
            <a:r>
              <a:rPr lang="en-US" sz="1800" dirty="0">
                <a:solidFill>
                  <a:schemeClr val="tx1"/>
                </a:solidFill>
                <a:highlight>
                  <a:srgbClr val="FFFFFF"/>
                </a:highlight>
                <a:latin typeface="Arial" panose="020B0604020202020204" pitchFamily="34" charset="0"/>
                <a:cs typeface="Arial" panose="020B0604020202020204" pitchFamily="34" charset="0"/>
              </a:rPr>
              <a:t> on your command shell</a:t>
            </a:r>
          </a:p>
          <a:p>
            <a:pPr lvl="2">
              <a:buClrTx/>
              <a:buFont typeface="Arial" panose="020B0604020202020204" pitchFamily="34" charset="0"/>
              <a:buChar char="•"/>
            </a:pPr>
            <a:r>
              <a:rPr lang="en-US" sz="1800" dirty="0">
                <a:solidFill>
                  <a:schemeClr val="tx1"/>
                </a:solidFill>
                <a:highlight>
                  <a:srgbClr val="FFFFFF"/>
                </a:highlight>
                <a:latin typeface="Arial" panose="020B0604020202020204" pitchFamily="34" charset="0"/>
                <a:cs typeface="Arial" panose="020B0604020202020204" pitchFamily="34" charset="0"/>
              </a:rPr>
              <a:t>Clicking the “run” button in repl.it</a:t>
            </a:r>
          </a:p>
          <a:p>
            <a:pPr marL="201168" lvl="1" indent="0">
              <a:buNone/>
            </a:pPr>
            <a:endParaRPr lang="en-US" dirty="0">
              <a:solidFill>
                <a:schemeClr val="tx1"/>
              </a:solidFill>
              <a:highlight>
                <a:srgbClr val="FFFFFF"/>
              </a:highlight>
              <a:latin typeface="Arial" panose="020B0604020202020204" pitchFamily="34" charset="0"/>
              <a:cs typeface="Arial" panose="020B0604020202020204" pitchFamily="34" charset="0"/>
            </a:endParaRPr>
          </a:p>
          <a:p>
            <a:pPr marL="0">
              <a:buNone/>
            </a:pPr>
            <a:r>
              <a:rPr lang="en-US" sz="1800" dirty="0">
                <a:solidFill>
                  <a:schemeClr val="tx1"/>
                </a:solidFill>
                <a:latin typeface="Arial" panose="020B0604020202020204" pitchFamily="34" charset="0"/>
                <a:cs typeface="Arial" panose="020B0604020202020204" pitchFamily="34" charset="0"/>
              </a:rPr>
              <a:t>Benefits:</a:t>
            </a:r>
          </a:p>
          <a:p>
            <a:pPr lvl="1">
              <a:buClrTx/>
              <a:buFont typeface="Arial" panose="020B0604020202020204" pitchFamily="34" charset="0"/>
              <a:buChar char="•"/>
            </a:pPr>
            <a:r>
              <a:rPr lang="en-US" dirty="0">
                <a:solidFill>
                  <a:schemeClr val="tx1"/>
                </a:solidFill>
                <a:highlight>
                  <a:srgbClr val="FFFFFF"/>
                </a:highlight>
                <a:latin typeface="Arial" panose="020B0604020202020204" pitchFamily="34" charset="0"/>
                <a:cs typeface="Arial" panose="020B0604020202020204" pitchFamily="34" charset="0"/>
              </a:rPr>
              <a:t>Saves retyping</a:t>
            </a:r>
          </a:p>
          <a:p>
            <a:pPr lvl="1">
              <a:buClrTx/>
              <a:buFont typeface="Arial" panose="020B0604020202020204" pitchFamily="34" charset="0"/>
              <a:buChar char="•"/>
            </a:pPr>
            <a:r>
              <a:rPr lang="en-US" dirty="0">
                <a:solidFill>
                  <a:schemeClr val="tx1"/>
                </a:solidFill>
                <a:highlight>
                  <a:srgbClr val="FFFFFF"/>
                </a:highlight>
                <a:latin typeface="Arial" panose="020B0604020202020204" pitchFamily="34" charset="0"/>
                <a:cs typeface="Arial" panose="020B0604020202020204" pitchFamily="34" charset="0"/>
              </a:rPr>
              <a:t>Projects are complex and contain many files</a:t>
            </a:r>
          </a:p>
          <a:p>
            <a:pPr marL="201168" lvl="1" indent="0">
              <a:buNone/>
            </a:pP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1835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D8FA-912F-4C2D-86F2-33B54D2629D2}"/>
              </a:ext>
            </a:extLst>
          </p:cNvPr>
          <p:cNvSpPr>
            <a:spLocks noGrp="1"/>
          </p:cNvSpPr>
          <p:nvPr>
            <p:ph type="title"/>
          </p:nvPr>
        </p:nvSpPr>
        <p:spPr>
          <a:xfrm>
            <a:off x="1097280" y="384279"/>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File Handling: An example</a:t>
            </a:r>
          </a:p>
        </p:txBody>
      </p:sp>
      <p:graphicFrame>
        <p:nvGraphicFramePr>
          <p:cNvPr id="3" name="Table 2">
            <a:extLst>
              <a:ext uri="{FF2B5EF4-FFF2-40B4-BE49-F238E27FC236}">
                <a16:creationId xmlns:a16="http://schemas.microsoft.com/office/drawing/2014/main" id="{E8DD8354-F2FA-40F3-A82A-051D10379B42}"/>
              </a:ext>
            </a:extLst>
          </p:cNvPr>
          <p:cNvGraphicFramePr>
            <a:graphicFrameLocks noGrp="1"/>
          </p:cNvGraphicFramePr>
          <p:nvPr>
            <p:extLst>
              <p:ext uri="{D42A27DB-BD31-4B8C-83A1-F6EECF244321}">
                <p14:modId xmlns:p14="http://schemas.microsoft.com/office/powerpoint/2010/main" val="4175664525"/>
              </p:ext>
            </p:extLst>
          </p:nvPr>
        </p:nvGraphicFramePr>
        <p:xfrm>
          <a:off x="1097280" y="1618447"/>
          <a:ext cx="8128000" cy="2595880"/>
        </p:xfrm>
        <a:graphic>
          <a:graphicData uri="http://schemas.openxmlformats.org/drawingml/2006/table">
            <a:tbl>
              <a:tblPr firstRow="1" bandRow="1">
                <a:tableStyleId>{5A111915-BE36-4E01-A7E5-04B1672EAD32}</a:tableStyleId>
              </a:tblPr>
              <a:tblGrid>
                <a:gridCol w="8128000">
                  <a:extLst>
                    <a:ext uri="{9D8B030D-6E8A-4147-A177-3AD203B41FA5}">
                      <a16:colId xmlns:a16="http://schemas.microsoft.com/office/drawing/2014/main" val="4166183586"/>
                    </a:ext>
                  </a:extLst>
                </a:gridCol>
              </a:tblGrid>
              <a:tr h="370840">
                <a:tc>
                  <a:txBody>
                    <a:bodyPr/>
                    <a:lstStyle/>
                    <a:p>
                      <a:r>
                        <a:rPr lang="en-US" dirty="0"/>
                        <a:t>main.py</a:t>
                      </a:r>
                    </a:p>
                  </a:txBody>
                  <a:tcPr/>
                </a:tc>
                <a:extLst>
                  <a:ext uri="{0D108BD9-81ED-4DB2-BD59-A6C34878D82A}">
                    <a16:rowId xmlns:a16="http://schemas.microsoft.com/office/drawing/2014/main" val="2647636665"/>
                  </a:ext>
                </a:extLst>
              </a:tr>
              <a:tr h="370840">
                <a:tc>
                  <a:txBody>
                    <a:bodyPr/>
                    <a:lstStyle/>
                    <a:p>
                      <a:r>
                        <a:rPr lang="en-US" sz="1400" b="1" dirty="0">
                          <a:solidFill>
                            <a:srgbClr val="0000FF"/>
                          </a:solidFill>
                          <a:latin typeface="Courier New" panose="02070309020205020404" pitchFamily="49" charset="0"/>
                        </a:rPr>
                        <a:t>from</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os</a:t>
                      </a:r>
                      <a:r>
                        <a:rPr lang="en-US" sz="1400" b="1" dirty="0" err="1">
                          <a:solidFill>
                            <a:srgbClr val="000080"/>
                          </a:solidFill>
                          <a:latin typeface="Courier New" panose="02070309020205020404" pitchFamily="49" charset="0"/>
                        </a:rPr>
                        <a:t>.</a:t>
                      </a:r>
                      <a:r>
                        <a:rPr lang="en-US" sz="1400" b="0" dirty="0" err="1">
                          <a:solidFill>
                            <a:srgbClr val="000000"/>
                          </a:solidFill>
                          <a:latin typeface="Courier New" panose="02070309020205020404" pitchFamily="49" charset="0"/>
                        </a:rPr>
                        <a:t>path</a:t>
                      </a:r>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import</a:t>
                      </a:r>
                      <a:r>
                        <a:rPr lang="en-US" sz="1400" b="0" dirty="0">
                          <a:solidFill>
                            <a:srgbClr val="000000"/>
                          </a:solidFill>
                          <a:latin typeface="Courier New" panose="02070309020205020404" pitchFamily="49" charset="0"/>
                        </a:rPr>
                        <a:t> exists</a:t>
                      </a:r>
                    </a:p>
                    <a:p>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filename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a:t>
                      </a:r>
                      <a:r>
                        <a:rPr lang="en-US" sz="1400" b="0" dirty="0">
                          <a:solidFill>
                            <a:srgbClr val="808080"/>
                          </a:solidFill>
                          <a:latin typeface="Courier New" panose="02070309020205020404" pitchFamily="49" charset="0"/>
                        </a:rPr>
                        <a:t>'file1.txt'</a:t>
                      </a:r>
                      <a:endParaRPr lang="en-US" sz="1400" b="0" dirty="0">
                        <a:solidFill>
                          <a:srgbClr val="000000"/>
                        </a:solidFill>
                        <a:latin typeface="Courier New" panose="02070309020205020404" pitchFamily="49" charset="0"/>
                      </a:endParaRPr>
                    </a:p>
                    <a:p>
                      <a:r>
                        <a:rPr lang="en-US" sz="1400" b="1" dirty="0">
                          <a:solidFill>
                            <a:srgbClr val="0000FF"/>
                          </a:solidFill>
                          <a:latin typeface="Courier New" panose="02070309020205020404" pitchFamily="49" charset="0"/>
                        </a:rPr>
                        <a:t>if</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exists</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filename</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file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open</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filename</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b="0" dirty="0" err="1">
                          <a:solidFill>
                            <a:srgbClr val="000000"/>
                          </a:solidFill>
                          <a:latin typeface="Courier New" panose="02070309020205020404" pitchFamily="49" charset="0"/>
                        </a:rPr>
                        <a:t>f</a:t>
                      </a:r>
                      <a:r>
                        <a:rPr lang="en-US" sz="1400" b="0" dirty="0" err="1">
                          <a:solidFill>
                            <a:srgbClr val="808080"/>
                          </a:solidFill>
                          <a:latin typeface="Courier New" panose="02070309020205020404" pitchFamily="49" charset="0"/>
                        </a:rPr>
                        <a:t>"Here's</a:t>
                      </a:r>
                      <a:r>
                        <a:rPr lang="en-US" sz="1400" b="0" dirty="0">
                          <a:solidFill>
                            <a:srgbClr val="808080"/>
                          </a:solidFill>
                          <a:latin typeface="Courier New" panose="02070309020205020404" pitchFamily="49" charset="0"/>
                        </a:rPr>
                        <a:t> the file content: \n{</a:t>
                      </a:r>
                      <a:r>
                        <a:rPr lang="en-US" sz="1400" b="0" dirty="0" err="1">
                          <a:solidFill>
                            <a:srgbClr val="808080"/>
                          </a:solidFill>
                          <a:latin typeface="Courier New" panose="02070309020205020404" pitchFamily="49" charset="0"/>
                        </a:rPr>
                        <a:t>file.read</a:t>
                      </a:r>
                      <a:r>
                        <a:rPr lang="en-US" sz="1400" b="0" dirty="0">
                          <a:solidFill>
                            <a:srgbClr val="808080"/>
                          </a:solidFill>
                          <a:latin typeface="Courier New" panose="02070309020205020404" pitchFamily="49" charset="0"/>
                        </a:rPr>
                        <a:t>()}"</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1" dirty="0">
                          <a:solidFill>
                            <a:srgbClr val="0000FF"/>
                          </a:solidFill>
                          <a:latin typeface="Courier New" panose="02070309020205020404" pitchFamily="49" charset="0"/>
                        </a:rPr>
                        <a:t>else</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b="0" dirty="0">
                          <a:solidFill>
                            <a:srgbClr val="808080"/>
                          </a:solidFill>
                          <a:latin typeface="Courier New" panose="02070309020205020404" pitchFamily="49" charset="0"/>
                        </a:rPr>
                        <a:t>"No such file exists"</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err="1">
                          <a:solidFill>
                            <a:srgbClr val="000000"/>
                          </a:solidFill>
                          <a:latin typeface="Courier New" panose="02070309020205020404" pitchFamily="49" charset="0"/>
                        </a:rPr>
                        <a:t>file</a:t>
                      </a:r>
                      <a:r>
                        <a:rPr lang="en-US" sz="1400" b="1" dirty="0" err="1">
                          <a:solidFill>
                            <a:srgbClr val="000080"/>
                          </a:solidFill>
                          <a:latin typeface="Courier New" panose="02070309020205020404" pitchFamily="49" charset="0"/>
                        </a:rPr>
                        <a:t>.</a:t>
                      </a:r>
                      <a:r>
                        <a:rPr lang="en-US" sz="1400" b="0" dirty="0" err="1">
                          <a:solidFill>
                            <a:srgbClr val="000000"/>
                          </a:solidFill>
                          <a:latin typeface="Courier New" panose="02070309020205020404" pitchFamily="49" charset="0"/>
                        </a:rPr>
                        <a:t>close</a:t>
                      </a:r>
                      <a:r>
                        <a:rPr lang="en-US" sz="1400" b="1" dirty="0">
                          <a:solidFill>
                            <a:srgbClr val="000080"/>
                          </a:solidFill>
                          <a:latin typeface="Courier New" panose="02070309020205020404" pitchFamily="49" charset="0"/>
                        </a:rPr>
                        <a:t>();</a:t>
                      </a:r>
                      <a:endParaRPr lang="en-US" sz="1400" b="0" dirty="0">
                        <a:solidFill>
                          <a:schemeClr val="tx1"/>
                        </a:solidFill>
                      </a:endParaRPr>
                    </a:p>
                    <a:p>
                      <a:endParaRPr lang="en-US" sz="1400" b="0" dirty="0">
                        <a:solidFill>
                          <a:schemeClr val="tx1"/>
                        </a:solidFill>
                      </a:endParaRPr>
                    </a:p>
                  </a:txBody>
                  <a:tcPr/>
                </a:tc>
                <a:extLst>
                  <a:ext uri="{0D108BD9-81ED-4DB2-BD59-A6C34878D82A}">
                    <a16:rowId xmlns:a16="http://schemas.microsoft.com/office/drawing/2014/main" val="1411366662"/>
                  </a:ext>
                </a:extLst>
              </a:tr>
            </a:tbl>
          </a:graphicData>
        </a:graphic>
      </p:graphicFrame>
      <p:graphicFrame>
        <p:nvGraphicFramePr>
          <p:cNvPr id="5" name="Table 4">
            <a:extLst>
              <a:ext uri="{FF2B5EF4-FFF2-40B4-BE49-F238E27FC236}">
                <a16:creationId xmlns:a16="http://schemas.microsoft.com/office/drawing/2014/main" id="{2541AD98-CCBC-47D2-8095-774EEFDA255C}"/>
              </a:ext>
            </a:extLst>
          </p:cNvPr>
          <p:cNvGraphicFramePr>
            <a:graphicFrameLocks noGrp="1"/>
          </p:cNvGraphicFramePr>
          <p:nvPr>
            <p:extLst>
              <p:ext uri="{D42A27DB-BD31-4B8C-83A1-F6EECF244321}">
                <p14:modId xmlns:p14="http://schemas.microsoft.com/office/powerpoint/2010/main" val="1622706292"/>
              </p:ext>
            </p:extLst>
          </p:nvPr>
        </p:nvGraphicFramePr>
        <p:xfrm>
          <a:off x="1119049" y="4640882"/>
          <a:ext cx="8128000" cy="1315720"/>
        </p:xfrm>
        <a:graphic>
          <a:graphicData uri="http://schemas.openxmlformats.org/drawingml/2006/table">
            <a:tbl>
              <a:tblPr firstRow="1" bandRow="1">
                <a:tableStyleId>{5A111915-BE36-4E01-A7E5-04B1672EAD32}</a:tableStyleId>
              </a:tblPr>
              <a:tblGrid>
                <a:gridCol w="8128000">
                  <a:extLst>
                    <a:ext uri="{9D8B030D-6E8A-4147-A177-3AD203B41FA5}">
                      <a16:colId xmlns:a16="http://schemas.microsoft.com/office/drawing/2014/main" val="4166183586"/>
                    </a:ext>
                  </a:extLst>
                </a:gridCol>
              </a:tblGrid>
              <a:tr h="370840">
                <a:tc>
                  <a:txBody>
                    <a:bodyPr/>
                    <a:lstStyle/>
                    <a:p>
                      <a:r>
                        <a:rPr lang="en-US" dirty="0"/>
                        <a:t>file1.txt </a:t>
                      </a:r>
                    </a:p>
                  </a:txBody>
                  <a:tcPr/>
                </a:tc>
                <a:extLst>
                  <a:ext uri="{0D108BD9-81ED-4DB2-BD59-A6C34878D82A}">
                    <a16:rowId xmlns:a16="http://schemas.microsoft.com/office/drawing/2014/main" val="2647636665"/>
                  </a:ext>
                </a:extLst>
              </a:tr>
              <a:tr h="370840">
                <a:tc>
                  <a:txBody>
                    <a:bodyPr/>
                    <a:lstStyle/>
                    <a:p>
                      <a:r>
                        <a:rPr lang="en-US" sz="1400" dirty="0">
                          <a:highlight>
                            <a:srgbClr val="FFFFFF"/>
                          </a:highlight>
                        </a:rPr>
                        <a:t>Lorem Ipsum is simply dummy text of the printing and typesetting industry. Lorem Ipsum has been the standard dummy text ever since the 1500s, when an unknown printer took a galley of type and scrambled it to make a type specimen book. It has survived not only five centuries, but also the leap into electronic typesetting, remaining essentially unchanged. </a:t>
                      </a:r>
                      <a:endParaRPr lang="en-US" sz="1400" b="0" dirty="0">
                        <a:solidFill>
                          <a:schemeClr val="tx1"/>
                        </a:solidFill>
                      </a:endParaRPr>
                    </a:p>
                  </a:txBody>
                  <a:tcPr/>
                </a:tc>
                <a:extLst>
                  <a:ext uri="{0D108BD9-81ED-4DB2-BD59-A6C34878D82A}">
                    <a16:rowId xmlns:a16="http://schemas.microsoft.com/office/drawing/2014/main" val="1411366662"/>
                  </a:ext>
                </a:extLst>
              </a:tr>
            </a:tbl>
          </a:graphicData>
        </a:graphic>
      </p:graphicFrame>
    </p:spTree>
    <p:extLst>
      <p:ext uri="{BB962C8B-B14F-4D97-AF65-F5344CB8AC3E}">
        <p14:creationId xmlns:p14="http://schemas.microsoft.com/office/powerpoint/2010/main" val="4514895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EC607-466E-4F2D-8C17-B3F9A0CF0E2E}"/>
              </a:ext>
            </a:extLst>
          </p:cNvPr>
          <p:cNvSpPr>
            <a:spLocks noGrp="1"/>
          </p:cNvSpPr>
          <p:nvPr>
            <p:ph type="title"/>
          </p:nvPr>
        </p:nvSpPr>
        <p:spPr>
          <a:xfrm>
            <a:off x="1097280" y="412856"/>
            <a:ext cx="10058400" cy="807613"/>
          </a:xfrm>
        </p:spPr>
        <p:txBody>
          <a:bodyPr/>
          <a:lstStyle/>
          <a:p>
            <a:r>
              <a:rPr lang="en-US" sz="4000" b="1" dirty="0">
                <a:solidFill>
                  <a:schemeClr val="tx2">
                    <a:lumMod val="60000"/>
                    <a:lumOff val="40000"/>
                  </a:schemeClr>
                </a:solidFill>
                <a:latin typeface="+mn-lt"/>
              </a:rPr>
              <a:t>Coding</a:t>
            </a:r>
            <a:r>
              <a:rPr lang="en-US" b="1" dirty="0">
                <a:solidFill>
                  <a:srgbClr val="B27EB5"/>
                </a:solidFill>
              </a:rPr>
              <a:t> Conventions for Python – Pep8</a:t>
            </a:r>
          </a:p>
        </p:txBody>
      </p:sp>
      <p:sp>
        <p:nvSpPr>
          <p:cNvPr id="6" name="Content Placeholder 5">
            <a:extLst>
              <a:ext uri="{FF2B5EF4-FFF2-40B4-BE49-F238E27FC236}">
                <a16:creationId xmlns:a16="http://schemas.microsoft.com/office/drawing/2014/main" id="{9E648C98-96BA-492F-8E0A-287450A2E171}"/>
              </a:ext>
            </a:extLst>
          </p:cNvPr>
          <p:cNvSpPr>
            <a:spLocks noGrp="1"/>
          </p:cNvSpPr>
          <p:nvPr>
            <p:ph idx="1"/>
          </p:nvPr>
        </p:nvSpPr>
        <p:spPr/>
        <p:txBody>
          <a:bodyPr>
            <a:normAutofit/>
          </a:bodyPr>
          <a:lstStyle/>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Style guide for Python </a:t>
            </a:r>
            <a:r>
              <a:rPr lang="en-US" dirty="0">
                <a:latin typeface="Arial" panose="020B0604020202020204" pitchFamily="34" charset="0"/>
                <a:cs typeface="Arial" panose="020B0604020202020204" pitchFamily="34" charset="0"/>
                <a:hlinkClick r:id="rId2"/>
              </a:rPr>
              <a:t>https://www.python.org/dev/peps/pep-0008/</a:t>
            </a: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Check your Python code online for Pep8 requirements </a:t>
            </a:r>
            <a:r>
              <a:rPr lang="en-US" dirty="0">
                <a:latin typeface="Arial" panose="020B0604020202020204" pitchFamily="34" charset="0"/>
                <a:cs typeface="Arial" panose="020B0604020202020204" pitchFamily="34" charset="0"/>
                <a:hlinkClick r:id="rId3"/>
              </a:rPr>
              <a:t>http://pep8online.com/</a:t>
            </a:r>
            <a:endParaRPr lang="en-US"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31951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EC607-466E-4F2D-8C17-B3F9A0CF0E2E}"/>
              </a:ext>
            </a:extLst>
          </p:cNvPr>
          <p:cNvSpPr>
            <a:spLocks noGrp="1"/>
          </p:cNvSpPr>
          <p:nvPr>
            <p:ph type="title"/>
          </p:nvPr>
        </p:nvSpPr>
        <p:spPr>
          <a:xfrm>
            <a:off x="1097280" y="412855"/>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Python 2.7 vs Python 3</a:t>
            </a:r>
          </a:p>
        </p:txBody>
      </p:sp>
      <p:sp>
        <p:nvSpPr>
          <p:cNvPr id="6" name="Content Placeholder 5">
            <a:extLst>
              <a:ext uri="{FF2B5EF4-FFF2-40B4-BE49-F238E27FC236}">
                <a16:creationId xmlns:a16="http://schemas.microsoft.com/office/drawing/2014/main" id="{9E648C98-96BA-492F-8E0A-287450A2E171}"/>
              </a:ext>
            </a:extLst>
          </p:cNvPr>
          <p:cNvSpPr>
            <a:spLocks noGrp="1"/>
          </p:cNvSpPr>
          <p:nvPr>
            <p:ph idx="1"/>
          </p:nvPr>
        </p:nvSpPr>
        <p:spPr/>
        <p:txBody>
          <a:bodyPr>
            <a:normAutofit/>
          </a:bodyPr>
          <a:lstStyle/>
          <a:p>
            <a:r>
              <a:rPr lang="en-US" sz="1800" dirty="0">
                <a:solidFill>
                  <a:schemeClr val="tx1"/>
                </a:solidFill>
                <a:latin typeface="Arial" panose="020B0604020202020204" pitchFamily="34" charset="0"/>
                <a:cs typeface="Arial" panose="020B0604020202020204" pitchFamily="34" charset="0"/>
              </a:rPr>
              <a:t>Check out these links to know about the Python 2.7 vs Python 3 story</a:t>
            </a: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hlinkClick r:id="rId2"/>
              </a:rPr>
              <a:t>https://snarky.ca/why-python-3-exists/</a:t>
            </a:r>
          </a:p>
          <a:p>
            <a:pPr lvl="1">
              <a:buClrTx/>
              <a:buFont typeface="Arial" panose="020B0604020202020204" pitchFamily="34" charset="0"/>
              <a:buChar char="•"/>
            </a:pPr>
            <a:endParaRPr lang="en-US" dirty="0">
              <a:latin typeface="Arial" panose="020B0604020202020204" pitchFamily="34" charset="0"/>
              <a:cs typeface="Arial" panose="020B0604020202020204" pitchFamily="34" charset="0"/>
              <a:hlinkClick r:id="rId2"/>
            </a:endParaRP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hlinkClick r:id="rId2"/>
              </a:rPr>
              <a:t>https://www.quora.com/As-someone-interested-in-learning-Python-should-I-start-with-2-x-or-go-straight-to-3-x</a:t>
            </a: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Python 2.7 will retire in - </a:t>
            </a:r>
            <a:r>
              <a:rPr lang="en-US" dirty="0">
                <a:latin typeface="Arial" panose="020B0604020202020204" pitchFamily="34" charset="0"/>
                <a:cs typeface="Arial" panose="020B0604020202020204" pitchFamily="34" charset="0"/>
                <a:hlinkClick r:id="rId3"/>
              </a:rPr>
              <a:t>https://pythonclock.org/</a:t>
            </a: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2453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EE7F6-5883-4905-A713-0F4E09E41742}"/>
              </a:ext>
            </a:extLst>
          </p:cNvPr>
          <p:cNvSpPr>
            <a:spLocks noGrp="1"/>
          </p:cNvSpPr>
          <p:nvPr>
            <p:ph type="title"/>
          </p:nvPr>
        </p:nvSpPr>
        <p:spPr>
          <a:xfrm>
            <a:off x="1097280" y="412855"/>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Python community around</a:t>
            </a:r>
          </a:p>
        </p:txBody>
      </p:sp>
      <p:sp>
        <p:nvSpPr>
          <p:cNvPr id="3" name="Content Placeholder 2">
            <a:extLst>
              <a:ext uri="{FF2B5EF4-FFF2-40B4-BE49-F238E27FC236}">
                <a16:creationId xmlns:a16="http://schemas.microsoft.com/office/drawing/2014/main" id="{A741B950-DC81-429F-8080-7F919164D7DD}"/>
              </a:ext>
            </a:extLst>
          </p:cNvPr>
          <p:cNvSpPr>
            <a:spLocks noGrp="1"/>
          </p:cNvSpPr>
          <p:nvPr>
            <p:ph idx="1"/>
          </p:nvPr>
        </p:nvSpPr>
        <p:spPr/>
        <p:txBody>
          <a:bodyPr>
            <a:noAutofit/>
          </a:bodyPr>
          <a:lstStyle/>
          <a:p>
            <a:endParaRPr lang="en-US" sz="1800"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hlinkClick r:id="rId2"/>
              </a:rPr>
              <a:t>https://www.python.org/community/</a:t>
            </a:r>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hlinkClick r:id="rId3"/>
              </a:rPr>
              <a:t>https://www.meetup.com/PSPPython/</a:t>
            </a:r>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hlinkClick r:id="rId4"/>
              </a:rPr>
              <a:t>https://www.meetup.com/Seattle-PyLadies/</a:t>
            </a:r>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 </a:t>
            </a:r>
          </a:p>
          <a:p>
            <a:r>
              <a:rPr lang="en-US" sz="1600" i="1" dirty="0">
                <a:latin typeface="Arial" panose="020B0604020202020204" pitchFamily="34" charset="0"/>
                <a:cs typeface="Arial" panose="020B0604020202020204" pitchFamily="34" charset="0"/>
              </a:rPr>
              <a:t>Feel free to add more!</a:t>
            </a:r>
            <a:endParaRPr lang="en-US" sz="1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7209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12855"/>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Additional Resources, References</a:t>
            </a:r>
          </a:p>
        </p:txBody>
      </p:sp>
      <p:sp>
        <p:nvSpPr>
          <p:cNvPr id="6" name="Content Placeholder 5">
            <a:extLst>
              <a:ext uri="{FF2B5EF4-FFF2-40B4-BE49-F238E27FC236}">
                <a16:creationId xmlns:a16="http://schemas.microsoft.com/office/drawing/2014/main" id="{19CAE1FF-8C9E-4616-A44E-56CDF8F4009E}"/>
              </a:ext>
            </a:extLst>
          </p:cNvPr>
          <p:cNvSpPr>
            <a:spLocks noGrp="1"/>
          </p:cNvSpPr>
          <p:nvPr>
            <p:ph idx="1"/>
          </p:nvPr>
        </p:nvSpPr>
        <p:spPr/>
        <p:txBody>
          <a:bodyPr>
            <a:normAutofit/>
          </a:bodyPr>
          <a:lstStyle/>
          <a:p>
            <a:pPr lvl="1">
              <a:lnSpc>
                <a:spcPct val="200000"/>
              </a:lnSpc>
              <a:spcBef>
                <a:spcPts val="0"/>
              </a:spcBef>
              <a:spcAft>
                <a:spcPts val="0"/>
              </a:spcAft>
              <a:buClrTx/>
              <a:buFont typeface="Arial" panose="020B0604020202020204" pitchFamily="34" charset="0"/>
              <a:buChar char="•"/>
            </a:pPr>
            <a:r>
              <a:rPr lang="en-US" sz="1600" i="1" dirty="0">
                <a:latin typeface="Arial" panose="020B0604020202020204" pitchFamily="34" charset="0"/>
                <a:cs typeface="Arial" panose="020B0604020202020204" pitchFamily="34" charset="0"/>
                <a:hlinkClick r:id="rId2"/>
              </a:rPr>
              <a:t>https://en.wikipedia.org/wiki/Python_(programming_language)</a:t>
            </a:r>
            <a:endParaRPr lang="en-US" sz="1600" i="1" dirty="0">
              <a:latin typeface="Arial" panose="020B0604020202020204" pitchFamily="34" charset="0"/>
              <a:cs typeface="Arial" panose="020B0604020202020204" pitchFamily="34" charset="0"/>
            </a:endParaRPr>
          </a:p>
          <a:p>
            <a:pPr lvl="1">
              <a:lnSpc>
                <a:spcPct val="200000"/>
              </a:lnSpc>
              <a:spcBef>
                <a:spcPts val="0"/>
              </a:spcBef>
              <a:spcAft>
                <a:spcPts val="0"/>
              </a:spcAft>
              <a:buClrTx/>
              <a:buFont typeface="Arial" panose="020B0604020202020204" pitchFamily="34" charset="0"/>
              <a:buChar char="•"/>
            </a:pPr>
            <a:r>
              <a:rPr lang="en-US" sz="1600" i="1" dirty="0">
                <a:latin typeface="Arial" panose="020B0604020202020204" pitchFamily="34" charset="0"/>
                <a:cs typeface="Arial" panose="020B0604020202020204" pitchFamily="34" charset="0"/>
              </a:rPr>
              <a:t>Beginners Guide: </a:t>
            </a:r>
            <a:r>
              <a:rPr lang="en-US" sz="1600" i="1" dirty="0">
                <a:latin typeface="Arial" panose="020B0604020202020204" pitchFamily="34" charset="0"/>
                <a:cs typeface="Arial" panose="020B0604020202020204" pitchFamily="34" charset="0"/>
                <a:hlinkClick r:id="rId3"/>
              </a:rPr>
              <a:t>https://wiki.python.org/moin/BeginnersGuide</a:t>
            </a:r>
            <a:endParaRPr lang="en-US" sz="1600" i="1" dirty="0">
              <a:latin typeface="Arial" panose="020B0604020202020204" pitchFamily="34" charset="0"/>
              <a:cs typeface="Arial" panose="020B0604020202020204" pitchFamily="34" charset="0"/>
            </a:endParaRPr>
          </a:p>
          <a:p>
            <a:pPr lvl="1">
              <a:lnSpc>
                <a:spcPct val="200000"/>
              </a:lnSpc>
              <a:spcBef>
                <a:spcPts val="0"/>
              </a:spcBef>
              <a:spcAft>
                <a:spcPts val="0"/>
              </a:spcAft>
              <a:buClrTx/>
              <a:buFont typeface="Arial" panose="020B0604020202020204" pitchFamily="34" charset="0"/>
              <a:buChar char="•"/>
            </a:pPr>
            <a:r>
              <a:rPr lang="en-US" sz="1600" i="1" dirty="0">
                <a:latin typeface="Arial" panose="020B0604020202020204" pitchFamily="34" charset="0"/>
                <a:cs typeface="Arial" panose="020B0604020202020204" pitchFamily="34" charset="0"/>
                <a:hlinkClick r:id="rId4"/>
              </a:rPr>
              <a:t>https://www.tutorialspoint.com/python/python_variable_types.htm</a:t>
            </a:r>
            <a:endParaRPr lang="en-US" sz="1600" i="1" dirty="0">
              <a:latin typeface="Arial" panose="020B0604020202020204" pitchFamily="34" charset="0"/>
              <a:cs typeface="Arial" panose="020B0604020202020204" pitchFamily="34" charset="0"/>
            </a:endParaRPr>
          </a:p>
          <a:p>
            <a:pPr lvl="1">
              <a:lnSpc>
                <a:spcPct val="200000"/>
              </a:lnSpc>
              <a:spcBef>
                <a:spcPts val="0"/>
              </a:spcBef>
              <a:spcAft>
                <a:spcPts val="0"/>
              </a:spcAft>
              <a:buClrTx/>
              <a:buFont typeface="Arial" panose="020B0604020202020204" pitchFamily="34" charset="0"/>
              <a:buChar char="•"/>
            </a:pPr>
            <a:r>
              <a:rPr lang="en-US" sz="1600" i="1" dirty="0">
                <a:latin typeface="Arial" panose="020B0604020202020204" pitchFamily="34" charset="0"/>
                <a:cs typeface="Arial" panose="020B0604020202020204" pitchFamily="34" charset="0"/>
                <a:hlinkClick r:id="rId5"/>
              </a:rPr>
              <a:t>https://www.learnpython.org/en/Classes_and_Objects</a:t>
            </a:r>
            <a:endParaRPr lang="en-US" sz="1600" i="1" dirty="0">
              <a:latin typeface="Arial" panose="020B0604020202020204" pitchFamily="34" charset="0"/>
              <a:cs typeface="Arial" panose="020B0604020202020204" pitchFamily="34" charset="0"/>
            </a:endParaRPr>
          </a:p>
          <a:p>
            <a:pPr lvl="1">
              <a:lnSpc>
                <a:spcPct val="100000"/>
              </a:lnSpc>
              <a:spcBef>
                <a:spcPts val="0"/>
              </a:spcBef>
              <a:spcAft>
                <a:spcPts val="0"/>
              </a:spcAft>
            </a:pPr>
            <a:endParaRPr lang="en-US" sz="1600" i="1" dirty="0">
              <a:latin typeface="Arial" panose="020B0604020202020204" pitchFamily="34" charset="0"/>
              <a:cs typeface="Arial" panose="020B0604020202020204" pitchFamily="34" charset="0"/>
            </a:endParaRPr>
          </a:p>
          <a:p>
            <a:pPr lvl="1">
              <a:lnSpc>
                <a:spcPct val="100000"/>
              </a:lnSpc>
              <a:spcBef>
                <a:spcPts val="0"/>
              </a:spcBef>
              <a:spcAft>
                <a:spcPts val="0"/>
              </a:spcAft>
            </a:pPr>
            <a:endParaRPr lang="en-US" sz="1600" i="1" dirty="0">
              <a:latin typeface="Arial" panose="020B0604020202020204" pitchFamily="34" charset="0"/>
              <a:cs typeface="Arial" panose="020B0604020202020204" pitchFamily="34" charset="0"/>
            </a:endParaRPr>
          </a:p>
          <a:p>
            <a:pPr>
              <a:lnSpc>
                <a:spcPct val="100000"/>
              </a:lnSpc>
              <a:spcBef>
                <a:spcPts val="0"/>
              </a:spcBef>
              <a:spcAft>
                <a:spcPts val="0"/>
              </a:spcAft>
            </a:pPr>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0423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12101"/>
            <a:ext cx="10058400" cy="715660"/>
          </a:xfrm>
        </p:spPr>
        <p:txBody>
          <a:bodyPr vert="horz" lIns="91440" tIns="45720" rIns="91440" bIns="45720" rtlCol="0" anchor="b">
            <a:normAutofit/>
          </a:bodyPr>
          <a:lstStyle/>
          <a:p>
            <a:r>
              <a:rPr lang="en-US" sz="4000" b="1" dirty="0">
                <a:solidFill>
                  <a:schemeClr val="tx2">
                    <a:lumMod val="60000"/>
                    <a:lumOff val="40000"/>
                  </a:schemeClr>
                </a:solidFill>
                <a:latin typeface="+mn-lt"/>
                <a:cs typeface="Arial" panose="020B0604020202020204" pitchFamily="34" charset="0"/>
              </a:rPr>
              <a:t>What is in the Appendix? (Not covered today)</a:t>
            </a:r>
          </a:p>
        </p:txBody>
      </p:sp>
      <p:graphicFrame>
        <p:nvGraphicFramePr>
          <p:cNvPr id="5" name="Content Placeholder 4">
            <a:extLst>
              <a:ext uri="{FF2B5EF4-FFF2-40B4-BE49-F238E27FC236}">
                <a16:creationId xmlns:a16="http://schemas.microsoft.com/office/drawing/2014/main" id="{FB7331CD-283F-498E-9F25-9AD057481E7B}"/>
              </a:ext>
            </a:extLst>
          </p:cNvPr>
          <p:cNvGraphicFramePr>
            <a:graphicFrameLocks noGrp="1"/>
          </p:cNvGraphicFramePr>
          <p:nvPr>
            <p:ph idx="1"/>
            <p:extLst>
              <p:ext uri="{D42A27DB-BD31-4B8C-83A1-F6EECF244321}">
                <p14:modId xmlns:p14="http://schemas.microsoft.com/office/powerpoint/2010/main" val="545952247"/>
              </p:ext>
            </p:extLst>
          </p:nvPr>
        </p:nvGraphicFramePr>
        <p:xfrm>
          <a:off x="2445423" y="2001912"/>
          <a:ext cx="7470101" cy="3038718"/>
        </p:xfrm>
        <a:graphic>
          <a:graphicData uri="http://schemas.openxmlformats.org/drawingml/2006/table">
            <a:tbl>
              <a:tblPr firstRow="1" bandRow="1" bandCol="1">
                <a:tableStyleId>{5A111915-BE36-4E01-A7E5-04B1672EAD32}</a:tableStyleId>
              </a:tblPr>
              <a:tblGrid>
                <a:gridCol w="2189105">
                  <a:extLst>
                    <a:ext uri="{9D8B030D-6E8A-4147-A177-3AD203B41FA5}">
                      <a16:colId xmlns:a16="http://schemas.microsoft.com/office/drawing/2014/main" val="3204391696"/>
                    </a:ext>
                  </a:extLst>
                </a:gridCol>
                <a:gridCol w="5280996">
                  <a:extLst>
                    <a:ext uri="{9D8B030D-6E8A-4147-A177-3AD203B41FA5}">
                      <a16:colId xmlns:a16="http://schemas.microsoft.com/office/drawing/2014/main" val="3464139880"/>
                    </a:ext>
                  </a:extLst>
                </a:gridCol>
              </a:tblGrid>
              <a:tr h="369242">
                <a:tc gridSpan="2">
                  <a:txBody>
                    <a:bodyPr/>
                    <a:lstStyle/>
                    <a:p>
                      <a:pPr marL="0" lvl="0" indent="0" algn="l">
                        <a:lnSpc>
                          <a:spcPct val="100000"/>
                        </a:lnSpc>
                        <a:buFont typeface="Arial" panose="020B0604020202020204" pitchFamily="34" charset="0"/>
                        <a:buNone/>
                      </a:pPr>
                      <a:r>
                        <a:rPr lang="en-US" sz="1400" dirty="0"/>
                        <a:t>Topics</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tc hMerge="1">
                  <a:txBody>
                    <a:bodyPr/>
                    <a:lstStyle/>
                    <a:p>
                      <a:pPr marL="457200" lvl="1" indent="0" algn="l">
                        <a:lnSpc>
                          <a:spcPct val="100000"/>
                        </a:lnSpc>
                        <a:buFont typeface="Arial" panose="020B0604020202020204" pitchFamily="34" charset="0"/>
                        <a:buNone/>
                      </a:pPr>
                      <a:endParaRPr lang="en-US" sz="1000" dirty="0">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3927158919"/>
                  </a:ext>
                </a:extLst>
              </a:tr>
              <a:tr h="640080">
                <a:tc>
                  <a:txBody>
                    <a:bodyPr/>
                    <a:lstStyle/>
                    <a:p>
                      <a:pPr marL="0" lvl="0" indent="0" algn="l">
                        <a:lnSpc>
                          <a:spcPct val="100000"/>
                        </a:lnSpc>
                        <a:spcBef>
                          <a:spcPts val="0"/>
                        </a:spcBef>
                        <a:spcAft>
                          <a:spcPts val="0"/>
                        </a:spcAft>
                        <a:buClrTx/>
                        <a:buFont typeface="Arial" panose="020B0604020202020204" pitchFamily="34" charset="0"/>
                        <a:buNone/>
                      </a:pPr>
                      <a:r>
                        <a:rPr lang="en-US" sz="1400" cap="all" dirty="0"/>
                        <a:t>SAVING</a:t>
                      </a:r>
                      <a:r>
                        <a:rPr lang="en-US" sz="1400" cap="all" baseline="0" dirty="0"/>
                        <a:t> YOUR WORK</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lvl="1">
                        <a:lnSpc>
                          <a:spcPct val="180000"/>
                        </a:lnSpc>
                        <a:spcBef>
                          <a:spcPts val="0"/>
                        </a:spcBef>
                        <a:spcAft>
                          <a:spcPts val="0"/>
                        </a:spcAft>
                      </a:pPr>
                      <a:r>
                        <a:rPr lang="en-US" sz="1400" dirty="0"/>
                        <a:t>Using .py file vs executing directly on the interpreter</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3276275298"/>
                  </a:ext>
                </a:extLst>
              </a:tr>
              <a:tr h="640080">
                <a:tc>
                  <a:txBody>
                    <a:bodyPr/>
                    <a:lstStyle/>
                    <a:p>
                      <a:pPr lvl="0" algn="l"/>
                      <a:r>
                        <a:rPr lang="en-US" sz="1400" cap="all" dirty="0"/>
                        <a:t>Let’s Read A</a:t>
                      </a:r>
                      <a:r>
                        <a:rPr lang="en-US" sz="1400" cap="all" baseline="0" dirty="0"/>
                        <a:t> FILE</a:t>
                      </a:r>
                      <a:endParaRPr lang="en-US" sz="1400" b="0"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400" dirty="0"/>
                        <a:t>File Handling: An example</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1056320065"/>
                  </a:ext>
                </a:extLst>
              </a:tr>
              <a:tr h="749236">
                <a:tc>
                  <a:txBody>
                    <a:bodyPr/>
                    <a:lstStyle/>
                    <a:p>
                      <a:pPr marL="0" lvl="0" indent="0" algn="l">
                        <a:lnSpc>
                          <a:spcPct val="100000"/>
                        </a:lnSpc>
                        <a:spcBef>
                          <a:spcPts val="0"/>
                        </a:spcBef>
                        <a:spcAft>
                          <a:spcPts val="0"/>
                        </a:spcAft>
                        <a:buClrTx/>
                        <a:buFont typeface="Arial" panose="020B0604020202020204" pitchFamily="34" charset="0"/>
                        <a:buNone/>
                      </a:pPr>
                      <a:r>
                        <a:rPr lang="en-US" sz="1400" cap="all" dirty="0"/>
                        <a:t>FOLLOW</a:t>
                      </a:r>
                      <a:r>
                        <a:rPr lang="en-US" sz="1400" cap="all" baseline="0" dirty="0"/>
                        <a:t> RULES</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Coding Conventions for Python – Pep8</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543436228"/>
                  </a:ext>
                </a:extLst>
              </a:tr>
              <a:tr h="640080">
                <a:tc>
                  <a:txBody>
                    <a:bodyPr/>
                    <a:lstStyle/>
                    <a:p>
                      <a:pPr marL="0" lvl="0" indent="0" algn="l">
                        <a:lnSpc>
                          <a:spcPct val="100000"/>
                        </a:lnSpc>
                        <a:spcBef>
                          <a:spcPts val="0"/>
                        </a:spcBef>
                        <a:spcAft>
                          <a:spcPts val="0"/>
                        </a:spcAft>
                        <a:buClrTx/>
                        <a:buFont typeface="Arial" panose="020B0604020202020204" pitchFamily="34" charset="0"/>
                        <a:buNone/>
                      </a:pPr>
                      <a:r>
                        <a:rPr lang="en-US" sz="1400" cap="all" dirty="0"/>
                        <a:t>THE</a:t>
                      </a:r>
                      <a:r>
                        <a:rPr lang="en-US" sz="1400" cap="all" baseline="0" dirty="0"/>
                        <a:t> SENTIMENT</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lvl="1">
                        <a:lnSpc>
                          <a:spcPct val="180000"/>
                        </a:lnSpc>
                        <a:spcBef>
                          <a:spcPts val="0"/>
                        </a:spcBef>
                        <a:spcAft>
                          <a:spcPts val="0"/>
                        </a:spcAft>
                      </a:pPr>
                      <a:r>
                        <a:rPr lang="en-US" sz="1400" dirty="0"/>
                        <a:t>Python 2.7 vs Python 3</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811922782"/>
                  </a:ext>
                </a:extLst>
              </a:tr>
            </a:tbl>
          </a:graphicData>
        </a:graphic>
      </p:graphicFrame>
    </p:spTree>
    <p:extLst>
      <p:ext uri="{BB962C8B-B14F-4D97-AF65-F5344CB8AC3E}">
        <p14:creationId xmlns:p14="http://schemas.microsoft.com/office/powerpoint/2010/main" val="2719751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412101"/>
            <a:ext cx="10058400" cy="715660"/>
          </a:xfrm>
        </p:spPr>
        <p:txBody>
          <a:bodyPr vert="horz" lIns="91440" tIns="45720" rIns="91440" bIns="45720" rtlCol="0" anchor="b">
            <a:normAutofit/>
          </a:bodyPr>
          <a:lstStyle/>
          <a:p>
            <a:r>
              <a:rPr lang="en-US" sz="4000" b="1" dirty="0">
                <a:solidFill>
                  <a:schemeClr val="tx2">
                    <a:lumMod val="60000"/>
                    <a:lumOff val="40000"/>
                  </a:schemeClr>
                </a:solidFill>
                <a:latin typeface="+mn-lt"/>
                <a:cs typeface="Arial" panose="020B0604020202020204" pitchFamily="34" charset="0"/>
              </a:rPr>
              <a:t>Setup the Editor! </a:t>
            </a:r>
          </a:p>
        </p:txBody>
      </p:sp>
      <p:sp>
        <p:nvSpPr>
          <p:cNvPr id="4" name="Content Placeholder 3">
            <a:extLst>
              <a:ext uri="{FF2B5EF4-FFF2-40B4-BE49-F238E27FC236}">
                <a16:creationId xmlns:a16="http://schemas.microsoft.com/office/drawing/2014/main" id="{4AD48541-CF16-4D9C-A3DD-B15C2DC9400B}"/>
              </a:ext>
            </a:extLst>
          </p:cNvPr>
          <p:cNvSpPr>
            <a:spLocks noGrp="1"/>
          </p:cNvSpPr>
          <p:nvPr>
            <p:ph idx="1"/>
          </p:nvPr>
        </p:nvSpPr>
        <p:spPr/>
        <p:txBody>
          <a:bodyPr>
            <a:normAutofit/>
          </a:bodyPr>
          <a:lstStyle/>
          <a:p>
            <a:pPr marL="544068" lvl="1" indent="-342900">
              <a:buFont typeface="+mj-lt"/>
              <a:buAutoNum type="arabicPeriod"/>
            </a:pPr>
            <a:endParaRPr lang="en-US" sz="1600" dirty="0">
              <a:latin typeface="Arial" panose="020B0604020202020204" pitchFamily="34" charset="0"/>
              <a:cs typeface="Arial" panose="020B0604020202020204" pitchFamily="34" charset="0"/>
            </a:endParaRPr>
          </a:p>
          <a:p>
            <a:pPr marL="544068" lvl="1" indent="-342900">
              <a:buClrTx/>
              <a:buFont typeface="+mj-lt"/>
              <a:buAutoNum type="arabicPeriod"/>
            </a:pPr>
            <a:r>
              <a:rPr lang="en-US" dirty="0">
                <a:latin typeface="Arial" panose="020B0604020202020204" pitchFamily="34" charset="0"/>
                <a:cs typeface="Arial" panose="020B0604020202020204" pitchFamily="34" charset="0"/>
              </a:rPr>
              <a:t>Open your favorite browser</a:t>
            </a:r>
          </a:p>
          <a:p>
            <a:pPr marL="544068" lvl="1" indent="-342900">
              <a:buClrTx/>
              <a:buFont typeface="+mj-lt"/>
              <a:buAutoNum type="arabicPeriod"/>
            </a:pPr>
            <a:endParaRPr lang="en-US" dirty="0">
              <a:latin typeface="Arial" panose="020B0604020202020204" pitchFamily="34" charset="0"/>
              <a:cs typeface="Arial" panose="020B0604020202020204" pitchFamily="34" charset="0"/>
            </a:endParaRPr>
          </a:p>
          <a:p>
            <a:pPr marL="544068" lvl="1" indent="-342900">
              <a:buClrTx/>
              <a:buFont typeface="+mj-lt"/>
              <a:buAutoNum type="arabicPeriod"/>
            </a:pPr>
            <a:r>
              <a:rPr lang="en-US" dirty="0">
                <a:latin typeface="Arial" panose="020B0604020202020204" pitchFamily="34" charset="0"/>
                <a:cs typeface="Arial" panose="020B0604020202020204" pitchFamily="34" charset="0"/>
              </a:rPr>
              <a:t>Type </a:t>
            </a:r>
            <a:r>
              <a:rPr lang="en-US" b="1" dirty="0">
                <a:solidFill>
                  <a:schemeClr val="accent5"/>
                </a:solidFill>
                <a:latin typeface="Arial" panose="020B0604020202020204" pitchFamily="34" charset="0"/>
                <a:cs typeface="Arial" panose="020B0604020202020204" pitchFamily="34" charset="0"/>
              </a:rPr>
              <a:t>repl.it</a:t>
            </a:r>
            <a:r>
              <a:rPr lang="en-US" dirty="0">
                <a:latin typeface="Arial" panose="020B0604020202020204" pitchFamily="34" charset="0"/>
                <a:cs typeface="Arial" panose="020B0604020202020204" pitchFamily="34" charset="0"/>
              </a:rPr>
              <a:t> in address bar and hit enter</a:t>
            </a:r>
          </a:p>
          <a:p>
            <a:pPr marL="544068" lvl="1" indent="-342900">
              <a:buClrTx/>
              <a:buFont typeface="+mj-lt"/>
              <a:buAutoNum type="arabicPeriod"/>
            </a:pPr>
            <a:endParaRPr lang="en-US" dirty="0">
              <a:latin typeface="Arial" panose="020B0604020202020204" pitchFamily="34" charset="0"/>
              <a:cs typeface="Arial" panose="020B0604020202020204" pitchFamily="34" charset="0"/>
            </a:endParaRPr>
          </a:p>
          <a:p>
            <a:pPr marL="544068" lvl="1" indent="-342900">
              <a:buClrTx/>
              <a:buFont typeface="+mj-lt"/>
              <a:buAutoNum type="arabicPeriod"/>
            </a:pPr>
            <a:r>
              <a:rPr lang="en-US" dirty="0">
                <a:latin typeface="Arial" panose="020B0604020202020204" pitchFamily="34" charset="0"/>
                <a:cs typeface="Arial" panose="020B0604020202020204" pitchFamily="34" charset="0"/>
              </a:rPr>
              <a:t>On the page, select Python 3</a:t>
            </a:r>
            <a:endParaRPr lang="en-US" dirty="0">
              <a:latin typeface="Arial" panose="020B0604020202020204" pitchFamily="34" charset="0"/>
              <a:cs typeface="Arial" panose="020B0604020202020204" pitchFamily="34" charset="0"/>
              <a:hlinkClick r:id="rId4"/>
            </a:endParaRPr>
          </a:p>
          <a:p>
            <a:endParaRPr lang="en-US" sz="1800" dirty="0">
              <a:latin typeface="Arial" panose="020B0604020202020204" pitchFamily="34" charset="0"/>
              <a:cs typeface="Arial" panose="020B0604020202020204" pitchFamily="34" charset="0"/>
              <a:hlinkClick r:id="rId4"/>
            </a:endParaRPr>
          </a:p>
          <a:p>
            <a:endParaRPr lang="en-US" sz="1800" dirty="0">
              <a:latin typeface="Arial" panose="020B0604020202020204" pitchFamily="34" charset="0"/>
              <a:cs typeface="Arial" panose="020B0604020202020204" pitchFamily="34" charset="0"/>
              <a:hlinkClick r:id="rId4"/>
            </a:endParaRPr>
          </a:p>
          <a:p>
            <a:pPr marL="0" indent="0">
              <a:buNone/>
            </a:pPr>
            <a:r>
              <a:rPr lang="en-US" sz="1600" i="1" dirty="0">
                <a:latin typeface="Arial" panose="020B0604020202020204" pitchFamily="34" charset="0"/>
                <a:cs typeface="Arial" panose="020B0604020202020204" pitchFamily="34" charset="0"/>
              </a:rPr>
              <a:t>It will take you to: </a:t>
            </a:r>
            <a:r>
              <a:rPr lang="en-US" sz="1600" i="1" dirty="0">
                <a:latin typeface="Arial" panose="020B0604020202020204" pitchFamily="34" charset="0"/>
                <a:cs typeface="Arial" panose="020B0604020202020204" pitchFamily="34" charset="0"/>
                <a:hlinkClick r:id="rId4"/>
              </a:rPr>
              <a:t>https://repl.it/languages/python3</a:t>
            </a:r>
            <a:endParaRPr lang="en-US" sz="1600" i="1" dirty="0">
              <a:latin typeface="Arial" panose="020B0604020202020204" pitchFamily="34" charset="0"/>
              <a:cs typeface="Arial" panose="020B0604020202020204" pitchFamily="34" charset="0"/>
            </a:endParaRPr>
          </a:p>
          <a:p>
            <a:endParaRPr lang="en-US" sz="1800" dirty="0"/>
          </a:p>
          <a:p>
            <a:endParaRPr lang="en-US"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396721209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960" y="395835"/>
            <a:ext cx="5669280" cy="807613"/>
          </a:xfrm>
        </p:spPr>
        <p:txBody>
          <a:bodyPr vert="horz" lIns="91440" tIns="45720" rIns="91440" bIns="45720" rtlCol="0" anchor="b">
            <a:normAutofit/>
          </a:bodyPr>
          <a:lstStyle/>
          <a:p>
            <a:r>
              <a:rPr lang="en-US" sz="4000" b="1" dirty="0">
                <a:solidFill>
                  <a:schemeClr val="tx2">
                    <a:lumMod val="60000"/>
                    <a:lumOff val="40000"/>
                  </a:schemeClr>
                </a:solidFill>
                <a:latin typeface="+mn-lt"/>
                <a:cs typeface="Arial" panose="020B0604020202020204" pitchFamily="34" charset="0"/>
              </a:rPr>
              <a:t>What is Python?</a:t>
            </a:r>
          </a:p>
        </p:txBody>
      </p:sp>
      <p:sp>
        <p:nvSpPr>
          <p:cNvPr id="6" name="Content Placeholder 5">
            <a:extLst>
              <a:ext uri="{FF2B5EF4-FFF2-40B4-BE49-F238E27FC236}">
                <a16:creationId xmlns:a16="http://schemas.microsoft.com/office/drawing/2014/main" id="{C36ACE61-06D7-4889-801E-46BF1ACC9061}"/>
              </a:ext>
            </a:extLst>
          </p:cNvPr>
          <p:cNvSpPr>
            <a:spLocks noGrp="1"/>
          </p:cNvSpPr>
          <p:nvPr>
            <p:ph idx="1"/>
          </p:nvPr>
        </p:nvSpPr>
        <p:spPr>
          <a:xfrm>
            <a:off x="1076960" y="1385889"/>
            <a:ext cx="10058400" cy="5163164"/>
          </a:xfrm>
        </p:spPr>
        <p:txBody>
          <a:bodyPr>
            <a:noAutofit/>
          </a:bodyPr>
          <a:lstStyle/>
          <a:p>
            <a:pPr>
              <a:lnSpc>
                <a:spcPct val="120000"/>
              </a:lnSpc>
              <a:spcBef>
                <a:spcPts val="0"/>
              </a:spcBef>
              <a:spcAft>
                <a:spcPts val="0"/>
              </a:spcAft>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  It is not a snake (for this class </a:t>
            </a:r>
            <a:r>
              <a:rPr lang="en-US" sz="1600" dirty="0">
                <a:solidFill>
                  <a:schemeClr val="tx1"/>
                </a:solidFill>
                <a:latin typeface="Arial" panose="020B0604020202020204" pitchFamily="34" charset="0"/>
                <a:cs typeface="Arial" panose="020B0604020202020204" pitchFamily="34" charset="0"/>
                <a:sym typeface="Wingdings" panose="05000000000000000000" pitchFamily="2" charset="2"/>
              </a:rPr>
              <a:t> </a:t>
            </a:r>
            <a:r>
              <a:rPr lang="en-US" sz="1600" dirty="0">
                <a:solidFill>
                  <a:schemeClr val="tx1"/>
                </a:solidFill>
                <a:latin typeface="Arial" panose="020B0604020202020204" pitchFamily="34" charset="0"/>
                <a:cs typeface="Arial" panose="020B0604020202020204" pitchFamily="34" charset="0"/>
              </a:rPr>
              <a:t>)! </a:t>
            </a:r>
          </a:p>
          <a:p>
            <a:pPr>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  Multi Paradigm Programming Language:</a:t>
            </a:r>
          </a:p>
          <a:p>
            <a:pPr lvl="2">
              <a:lnSpc>
                <a:spcPct val="120000"/>
              </a:lnSpc>
              <a:spcBef>
                <a:spcPts val="0"/>
              </a:spcBef>
              <a:spcAft>
                <a:spcPts val="0"/>
              </a:spcAft>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High Level</a:t>
            </a:r>
          </a:p>
          <a:p>
            <a:pPr lvl="2">
              <a:lnSpc>
                <a:spcPct val="120000"/>
              </a:lnSpc>
              <a:spcBef>
                <a:spcPts val="0"/>
              </a:spcBef>
              <a:spcAft>
                <a:spcPts val="0"/>
              </a:spcAft>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Interpreted</a:t>
            </a:r>
          </a:p>
          <a:p>
            <a:pPr lvl="2">
              <a:lnSpc>
                <a:spcPct val="120000"/>
              </a:lnSpc>
              <a:spcBef>
                <a:spcPts val="0"/>
              </a:spcBef>
              <a:spcAft>
                <a:spcPts val="0"/>
              </a:spcAft>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Object Oriented</a:t>
            </a:r>
          </a:p>
          <a:p>
            <a:pPr lvl="2">
              <a:lnSpc>
                <a:spcPct val="120000"/>
              </a:lnSpc>
              <a:spcBef>
                <a:spcPts val="0"/>
              </a:spcBef>
              <a:spcAft>
                <a:spcPts val="0"/>
              </a:spcAft>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Imperative</a:t>
            </a:r>
          </a:p>
          <a:p>
            <a:pPr lvl="2">
              <a:lnSpc>
                <a:spcPct val="120000"/>
              </a:lnSpc>
              <a:spcBef>
                <a:spcPts val="0"/>
              </a:spcBef>
              <a:spcAft>
                <a:spcPts val="0"/>
              </a:spcAft>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Functional, etc.</a:t>
            </a:r>
          </a:p>
          <a:p>
            <a:pPr lvl="1">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  </a:t>
            </a:r>
            <a:r>
              <a:rPr lang="en-US" sz="1600" dirty="0">
                <a:solidFill>
                  <a:srgbClr val="000000"/>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Created by Guido van Rossum, Released in 1991</a:t>
            </a:r>
          </a:p>
          <a:p>
            <a:pPr lvl="1">
              <a:lnSpc>
                <a:spcPct val="120000"/>
              </a:lnSpc>
              <a:spcBef>
                <a:spcPts val="0"/>
              </a:spcBef>
              <a:spcAft>
                <a:spcPts val="0"/>
              </a:spcAft>
              <a:buClrTx/>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His Home Page: </a:t>
            </a:r>
            <a:r>
              <a:rPr lang="en-US" sz="1400" dirty="0">
                <a:solidFill>
                  <a:schemeClr val="tx1"/>
                </a:solidFill>
                <a:latin typeface="Arial" panose="020B0604020202020204" pitchFamily="34" charset="0"/>
                <a:cs typeface="Arial" panose="020B0604020202020204" pitchFamily="34" charset="0"/>
                <a:hlinkClick r:id="rId3"/>
              </a:rPr>
              <a:t>https://gvanrossum.github.io//</a:t>
            </a:r>
            <a:endParaRPr lang="en-US" sz="1400" dirty="0">
              <a:solidFill>
                <a:schemeClr val="tx1"/>
              </a:solidFill>
              <a:latin typeface="Arial" panose="020B0604020202020204" pitchFamily="34" charset="0"/>
              <a:cs typeface="Arial" panose="020B0604020202020204" pitchFamily="34" charset="0"/>
            </a:endParaRPr>
          </a:p>
          <a:p>
            <a:pPr lvl="1">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Design philosophy: </a:t>
            </a:r>
          </a:p>
          <a:p>
            <a:pPr lvl="2">
              <a:lnSpc>
                <a:spcPct val="120000"/>
              </a:lnSpc>
              <a:spcBef>
                <a:spcPts val="0"/>
              </a:spcBef>
              <a:spcAft>
                <a:spcPts val="0"/>
              </a:spcAft>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Elegance, simplicity and readability</a:t>
            </a:r>
          </a:p>
          <a:p>
            <a:pPr lvl="2">
              <a:lnSpc>
                <a:spcPct val="120000"/>
              </a:lnSpc>
              <a:spcBef>
                <a:spcPts val="0"/>
              </a:spcBef>
              <a:spcAft>
                <a:spcPts val="0"/>
              </a:spcAft>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Recommended reading - </a:t>
            </a:r>
            <a:r>
              <a:rPr lang="en-US" dirty="0">
                <a:solidFill>
                  <a:schemeClr val="tx1"/>
                </a:solidFill>
                <a:latin typeface="Arial" panose="020B0604020202020204" pitchFamily="34" charset="0"/>
                <a:cs typeface="Arial" panose="020B0604020202020204" pitchFamily="34" charset="0"/>
                <a:hlinkClick r:id="rId4"/>
              </a:rPr>
              <a:t>http://python-history.blogspot.com/2009/01/pythons-design-philosophy.html</a:t>
            </a:r>
            <a:endParaRPr lang="en-US" dirty="0">
              <a:solidFill>
                <a:schemeClr val="tx1"/>
              </a:solidFill>
              <a:latin typeface="Arial" panose="020B0604020202020204" pitchFamily="34" charset="0"/>
              <a:cs typeface="Arial" panose="020B0604020202020204" pitchFamily="34" charset="0"/>
            </a:endParaRPr>
          </a:p>
          <a:p>
            <a:pPr lvl="1">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0">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CF32ABA-64F3-49DC-BDFE-77395B6CE16F}"/>
              </a:ext>
            </a:extLst>
          </p:cNvPr>
          <p:cNvPicPr>
            <a:picLocks noChangeAspect="1"/>
          </p:cNvPicPr>
          <p:nvPr/>
        </p:nvPicPr>
        <p:blipFill>
          <a:blip r:embed="rId5"/>
          <a:stretch>
            <a:fillRect/>
          </a:stretch>
        </p:blipFill>
        <p:spPr>
          <a:xfrm>
            <a:off x="10718711" y="395835"/>
            <a:ext cx="1450659" cy="489990"/>
          </a:xfrm>
          <a:prstGeom prst="rect">
            <a:avLst/>
          </a:prstGeom>
        </p:spPr>
      </p:pic>
    </p:spTree>
    <p:extLst>
      <p:ext uri="{BB962C8B-B14F-4D97-AF65-F5344CB8AC3E}">
        <p14:creationId xmlns:p14="http://schemas.microsoft.com/office/powerpoint/2010/main" val="304849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 calcmode="lin" valueType="num">
                                      <p:cBhvr additive="base">
                                        <p:cTn id="1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 calcmode="lin" valueType="num">
                                      <p:cBhvr additive="base">
                                        <p:cTn id="1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 calcmode="lin" valueType="num">
                                      <p:cBhvr additive="base">
                                        <p:cTn id="2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 calcmode="lin" valueType="num">
                                      <p:cBhvr additive="base">
                                        <p:cTn id="2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anim calcmode="lin" valueType="num">
                                      <p:cBhvr additive="base">
                                        <p:cTn id="2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anim calcmode="lin" valueType="num">
                                      <p:cBhvr additive="base">
                                        <p:cTn id="33"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anim calcmode="lin" valueType="num">
                                      <p:cBhvr additive="base">
                                        <p:cTn id="39"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11" end="11"/>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anim calcmode="lin" valueType="num">
                                      <p:cBhvr additive="base">
                                        <p:cTn id="43"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15" end="15"/>
                                            </p:txEl>
                                          </p:spTgt>
                                        </p:tgtEl>
                                        <p:attrNameLst>
                                          <p:attrName>style.visibility</p:attrName>
                                        </p:attrNameLst>
                                      </p:cBhvr>
                                      <p:to>
                                        <p:strVal val="visible"/>
                                      </p:to>
                                    </p:set>
                                    <p:anim calcmode="lin" valueType="num">
                                      <p:cBhvr additive="base">
                                        <p:cTn id="49" dur="500" fill="hold"/>
                                        <p:tgtEl>
                                          <p:spTgt spid="6">
                                            <p:txEl>
                                              <p:pRg st="15" end="1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15" end="15"/>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6">
                                            <p:txEl>
                                              <p:pRg st="16" end="16"/>
                                            </p:txEl>
                                          </p:spTgt>
                                        </p:tgtEl>
                                        <p:attrNameLst>
                                          <p:attrName>style.visibility</p:attrName>
                                        </p:attrNameLst>
                                      </p:cBhvr>
                                      <p:to>
                                        <p:strVal val="visible"/>
                                      </p:to>
                                    </p:set>
                                    <p:anim calcmode="lin" valueType="num">
                                      <p:cBhvr additive="base">
                                        <p:cTn id="53" dur="500" fill="hold"/>
                                        <p:tgtEl>
                                          <p:spTgt spid="6">
                                            <p:txEl>
                                              <p:pRg st="16" end="1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
                                            <p:txEl>
                                              <p:pRg st="16" end="16"/>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6">
                                            <p:txEl>
                                              <p:pRg st="17" end="17"/>
                                            </p:txEl>
                                          </p:spTgt>
                                        </p:tgtEl>
                                        <p:attrNameLst>
                                          <p:attrName>style.visibility</p:attrName>
                                        </p:attrNameLst>
                                      </p:cBhvr>
                                      <p:to>
                                        <p:strVal val="visible"/>
                                      </p:to>
                                    </p:set>
                                    <p:anim calcmode="lin" valueType="num">
                                      <p:cBhvr additive="base">
                                        <p:cTn id="57" dur="500" fill="hold"/>
                                        <p:tgtEl>
                                          <p:spTgt spid="6">
                                            <p:txEl>
                                              <p:pRg st="17" end="17"/>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36ACE61-06D7-4889-801E-46BF1ACC9061}"/>
              </a:ext>
            </a:extLst>
          </p:cNvPr>
          <p:cNvSpPr>
            <a:spLocks noGrp="1"/>
          </p:cNvSpPr>
          <p:nvPr>
            <p:ph idx="1"/>
          </p:nvPr>
        </p:nvSpPr>
        <p:spPr/>
        <p:txBody>
          <a:bodyPr>
            <a:normAutofit/>
          </a:bodyPr>
          <a:lstStyle/>
          <a:p>
            <a:pPr>
              <a:buClrTx/>
              <a:buFont typeface="Arial" panose="020B0604020202020204" pitchFamily="34" charset="0"/>
              <a:buChar char="•"/>
            </a:pPr>
            <a:r>
              <a:rPr lang="en-US" sz="1600" dirty="0">
                <a:latin typeface="Arial" panose="020B0604020202020204" pitchFamily="34" charset="0"/>
                <a:cs typeface="Arial" panose="020B0604020202020204" pitchFamily="34" charset="0"/>
              </a:rPr>
              <a:t>  Zen of Python</a:t>
            </a:r>
          </a:p>
          <a:p>
            <a:pPr lvl="1">
              <a:buClrTx/>
              <a:buFont typeface="Arial" panose="020B0604020202020204" pitchFamily="34" charset="0"/>
              <a:buChar char="•"/>
            </a:pPr>
            <a:r>
              <a:rPr lang="en-US" sz="1400" dirty="0">
                <a:latin typeface="Arial" panose="020B0604020202020204" pitchFamily="34" charset="0"/>
                <a:cs typeface="Arial" panose="020B0604020202020204" pitchFamily="34" charset="0"/>
              </a:rPr>
              <a:t>Open your repl.it page</a:t>
            </a:r>
          </a:p>
          <a:p>
            <a:pPr lvl="1">
              <a:buClrTx/>
              <a:buFont typeface="Arial" panose="020B0604020202020204" pitchFamily="34" charset="0"/>
              <a:buChar char="•"/>
            </a:pPr>
            <a:r>
              <a:rPr lang="en-US" sz="1400" dirty="0">
                <a:latin typeface="Arial" panose="020B0604020202020204" pitchFamily="34" charset="0"/>
                <a:cs typeface="Arial" panose="020B0604020202020204" pitchFamily="34" charset="0"/>
              </a:rPr>
              <a:t>Type below and press enter</a:t>
            </a:r>
          </a:p>
          <a:p>
            <a:pPr lvl="2">
              <a:buClrTx/>
              <a:buFont typeface="Arial" panose="020B0604020202020204" pitchFamily="34" charset="0"/>
              <a:buChar char="•"/>
            </a:pPr>
            <a:r>
              <a:rPr lang="en-US" b="1" dirty="0">
                <a:solidFill>
                  <a:schemeClr val="tx1"/>
                </a:solidFill>
                <a:latin typeface="Courier New" panose="02070309020205020404" pitchFamily="49" charset="0"/>
                <a:cs typeface="Courier New" panose="02070309020205020404" pitchFamily="49" charset="0"/>
              </a:rPr>
              <a:t>import this</a:t>
            </a:r>
          </a:p>
          <a:p>
            <a:pPr lvl="2"/>
            <a:endParaRPr lang="en-US" sz="1600" dirty="0">
              <a:latin typeface="Arial" panose="020B0604020202020204" pitchFamily="34" charset="0"/>
              <a:cs typeface="Arial" panose="020B0604020202020204" pitchFamily="34" charset="0"/>
            </a:endParaRPr>
          </a:p>
          <a:p>
            <a:pPr lvl="2"/>
            <a:endParaRPr lang="en-US" sz="1600" dirty="0">
              <a:latin typeface="Arial" panose="020B0604020202020204" pitchFamily="34" charset="0"/>
              <a:cs typeface="Arial" panose="020B0604020202020204" pitchFamily="34" charset="0"/>
            </a:endParaRPr>
          </a:p>
          <a:p>
            <a:pPr lvl="2"/>
            <a:endParaRPr lang="en-US" sz="1600" dirty="0">
              <a:latin typeface="Arial" panose="020B0604020202020204" pitchFamily="34" charset="0"/>
              <a:cs typeface="Arial" panose="020B0604020202020204" pitchFamily="34" charset="0"/>
            </a:endParaRPr>
          </a:p>
          <a:p>
            <a:pPr>
              <a:buClrTx/>
              <a:buFont typeface="Arial" panose="020B0604020202020204" pitchFamily="34" charset="0"/>
              <a:buChar char="•"/>
            </a:pPr>
            <a:r>
              <a:rPr lang="en-US" sz="1600" dirty="0">
                <a:latin typeface="Arial" panose="020B0604020202020204" pitchFamily="34" charset="0"/>
                <a:cs typeface="Arial" panose="020B0604020202020204" pitchFamily="34" charset="0"/>
              </a:rPr>
              <a:t>  Comparing Python to Other Languages</a:t>
            </a:r>
          </a:p>
          <a:p>
            <a:pPr lvl="1">
              <a:buClrTx/>
              <a:buFont typeface="Arial" panose="020B0604020202020204" pitchFamily="34" charset="0"/>
              <a:buChar char="•"/>
            </a:pPr>
            <a:r>
              <a:rPr lang="en-US" sz="1200" dirty="0">
                <a:latin typeface="Arial" panose="020B0604020202020204" pitchFamily="34" charset="0"/>
                <a:cs typeface="Arial" panose="020B0604020202020204" pitchFamily="34" charset="0"/>
                <a:hlinkClick r:id="rId2"/>
              </a:rPr>
              <a:t>https://www.python.org/doc/essays/comparisons/</a:t>
            </a:r>
            <a:endParaRPr lang="en-US" sz="1400" dirty="0">
              <a:latin typeface="Arial" panose="020B0604020202020204" pitchFamily="34" charset="0"/>
              <a:cs typeface="Arial" panose="020B0604020202020204" pitchFamily="34" charset="0"/>
            </a:endParaRPr>
          </a:p>
          <a:p>
            <a:pPr lvl="1"/>
            <a:endParaRPr lang="en-US" sz="1400" dirty="0">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0782CC5A-ABA0-4FAD-90D9-EF064732485D}"/>
              </a:ext>
            </a:extLst>
          </p:cNvPr>
          <p:cNvSpPr txBox="1">
            <a:spLocks/>
          </p:cNvSpPr>
          <p:nvPr/>
        </p:nvSpPr>
        <p:spPr>
          <a:xfrm>
            <a:off x="1100388" y="846638"/>
            <a:ext cx="10058400" cy="807613"/>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accent1">
                    <a:lumMod val="50000"/>
                  </a:schemeClr>
                </a:solidFill>
                <a:latin typeface="Silom" charset="-34"/>
                <a:ea typeface="Silom" charset="-34"/>
                <a:cs typeface="Silom" charset="-34"/>
              </a:defRPr>
            </a:lvl1pPr>
          </a:lstStyle>
          <a:p>
            <a:endParaRPr lang="en-US" b="1" dirty="0">
              <a:solidFill>
                <a:schemeClr val="tx2">
                  <a:lumMod val="60000"/>
                  <a:lumOff val="40000"/>
                </a:schemeClr>
              </a:solidFill>
            </a:endParaRPr>
          </a:p>
        </p:txBody>
      </p:sp>
      <p:sp>
        <p:nvSpPr>
          <p:cNvPr id="8" name="Title 1">
            <a:extLst>
              <a:ext uri="{FF2B5EF4-FFF2-40B4-BE49-F238E27FC236}">
                <a16:creationId xmlns:a16="http://schemas.microsoft.com/office/drawing/2014/main" id="{F593614F-97CD-4514-9A0A-63B9C639DAEB}"/>
              </a:ext>
            </a:extLst>
          </p:cNvPr>
          <p:cNvSpPr>
            <a:spLocks noGrp="1"/>
          </p:cNvSpPr>
          <p:nvPr>
            <p:ph type="title"/>
          </p:nvPr>
        </p:nvSpPr>
        <p:spPr>
          <a:xfrm>
            <a:off x="1097280" y="408100"/>
            <a:ext cx="8746808" cy="807613"/>
          </a:xfrm>
        </p:spPr>
        <p:txBody>
          <a:bodyPr>
            <a:normAutofit/>
          </a:bodyPr>
          <a:lstStyle/>
          <a:p>
            <a:r>
              <a:rPr lang="en-US" sz="4000" b="1" dirty="0">
                <a:solidFill>
                  <a:schemeClr val="tx2">
                    <a:lumMod val="60000"/>
                    <a:lumOff val="40000"/>
                  </a:schemeClr>
                </a:solidFill>
                <a:latin typeface="+mn-lt"/>
              </a:rPr>
              <a:t>What is Python? 					</a:t>
            </a:r>
            <a:r>
              <a:rPr lang="en-US" sz="2000" dirty="0">
                <a:solidFill>
                  <a:schemeClr val="tx2">
                    <a:lumMod val="60000"/>
                    <a:lumOff val="40000"/>
                  </a:schemeClr>
                </a:solidFill>
                <a:latin typeface="+mn-lt"/>
              </a:rPr>
              <a:t>…</a:t>
            </a:r>
            <a:r>
              <a:rPr lang="en-US" sz="2000" i="1" dirty="0">
                <a:solidFill>
                  <a:schemeClr val="tx2">
                    <a:lumMod val="60000"/>
                    <a:lumOff val="40000"/>
                  </a:schemeClr>
                </a:solidFill>
                <a:latin typeface="+mn-lt"/>
              </a:rPr>
              <a:t>continued</a:t>
            </a:r>
            <a:endParaRPr lang="en-US" sz="4000" i="1" dirty="0">
              <a:solidFill>
                <a:schemeClr val="tx2">
                  <a:lumMod val="60000"/>
                  <a:lumOff val="40000"/>
                </a:schemeClr>
              </a:solidFill>
              <a:latin typeface="+mn-lt"/>
            </a:endParaRPr>
          </a:p>
        </p:txBody>
      </p:sp>
      <p:pic>
        <p:nvPicPr>
          <p:cNvPr id="10" name="Picture 9">
            <a:extLst>
              <a:ext uri="{FF2B5EF4-FFF2-40B4-BE49-F238E27FC236}">
                <a16:creationId xmlns:a16="http://schemas.microsoft.com/office/drawing/2014/main" id="{DD3D4C70-79BD-4CFC-83BD-2E89BE08F027}"/>
              </a:ext>
            </a:extLst>
          </p:cNvPr>
          <p:cNvPicPr>
            <a:picLocks noChangeAspect="1"/>
          </p:cNvPicPr>
          <p:nvPr/>
        </p:nvPicPr>
        <p:blipFill>
          <a:blip r:embed="rId3"/>
          <a:stretch>
            <a:fillRect/>
          </a:stretch>
        </p:blipFill>
        <p:spPr>
          <a:xfrm>
            <a:off x="10718711" y="395835"/>
            <a:ext cx="1450659" cy="489990"/>
          </a:xfrm>
          <a:prstGeom prst="rect">
            <a:avLst/>
          </a:prstGeom>
        </p:spPr>
      </p:pic>
    </p:spTree>
    <p:extLst>
      <p:ext uri="{BB962C8B-B14F-4D97-AF65-F5344CB8AC3E}">
        <p14:creationId xmlns:p14="http://schemas.microsoft.com/office/powerpoint/2010/main" val="329410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 calcmode="lin" valueType="num">
                                      <p:cBhvr additive="base">
                                        <p:cTn id="25"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 calcmode="lin" valueType="num">
                                      <p:cBhvr additive="base">
                                        <p:cTn id="2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82700"/>
            <a:ext cx="10058400" cy="807613"/>
          </a:xfrm>
        </p:spPr>
        <p:txBody>
          <a:bodyPr>
            <a:normAutofit/>
          </a:bodyPr>
          <a:lstStyle/>
          <a:p>
            <a:r>
              <a:rPr lang="en-US" sz="4000" b="1" dirty="0">
                <a:solidFill>
                  <a:schemeClr val="tx2">
                    <a:lumMod val="60000"/>
                    <a:lumOff val="40000"/>
                  </a:schemeClr>
                </a:solidFill>
                <a:latin typeface="+mn-lt"/>
              </a:rPr>
              <a:t>Who is using Python?</a:t>
            </a:r>
          </a:p>
        </p:txBody>
      </p:sp>
      <p:sp>
        <p:nvSpPr>
          <p:cNvPr id="6" name="Content Placeholder 5">
            <a:extLst>
              <a:ext uri="{FF2B5EF4-FFF2-40B4-BE49-F238E27FC236}">
                <a16:creationId xmlns:a16="http://schemas.microsoft.com/office/drawing/2014/main" id="{C36ACE61-06D7-4889-801E-46BF1ACC9061}"/>
              </a:ext>
            </a:extLst>
          </p:cNvPr>
          <p:cNvSpPr>
            <a:spLocks noGrp="1"/>
          </p:cNvSpPr>
          <p:nvPr>
            <p:ph idx="1"/>
          </p:nvPr>
        </p:nvSpPr>
        <p:spPr>
          <a:xfrm>
            <a:off x="954405" y="6104730"/>
            <a:ext cx="6503670" cy="693737"/>
          </a:xfrm>
        </p:spPr>
        <p:txBody>
          <a:bodyPr>
            <a:normAutofit fontScale="92500" lnSpcReduction="10000"/>
          </a:bodyPr>
          <a:lstStyle/>
          <a:p>
            <a:pPr marL="0" indent="0">
              <a:buNone/>
            </a:pPr>
            <a:r>
              <a:rPr lang="en-US" sz="1200" i="1" dirty="0">
                <a:latin typeface="Arial" panose="020B0604020202020204" pitchFamily="34" charset="0"/>
                <a:cs typeface="Arial" panose="020B0604020202020204" pitchFamily="34" charset="0"/>
              </a:rPr>
              <a:t>Sources: </a:t>
            </a:r>
          </a:p>
          <a:p>
            <a:pPr lvl="1"/>
            <a:r>
              <a:rPr lang="en-US" sz="1200" i="1" dirty="0">
                <a:latin typeface="Arial" panose="020B0604020202020204" pitchFamily="34" charset="0"/>
                <a:cs typeface="Arial" panose="020B0604020202020204" pitchFamily="34" charset="0"/>
                <a:hlinkClick r:id="rId3"/>
              </a:rPr>
              <a:t>https://en.wikipedia.org/wiki/Python_(programming_language)</a:t>
            </a:r>
            <a:r>
              <a:rPr lang="en-US" sz="1200" i="1" dirty="0">
                <a:latin typeface="Arial" panose="020B0604020202020204" pitchFamily="34" charset="0"/>
                <a:cs typeface="Arial" panose="020B0604020202020204" pitchFamily="34" charset="0"/>
              </a:rPr>
              <a:t>, </a:t>
            </a:r>
          </a:p>
          <a:p>
            <a:pPr lvl="1"/>
            <a:r>
              <a:rPr lang="en-US" sz="1200" i="1" dirty="0">
                <a:latin typeface="Arial" panose="020B0604020202020204" pitchFamily="34" charset="0"/>
                <a:cs typeface="Arial" panose="020B0604020202020204" pitchFamily="34" charset="0"/>
                <a:hlinkClick r:id="rId4"/>
              </a:rPr>
              <a:t>https://www.quora.com/What-top-tier-companies-use-Python</a:t>
            </a:r>
            <a:endParaRPr lang="en-US" sz="1200" i="1" dirty="0">
              <a:latin typeface="Arial" panose="020B0604020202020204" pitchFamily="34" charset="0"/>
              <a:cs typeface="Arial" panose="020B0604020202020204" pitchFamily="34" charset="0"/>
            </a:endParaRPr>
          </a:p>
          <a:p>
            <a:pPr marL="0" indent="0">
              <a:buNone/>
            </a:pPr>
            <a:endParaRPr lang="en-US" sz="1200" i="1" dirty="0">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72F93618-36DE-487F-8C11-0EDFA6D08A14}"/>
              </a:ext>
            </a:extLst>
          </p:cNvPr>
          <p:cNvGraphicFramePr>
            <a:graphicFrameLocks noGrp="1"/>
          </p:cNvGraphicFramePr>
          <p:nvPr>
            <p:extLst>
              <p:ext uri="{D42A27DB-BD31-4B8C-83A1-F6EECF244321}">
                <p14:modId xmlns:p14="http://schemas.microsoft.com/office/powerpoint/2010/main" val="996109119"/>
              </p:ext>
            </p:extLst>
          </p:nvPr>
        </p:nvGraphicFramePr>
        <p:xfrm>
          <a:off x="1297305" y="1471612"/>
          <a:ext cx="10201275" cy="4457700"/>
        </p:xfrm>
        <a:graphic>
          <a:graphicData uri="http://schemas.openxmlformats.org/drawingml/2006/table">
            <a:tbl>
              <a:tblPr firstRow="1" bandRow="1">
                <a:tableStyleId>{5C22544A-7EE6-4342-B048-85BDC9FD1C3A}</a:tableStyleId>
              </a:tblPr>
              <a:tblGrid>
                <a:gridCol w="3400425">
                  <a:extLst>
                    <a:ext uri="{9D8B030D-6E8A-4147-A177-3AD203B41FA5}">
                      <a16:colId xmlns:a16="http://schemas.microsoft.com/office/drawing/2014/main" val="1727246706"/>
                    </a:ext>
                  </a:extLst>
                </a:gridCol>
                <a:gridCol w="2688908">
                  <a:extLst>
                    <a:ext uri="{9D8B030D-6E8A-4147-A177-3AD203B41FA5}">
                      <a16:colId xmlns:a16="http://schemas.microsoft.com/office/drawing/2014/main" val="804173065"/>
                    </a:ext>
                  </a:extLst>
                </a:gridCol>
                <a:gridCol w="4111942">
                  <a:extLst>
                    <a:ext uri="{9D8B030D-6E8A-4147-A177-3AD203B41FA5}">
                      <a16:colId xmlns:a16="http://schemas.microsoft.com/office/drawing/2014/main" val="2888227780"/>
                    </a:ext>
                  </a:extLst>
                </a:gridCol>
              </a:tblGrid>
              <a:tr h="1114425">
                <a:tc>
                  <a:txBody>
                    <a:bodyPr/>
                    <a:lstStyle/>
                    <a:p>
                      <a:endParaRPr lang="en-US" dirty="0"/>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78727704"/>
                  </a:ext>
                </a:extLst>
              </a:tr>
              <a:tr h="1114425">
                <a:tc>
                  <a:txBody>
                    <a:bodyPr/>
                    <a:lstStyle/>
                    <a:p>
                      <a:endParaRPr lang="en-US" dirty="0"/>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3726778"/>
                  </a:ext>
                </a:extLst>
              </a:tr>
              <a:tr h="1114425">
                <a:tc>
                  <a:txBody>
                    <a:bodyPr/>
                    <a:lstStyle/>
                    <a:p>
                      <a:endParaRPr lang="en-US"/>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6171301"/>
                  </a:ext>
                </a:extLst>
              </a:tr>
              <a:tr h="1114425">
                <a:tc>
                  <a:txBody>
                    <a:bodyPr/>
                    <a:lstStyle/>
                    <a:p>
                      <a:endParaRPr lang="en-US" dirty="0"/>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4897155"/>
                  </a:ext>
                </a:extLst>
              </a:tr>
            </a:tbl>
          </a:graphicData>
        </a:graphic>
      </p:graphicFrame>
      <p:pic>
        <p:nvPicPr>
          <p:cNvPr id="12" name="Picture 11">
            <a:extLst>
              <a:ext uri="{FF2B5EF4-FFF2-40B4-BE49-F238E27FC236}">
                <a16:creationId xmlns:a16="http://schemas.microsoft.com/office/drawing/2014/main" id="{6E6EBAA8-4481-4D8F-8087-C12E86ACDDC0}"/>
              </a:ext>
            </a:extLst>
          </p:cNvPr>
          <p:cNvPicPr>
            <a:picLocks noChangeAspect="1"/>
          </p:cNvPicPr>
          <p:nvPr/>
        </p:nvPicPr>
        <p:blipFill>
          <a:blip r:embed="rId5"/>
          <a:stretch>
            <a:fillRect/>
          </a:stretch>
        </p:blipFill>
        <p:spPr>
          <a:xfrm>
            <a:off x="2210419" y="1895945"/>
            <a:ext cx="1490587" cy="504169"/>
          </a:xfrm>
          <a:prstGeom prst="rect">
            <a:avLst/>
          </a:prstGeom>
        </p:spPr>
      </p:pic>
      <p:pic>
        <p:nvPicPr>
          <p:cNvPr id="14" name="Picture 13">
            <a:extLst>
              <a:ext uri="{FF2B5EF4-FFF2-40B4-BE49-F238E27FC236}">
                <a16:creationId xmlns:a16="http://schemas.microsoft.com/office/drawing/2014/main" id="{B547DD9D-ACBE-4764-9810-38285B7EA63E}"/>
              </a:ext>
            </a:extLst>
          </p:cNvPr>
          <p:cNvPicPr>
            <a:picLocks noChangeAspect="1"/>
          </p:cNvPicPr>
          <p:nvPr/>
        </p:nvPicPr>
        <p:blipFill>
          <a:blip r:embed="rId6"/>
          <a:stretch>
            <a:fillRect/>
          </a:stretch>
        </p:blipFill>
        <p:spPr>
          <a:xfrm>
            <a:off x="4960073" y="1837227"/>
            <a:ext cx="1700785" cy="528192"/>
          </a:xfrm>
          <a:prstGeom prst="rect">
            <a:avLst/>
          </a:prstGeom>
        </p:spPr>
      </p:pic>
      <p:pic>
        <p:nvPicPr>
          <p:cNvPr id="16" name="Picture 15" descr="A picture containing clipart&#10;&#10;Description generated with very high confidence">
            <a:extLst>
              <a:ext uri="{FF2B5EF4-FFF2-40B4-BE49-F238E27FC236}">
                <a16:creationId xmlns:a16="http://schemas.microsoft.com/office/drawing/2014/main" id="{9CE4AE82-EE39-4773-86E7-C810BB3F2865}"/>
              </a:ext>
            </a:extLst>
          </p:cNvPr>
          <p:cNvPicPr>
            <a:picLocks noChangeAspect="1"/>
          </p:cNvPicPr>
          <p:nvPr/>
        </p:nvPicPr>
        <p:blipFill>
          <a:blip r:embed="rId7"/>
          <a:stretch>
            <a:fillRect/>
          </a:stretch>
        </p:blipFill>
        <p:spPr>
          <a:xfrm>
            <a:off x="7919925" y="1737551"/>
            <a:ext cx="1921788" cy="548010"/>
          </a:xfrm>
          <a:prstGeom prst="rect">
            <a:avLst/>
          </a:prstGeom>
        </p:spPr>
      </p:pic>
      <p:pic>
        <p:nvPicPr>
          <p:cNvPr id="18" name="Picture 17">
            <a:extLst>
              <a:ext uri="{FF2B5EF4-FFF2-40B4-BE49-F238E27FC236}">
                <a16:creationId xmlns:a16="http://schemas.microsoft.com/office/drawing/2014/main" id="{C84C29D0-88A4-4F88-8E3A-299543FDCA79}"/>
              </a:ext>
            </a:extLst>
          </p:cNvPr>
          <p:cNvPicPr>
            <a:picLocks noChangeAspect="1"/>
          </p:cNvPicPr>
          <p:nvPr/>
        </p:nvPicPr>
        <p:blipFill>
          <a:blip r:embed="rId8"/>
          <a:stretch>
            <a:fillRect/>
          </a:stretch>
        </p:blipFill>
        <p:spPr>
          <a:xfrm>
            <a:off x="4971069" y="2875794"/>
            <a:ext cx="1395651" cy="465217"/>
          </a:xfrm>
          <a:prstGeom prst="rect">
            <a:avLst/>
          </a:prstGeom>
        </p:spPr>
      </p:pic>
      <p:pic>
        <p:nvPicPr>
          <p:cNvPr id="20" name="Picture 19">
            <a:extLst>
              <a:ext uri="{FF2B5EF4-FFF2-40B4-BE49-F238E27FC236}">
                <a16:creationId xmlns:a16="http://schemas.microsoft.com/office/drawing/2014/main" id="{8D708403-2418-4B2F-BC2D-F7891D661BE9}"/>
              </a:ext>
            </a:extLst>
          </p:cNvPr>
          <p:cNvPicPr>
            <a:picLocks noChangeAspect="1"/>
          </p:cNvPicPr>
          <p:nvPr/>
        </p:nvPicPr>
        <p:blipFill>
          <a:blip r:embed="rId9"/>
          <a:stretch>
            <a:fillRect/>
          </a:stretch>
        </p:blipFill>
        <p:spPr>
          <a:xfrm>
            <a:off x="5066993" y="4903429"/>
            <a:ext cx="1074850" cy="889531"/>
          </a:xfrm>
          <a:prstGeom prst="rect">
            <a:avLst/>
          </a:prstGeom>
        </p:spPr>
      </p:pic>
      <p:pic>
        <p:nvPicPr>
          <p:cNvPr id="24" name="Picture 23">
            <a:extLst>
              <a:ext uri="{FF2B5EF4-FFF2-40B4-BE49-F238E27FC236}">
                <a16:creationId xmlns:a16="http://schemas.microsoft.com/office/drawing/2014/main" id="{B2332BDC-CD33-4FE5-B931-E3FEFEB13CA6}"/>
              </a:ext>
            </a:extLst>
          </p:cNvPr>
          <p:cNvPicPr>
            <a:picLocks noChangeAspect="1"/>
          </p:cNvPicPr>
          <p:nvPr/>
        </p:nvPicPr>
        <p:blipFill>
          <a:blip r:embed="rId10"/>
          <a:stretch>
            <a:fillRect/>
          </a:stretch>
        </p:blipFill>
        <p:spPr>
          <a:xfrm>
            <a:off x="2107202" y="2996849"/>
            <a:ext cx="1487847" cy="415551"/>
          </a:xfrm>
          <a:prstGeom prst="rect">
            <a:avLst/>
          </a:prstGeom>
        </p:spPr>
      </p:pic>
      <p:pic>
        <p:nvPicPr>
          <p:cNvPr id="26" name="Picture 25">
            <a:extLst>
              <a:ext uri="{FF2B5EF4-FFF2-40B4-BE49-F238E27FC236}">
                <a16:creationId xmlns:a16="http://schemas.microsoft.com/office/drawing/2014/main" id="{9FF37B9B-DD5F-489D-80C2-0374111C64D1}"/>
              </a:ext>
            </a:extLst>
          </p:cNvPr>
          <p:cNvPicPr>
            <a:picLocks noChangeAspect="1"/>
          </p:cNvPicPr>
          <p:nvPr/>
        </p:nvPicPr>
        <p:blipFill>
          <a:blip r:embed="rId11"/>
          <a:stretch>
            <a:fillRect/>
          </a:stretch>
        </p:blipFill>
        <p:spPr>
          <a:xfrm>
            <a:off x="8735182" y="3911987"/>
            <a:ext cx="500541" cy="500541"/>
          </a:xfrm>
          <a:prstGeom prst="rect">
            <a:avLst/>
          </a:prstGeom>
        </p:spPr>
      </p:pic>
      <p:pic>
        <p:nvPicPr>
          <p:cNvPr id="28" name="Picture 27">
            <a:extLst>
              <a:ext uri="{FF2B5EF4-FFF2-40B4-BE49-F238E27FC236}">
                <a16:creationId xmlns:a16="http://schemas.microsoft.com/office/drawing/2014/main" id="{4DBF1BB4-B0F8-41AE-9DCF-2C19EA0C0B4F}"/>
              </a:ext>
            </a:extLst>
          </p:cNvPr>
          <p:cNvPicPr>
            <a:picLocks noChangeAspect="1"/>
          </p:cNvPicPr>
          <p:nvPr/>
        </p:nvPicPr>
        <p:blipFill>
          <a:blip r:embed="rId12"/>
          <a:stretch>
            <a:fillRect/>
          </a:stretch>
        </p:blipFill>
        <p:spPr>
          <a:xfrm>
            <a:off x="2203385" y="4113316"/>
            <a:ext cx="1054634" cy="421854"/>
          </a:xfrm>
          <a:prstGeom prst="rect">
            <a:avLst/>
          </a:prstGeom>
        </p:spPr>
      </p:pic>
      <p:pic>
        <p:nvPicPr>
          <p:cNvPr id="30" name="Picture 29" descr="A picture containing object&#10;&#10;Description generated with very high confidence">
            <a:extLst>
              <a:ext uri="{FF2B5EF4-FFF2-40B4-BE49-F238E27FC236}">
                <a16:creationId xmlns:a16="http://schemas.microsoft.com/office/drawing/2014/main" id="{F76FB0DB-4FA7-4C2F-ADEA-C83E17040FA6}"/>
              </a:ext>
            </a:extLst>
          </p:cNvPr>
          <p:cNvPicPr>
            <a:picLocks noChangeAspect="1"/>
          </p:cNvPicPr>
          <p:nvPr/>
        </p:nvPicPr>
        <p:blipFill>
          <a:blip r:embed="rId13"/>
          <a:stretch>
            <a:fillRect/>
          </a:stretch>
        </p:blipFill>
        <p:spPr>
          <a:xfrm>
            <a:off x="7990935" y="2826412"/>
            <a:ext cx="1401376" cy="326521"/>
          </a:xfrm>
          <a:prstGeom prst="rect">
            <a:avLst/>
          </a:prstGeom>
        </p:spPr>
      </p:pic>
      <p:pic>
        <p:nvPicPr>
          <p:cNvPr id="32" name="Picture 31" descr="A picture containing light, sky, object, computer&#10;&#10;Description generated with very high confidence">
            <a:extLst>
              <a:ext uri="{FF2B5EF4-FFF2-40B4-BE49-F238E27FC236}">
                <a16:creationId xmlns:a16="http://schemas.microsoft.com/office/drawing/2014/main" id="{2AA9857D-D404-49E0-ABC0-8B3207D4D7EF}"/>
              </a:ext>
            </a:extLst>
          </p:cNvPr>
          <p:cNvPicPr>
            <a:picLocks noChangeAspect="1"/>
          </p:cNvPicPr>
          <p:nvPr/>
        </p:nvPicPr>
        <p:blipFill>
          <a:blip r:embed="rId14"/>
          <a:stretch>
            <a:fillRect/>
          </a:stretch>
        </p:blipFill>
        <p:spPr>
          <a:xfrm>
            <a:off x="5066993" y="3957837"/>
            <a:ext cx="1593866" cy="366406"/>
          </a:xfrm>
          <a:prstGeom prst="rect">
            <a:avLst/>
          </a:prstGeom>
        </p:spPr>
      </p:pic>
      <p:pic>
        <p:nvPicPr>
          <p:cNvPr id="19" name="Picture 18">
            <a:extLst>
              <a:ext uri="{FF2B5EF4-FFF2-40B4-BE49-F238E27FC236}">
                <a16:creationId xmlns:a16="http://schemas.microsoft.com/office/drawing/2014/main" id="{0829343B-C2FC-4B79-8743-D2D5AB478A58}"/>
              </a:ext>
            </a:extLst>
          </p:cNvPr>
          <p:cNvPicPr>
            <a:picLocks noChangeAspect="1"/>
          </p:cNvPicPr>
          <p:nvPr/>
        </p:nvPicPr>
        <p:blipFill>
          <a:blip r:embed="rId15"/>
          <a:stretch>
            <a:fillRect/>
          </a:stretch>
        </p:blipFill>
        <p:spPr>
          <a:xfrm>
            <a:off x="10718711" y="395835"/>
            <a:ext cx="1450659" cy="489990"/>
          </a:xfrm>
          <a:prstGeom prst="rect">
            <a:avLst/>
          </a:prstGeom>
        </p:spPr>
      </p:pic>
    </p:spTree>
    <p:extLst>
      <p:ext uri="{BB962C8B-B14F-4D97-AF65-F5344CB8AC3E}">
        <p14:creationId xmlns:p14="http://schemas.microsoft.com/office/powerpoint/2010/main" val="3657720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A2A9-5EF0-4333-9BFA-7102A3BDFD2D}"/>
              </a:ext>
            </a:extLst>
          </p:cNvPr>
          <p:cNvSpPr>
            <a:spLocks noGrp="1"/>
          </p:cNvSpPr>
          <p:nvPr>
            <p:ph type="title"/>
          </p:nvPr>
        </p:nvSpPr>
        <p:spPr>
          <a:xfrm>
            <a:off x="1097280" y="379524"/>
            <a:ext cx="8503920" cy="807613"/>
          </a:xfrm>
        </p:spPr>
        <p:txBody>
          <a:bodyPr>
            <a:normAutofit fontScale="90000"/>
          </a:bodyPr>
          <a:lstStyle/>
          <a:p>
            <a:r>
              <a:rPr lang="en-US" sz="4000" b="1" dirty="0">
                <a:solidFill>
                  <a:schemeClr val="tx2">
                    <a:lumMod val="60000"/>
                    <a:lumOff val="40000"/>
                  </a:schemeClr>
                </a:solidFill>
                <a:latin typeface="+mn-lt"/>
              </a:rPr>
              <a:t>Why learn another programming language?</a:t>
            </a:r>
          </a:p>
        </p:txBody>
      </p:sp>
      <p:sp>
        <p:nvSpPr>
          <p:cNvPr id="3" name="TextBox 2">
            <a:extLst>
              <a:ext uri="{FF2B5EF4-FFF2-40B4-BE49-F238E27FC236}">
                <a16:creationId xmlns:a16="http://schemas.microsoft.com/office/drawing/2014/main" id="{F4623364-81DD-4FB2-A88D-0C17AA37126C}"/>
              </a:ext>
            </a:extLst>
          </p:cNvPr>
          <p:cNvSpPr txBox="1"/>
          <p:nvPr/>
        </p:nvSpPr>
        <p:spPr>
          <a:xfrm>
            <a:off x="1097280" y="2057400"/>
            <a:ext cx="9644063" cy="2800767"/>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Easy</a:t>
            </a:r>
            <a:r>
              <a:rPr lang="en-US" sz="1600" dirty="0">
                <a:latin typeface="Arial" panose="020B0604020202020204" pitchFamily="34" charset="0"/>
                <a:cs typeface="Arial" panose="020B0604020202020204" pitchFamily="34" charset="0"/>
              </a:rPr>
              <a:t> and </a:t>
            </a:r>
            <a:r>
              <a:rPr lang="en-US" sz="1600" b="1" dirty="0">
                <a:latin typeface="Arial" panose="020B0604020202020204" pitchFamily="34" charset="0"/>
                <a:cs typeface="Arial" panose="020B0604020202020204" pitchFamily="34" charset="0"/>
              </a:rPr>
              <a:t>simple</a:t>
            </a:r>
            <a:r>
              <a:rPr lang="en-US" sz="1600" dirty="0">
                <a:latin typeface="Arial" panose="020B0604020202020204" pitchFamily="34" charset="0"/>
                <a:cs typeface="Arial" panose="020B0604020202020204" pitchFamily="34" charset="0"/>
              </a:rPr>
              <a:t> to learn and read.</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Excellent</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documentation</a:t>
            </a:r>
            <a:r>
              <a:rPr lang="en-US" sz="1600" dirty="0">
                <a:latin typeface="Arial" panose="020B0604020202020204" pitchFamily="34" charset="0"/>
                <a:cs typeface="Arial" panose="020B0604020202020204" pitchFamily="34" charset="0"/>
              </a:rPr>
              <a:t> &amp; very </a:t>
            </a:r>
            <a:r>
              <a:rPr lang="en-US" sz="1600" b="1" dirty="0">
                <a:latin typeface="Arial" panose="020B0604020202020204" pitchFamily="34" charset="0"/>
                <a:cs typeface="Arial" panose="020B0604020202020204" pitchFamily="34" charset="0"/>
              </a:rPr>
              <a:t>active</a:t>
            </a:r>
            <a:r>
              <a:rPr lang="en-US" sz="1600" dirty="0">
                <a:latin typeface="Arial" panose="020B0604020202020204" pitchFamily="34" charset="0"/>
                <a:cs typeface="Arial" panose="020B0604020202020204" pitchFamily="34" charset="0"/>
              </a:rPr>
              <a:t> and </a:t>
            </a:r>
            <a:r>
              <a:rPr lang="en-US" sz="1600" b="1" dirty="0">
                <a:latin typeface="Arial" panose="020B0604020202020204" pitchFamily="34" charset="0"/>
                <a:cs typeface="Arial" panose="020B0604020202020204" pitchFamily="34" charset="0"/>
              </a:rPr>
              <a:t>supportive</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community</a:t>
            </a:r>
            <a:r>
              <a:rPr lang="en-US" sz="16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Used for </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Web Development</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Data Science</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Machine Learning</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AI</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and almost everything!</a:t>
            </a:r>
          </a:p>
          <a:p>
            <a:pPr marL="742950" lvl="1"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5754812"/>
      </p:ext>
    </p:extLst>
  </p:cSld>
  <p:clrMapOvr>
    <a:masterClrMapping/>
  </p:clrMapOvr>
</p:sld>
</file>

<file path=ppt/theme/theme1.xml><?xml version="1.0" encoding="utf-8"?>
<a:theme xmlns:a="http://schemas.openxmlformats.org/drawingml/2006/main" name="Retrospect">
  <a:themeElements>
    <a:clrScheme name="Custom 2">
      <a:dk1>
        <a:srgbClr val="000000"/>
      </a:dk1>
      <a:lt1>
        <a:srgbClr val="FFFFFF"/>
      </a:lt1>
      <a:dk2>
        <a:srgbClr val="632E62"/>
      </a:dk2>
      <a:lt2>
        <a:srgbClr val="EAE5EB"/>
      </a:lt2>
      <a:accent1>
        <a:srgbClr val="C0C0C0"/>
      </a:accent1>
      <a:accent2>
        <a:srgbClr val="B27EB5"/>
      </a:accent2>
      <a:accent3>
        <a:srgbClr val="755DD9"/>
      </a:accent3>
      <a:accent4>
        <a:srgbClr val="665EB8"/>
      </a:accent4>
      <a:accent5>
        <a:srgbClr val="45A5ED"/>
      </a:accent5>
      <a:accent6>
        <a:srgbClr val="5982DB"/>
      </a:accent6>
      <a:hlink>
        <a:srgbClr val="0066FF"/>
      </a:hlink>
      <a:folHlink>
        <a:srgbClr val="6666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heCodesNow_template" id="{EB370EC7-21C6-FC49-A8EE-3CE186FA4A2D}" vid="{C1B0D7FB-A82C-324D-85E9-F3D857412B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
    <a:dk1>
      <a:srgbClr val="000000"/>
    </a:dk1>
    <a:lt1>
      <a:srgbClr val="FFFFFF"/>
    </a:lt1>
    <a:dk2>
      <a:srgbClr val="632E62"/>
    </a:dk2>
    <a:lt2>
      <a:srgbClr val="EAE5EB"/>
    </a:lt2>
    <a:accent1>
      <a:srgbClr val="C0C0C0"/>
    </a:accent1>
    <a:accent2>
      <a:srgbClr val="B27EB5"/>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2.xml><?xml version="1.0" encoding="utf-8"?>
<a:themeOverride xmlns:a="http://schemas.openxmlformats.org/drawingml/2006/main">
  <a:clrScheme name="Custom 2">
    <a:dk1>
      <a:srgbClr val="000000"/>
    </a:dk1>
    <a:lt1>
      <a:srgbClr val="FFFFFF"/>
    </a:lt1>
    <a:dk2>
      <a:srgbClr val="632E62"/>
    </a:dk2>
    <a:lt2>
      <a:srgbClr val="EAE5EB"/>
    </a:lt2>
    <a:accent1>
      <a:srgbClr val="C0C0C0"/>
    </a:accent1>
    <a:accent2>
      <a:srgbClr val="B27EB5"/>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3.xml><?xml version="1.0" encoding="utf-8"?>
<a:themeOverride xmlns:a="http://schemas.openxmlformats.org/drawingml/2006/main">
  <a:clrScheme name="Custom 2">
    <a:dk1>
      <a:srgbClr val="000000"/>
    </a:dk1>
    <a:lt1>
      <a:srgbClr val="FFFFFF"/>
    </a:lt1>
    <a:dk2>
      <a:srgbClr val="632E62"/>
    </a:dk2>
    <a:lt2>
      <a:srgbClr val="EAE5EB"/>
    </a:lt2>
    <a:accent1>
      <a:srgbClr val="C0C0C0"/>
    </a:accent1>
    <a:accent2>
      <a:srgbClr val="B27EB5"/>
    </a:accent2>
    <a:accent3>
      <a:srgbClr val="755DD9"/>
    </a:accent3>
    <a:accent4>
      <a:srgbClr val="665EB8"/>
    </a:accent4>
    <a:accent5>
      <a:srgbClr val="45A5ED"/>
    </a:accent5>
    <a:accent6>
      <a:srgbClr val="5982DB"/>
    </a:accent6>
    <a:hlink>
      <a:srgbClr val="0066FF"/>
    </a:hlink>
    <a:folHlink>
      <a:srgbClr val="666699"/>
    </a:folHlink>
  </a:clrScheme>
</a:themeOverride>
</file>

<file path=docProps/app.xml><?xml version="1.0" encoding="utf-8"?>
<Properties xmlns="http://schemas.openxmlformats.org/officeDocument/2006/extended-properties" xmlns:vt="http://schemas.openxmlformats.org/officeDocument/2006/docPropsVTypes">
  <Template/>
  <TotalTime>10687</TotalTime>
  <Words>3105</Words>
  <Application>Microsoft Office PowerPoint</Application>
  <PresentationFormat>Widescreen</PresentationFormat>
  <Paragraphs>651</Paragraphs>
  <Slides>39</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Courier New</vt:lpstr>
      <vt:lpstr>Silom</vt:lpstr>
      <vt:lpstr>Wingdings</vt:lpstr>
      <vt:lpstr>Retrospect</vt:lpstr>
      <vt:lpstr>Introduction to Python  Basic Programming concepts with Python</vt:lpstr>
      <vt:lpstr>Quick questions</vt:lpstr>
      <vt:lpstr>What will we cover today?</vt:lpstr>
      <vt:lpstr>What is in the Appendix? (Not covered today)</vt:lpstr>
      <vt:lpstr>Setup the Editor! </vt:lpstr>
      <vt:lpstr>What is Python?</vt:lpstr>
      <vt:lpstr>What is Python?      …continued</vt:lpstr>
      <vt:lpstr>Who is using Python?</vt:lpstr>
      <vt:lpstr>Why learn another programming language?</vt:lpstr>
      <vt:lpstr>"Hello World" in Python</vt:lpstr>
      <vt:lpstr>Printing output</vt:lpstr>
      <vt:lpstr>Taking input</vt:lpstr>
      <vt:lpstr>Using Comments</vt:lpstr>
      <vt:lpstr>Structuring with Indentation</vt:lpstr>
      <vt:lpstr>Structuring with Indentation - example</vt:lpstr>
      <vt:lpstr>Functions </vt:lpstr>
      <vt:lpstr>Functions – an easy example      </vt:lpstr>
      <vt:lpstr>Functions – another example      </vt:lpstr>
      <vt:lpstr>Functions - Parameters &amp; Return Statements </vt:lpstr>
      <vt:lpstr>Hands on exercises – Part 1 </vt:lpstr>
      <vt:lpstr>Control Flow</vt:lpstr>
      <vt:lpstr>Conditional Control Flow: The if Statement</vt:lpstr>
      <vt:lpstr>Conditional Control Flow: The for Statement</vt:lpstr>
      <vt:lpstr>Conditional Control Flow: The while Statement</vt:lpstr>
      <vt:lpstr>Object Oriented Programming  </vt:lpstr>
      <vt:lpstr>Object Oriented Programming</vt:lpstr>
      <vt:lpstr>Object Oriented Programming  </vt:lpstr>
      <vt:lpstr>Using existing modules</vt:lpstr>
      <vt:lpstr>Using existing modules - example</vt:lpstr>
      <vt:lpstr>Exception Handling: An example</vt:lpstr>
      <vt:lpstr>Hands on – lets try all examples we saw</vt:lpstr>
      <vt:lpstr>Recap</vt:lpstr>
      <vt:lpstr>Appendix</vt:lpstr>
      <vt:lpstr>Using .py file vs executing directly via the interpreter</vt:lpstr>
      <vt:lpstr>File Handling: An example</vt:lpstr>
      <vt:lpstr>Coding Conventions for Python – Pep8</vt:lpstr>
      <vt:lpstr>Python 2.7 vs Python 3</vt:lpstr>
      <vt:lpstr>Python community around</vt:lpstr>
      <vt:lpstr>Additional Resources,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Shalini</dc:creator>
  <cp:lastModifiedBy>Shalini</cp:lastModifiedBy>
  <cp:revision>745</cp:revision>
  <dcterms:created xsi:type="dcterms:W3CDTF">2017-08-05T06:18:28Z</dcterms:created>
  <dcterms:modified xsi:type="dcterms:W3CDTF">2017-09-26T20:37:17Z</dcterms:modified>
</cp:coreProperties>
</file>