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75" r:id="rId9"/>
    <p:sldId id="261" r:id="rId10"/>
    <p:sldId id="266" r:id="rId11"/>
    <p:sldId id="276" r:id="rId12"/>
    <p:sldId id="267" r:id="rId13"/>
    <p:sldId id="277" r:id="rId14"/>
    <p:sldId id="268" r:id="rId15"/>
    <p:sldId id="278" r:id="rId16"/>
    <p:sldId id="269" r:id="rId17"/>
    <p:sldId id="279" r:id="rId18"/>
    <p:sldId id="270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2">
                  <c:v>743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2-4383-AF96-C8F6FABF78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559</c:v>
                </c:pt>
                <c:pt idx="3">
                  <c:v>5</c:v>
                </c:pt>
                <c:pt idx="4">
                  <c:v>7</c:v>
                </c:pt>
                <c:pt idx="5">
                  <c:v>1</c:v>
                </c:pt>
                <c:pt idx="6">
                  <c:v>0</c:v>
                </c:pt>
                <c:pt idx="7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C2-4383-AF96-C8F6FABF78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7C2-4383-AF96-C8F6FABF7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3200" b="0" i="0" u="none" strike="noStrike" baseline="0" dirty="0">
                    <a:effectLst/>
                  </a:rPr>
                  <a:t>μ</a:t>
                </a:r>
                <a:r>
                  <a:rPr lang="en-US" sz="3200" b="0" i="0" u="none" strike="noStrike" baseline="0" dirty="0">
                    <a:effectLst/>
                  </a:rPr>
                  <a:t>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141</c:v>
                </c:pt>
                <c:pt idx="1">
                  <c:v>2822</c:v>
                </c:pt>
                <c:pt idx="2">
                  <c:v>576</c:v>
                </c:pt>
                <c:pt idx="3">
                  <c:v>48</c:v>
                </c:pt>
                <c:pt idx="4">
                  <c:v>99</c:v>
                </c:pt>
                <c:pt idx="5">
                  <c:v>167</c:v>
                </c:pt>
                <c:pt idx="6">
                  <c:v>151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218</c:v>
                </c:pt>
                <c:pt idx="1">
                  <c:v>7012</c:v>
                </c:pt>
                <c:pt idx="2">
                  <c:v>579</c:v>
                </c:pt>
                <c:pt idx="3">
                  <c:v>91</c:v>
                </c:pt>
                <c:pt idx="4">
                  <c:v>261</c:v>
                </c:pt>
                <c:pt idx="5">
                  <c:v>169</c:v>
                </c:pt>
                <c:pt idx="6">
                  <c:v>184</c:v>
                </c:pt>
                <c:pt idx="7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3200" b="0" i="0" u="none" strike="noStrike" baseline="0" dirty="0">
                    <a:effectLst/>
                  </a:rPr>
                  <a:t>μ</a:t>
                </a:r>
                <a:r>
                  <a:rPr lang="en-US" sz="3200" b="0" i="0" u="none" strike="noStrike" baseline="0" dirty="0">
                    <a:effectLst/>
                  </a:rPr>
                  <a:t>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</c:v>
                </c:pt>
                <c:pt idx="1">
                  <c:v>3</c:v>
                </c:pt>
                <c:pt idx="2">
                  <c:v>4</c:v>
                </c:pt>
                <c:pt idx="3">
                  <c:v>9</c:v>
                </c:pt>
                <c:pt idx="4">
                  <c:v>29</c:v>
                </c:pt>
                <c:pt idx="5">
                  <c:v>35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</c:v>
                </c:pt>
                <c:pt idx="2">
                  <c:v>8</c:v>
                </c:pt>
                <c:pt idx="3">
                  <c:v>25</c:v>
                </c:pt>
                <c:pt idx="4">
                  <c:v>27</c:v>
                </c:pt>
                <c:pt idx="5">
                  <c:v>40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3200" b="0" i="0" u="none" strike="noStrike" baseline="0" dirty="0">
                    <a:effectLst/>
                  </a:rPr>
                  <a:t>m</a:t>
                </a:r>
                <a:r>
                  <a:rPr lang="en-US" sz="3200" b="0" i="0" u="none" strike="noStrike" baseline="0" dirty="0">
                    <a:effectLst/>
                  </a:rPr>
                  <a:t>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SelectionSort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1-4608-9F69-EC4A81248B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SelectionSort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91-4608-9F69-EC4A81248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421071"/>
        <c:axId val="128940799"/>
      </c:barChart>
      <c:catAx>
        <c:axId val="42542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40799"/>
        <c:crosses val="autoZero"/>
        <c:auto val="1"/>
        <c:lblAlgn val="ctr"/>
        <c:lblOffset val="100"/>
        <c:noMultiLvlLbl val="0"/>
      </c:catAx>
      <c:valAx>
        <c:axId val="12894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2400" dirty="0"/>
                  <a:t>Secunde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42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243</c:v>
                </c:pt>
                <c:pt idx="1">
                  <c:v>30</c:v>
                </c:pt>
                <c:pt idx="2">
                  <c:v>52</c:v>
                </c:pt>
                <c:pt idx="3">
                  <c:v>104</c:v>
                </c:pt>
                <c:pt idx="4">
                  <c:v>264</c:v>
                </c:pt>
                <c:pt idx="5">
                  <c:v>278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284</c:v>
                </c:pt>
                <c:pt idx="1">
                  <c:v>44</c:v>
                </c:pt>
                <c:pt idx="2">
                  <c:v>127</c:v>
                </c:pt>
                <c:pt idx="3">
                  <c:v>292</c:v>
                </c:pt>
                <c:pt idx="4">
                  <c:v>327</c:v>
                </c:pt>
                <c:pt idx="5">
                  <c:v>638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o-RO" sz="3200" b="0" i="0" u="none" strike="noStrike" baseline="0" dirty="0">
                    <a:effectLst/>
                  </a:rPr>
                  <a:t>m</a:t>
                </a:r>
                <a:r>
                  <a:rPr lang="en-US" sz="3200" b="0" i="0" u="none" strike="noStrike" baseline="0" dirty="0">
                    <a:effectLst/>
                  </a:rPr>
                  <a:t>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2.7</c:v>
                </c:pt>
                <c:pt idx="1">
                  <c:v>0.2</c:v>
                </c:pt>
                <c:pt idx="2">
                  <c:v>0.5</c:v>
                </c:pt>
                <c:pt idx="3">
                  <c:v>1.1000000000000001</c:v>
                </c:pt>
                <c:pt idx="4">
                  <c:v>3</c:v>
                </c:pt>
                <c:pt idx="5">
                  <c:v>3.3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0.5</c:v>
                </c:pt>
                <c:pt idx="2">
                  <c:v>1.1000000000000001</c:v>
                </c:pt>
                <c:pt idx="3">
                  <c:v>2.8</c:v>
                </c:pt>
                <c:pt idx="4">
                  <c:v>3.6</c:v>
                </c:pt>
                <c:pt idx="5">
                  <c:v>7.7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i="0" u="none" strike="noStrike" baseline="0" dirty="0">
                    <a:effectLst/>
                  </a:rPr>
                  <a:t>s</a:t>
                </a:r>
                <a:r>
                  <a:rPr lang="ro-RO" sz="2400" b="0" i="0" u="none" strike="noStrike" baseline="0" dirty="0">
                    <a:effectLst/>
                  </a:rPr>
                  <a:t>ecunde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Maxim 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31.4</c:v>
                </c:pt>
                <c:pt idx="1">
                  <c:v>3.3</c:v>
                </c:pt>
                <c:pt idx="2">
                  <c:v>6.2</c:v>
                </c:pt>
                <c:pt idx="3">
                  <c:v>11.7</c:v>
                </c:pt>
                <c:pt idx="4">
                  <c:v>34.5</c:v>
                </c:pt>
                <c:pt idx="5">
                  <c:v>40.9</c:v>
                </c:pt>
                <c:pt idx="6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35.200000000000003</c:v>
                </c:pt>
                <c:pt idx="1">
                  <c:v>4.8</c:v>
                </c:pt>
                <c:pt idx="2">
                  <c:v>11.9</c:v>
                </c:pt>
                <c:pt idx="3">
                  <c:v>30.9</c:v>
                </c:pt>
                <c:pt idx="4">
                  <c:v>40.9</c:v>
                </c:pt>
                <c:pt idx="5">
                  <c:v>105.5</c:v>
                </c:pt>
                <c:pt idx="6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IntroSort(sortare nativă c++)</c:v>
                </c:pt>
                <c:pt idx="1">
                  <c:v>RadixSort(baza 2^16)</c:v>
                </c:pt>
                <c:pt idx="2">
                  <c:v>RadixSort(baza 16)</c:v>
                </c:pt>
                <c:pt idx="3">
                  <c:v>RadixSort(baza 10)</c:v>
                </c:pt>
                <c:pt idx="4">
                  <c:v>MergeSort</c:v>
                </c:pt>
                <c:pt idx="5">
                  <c:v>ShellSort</c:v>
                </c:pt>
                <c:pt idx="6">
                  <c:v>CountSort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i="0" u="none" strike="noStrike" baseline="0" dirty="0">
                    <a:effectLst/>
                  </a:rPr>
                  <a:t>s</a:t>
                </a:r>
                <a:r>
                  <a:rPr lang="ro-RO" sz="2400" b="0" i="0" u="none" strike="noStrike" baseline="0" dirty="0">
                    <a:effectLst/>
                  </a:rPr>
                  <a:t>ecunde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4354859187489"/>
          <c:y val="0.12023218940635834"/>
          <c:w val="0.87941254324907236"/>
          <c:h val="0.6558338125823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24D9-466F-9252-73B1E19A0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 10.000.000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0.16</c:v>
                </c:pt>
                <c:pt idx="1">
                  <c:v>0.6</c:v>
                </c:pt>
                <c:pt idx="2">
                  <c:v>1.1000000000000001</c:v>
                </c:pt>
                <c:pt idx="3">
                  <c:v>0.17</c:v>
                </c:pt>
                <c:pt idx="4">
                  <c:v>0.54</c:v>
                </c:pt>
                <c:pt idx="5">
                  <c:v>0.16</c:v>
                </c:pt>
                <c:pt idx="6">
                  <c:v>0.18</c:v>
                </c:pt>
                <c:pt idx="7">
                  <c:v>12584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D9-466F-9252-73B1E19A0B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IntroSort(sortare nativă c++)</c:v>
                </c:pt>
                <c:pt idx="1">
                  <c:v>SelectionSort</c:v>
                </c:pt>
                <c:pt idx="2">
                  <c:v>RadixSort(baza 2^16)</c:v>
                </c:pt>
                <c:pt idx="3">
                  <c:v>RadixSort(baza 16)</c:v>
                </c:pt>
                <c:pt idx="4">
                  <c:v>RadixSort(baza 10)</c:v>
                </c:pt>
                <c:pt idx="5">
                  <c:v>MergeSort</c:v>
                </c:pt>
                <c:pt idx="6">
                  <c:v>ShellSort</c:v>
                </c:pt>
                <c:pt idx="7">
                  <c:v>CountSort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24D9-466F-9252-73B1E19A0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980399"/>
        <c:axId val="291417007"/>
      </c:barChart>
      <c:catAx>
        <c:axId val="29098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17007"/>
        <c:crosses val="autoZero"/>
        <c:auto val="1"/>
        <c:lblAlgn val="ctr"/>
        <c:lblOffset val="100"/>
        <c:noMultiLvlLbl val="0"/>
      </c:catAx>
      <c:valAx>
        <c:axId val="29141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i="0" u="none" strike="noStrike" baseline="0" dirty="0" err="1">
                    <a:effectLst/>
                  </a:rPr>
                  <a:t>ms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2.5352560289186874E-3"/>
              <c:y val="0.38756195748568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98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4400E-2614-4DFC-A9B9-85CDDA8CCEA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454344-122E-438E-97FC-EA4E0FF5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3FD-73A9-6D57-137A-36D8F68E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Algoritmi de sortare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C6B5-B00F-1F8B-3B7E-5A9CBD020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Băeșu Șerban, grupa 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2578-5DAE-E2E9-1062-9837DF7A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</a:t>
            </a:r>
            <a:r>
              <a:rPr lang="en-US" dirty="0" err="1"/>
              <a:t>ele</a:t>
            </a:r>
            <a:r>
              <a:rPr lang="en-US" dirty="0"/>
              <a:t> 5-6:</a:t>
            </a:r>
            <a:r>
              <a:rPr lang="ro-RO" dirty="0"/>
              <a:t> 100.000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9FFD71-0685-20DA-6696-37911513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92784"/>
              </p:ext>
            </p:extLst>
          </p:nvPr>
        </p:nvGraphicFramePr>
        <p:xfrm>
          <a:off x="1484313" y="2123440"/>
          <a:ext cx="10018712" cy="442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99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</a:t>
            </a:r>
            <a:r>
              <a:rPr lang="en-US" dirty="0"/>
              <a:t>7</a:t>
            </a:r>
            <a:r>
              <a:rPr lang="ro-RO" dirty="0"/>
              <a:t>-</a:t>
            </a:r>
            <a:r>
              <a:rPr lang="en-US" dirty="0"/>
              <a:t>8:</a:t>
            </a:r>
            <a:r>
              <a:rPr lang="ro-RO" dirty="0"/>
              <a:t> 1</a:t>
            </a:r>
            <a:r>
              <a:rPr lang="en-US" dirty="0"/>
              <a:t>.00</a:t>
            </a:r>
            <a:r>
              <a:rPr lang="ro-RO" dirty="0"/>
              <a:t>0</a:t>
            </a:r>
            <a:r>
              <a:rPr lang="en-US" dirty="0"/>
              <a:t>.000</a:t>
            </a:r>
            <a:r>
              <a:rPr lang="ro-RO" dirty="0"/>
              <a:t>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7</a:t>
            </a:r>
          </a:p>
          <a:p>
            <a:r>
              <a:rPr lang="en-US" sz="1800" dirty="0"/>
              <a:t>INTROSORT: 243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2^16: 30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16: 52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10: 104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MERGESORT: 264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SHELLSORT: 278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COUNTSORT: 15 </a:t>
            </a:r>
            <a:r>
              <a:rPr lang="en-US" sz="1800" dirty="0" err="1"/>
              <a:t>ms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373120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8</a:t>
            </a:r>
          </a:p>
          <a:p>
            <a:r>
              <a:rPr lang="en-US" sz="1800" dirty="0"/>
              <a:t>INTROSORT: 284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2^16: 44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16: 127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10: 292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MERGESORT: 327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SHELLSORT: 638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COUNTSORT: 23 µs</a:t>
            </a:r>
          </a:p>
        </p:txBody>
      </p:sp>
    </p:spTree>
    <p:extLst>
      <p:ext uri="{BB962C8B-B14F-4D97-AF65-F5344CB8AC3E}">
        <p14:creationId xmlns:p14="http://schemas.microsoft.com/office/powerpoint/2010/main" val="120969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Test</a:t>
            </a:r>
            <a:r>
              <a:rPr lang="en-US" dirty="0" err="1"/>
              <a:t>ele</a:t>
            </a:r>
            <a:r>
              <a:rPr lang="en-US" dirty="0"/>
              <a:t> 7-8:</a:t>
            </a:r>
            <a:r>
              <a:rPr lang="ro-RO" dirty="0"/>
              <a:t> 1.000.000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271135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66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</a:t>
            </a:r>
            <a:r>
              <a:rPr lang="en-US" dirty="0"/>
              <a:t>9</a:t>
            </a:r>
            <a:r>
              <a:rPr lang="ro-RO" dirty="0"/>
              <a:t>-</a:t>
            </a:r>
            <a:r>
              <a:rPr lang="en-US" dirty="0"/>
              <a:t>10:</a:t>
            </a:r>
            <a:r>
              <a:rPr lang="ro-RO" dirty="0"/>
              <a:t> 1</a:t>
            </a:r>
            <a:r>
              <a:rPr lang="en-US" dirty="0"/>
              <a:t>0.00</a:t>
            </a:r>
            <a:r>
              <a:rPr lang="ro-RO" dirty="0"/>
              <a:t>0</a:t>
            </a:r>
            <a:r>
              <a:rPr lang="en-US" dirty="0"/>
              <a:t>.000</a:t>
            </a:r>
            <a:r>
              <a:rPr lang="ro-RO" dirty="0"/>
              <a:t>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9</a:t>
            </a:r>
          </a:p>
          <a:p>
            <a:r>
              <a:rPr lang="en-US" sz="1800" dirty="0"/>
              <a:t>INTROSORT: 2.7 s</a:t>
            </a:r>
          </a:p>
          <a:p>
            <a:r>
              <a:rPr lang="en-US" sz="1800" dirty="0"/>
              <a:t>RADIXSORT BAZA 2^16: 0.2 s</a:t>
            </a:r>
          </a:p>
          <a:p>
            <a:r>
              <a:rPr lang="en-US" sz="1800" dirty="0"/>
              <a:t>RADIXSORT BAZA 16: 0.5 s</a:t>
            </a:r>
          </a:p>
          <a:p>
            <a:r>
              <a:rPr lang="en-US" sz="1800" dirty="0"/>
              <a:t>RADIXSORT BAZA 10: 1.1 s</a:t>
            </a:r>
          </a:p>
          <a:p>
            <a:r>
              <a:rPr lang="en-US" sz="1800" dirty="0"/>
              <a:t>MERGESORT: 3 s</a:t>
            </a:r>
          </a:p>
          <a:p>
            <a:r>
              <a:rPr lang="en-US" sz="1800" dirty="0"/>
              <a:t>SHELLSORT: 3.3 s</a:t>
            </a:r>
          </a:p>
          <a:p>
            <a:r>
              <a:rPr lang="en-US" sz="1800" dirty="0"/>
              <a:t>COUNTSORT: 0.1 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373120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10</a:t>
            </a:r>
          </a:p>
          <a:p>
            <a:r>
              <a:rPr lang="en-US" sz="1800" dirty="0"/>
              <a:t>INTROSORT: 3 s</a:t>
            </a:r>
          </a:p>
          <a:p>
            <a:r>
              <a:rPr lang="en-US" sz="1800" dirty="0"/>
              <a:t>RADIXSORT BAZA 2^16: 0.5 s</a:t>
            </a:r>
          </a:p>
          <a:p>
            <a:r>
              <a:rPr lang="en-US" sz="1800" dirty="0"/>
              <a:t>RADIXSORT BAZA 16: 1.1 s</a:t>
            </a:r>
          </a:p>
          <a:p>
            <a:r>
              <a:rPr lang="en-US" sz="1800" dirty="0"/>
              <a:t>RADIXSORT BAZA 10: 2.8 s</a:t>
            </a:r>
          </a:p>
          <a:p>
            <a:r>
              <a:rPr lang="en-US" sz="1800" dirty="0"/>
              <a:t>MERGESORT: 3.6 s</a:t>
            </a:r>
          </a:p>
          <a:p>
            <a:r>
              <a:rPr lang="en-US" sz="1800" dirty="0"/>
              <a:t>SHELLSORT: 7.7 s</a:t>
            </a:r>
          </a:p>
          <a:p>
            <a:r>
              <a:rPr lang="en-US" sz="1800" dirty="0"/>
              <a:t>COUNTSORT: 0.2 s</a:t>
            </a:r>
          </a:p>
        </p:txBody>
      </p:sp>
    </p:spTree>
    <p:extLst>
      <p:ext uri="{BB962C8B-B14F-4D97-AF65-F5344CB8AC3E}">
        <p14:creationId xmlns:p14="http://schemas.microsoft.com/office/powerpoint/2010/main" val="9854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Test</a:t>
            </a:r>
            <a:r>
              <a:rPr lang="en-US" dirty="0" err="1"/>
              <a:t>ele</a:t>
            </a:r>
            <a:r>
              <a:rPr lang="en-US" dirty="0"/>
              <a:t> 9-10:</a:t>
            </a:r>
            <a:r>
              <a:rPr lang="ro-RO" dirty="0"/>
              <a:t> 10.000.000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73479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13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</a:t>
            </a:r>
            <a:r>
              <a:rPr lang="en-US" dirty="0"/>
              <a:t>11</a:t>
            </a:r>
            <a:r>
              <a:rPr lang="ro-RO" dirty="0"/>
              <a:t>-</a:t>
            </a:r>
            <a:r>
              <a:rPr lang="en-US" dirty="0"/>
              <a:t>12:</a:t>
            </a:r>
            <a:r>
              <a:rPr lang="ro-RO" dirty="0"/>
              <a:t> 1</a:t>
            </a:r>
            <a:r>
              <a:rPr lang="en-US" dirty="0"/>
              <a:t>00.00</a:t>
            </a:r>
            <a:r>
              <a:rPr lang="ro-RO" dirty="0"/>
              <a:t>0</a:t>
            </a:r>
            <a:r>
              <a:rPr lang="en-US" dirty="0"/>
              <a:t>.000</a:t>
            </a:r>
            <a:r>
              <a:rPr lang="ro-RO" dirty="0"/>
              <a:t>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11</a:t>
            </a:r>
          </a:p>
          <a:p>
            <a:r>
              <a:rPr lang="en-US" sz="1800" dirty="0"/>
              <a:t>INTROSORT: 31 s</a:t>
            </a:r>
          </a:p>
          <a:p>
            <a:r>
              <a:rPr lang="en-US" sz="1800" dirty="0"/>
              <a:t>RADIXSORT BAZA 2^16: 3.3 s</a:t>
            </a:r>
          </a:p>
          <a:p>
            <a:r>
              <a:rPr lang="en-US" sz="1800" dirty="0"/>
              <a:t>RADIXSORT BAZA 16: 6.2 s</a:t>
            </a:r>
          </a:p>
          <a:p>
            <a:r>
              <a:rPr lang="en-US" sz="1800" dirty="0"/>
              <a:t>RADIXSORT BAZA 10: 11 s</a:t>
            </a:r>
          </a:p>
          <a:p>
            <a:r>
              <a:rPr lang="en-US" sz="1800" dirty="0"/>
              <a:t>MERGESORT: 34 s</a:t>
            </a:r>
          </a:p>
          <a:p>
            <a:r>
              <a:rPr lang="en-US" sz="1800" dirty="0"/>
              <a:t>SHELLSORT: 40 s</a:t>
            </a:r>
          </a:p>
          <a:p>
            <a:r>
              <a:rPr lang="en-US" sz="1800" dirty="0"/>
              <a:t>COUNTSORT: 2.1 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413760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12</a:t>
            </a:r>
          </a:p>
          <a:p>
            <a:r>
              <a:rPr lang="en-US" sz="1800" dirty="0"/>
              <a:t>INTROSORT: 35 s</a:t>
            </a:r>
          </a:p>
          <a:p>
            <a:r>
              <a:rPr lang="en-US" sz="1800" dirty="0"/>
              <a:t>RADIXSORT BAZA 2^16: 4.8 s</a:t>
            </a:r>
          </a:p>
          <a:p>
            <a:r>
              <a:rPr lang="en-US" sz="1800" dirty="0"/>
              <a:t>RADIXSORT BAZA 16: 11 s</a:t>
            </a:r>
          </a:p>
          <a:p>
            <a:r>
              <a:rPr lang="en-US" sz="1800" dirty="0"/>
              <a:t>RADIXSORT BAZA 10: 30 s</a:t>
            </a:r>
          </a:p>
          <a:p>
            <a:r>
              <a:rPr lang="en-US" sz="1800" dirty="0"/>
              <a:t>MERGESORT: 40 s</a:t>
            </a:r>
          </a:p>
          <a:p>
            <a:r>
              <a:rPr lang="en-US" sz="1800" dirty="0"/>
              <a:t>SHELLSORT: 105 s</a:t>
            </a:r>
          </a:p>
          <a:p>
            <a:r>
              <a:rPr lang="en-US" sz="1800" dirty="0"/>
              <a:t>COUNTSORT: 2.3 s</a:t>
            </a:r>
          </a:p>
        </p:txBody>
      </p:sp>
    </p:spTree>
    <p:extLst>
      <p:ext uri="{BB962C8B-B14F-4D97-AF65-F5344CB8AC3E}">
        <p14:creationId xmlns:p14="http://schemas.microsoft.com/office/powerpoint/2010/main" val="51877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Test</a:t>
            </a:r>
            <a:r>
              <a:rPr lang="en-US" dirty="0" err="1"/>
              <a:t>ele</a:t>
            </a:r>
            <a:r>
              <a:rPr lang="en-US" dirty="0"/>
              <a:t> 11-12:</a:t>
            </a:r>
            <a:r>
              <a:rPr lang="ro-RO" dirty="0"/>
              <a:t> 100.000.000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24249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275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9680"/>
          </a:xfrm>
        </p:spPr>
        <p:txBody>
          <a:bodyPr>
            <a:normAutofit/>
          </a:bodyPr>
          <a:lstStyle/>
          <a:p>
            <a:r>
              <a:rPr lang="ro-RO" dirty="0"/>
              <a:t>Tes</a:t>
            </a:r>
            <a:r>
              <a:rPr lang="en-US" dirty="0" err="1"/>
              <a:t>tul</a:t>
            </a:r>
            <a:r>
              <a:rPr lang="en-US" dirty="0"/>
              <a:t> 13:</a:t>
            </a:r>
            <a:r>
              <a:rPr lang="ro-RO" dirty="0"/>
              <a:t> 1.000 numere cu 10</a:t>
            </a:r>
            <a:r>
              <a:rPr lang="en-US" dirty="0"/>
              <a:t> </a:t>
            </a:r>
            <a:r>
              <a:rPr lang="en-US" dirty="0" err="1"/>
              <a:t>cifre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813561"/>
            <a:ext cx="9579928" cy="4358640"/>
          </a:xfrm>
        </p:spPr>
        <p:txBody>
          <a:bodyPr>
            <a:normAutofit/>
          </a:bodyPr>
          <a:lstStyle/>
          <a:p>
            <a:r>
              <a:rPr lang="en-US" sz="2400" dirty="0"/>
              <a:t>INTROSORT: 0.3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SELECTIONSORT: 14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RADIXSORT BAZA 2^16: 1.9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RADIXSORT BAZA 16: 0.3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RADIXSORT BAZA 10: 0.9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MERGESORT: 0.2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SHELLSORT: 0.3 </a:t>
            </a:r>
            <a:r>
              <a:rPr lang="en-US" sz="2400" dirty="0" err="1"/>
              <a:t>ms</a:t>
            </a:r>
            <a:endParaRPr lang="en-US" sz="2400" dirty="0"/>
          </a:p>
          <a:p>
            <a:r>
              <a:rPr lang="en-US" sz="2400" dirty="0"/>
              <a:t>COUNTSORT: 19638 </a:t>
            </a:r>
            <a:r>
              <a:rPr lang="en-US" sz="2400" dirty="0" err="1"/>
              <a:t>ms</a:t>
            </a:r>
            <a:r>
              <a:rPr lang="en-US" sz="2400" dirty="0"/>
              <a:t>(19 sec)</a:t>
            </a:r>
          </a:p>
        </p:txBody>
      </p:sp>
    </p:spTree>
    <p:extLst>
      <p:ext uri="{BB962C8B-B14F-4D97-AF65-F5344CB8AC3E}">
        <p14:creationId xmlns:p14="http://schemas.microsoft.com/office/powerpoint/2010/main" val="54354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</a:t>
            </a:r>
            <a:r>
              <a:rPr lang="en-US" dirty="0" err="1"/>
              <a:t>tul</a:t>
            </a:r>
            <a:r>
              <a:rPr lang="en-US" dirty="0"/>
              <a:t> 13:</a:t>
            </a:r>
            <a:r>
              <a:rPr lang="ro-RO" dirty="0"/>
              <a:t> 1.000 numere cu 10</a:t>
            </a:r>
            <a:r>
              <a:rPr lang="en-US" dirty="0"/>
              <a:t> </a:t>
            </a:r>
            <a:r>
              <a:rPr lang="en-US" dirty="0" err="1"/>
              <a:t>cifre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025627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286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84609B-52A0-719E-46CF-D15E8E5A8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ro-RO" dirty="0"/>
              <a:t>ă mulțumesc!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4F71-3D04-1FDA-63BE-2339B70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Algoritmii implementați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C5B4-0E85-7511-30F1-B05D99A8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MergeSort</a:t>
            </a:r>
          </a:p>
          <a:p>
            <a:r>
              <a:rPr lang="ro-RO" dirty="0"/>
              <a:t>RadixSort(baza 10 și diferite baze puteri ale lui 2)</a:t>
            </a:r>
          </a:p>
          <a:p>
            <a:r>
              <a:rPr lang="ro-RO" dirty="0"/>
              <a:t>ShellSort</a:t>
            </a:r>
          </a:p>
          <a:p>
            <a:r>
              <a:rPr lang="ro-RO" dirty="0"/>
              <a:t>SelectionSort</a:t>
            </a:r>
          </a:p>
          <a:p>
            <a:r>
              <a:rPr lang="ro-RO" dirty="0"/>
              <a:t>CountSort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605AC-54A5-A6CC-ED8F-11637549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7158574" cy="2616199"/>
          </a:xfrm>
        </p:spPr>
        <p:txBody>
          <a:bodyPr>
            <a:normAutofit/>
          </a:bodyPr>
          <a:lstStyle/>
          <a:p>
            <a:r>
              <a:rPr lang="ro-RO" sz="9600" dirty="0"/>
              <a:t>Testele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1578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1-2</a:t>
            </a:r>
            <a:r>
              <a:rPr lang="en-US" dirty="0"/>
              <a:t>:</a:t>
            </a:r>
            <a:r>
              <a:rPr lang="ro-RO" dirty="0"/>
              <a:t> 10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1</a:t>
            </a:r>
          </a:p>
          <a:p>
            <a:r>
              <a:rPr lang="en-US" sz="1800" dirty="0"/>
              <a:t>INTROSORT: 3 µs</a:t>
            </a:r>
          </a:p>
          <a:p>
            <a:r>
              <a:rPr lang="en-US" sz="1800" dirty="0"/>
              <a:t>SELECTIONSORT: 1 µs</a:t>
            </a:r>
          </a:p>
          <a:p>
            <a:r>
              <a:rPr lang="en-US" sz="1800" dirty="0"/>
              <a:t>RADIXSORT BAZA 2^16: 743 µs</a:t>
            </a:r>
          </a:p>
          <a:p>
            <a:r>
              <a:rPr lang="en-US" sz="1800" dirty="0"/>
              <a:t>RADIXSORT BAZA 16: 4 µs</a:t>
            </a:r>
          </a:p>
          <a:p>
            <a:r>
              <a:rPr lang="en-US" sz="1800" dirty="0"/>
              <a:t>RADIXSORT BAZA 10: 3 µs</a:t>
            </a:r>
          </a:p>
          <a:p>
            <a:r>
              <a:rPr lang="en-US" sz="1800" dirty="0"/>
              <a:t>MERGESORT: 2 µs</a:t>
            </a:r>
          </a:p>
          <a:p>
            <a:r>
              <a:rPr lang="en-US" sz="1800" dirty="0"/>
              <a:t>SHELLSORT: 0 µs</a:t>
            </a:r>
          </a:p>
          <a:p>
            <a:r>
              <a:rPr lang="en-US" sz="1800" dirty="0"/>
              <a:t>COUNTSORT: 2 µs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37312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2</a:t>
            </a:r>
          </a:p>
          <a:p>
            <a:r>
              <a:rPr lang="en-US" sz="1800" dirty="0"/>
              <a:t>INTROSORT: 1 µs</a:t>
            </a:r>
          </a:p>
          <a:p>
            <a:r>
              <a:rPr lang="en-US" sz="1800" dirty="0"/>
              <a:t>SELECTIONSORT: 1 µs</a:t>
            </a:r>
          </a:p>
          <a:p>
            <a:r>
              <a:rPr lang="en-US" sz="1800" dirty="0"/>
              <a:t>RADIXSORT BAZA 2^16: 559 µs</a:t>
            </a:r>
          </a:p>
          <a:p>
            <a:r>
              <a:rPr lang="en-US" sz="1800" dirty="0"/>
              <a:t>RADIXSORT BAZA 16: 5 µs</a:t>
            </a:r>
          </a:p>
          <a:p>
            <a:r>
              <a:rPr lang="en-US" sz="1800" dirty="0"/>
              <a:t>RADIXSORT BAZA 10: 7 µs</a:t>
            </a:r>
          </a:p>
          <a:p>
            <a:r>
              <a:rPr lang="en-US" sz="1800" dirty="0"/>
              <a:t>MERGESORT: 1 µs</a:t>
            </a:r>
          </a:p>
          <a:p>
            <a:r>
              <a:rPr lang="en-US" sz="1800" dirty="0"/>
              <a:t>SHELLSORT: 0 µs</a:t>
            </a:r>
          </a:p>
          <a:p>
            <a:r>
              <a:rPr lang="en-US" sz="1800" dirty="0"/>
              <a:t>COUNTSORT: 219 µs</a:t>
            </a:r>
          </a:p>
        </p:txBody>
      </p:sp>
    </p:spTree>
    <p:extLst>
      <p:ext uri="{BB962C8B-B14F-4D97-AF65-F5344CB8AC3E}">
        <p14:creationId xmlns:p14="http://schemas.microsoft.com/office/powerpoint/2010/main" val="83979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5276"/>
            <a:ext cx="10018713" cy="1352550"/>
          </a:xfrm>
        </p:spPr>
        <p:txBody>
          <a:bodyPr>
            <a:normAutofit/>
          </a:bodyPr>
          <a:lstStyle/>
          <a:p>
            <a:r>
              <a:rPr lang="ro-RO" dirty="0"/>
              <a:t>Testele 1-2</a:t>
            </a:r>
            <a:r>
              <a:rPr lang="en-US" dirty="0"/>
              <a:t>:</a:t>
            </a:r>
            <a:r>
              <a:rPr lang="ro-RO" dirty="0"/>
              <a:t> 10 numere cu valoarea maximă 100, respectiv 10.000.000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1DA5205-739A-FD2B-489F-0AE4419E7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785692"/>
              </p:ext>
            </p:extLst>
          </p:nvPr>
        </p:nvGraphicFramePr>
        <p:xfrm>
          <a:off x="1484313" y="1513841"/>
          <a:ext cx="10018712" cy="514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9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</a:t>
            </a:r>
            <a:r>
              <a:rPr lang="en-US" dirty="0"/>
              <a:t>3</a:t>
            </a:r>
            <a:r>
              <a:rPr lang="ro-RO" dirty="0"/>
              <a:t>-</a:t>
            </a:r>
            <a:r>
              <a:rPr lang="en-US" dirty="0"/>
              <a:t>4:</a:t>
            </a:r>
            <a:r>
              <a:rPr lang="ro-RO" dirty="0"/>
              <a:t> 10</a:t>
            </a:r>
            <a:r>
              <a:rPr lang="en-US" dirty="0"/>
              <a:t>00</a:t>
            </a:r>
            <a:r>
              <a:rPr lang="ro-RO" dirty="0"/>
              <a:t>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3</a:t>
            </a:r>
          </a:p>
          <a:p>
            <a:r>
              <a:rPr lang="en-US" sz="1800" dirty="0"/>
              <a:t>INTROSORT: 141 µs</a:t>
            </a:r>
          </a:p>
          <a:p>
            <a:r>
              <a:rPr lang="en-US" sz="1800" dirty="0"/>
              <a:t>SELECTIONSORT: 2822 µs</a:t>
            </a:r>
          </a:p>
          <a:p>
            <a:r>
              <a:rPr lang="en-US" sz="1800" dirty="0"/>
              <a:t>RADIXSORT BAZA 2^16: 576 µs</a:t>
            </a:r>
          </a:p>
          <a:p>
            <a:r>
              <a:rPr lang="en-US" sz="1800" dirty="0"/>
              <a:t>RADIXSORT BAZA 16: 48 µs</a:t>
            </a:r>
          </a:p>
          <a:p>
            <a:r>
              <a:rPr lang="en-US" sz="1800" dirty="0"/>
              <a:t>RADIXSORT BAZA 10: 99 µs</a:t>
            </a:r>
          </a:p>
          <a:p>
            <a:r>
              <a:rPr lang="en-US" sz="1800" dirty="0"/>
              <a:t>MERGESORT: 167 µs</a:t>
            </a:r>
          </a:p>
          <a:p>
            <a:r>
              <a:rPr lang="en-US" sz="1800" dirty="0"/>
              <a:t>SHELLSORT: 151 µs</a:t>
            </a:r>
          </a:p>
          <a:p>
            <a:r>
              <a:rPr lang="en-US" sz="1800" dirty="0"/>
              <a:t>COUNTSORT: 18 µs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37312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4</a:t>
            </a:r>
          </a:p>
          <a:p>
            <a:r>
              <a:rPr lang="en-US" sz="1800" dirty="0"/>
              <a:t>INTROSORT: 218 µs</a:t>
            </a:r>
          </a:p>
          <a:p>
            <a:r>
              <a:rPr lang="en-US" sz="1800" dirty="0"/>
              <a:t>SELECTIONSORT: 7012 µs</a:t>
            </a:r>
          </a:p>
          <a:p>
            <a:r>
              <a:rPr lang="en-US" sz="1800" dirty="0"/>
              <a:t>RADIXSORT BAZA 2^16: 579 µs</a:t>
            </a:r>
          </a:p>
          <a:p>
            <a:r>
              <a:rPr lang="en-US" sz="1800" dirty="0"/>
              <a:t>RADIXSORT BAZA 16: 91 µs</a:t>
            </a:r>
          </a:p>
          <a:p>
            <a:r>
              <a:rPr lang="en-US" sz="1800" dirty="0"/>
              <a:t>RADIXSORT BAZA 10: 261 µs</a:t>
            </a:r>
          </a:p>
          <a:p>
            <a:r>
              <a:rPr lang="en-US" sz="1800" dirty="0"/>
              <a:t>MERGESORT: 169 µs</a:t>
            </a:r>
          </a:p>
          <a:p>
            <a:r>
              <a:rPr lang="en-US" sz="1800" dirty="0"/>
              <a:t>SHELLSORT: 184 µs</a:t>
            </a:r>
          </a:p>
          <a:p>
            <a:r>
              <a:rPr lang="en-US" sz="1800" dirty="0"/>
              <a:t>COUNTSORT: 276 µs</a:t>
            </a:r>
          </a:p>
        </p:txBody>
      </p:sp>
    </p:spTree>
    <p:extLst>
      <p:ext uri="{BB962C8B-B14F-4D97-AF65-F5344CB8AC3E}">
        <p14:creationId xmlns:p14="http://schemas.microsoft.com/office/powerpoint/2010/main" val="304986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</a:t>
            </a:r>
            <a:r>
              <a:rPr lang="en-US" dirty="0"/>
              <a:t>tele 3-4:</a:t>
            </a:r>
            <a:r>
              <a:rPr lang="ro-RO" dirty="0"/>
              <a:t> 1.000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645980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15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7888-515C-7343-A49A-3BFEA25E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Testele </a:t>
            </a:r>
            <a:r>
              <a:rPr lang="en-US" dirty="0"/>
              <a:t>5</a:t>
            </a:r>
            <a:r>
              <a:rPr lang="ro-RO" dirty="0"/>
              <a:t>-</a:t>
            </a:r>
            <a:r>
              <a:rPr lang="en-US" dirty="0"/>
              <a:t>6:</a:t>
            </a:r>
            <a:r>
              <a:rPr lang="ro-RO" dirty="0"/>
              <a:t> 10</a:t>
            </a:r>
            <a:r>
              <a:rPr lang="en-US" dirty="0"/>
              <a:t>0.000</a:t>
            </a:r>
            <a:r>
              <a:rPr lang="ro-RO" dirty="0"/>
              <a:t> numere cu valoarea maximă 100, respectiv 10.000.000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DA96C-04BD-4353-1C38-878A2BEF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346959"/>
            <a:ext cx="4895055" cy="3825241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5</a:t>
            </a:r>
          </a:p>
          <a:p>
            <a:r>
              <a:rPr lang="en-US" sz="1800" dirty="0"/>
              <a:t>INTROSORT: 22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SELECTIONSORT: 17695 </a:t>
            </a:r>
            <a:r>
              <a:rPr lang="en-US" sz="1800" dirty="0" err="1"/>
              <a:t>ms</a:t>
            </a:r>
            <a:r>
              <a:rPr lang="en-US" sz="1800" dirty="0"/>
              <a:t> (17 sec)</a:t>
            </a:r>
          </a:p>
          <a:p>
            <a:r>
              <a:rPr lang="en-US" sz="1800" dirty="0"/>
              <a:t>RADIXSORT BAZA 2^16: 3.5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16: 4.6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10: 9.8 µs</a:t>
            </a:r>
          </a:p>
          <a:p>
            <a:r>
              <a:rPr lang="en-US" sz="1800" dirty="0"/>
              <a:t>MERGESORT: 29 µs</a:t>
            </a:r>
          </a:p>
          <a:p>
            <a:r>
              <a:rPr lang="en-US" sz="1800" dirty="0"/>
              <a:t>SHELLSORT: 35 µs</a:t>
            </a:r>
          </a:p>
          <a:p>
            <a:r>
              <a:rPr lang="en-US" sz="1800" dirty="0"/>
              <a:t>COUNTSORT: 1.4 µs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C922E-FDC5-56B6-4F0C-E4DFA830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590800"/>
            <a:ext cx="4895056" cy="3373120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n-US" sz="2800" dirty="0" err="1"/>
              <a:t>Testul</a:t>
            </a:r>
            <a:r>
              <a:rPr lang="en-US" sz="2800" dirty="0"/>
              <a:t> 6</a:t>
            </a:r>
          </a:p>
          <a:p>
            <a:r>
              <a:rPr lang="en-US" sz="1800" dirty="0"/>
              <a:t>INTROSORT: 25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SELECTIONSORT: 48669 </a:t>
            </a:r>
            <a:r>
              <a:rPr lang="en-US" sz="1800" dirty="0" err="1"/>
              <a:t>ms</a:t>
            </a:r>
            <a:r>
              <a:rPr lang="en-US" sz="1800" dirty="0"/>
              <a:t>(48 sec)</a:t>
            </a:r>
          </a:p>
          <a:p>
            <a:r>
              <a:rPr lang="en-US" sz="1800" dirty="0"/>
              <a:t>RADIXSORT BAZA 2^16: 3.4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RADIXSORT BAZA 16: 8.6 </a:t>
            </a:r>
            <a:r>
              <a:rPr lang="en-US" dirty="0" err="1"/>
              <a:t>m</a:t>
            </a:r>
            <a:r>
              <a:rPr lang="en-US" sz="1800" dirty="0" err="1"/>
              <a:t>s</a:t>
            </a:r>
            <a:endParaRPr lang="en-US" sz="1800" dirty="0"/>
          </a:p>
          <a:p>
            <a:r>
              <a:rPr lang="en-US" sz="1800" dirty="0"/>
              <a:t>RADIXSORT BAZA 10: 25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MERGESORT: 27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SHELLSORT: 40 </a:t>
            </a:r>
            <a:r>
              <a:rPr lang="en-US" sz="1800" dirty="0" err="1"/>
              <a:t>ms</a:t>
            </a:r>
            <a:endParaRPr lang="en-US" sz="1800" dirty="0"/>
          </a:p>
          <a:p>
            <a:r>
              <a:rPr lang="en-US" sz="1800" dirty="0"/>
              <a:t>COUNTSORT: 2.2 </a:t>
            </a:r>
            <a:r>
              <a:rPr lang="en-US" sz="1800" dirty="0" err="1"/>
              <a:t>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18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57A1-8316-A917-8690-893B521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041"/>
            <a:ext cx="10018713" cy="1320799"/>
          </a:xfrm>
        </p:spPr>
        <p:txBody>
          <a:bodyPr/>
          <a:lstStyle/>
          <a:p>
            <a:r>
              <a:rPr lang="ro-RO" dirty="0"/>
              <a:t>Tes</a:t>
            </a:r>
            <a:r>
              <a:rPr lang="en-US" dirty="0"/>
              <a:t>tele 5-6:</a:t>
            </a:r>
            <a:r>
              <a:rPr lang="ro-RO" dirty="0"/>
              <a:t> 100.000 numere cu valoarea maximă 100, respectiv 10.000.000</a:t>
            </a:r>
            <a:endParaRPr lang="en-US" dirty="0"/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8C11414-8A21-B67F-9C8C-01835C3B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90277"/>
              </p:ext>
            </p:extLst>
          </p:nvPr>
        </p:nvGraphicFramePr>
        <p:xfrm>
          <a:off x="1484313" y="1767840"/>
          <a:ext cx="10018712" cy="464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7800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167</TotalTime>
  <Words>752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Algoritmi de sortare</vt:lpstr>
      <vt:lpstr>Algoritmii implementați</vt:lpstr>
      <vt:lpstr>Testele</vt:lpstr>
      <vt:lpstr>Testele 1-2: 10 numere cu valoarea maximă 100, respectiv 10.000.000</vt:lpstr>
      <vt:lpstr>Testele 1-2: 10 numere cu valoarea maximă 100, respectiv 10.000.000</vt:lpstr>
      <vt:lpstr>Testele 3-4: 1000 numere cu valoarea maximă 100, respectiv 10.000.000</vt:lpstr>
      <vt:lpstr>Testele 3-4: 1.000 numere cu valoarea maximă 100, respectiv 10.000.000</vt:lpstr>
      <vt:lpstr>Testele 5-6: 100.000 numere cu valoarea maximă 100, respectiv 10.000.000</vt:lpstr>
      <vt:lpstr>Testele 5-6: 100.000 numere cu valoarea maximă 100, respectiv 10.000.000</vt:lpstr>
      <vt:lpstr>Testele 5-6: 100.000 numere cu valoarea maximă 100, respectiv 10.000.000</vt:lpstr>
      <vt:lpstr>Testele 7-8: 1.000.000 numere cu valoarea maximă 100, respectiv 10.000.000</vt:lpstr>
      <vt:lpstr>Testele 7-8: 1.000.000 numere cu valoarea maximă 100, respectiv 10.000.000</vt:lpstr>
      <vt:lpstr>Testele 9-10: 10.000.000 numere cu valoarea maximă 100, respectiv 10.000.000</vt:lpstr>
      <vt:lpstr>Testele 9-10: 10.000.000 numere cu valoarea maximă 100, respectiv 10.000.000</vt:lpstr>
      <vt:lpstr>Testele 11-12: 100.000.000 numere cu valoarea maximă 100, respectiv 10.000.000</vt:lpstr>
      <vt:lpstr>Testele 11-12: 100.000.000 numere cu valoarea maximă 100, respectiv 10.000.000</vt:lpstr>
      <vt:lpstr>Testul 13: 1.000 numere cu 10 cifre</vt:lpstr>
      <vt:lpstr>Testul 13: 1.000 numere cu 10 cifre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baesuserban@yahoo.com</dc:creator>
  <cp:lastModifiedBy>baesuserban@yahoo.com</cp:lastModifiedBy>
  <cp:revision>3</cp:revision>
  <dcterms:created xsi:type="dcterms:W3CDTF">2023-03-16T23:05:29Z</dcterms:created>
  <dcterms:modified xsi:type="dcterms:W3CDTF">2023-03-19T12:51:20Z</dcterms:modified>
</cp:coreProperties>
</file>