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콘 인캠" initials="콘인" lastIdx="1" clrIdx="0">
    <p:extLst>
      <p:ext uri="{19B8F6BF-5375-455C-9EA6-DF929625EA0E}">
        <p15:presenceInfo xmlns:p15="http://schemas.microsoft.com/office/powerpoint/2012/main" userId="콘 인캠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79CC"/>
    <a:srgbClr val="2B2B2B"/>
    <a:srgbClr val="B63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29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2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9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4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9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6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8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04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2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51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782A2-7D94-42A1-9539-2DB5CE0F8390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F7AD5-DDC0-4C3D-ADDE-787E8019C3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4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E19F6CE-F96E-4C1B-B9EA-D6479AA40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13198"/>
              </p:ext>
            </p:extLst>
          </p:nvPr>
        </p:nvGraphicFramePr>
        <p:xfrm>
          <a:off x="1724774" y="2557034"/>
          <a:ext cx="8972420" cy="268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346">
                  <a:extLst>
                    <a:ext uri="{9D8B030D-6E8A-4147-A177-3AD203B41FA5}">
                      <a16:colId xmlns:a16="http://schemas.microsoft.com/office/drawing/2014/main" val="711410478"/>
                    </a:ext>
                  </a:extLst>
                </a:gridCol>
                <a:gridCol w="2125924">
                  <a:extLst>
                    <a:ext uri="{9D8B030D-6E8A-4147-A177-3AD203B41FA5}">
                      <a16:colId xmlns:a16="http://schemas.microsoft.com/office/drawing/2014/main" val="508580630"/>
                    </a:ext>
                  </a:extLst>
                </a:gridCol>
                <a:gridCol w="2248414">
                  <a:extLst>
                    <a:ext uri="{9D8B030D-6E8A-4147-A177-3AD203B41FA5}">
                      <a16:colId xmlns:a16="http://schemas.microsoft.com/office/drawing/2014/main" val="3178274994"/>
                    </a:ext>
                  </a:extLst>
                </a:gridCol>
                <a:gridCol w="2208736">
                  <a:extLst>
                    <a:ext uri="{9D8B030D-6E8A-4147-A177-3AD203B41FA5}">
                      <a16:colId xmlns:a16="http://schemas.microsoft.com/office/drawing/2014/main" val="1663950525"/>
                    </a:ext>
                  </a:extLst>
                </a:gridCol>
              </a:tblGrid>
              <a:tr h="414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속성 </a:t>
                      </a:r>
                      <a:r>
                        <a:rPr lang="en-US" altLang="ko-KR" sz="2200" dirty="0"/>
                        <a:t>/ </a:t>
                      </a:r>
                      <a:r>
                        <a:rPr lang="ko-KR" altLang="en-US" sz="2200" dirty="0" err="1"/>
                        <a:t>블럭</a:t>
                      </a:r>
                      <a:r>
                        <a:rPr lang="ko-KR" altLang="en-US" sz="2200" dirty="0"/>
                        <a:t> 수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3 ~ 4</a:t>
                      </a:r>
                      <a:endParaRPr lang="ko-KR" altLang="en-US" sz="2200" dirty="0"/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5 ~ 6</a:t>
                      </a:r>
                      <a:endParaRPr lang="ko-KR" altLang="en-US" sz="2200" dirty="0"/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7 </a:t>
                      </a:r>
                      <a:r>
                        <a:rPr lang="ko-KR" altLang="en-US" sz="2200" dirty="0"/>
                        <a:t>이상</a:t>
                      </a:r>
                    </a:p>
                  </a:txBody>
                  <a:tcPr marL="110437" marR="110437" marT="55218" marB="55218"/>
                </a:tc>
                <a:extLst>
                  <a:ext uri="{0D108BD9-81ED-4DB2-BD59-A6C34878D82A}">
                    <a16:rowId xmlns:a16="http://schemas.microsoft.com/office/drawing/2014/main" val="397442573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불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40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Damage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100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960894425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물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40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Damage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100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833352643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숲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40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Damage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100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778423755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빛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40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Damage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100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1045852607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어둠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40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60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Damage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100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27151670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2C7DEC-E1FD-4970-B62F-D011B9D64658}"/>
              </a:ext>
            </a:extLst>
          </p:cNvPr>
          <p:cNvSpPr txBox="1"/>
          <p:nvPr/>
        </p:nvSpPr>
        <p:spPr>
          <a:xfrm>
            <a:off x="284723" y="180690"/>
            <a:ext cx="4686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소환수</a:t>
            </a:r>
            <a:r>
              <a:rPr lang="ko-KR" altLang="en-US" dirty="0"/>
              <a:t> 전투력 디폴트 값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체력 및 공격력 변환 가능성 높음</a:t>
            </a:r>
          </a:p>
        </p:txBody>
      </p:sp>
    </p:spTree>
    <p:extLst>
      <p:ext uri="{BB962C8B-B14F-4D97-AF65-F5344CB8AC3E}">
        <p14:creationId xmlns:p14="http://schemas.microsoft.com/office/powerpoint/2010/main" val="61831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B3C0E5-9C88-4A7D-A8B9-17276B4E2293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속성간 상성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E62D117-FBB9-4F89-9AFE-50A041FCA104}"/>
              </a:ext>
            </a:extLst>
          </p:cNvPr>
          <p:cNvGrpSpPr/>
          <p:nvPr/>
        </p:nvGrpSpPr>
        <p:grpSpPr>
          <a:xfrm>
            <a:off x="2199816" y="698501"/>
            <a:ext cx="7413100" cy="5287518"/>
            <a:chOff x="2199816" y="698501"/>
            <a:chExt cx="7413100" cy="5287518"/>
          </a:xfrm>
        </p:grpSpPr>
        <p:pic>
          <p:nvPicPr>
            <p:cNvPr id="3" name="그림 2" descr="그리기이(가) 표시된 사진&#10;&#10;자동 생성된 설명">
              <a:extLst>
                <a:ext uri="{FF2B5EF4-FFF2-40B4-BE49-F238E27FC236}">
                  <a16:creationId xmlns:a16="http://schemas.microsoft.com/office/drawing/2014/main" id="{84FB8650-DC9C-48D1-9CF0-5C9202B519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136"/>
            <a:stretch/>
          </p:blipFill>
          <p:spPr>
            <a:xfrm>
              <a:off x="4777088" y="970793"/>
              <a:ext cx="2664077" cy="2247784"/>
            </a:xfrm>
            <a:prstGeom prst="rect">
              <a:avLst/>
            </a:prstGeom>
          </p:spPr>
        </p:pic>
        <p:pic>
          <p:nvPicPr>
            <p:cNvPr id="8" name="그림 7" descr="그리기이(가) 표시된 사진&#10;&#10;자동 생성된 설명">
              <a:extLst>
                <a:ext uri="{FF2B5EF4-FFF2-40B4-BE49-F238E27FC236}">
                  <a16:creationId xmlns:a16="http://schemas.microsoft.com/office/drawing/2014/main" id="{075711E1-DFF9-44EE-B640-A331229F2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393" r="59302"/>
            <a:stretch/>
          </p:blipFill>
          <p:spPr>
            <a:xfrm>
              <a:off x="2199816" y="3932571"/>
              <a:ext cx="1949103" cy="1999801"/>
            </a:xfrm>
            <a:prstGeom prst="rect">
              <a:avLst/>
            </a:prstGeom>
          </p:spPr>
        </p:pic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8129F6F-4857-40AE-8B18-37434CB32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084" y="3396237"/>
              <a:ext cx="921223" cy="86186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CD2757D-BF5A-450D-860A-5BA4E1D60B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198" y="3319617"/>
              <a:ext cx="925148" cy="84850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그림 12" descr="그리기이(가) 표시된 사진&#10;&#10;자동 생성된 설명">
              <a:extLst>
                <a:ext uri="{FF2B5EF4-FFF2-40B4-BE49-F238E27FC236}">
                  <a16:creationId xmlns:a16="http://schemas.microsoft.com/office/drawing/2014/main" id="{CB481223-D3BA-4D99-AC08-3EEE36326A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63" t="68393"/>
            <a:stretch/>
          </p:blipFill>
          <p:spPr>
            <a:xfrm>
              <a:off x="7791565" y="3932571"/>
              <a:ext cx="1821351" cy="2053448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ED76B72-8966-44F4-8957-7AB5FFC3ED32}"/>
                </a:ext>
              </a:extLst>
            </p:cNvPr>
            <p:cNvSpPr/>
            <p:nvPr/>
          </p:nvSpPr>
          <p:spPr>
            <a:xfrm>
              <a:off x="4514511" y="698501"/>
              <a:ext cx="3049825" cy="304982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9591EF1B-60DE-4A18-96CA-C1B08F2B5317}"/>
                </a:ext>
              </a:extLst>
            </p:cNvPr>
            <p:cNvCxnSpPr>
              <a:cxnSpLocks/>
            </p:cNvCxnSpPr>
            <p:nvPr/>
          </p:nvCxnSpPr>
          <p:spPr>
            <a:xfrm>
              <a:off x="7285559" y="3218577"/>
              <a:ext cx="889450" cy="895202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903FC38-4902-470C-98C8-AAC94F7B42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4750" y="3319617"/>
              <a:ext cx="828333" cy="848501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1418E65-1758-4640-BBEA-412B477AF59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237919" y="5063320"/>
              <a:ext cx="3499343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CA89720-A4B4-494C-9C87-5406F4BF5D8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192696" y="4932471"/>
              <a:ext cx="3484170" cy="0"/>
            </a:xfrm>
            <a:prstGeom prst="straightConnector1">
              <a:avLst/>
            </a:prstGeom>
            <a:ln w="254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547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B3C0E5-9C88-4A7D-A8B9-17276B4E2293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속성간 상성</a:t>
            </a:r>
          </a:p>
        </p:txBody>
      </p:sp>
      <p:pic>
        <p:nvPicPr>
          <p:cNvPr id="3" name="그림 2" descr="그리기이(가) 표시된 사진&#10;&#10;자동 생성된 설명">
            <a:extLst>
              <a:ext uri="{FF2B5EF4-FFF2-40B4-BE49-F238E27FC236}">
                <a16:creationId xmlns:a16="http://schemas.microsoft.com/office/drawing/2014/main" id="{84FB8650-DC9C-48D1-9CF0-5C9202B519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36"/>
          <a:stretch/>
        </p:blipFill>
        <p:spPr>
          <a:xfrm>
            <a:off x="1424398" y="1412555"/>
            <a:ext cx="2998984" cy="2530358"/>
          </a:xfrm>
          <a:prstGeom prst="rect">
            <a:avLst/>
          </a:prstGeom>
        </p:spPr>
      </p:pic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7B01B730-64BC-430B-BD2D-447B3DF91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93"/>
          <a:stretch/>
        </p:blipFill>
        <p:spPr>
          <a:xfrm>
            <a:off x="1331315" y="4312245"/>
            <a:ext cx="2998984" cy="1252277"/>
          </a:xfrm>
          <a:prstGeom prst="rect">
            <a:avLst/>
          </a:prstGeom>
        </p:spPr>
      </p:pic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BAF591D3-3EF2-415B-A68B-80F041C4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70717"/>
              </p:ext>
            </p:extLst>
          </p:nvPr>
        </p:nvGraphicFramePr>
        <p:xfrm>
          <a:off x="5174300" y="1289207"/>
          <a:ext cx="5715464" cy="265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051">
                  <a:extLst>
                    <a:ext uri="{9D8B030D-6E8A-4147-A177-3AD203B41FA5}">
                      <a16:colId xmlns:a16="http://schemas.microsoft.com/office/drawing/2014/main" val="711410478"/>
                    </a:ext>
                  </a:extLst>
                </a:gridCol>
                <a:gridCol w="1796453">
                  <a:extLst>
                    <a:ext uri="{9D8B030D-6E8A-4147-A177-3AD203B41FA5}">
                      <a16:colId xmlns:a16="http://schemas.microsoft.com/office/drawing/2014/main" val="508580630"/>
                    </a:ext>
                  </a:extLst>
                </a:gridCol>
                <a:gridCol w="1899960">
                  <a:extLst>
                    <a:ext uri="{9D8B030D-6E8A-4147-A177-3AD203B41FA5}">
                      <a16:colId xmlns:a16="http://schemas.microsoft.com/office/drawing/2014/main" val="3178274994"/>
                    </a:ext>
                  </a:extLst>
                </a:gridCol>
              </a:tblGrid>
              <a:tr h="376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상성관계</a:t>
                      </a:r>
                    </a:p>
                  </a:txBody>
                  <a:tcPr marL="93322" marR="93322" marT="46660" marB="466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/>
                        <a:t>타격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피격</a:t>
                      </a:r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397442573"/>
                  </a:ext>
                </a:extLst>
              </a:tr>
              <a:tr h="3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불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물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0.5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1.5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960894425"/>
                  </a:ext>
                </a:extLst>
              </a:tr>
              <a:tr h="3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불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숲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* 1.5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0.5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833352643"/>
                  </a:ext>
                </a:extLst>
              </a:tr>
              <a:tr h="3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불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* 1.5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0.5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1045852607"/>
                  </a:ext>
                </a:extLst>
              </a:tr>
              <a:tr h="3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숲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불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* 0.5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1.5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2715167031"/>
                  </a:ext>
                </a:extLst>
              </a:tr>
              <a:tr h="3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숲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물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* 1.5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0.5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297680595"/>
                  </a:ext>
                </a:extLst>
              </a:tr>
              <a:tr h="3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숲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* 0.5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1.5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3886256402"/>
                  </a:ext>
                </a:extLst>
              </a:tr>
            </a:tbl>
          </a:graphicData>
        </a:graphic>
      </p:graphicFrame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3EAE2A89-EE18-4993-A3BF-039F9CEA9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89306"/>
              </p:ext>
            </p:extLst>
          </p:nvPr>
        </p:nvGraphicFramePr>
        <p:xfrm>
          <a:off x="5174300" y="4557707"/>
          <a:ext cx="5715464" cy="76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051">
                  <a:extLst>
                    <a:ext uri="{9D8B030D-6E8A-4147-A177-3AD203B41FA5}">
                      <a16:colId xmlns:a16="http://schemas.microsoft.com/office/drawing/2014/main" val="711410478"/>
                    </a:ext>
                  </a:extLst>
                </a:gridCol>
                <a:gridCol w="1796453">
                  <a:extLst>
                    <a:ext uri="{9D8B030D-6E8A-4147-A177-3AD203B41FA5}">
                      <a16:colId xmlns:a16="http://schemas.microsoft.com/office/drawing/2014/main" val="508580630"/>
                    </a:ext>
                  </a:extLst>
                </a:gridCol>
                <a:gridCol w="1899960">
                  <a:extLst>
                    <a:ext uri="{9D8B030D-6E8A-4147-A177-3AD203B41FA5}">
                      <a16:colId xmlns:a16="http://schemas.microsoft.com/office/drawing/2014/main" val="3178274994"/>
                    </a:ext>
                  </a:extLst>
                </a:gridCol>
              </a:tblGrid>
              <a:tr h="376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상성관계</a:t>
                      </a:r>
                    </a:p>
                  </a:txBody>
                  <a:tcPr marL="93322" marR="93322" marT="46660" marB="466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/>
                        <a:t>타격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피격</a:t>
                      </a:r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397442573"/>
                  </a:ext>
                </a:extLst>
              </a:tr>
              <a:tr h="3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빛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어둠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* 2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0.5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833352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B3C0E5-9C88-4A7D-A8B9-17276B4E2293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속성간 상성</a:t>
            </a:r>
          </a:p>
        </p:txBody>
      </p:sp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BAF591D3-3EF2-415B-A68B-80F041C4B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94158"/>
              </p:ext>
            </p:extLst>
          </p:nvPr>
        </p:nvGraphicFramePr>
        <p:xfrm>
          <a:off x="5650663" y="1609882"/>
          <a:ext cx="5715464" cy="76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051">
                  <a:extLst>
                    <a:ext uri="{9D8B030D-6E8A-4147-A177-3AD203B41FA5}">
                      <a16:colId xmlns:a16="http://schemas.microsoft.com/office/drawing/2014/main" val="711410478"/>
                    </a:ext>
                  </a:extLst>
                </a:gridCol>
                <a:gridCol w="1796453">
                  <a:extLst>
                    <a:ext uri="{9D8B030D-6E8A-4147-A177-3AD203B41FA5}">
                      <a16:colId xmlns:a16="http://schemas.microsoft.com/office/drawing/2014/main" val="508580630"/>
                    </a:ext>
                  </a:extLst>
                </a:gridCol>
                <a:gridCol w="1899960">
                  <a:extLst>
                    <a:ext uri="{9D8B030D-6E8A-4147-A177-3AD203B41FA5}">
                      <a16:colId xmlns:a16="http://schemas.microsoft.com/office/drawing/2014/main" val="3178274994"/>
                    </a:ext>
                  </a:extLst>
                </a:gridCol>
              </a:tblGrid>
              <a:tr h="376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상성관계</a:t>
                      </a:r>
                    </a:p>
                  </a:txBody>
                  <a:tcPr marL="93322" marR="93322" marT="46660" marB="466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/>
                        <a:t>타격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피격</a:t>
                      </a:r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397442573"/>
                  </a:ext>
                </a:extLst>
              </a:tr>
              <a:tr h="3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숲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어둠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0.8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1.2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960894425"/>
                  </a:ext>
                </a:extLst>
              </a:tr>
            </a:tbl>
          </a:graphicData>
        </a:graphic>
      </p:graphicFrame>
      <p:graphicFrame>
        <p:nvGraphicFramePr>
          <p:cNvPr id="10" name="표 7">
            <a:extLst>
              <a:ext uri="{FF2B5EF4-FFF2-40B4-BE49-F238E27FC236}">
                <a16:creationId xmlns:a16="http://schemas.microsoft.com/office/drawing/2014/main" id="{3EAE2A89-EE18-4993-A3BF-039F9CEA9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96196"/>
              </p:ext>
            </p:extLst>
          </p:nvPr>
        </p:nvGraphicFramePr>
        <p:xfrm>
          <a:off x="5650663" y="4377017"/>
          <a:ext cx="5715464" cy="761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051">
                  <a:extLst>
                    <a:ext uri="{9D8B030D-6E8A-4147-A177-3AD203B41FA5}">
                      <a16:colId xmlns:a16="http://schemas.microsoft.com/office/drawing/2014/main" val="711410478"/>
                    </a:ext>
                  </a:extLst>
                </a:gridCol>
                <a:gridCol w="1796453">
                  <a:extLst>
                    <a:ext uri="{9D8B030D-6E8A-4147-A177-3AD203B41FA5}">
                      <a16:colId xmlns:a16="http://schemas.microsoft.com/office/drawing/2014/main" val="508580630"/>
                    </a:ext>
                  </a:extLst>
                </a:gridCol>
                <a:gridCol w="1899960">
                  <a:extLst>
                    <a:ext uri="{9D8B030D-6E8A-4147-A177-3AD203B41FA5}">
                      <a16:colId xmlns:a16="http://schemas.microsoft.com/office/drawing/2014/main" val="3178274994"/>
                    </a:ext>
                  </a:extLst>
                </a:gridCol>
              </a:tblGrid>
              <a:tr h="3766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상성관계</a:t>
                      </a:r>
                    </a:p>
                  </a:txBody>
                  <a:tcPr marL="93322" marR="93322" marT="46660" marB="466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/>
                        <a:t>타격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피격</a:t>
                      </a:r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397442573"/>
                  </a:ext>
                </a:extLst>
              </a:tr>
              <a:tr h="3784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불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숲 </a:t>
                      </a:r>
                      <a:r>
                        <a:rPr lang="en-US" altLang="ko-KR" sz="1400" dirty="0"/>
                        <a:t>-&gt; </a:t>
                      </a:r>
                      <a:r>
                        <a:rPr lang="ko-KR" altLang="en-US" sz="1400" dirty="0"/>
                        <a:t>빛</a:t>
                      </a:r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* 1.2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* 0.8</a:t>
                      </a:r>
                      <a:endParaRPr lang="ko-KR" altLang="en-US" sz="1000" dirty="0"/>
                    </a:p>
                  </a:txBody>
                  <a:tcPr marL="93322" marR="93322" marT="46660" marB="46660" anchor="ctr"/>
                </a:tc>
                <a:extLst>
                  <a:ext uri="{0D108BD9-81ED-4DB2-BD59-A6C34878D82A}">
                    <a16:rowId xmlns:a16="http://schemas.microsoft.com/office/drawing/2014/main" val="833352643"/>
                  </a:ext>
                </a:extLst>
              </a:tr>
            </a:tbl>
          </a:graphicData>
        </a:graphic>
      </p:graphicFrame>
      <p:pic>
        <p:nvPicPr>
          <p:cNvPr id="12" name="그림 11" descr="그리기이(가) 표시된 사진&#10;&#10;자동 생성된 설명">
            <a:extLst>
              <a:ext uri="{FF2B5EF4-FFF2-40B4-BE49-F238E27FC236}">
                <a16:creationId xmlns:a16="http://schemas.microsoft.com/office/drawing/2014/main" id="{EAE91C6A-B25D-4A3F-8466-01883B831D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93" r="59302"/>
          <a:stretch/>
        </p:blipFill>
        <p:spPr>
          <a:xfrm>
            <a:off x="3388364" y="1259876"/>
            <a:ext cx="1242927" cy="1275257"/>
          </a:xfrm>
          <a:prstGeom prst="rect">
            <a:avLst/>
          </a:prstGeom>
        </p:spPr>
      </p:pic>
      <p:pic>
        <p:nvPicPr>
          <p:cNvPr id="4" name="그림 3" descr="그리기이(가) 표시된 사진&#10;&#10;자동 생성된 설명">
            <a:extLst>
              <a:ext uri="{FF2B5EF4-FFF2-40B4-BE49-F238E27FC236}">
                <a16:creationId xmlns:a16="http://schemas.microsoft.com/office/drawing/2014/main" id="{ADDCDDBF-70C1-4A56-AD80-117A407E80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9"/>
          <a:stretch/>
        </p:blipFill>
        <p:spPr>
          <a:xfrm>
            <a:off x="785596" y="1175413"/>
            <a:ext cx="1646444" cy="135972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98D59DF-87A2-431B-A218-C63B74FB285C}"/>
              </a:ext>
            </a:extLst>
          </p:cNvPr>
          <p:cNvCxnSpPr>
            <a:cxnSpLocks/>
          </p:cNvCxnSpPr>
          <p:nvPr/>
        </p:nvCxnSpPr>
        <p:spPr>
          <a:xfrm flipH="1">
            <a:off x="2562511" y="1894506"/>
            <a:ext cx="69538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3A78707-35A8-4F00-AFBC-14BC355E256B}"/>
              </a:ext>
            </a:extLst>
          </p:cNvPr>
          <p:cNvCxnSpPr>
            <a:cxnSpLocks/>
          </p:cNvCxnSpPr>
          <p:nvPr/>
        </p:nvCxnSpPr>
        <p:spPr>
          <a:xfrm>
            <a:off x="2600839" y="1990558"/>
            <a:ext cx="69538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그리기이(가) 표시된 사진&#10;&#10;자동 생성된 설명">
            <a:extLst>
              <a:ext uri="{FF2B5EF4-FFF2-40B4-BE49-F238E27FC236}">
                <a16:creationId xmlns:a16="http://schemas.microsoft.com/office/drawing/2014/main" id="{E421F19E-643E-454E-BAC3-B07711B168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3" t="68393"/>
          <a:stretch/>
        </p:blipFill>
        <p:spPr>
          <a:xfrm>
            <a:off x="3454459" y="4131553"/>
            <a:ext cx="1110735" cy="1252277"/>
          </a:xfrm>
          <a:prstGeom prst="rect">
            <a:avLst/>
          </a:prstGeom>
        </p:spPr>
      </p:pic>
      <p:pic>
        <p:nvPicPr>
          <p:cNvPr id="17" name="그림 16" descr="그리기이(가) 표시된 사진&#10;&#10;자동 생성된 설명">
            <a:extLst>
              <a:ext uri="{FF2B5EF4-FFF2-40B4-BE49-F238E27FC236}">
                <a16:creationId xmlns:a16="http://schemas.microsoft.com/office/drawing/2014/main" id="{A7277414-C70F-4F2C-ADF9-DFB1B655C0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89"/>
          <a:stretch/>
        </p:blipFill>
        <p:spPr>
          <a:xfrm>
            <a:off x="785596" y="4027079"/>
            <a:ext cx="1646444" cy="135972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EAA2B85-ACDF-40B8-B88C-68911D9106EB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62511" y="4746172"/>
            <a:ext cx="695382" cy="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4B3BAC-31DB-468C-8B55-9390C2B82E5F}"/>
              </a:ext>
            </a:extLst>
          </p:cNvPr>
          <p:cNvCxnSpPr>
            <a:cxnSpLocks/>
          </p:cNvCxnSpPr>
          <p:nvPr/>
        </p:nvCxnSpPr>
        <p:spPr>
          <a:xfrm rot="10800000">
            <a:off x="2600839" y="4842224"/>
            <a:ext cx="695382" cy="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9E19F6CE-F96E-4C1B-B9EA-D6479AA40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880105"/>
              </p:ext>
            </p:extLst>
          </p:nvPr>
        </p:nvGraphicFramePr>
        <p:xfrm>
          <a:off x="1620732" y="2305164"/>
          <a:ext cx="9302789" cy="131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6313">
                  <a:extLst>
                    <a:ext uri="{9D8B030D-6E8A-4147-A177-3AD203B41FA5}">
                      <a16:colId xmlns:a16="http://schemas.microsoft.com/office/drawing/2014/main" val="711410478"/>
                    </a:ext>
                  </a:extLst>
                </a:gridCol>
                <a:gridCol w="2924001">
                  <a:extLst>
                    <a:ext uri="{9D8B030D-6E8A-4147-A177-3AD203B41FA5}">
                      <a16:colId xmlns:a16="http://schemas.microsoft.com/office/drawing/2014/main" val="508580630"/>
                    </a:ext>
                  </a:extLst>
                </a:gridCol>
                <a:gridCol w="3092475">
                  <a:extLst>
                    <a:ext uri="{9D8B030D-6E8A-4147-A177-3AD203B41FA5}">
                      <a16:colId xmlns:a16="http://schemas.microsoft.com/office/drawing/2014/main" val="3178274994"/>
                    </a:ext>
                  </a:extLst>
                </a:gridCol>
              </a:tblGrid>
              <a:tr h="414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특수공격종류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데미지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공격대상</a:t>
                      </a:r>
                    </a:p>
                  </a:txBody>
                  <a:tcPr marL="110437" marR="110437" marT="55218" marB="55218"/>
                </a:tc>
                <a:extLst>
                  <a:ext uri="{0D108BD9-81ED-4DB2-BD59-A6C34878D82A}">
                    <a16:rowId xmlns:a16="http://schemas.microsoft.com/office/drawing/2014/main" val="397442573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직접공격블록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Damage 30</a:t>
                      </a:r>
                      <a:endParaRPr lang="ko-KR" altLang="en-US" sz="10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아군 블록 가장 가까이에 있는 적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마리</a:t>
                      </a:r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960894425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궁극기공격블록</a:t>
                      </a:r>
                      <a:endParaRPr lang="ko-KR" altLang="en-US" sz="1600" dirty="0"/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Damage 20</a:t>
                      </a:r>
                      <a:endParaRPr lang="ko-KR" altLang="en-US" sz="10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필드 위의 모든 적</a:t>
                      </a:r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8333526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2C7DEC-E1FD-4970-B62F-D011B9D64658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특수공격 공격력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CBEF55-AB96-43AC-A690-CB6957ADBC00}"/>
              </a:ext>
            </a:extLst>
          </p:cNvPr>
          <p:cNvSpPr txBox="1"/>
          <p:nvPr/>
        </p:nvSpPr>
        <p:spPr>
          <a:xfrm>
            <a:off x="4872237" y="3656688"/>
            <a:ext cx="2815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* </a:t>
            </a:r>
            <a:r>
              <a:rPr lang="ko-KR" altLang="en-US" sz="1050" dirty="0"/>
              <a:t>특수공격도 속성간 상성 동일 적용</a:t>
            </a:r>
          </a:p>
        </p:txBody>
      </p:sp>
    </p:spTree>
    <p:extLst>
      <p:ext uri="{BB962C8B-B14F-4D97-AF65-F5344CB8AC3E}">
        <p14:creationId xmlns:p14="http://schemas.microsoft.com/office/powerpoint/2010/main" val="424622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92C7DEC-E1FD-4970-B62F-D011B9D64658}"/>
              </a:ext>
            </a:extLst>
          </p:cNvPr>
          <p:cNvSpPr txBox="1"/>
          <p:nvPr/>
        </p:nvSpPr>
        <p:spPr>
          <a:xfrm>
            <a:off x="284723" y="180690"/>
            <a:ext cx="4686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인 모드 몬스터</a:t>
            </a:r>
            <a:r>
              <a:rPr lang="en-US" altLang="ko-KR" dirty="0"/>
              <a:t>(</a:t>
            </a:r>
            <a:r>
              <a:rPr lang="ko-KR" altLang="en-US" dirty="0"/>
              <a:t>적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스탯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2D2C69-A6A8-4627-9C22-5A83941AA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001511"/>
              </p:ext>
            </p:extLst>
          </p:nvPr>
        </p:nvGraphicFramePr>
        <p:xfrm>
          <a:off x="1609790" y="2086434"/>
          <a:ext cx="8972420" cy="2685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9346">
                  <a:extLst>
                    <a:ext uri="{9D8B030D-6E8A-4147-A177-3AD203B41FA5}">
                      <a16:colId xmlns:a16="http://schemas.microsoft.com/office/drawing/2014/main" val="2300681081"/>
                    </a:ext>
                  </a:extLst>
                </a:gridCol>
                <a:gridCol w="2125924">
                  <a:extLst>
                    <a:ext uri="{9D8B030D-6E8A-4147-A177-3AD203B41FA5}">
                      <a16:colId xmlns:a16="http://schemas.microsoft.com/office/drawing/2014/main" val="1981867619"/>
                    </a:ext>
                  </a:extLst>
                </a:gridCol>
                <a:gridCol w="2248414">
                  <a:extLst>
                    <a:ext uri="{9D8B030D-6E8A-4147-A177-3AD203B41FA5}">
                      <a16:colId xmlns:a16="http://schemas.microsoft.com/office/drawing/2014/main" val="3076365052"/>
                    </a:ext>
                  </a:extLst>
                </a:gridCol>
                <a:gridCol w="2208736">
                  <a:extLst>
                    <a:ext uri="{9D8B030D-6E8A-4147-A177-3AD203B41FA5}">
                      <a16:colId xmlns:a16="http://schemas.microsoft.com/office/drawing/2014/main" val="2131676904"/>
                    </a:ext>
                  </a:extLst>
                </a:gridCol>
              </a:tblGrid>
              <a:tr h="4142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속성 </a:t>
                      </a:r>
                      <a:r>
                        <a:rPr lang="en-US" altLang="ko-KR" sz="2200" dirty="0"/>
                        <a:t>/ </a:t>
                      </a:r>
                      <a:r>
                        <a:rPr lang="ko-KR" altLang="en-US" sz="2200" dirty="0"/>
                        <a:t>등급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크기</a:t>
                      </a:r>
                      <a:r>
                        <a:rPr lang="en-US" altLang="ko-KR" sz="2200" dirty="0"/>
                        <a:t>1</a:t>
                      </a:r>
                      <a:endParaRPr lang="ko-KR" altLang="en-US" sz="2200" dirty="0"/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크기</a:t>
                      </a:r>
                      <a:r>
                        <a:rPr lang="en-US" altLang="ko-KR" sz="2200" dirty="0"/>
                        <a:t>2</a:t>
                      </a:r>
                      <a:endParaRPr lang="ko-KR" altLang="en-US" sz="2200" dirty="0"/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크기</a:t>
                      </a:r>
                      <a:r>
                        <a:rPr lang="en-US" altLang="ko-KR" sz="2200" dirty="0"/>
                        <a:t>3</a:t>
                      </a:r>
                      <a:endParaRPr lang="ko-KR" altLang="en-US" sz="2200" dirty="0"/>
                    </a:p>
                  </a:txBody>
                  <a:tcPr marL="110437" marR="110437" marT="55218" marB="55218"/>
                </a:tc>
                <a:extLst>
                  <a:ext uri="{0D108BD9-81ED-4DB2-BD59-A6C34878D82A}">
                    <a16:rowId xmlns:a16="http://schemas.microsoft.com/office/drawing/2014/main" val="2519790635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불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20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50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80 / Damage 30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1621874585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물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20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50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80 / Damage 30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1085388339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숲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20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50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80 / Damage 30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1379017614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빛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20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50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80 / Damage 30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1535539395"/>
                  </a:ext>
                </a:extLst>
              </a:tr>
              <a:tr h="4478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어둠 속성</a:t>
                      </a:r>
                    </a:p>
                  </a:txBody>
                  <a:tcPr marL="110437" marR="110437" marT="55218" marB="5521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20 / Damage 10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50 / Damage 20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HP 80 / Damage 30</a:t>
                      </a:r>
                      <a:endParaRPr lang="ko-KR" altLang="en-US" sz="1200" dirty="0"/>
                    </a:p>
                  </a:txBody>
                  <a:tcPr marL="110437" marR="110437" marT="55218" marB="55218" anchor="ctr"/>
                </a:tc>
                <a:extLst>
                  <a:ext uri="{0D108BD9-81ED-4DB2-BD59-A6C34878D82A}">
                    <a16:rowId xmlns:a16="http://schemas.microsoft.com/office/drawing/2014/main" val="221030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6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330</Words>
  <Application>Microsoft Office PowerPoint</Application>
  <PresentationFormat>와이드스크린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kocca</dc:creator>
  <cp:lastModifiedBy>콘 인캠</cp:lastModifiedBy>
  <cp:revision>45</cp:revision>
  <dcterms:created xsi:type="dcterms:W3CDTF">2019-11-25T02:55:27Z</dcterms:created>
  <dcterms:modified xsi:type="dcterms:W3CDTF">2019-12-04T02:59:31Z</dcterms:modified>
</cp:coreProperties>
</file>