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60" r:id="rId5"/>
    <p:sldId id="258" r:id="rId6"/>
    <p:sldId id="257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18A13-6C5C-4FE3-9562-2EDB6B10E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DF1F-2174-4868-AC79-919130FDF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C9DD4-DD5A-49EF-995A-7788154C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139E-5294-4273-8710-0352B21A12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3FE01-CAC1-4B7A-88DC-F32EE685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03E25-A41F-4E99-BBB1-E77CDBBE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3D65-4FB3-40E9-A097-AE2933584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8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6FCB0-C42D-4D0D-B3C9-671ADDBB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C0419D-13A6-482C-B3BD-8DD3E09DD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22CE3-B411-467C-BFA0-8E6156DA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139E-5294-4273-8710-0352B21A12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8DCFE-8711-4A15-9B1D-9CB726C8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77F63-040A-4643-9B28-09C45C14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3D65-4FB3-40E9-A097-AE2933584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5D598D-EEE0-4022-B99D-395F403D7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A4B715-0B24-49D3-9FEC-2AAD413B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93929-9589-4552-94AB-2DA4AA37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139E-5294-4273-8710-0352B21A12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7E9DC-0385-412E-97C6-E70D9111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74BE9-FC97-453A-9F00-E5DCED8E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3D65-4FB3-40E9-A097-AE2933584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1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FFE63-9544-4E30-9248-8286C2AE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830EF-8A56-4F88-931D-40AFC9E4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6FC86-3EC8-4696-9329-8215DBF2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139E-5294-4273-8710-0352B21A12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C3431-B07D-4F51-8FB2-48DAC1FE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13C79-EC67-4F2B-8795-206810ED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3D65-4FB3-40E9-A097-AE2933584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4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70F14-44B4-4FA7-B1D5-BC843E7F2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846C9-F263-4C09-9957-594599FAB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AB7D5-2FF0-41F7-A68E-FD0854E1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139E-5294-4273-8710-0352B21A12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280DD-970D-4F7A-A7B7-1CB00BD1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0F606-17A5-4DED-9C8B-D610CE62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3D65-4FB3-40E9-A097-AE2933584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97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BEBC6-0F8F-4EB4-AA47-4A179452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8018D-1346-4733-B295-942D35D4F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28567D-7FB2-4FD2-8822-EC636CF2B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5205A-6EA4-4EEC-8A17-74DBE5C7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139E-5294-4273-8710-0352B21A12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1E48E-A0F9-4CFD-8A0C-BBD0E3CB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48148C-00DE-4A89-BF32-F29A71E1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3D65-4FB3-40E9-A097-AE2933584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43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5DA42-929C-46D1-A7B4-12EBCB4E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274DF-1C01-4873-B8F4-4BBEA7A3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7BDC3-F992-40F9-92A4-FD890E819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F93FBE-A6FE-475B-B322-0E31C376B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189069-F014-4E70-91DA-8791BB4F1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692CD4-4316-4C4E-8D5F-B781BDE1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139E-5294-4273-8710-0352B21A12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DB5401-619B-4CB7-A821-9D1F28B5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9E18B5-BE17-4626-B075-C52368FF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3D65-4FB3-40E9-A097-AE2933584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15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B4998-19EF-4EE9-8DF9-EC4D955D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7C571F-DC77-4D8C-A5FA-D8F7E327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139E-5294-4273-8710-0352B21A12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C38EA5-2C28-4C89-AAC9-1C9ADDC6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99C89-6A8B-46BA-9E18-EA8ED5C4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3D65-4FB3-40E9-A097-AE2933584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3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2CB119-6AB3-4818-BBCC-28DF5ABD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139E-5294-4273-8710-0352B21A12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B68753-3B38-4243-B917-86FC760C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24D86E-A092-4A68-81A4-A4B87152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3D65-4FB3-40E9-A097-AE2933584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4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73350-DE72-425F-96C0-11B589BF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277AC-6DE7-417D-8624-8DFBC913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225AC4-1E70-4879-BF6E-B650C579E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CBDD13-BDA6-403C-BB21-697505D6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139E-5294-4273-8710-0352B21A12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DDEB7F-E1A6-4562-99F7-B9F7B9E1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0DE366-CD97-4B13-B0C0-B55E5763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3D65-4FB3-40E9-A097-AE2933584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0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EF59B-D604-4525-B0C8-6FE7856F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E2641F-3DEA-4E6E-A714-9E4E0CBD5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9178D-66F2-4251-B405-78BD2D53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E3AA0B-20A2-4FD0-ADDC-11FA5C5F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139E-5294-4273-8710-0352B21A12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99229-0382-49FA-AE10-81CAC660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288E9F-F1AC-4B69-A0A8-46BAF5B0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3D65-4FB3-40E9-A097-AE2933584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7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F30B08-E190-4390-889A-C7FBFD35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A47094-1245-4DE5-8C65-CCBF95F62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F2500-F0B2-49D1-AF42-2F1DF7632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139E-5294-4273-8710-0352B21A122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6F37C-8EDA-45D2-9F93-9C1A43489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A0226-05AC-4D93-BDF7-2D50375D1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93D65-4FB3-40E9-A097-AE2933584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7A82B-099B-439C-B51B-51B7653C7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전투시스템</a:t>
            </a:r>
          </a:p>
        </p:txBody>
      </p:sp>
    </p:spTree>
    <p:extLst>
      <p:ext uri="{BB962C8B-B14F-4D97-AF65-F5344CB8AC3E}">
        <p14:creationId xmlns:p14="http://schemas.microsoft.com/office/powerpoint/2010/main" val="14777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D7E4B8F2-74A8-4445-8726-7CD4A37F58DE}"/>
              </a:ext>
            </a:extLst>
          </p:cNvPr>
          <p:cNvSpPr/>
          <p:nvPr/>
        </p:nvSpPr>
        <p:spPr>
          <a:xfrm>
            <a:off x="2135958" y="1915933"/>
            <a:ext cx="645047" cy="11093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r>
              <a:rPr lang="ko-KR" altLang="en-US" sz="1100" dirty="0" err="1"/>
              <a:t>번소환수</a:t>
            </a:r>
            <a:endParaRPr lang="ko-KR" altLang="en-US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3834DC2-5D3F-4F40-9985-B9879951F93C}"/>
              </a:ext>
            </a:extLst>
          </p:cNvPr>
          <p:cNvSpPr/>
          <p:nvPr/>
        </p:nvSpPr>
        <p:spPr>
          <a:xfrm>
            <a:off x="2135959" y="2334766"/>
            <a:ext cx="645047" cy="11093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 err="1"/>
              <a:t>번소환수</a:t>
            </a:r>
            <a:endParaRPr lang="ko-KR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099A0F-8774-4759-8512-FAE1B97CC377}"/>
              </a:ext>
            </a:extLst>
          </p:cNvPr>
          <p:cNvSpPr/>
          <p:nvPr/>
        </p:nvSpPr>
        <p:spPr>
          <a:xfrm>
            <a:off x="3133285" y="2334766"/>
            <a:ext cx="645047" cy="110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310BD-75CD-49C6-99D7-FE8302C6BE65}"/>
              </a:ext>
            </a:extLst>
          </p:cNvPr>
          <p:cNvSpPr txBox="1"/>
          <p:nvPr/>
        </p:nvSpPr>
        <p:spPr>
          <a:xfrm>
            <a:off x="284723" y="180690"/>
            <a:ext cx="468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  <a:r>
              <a:rPr lang="en-US" altLang="ko-KR" dirty="0"/>
              <a:t>_ </a:t>
            </a:r>
            <a:r>
              <a:rPr lang="ko-KR" altLang="en-US" dirty="0" err="1"/>
              <a:t>소환수</a:t>
            </a:r>
            <a:r>
              <a:rPr lang="ko-KR" altLang="en-US" dirty="0"/>
              <a:t> 및 몬스터 겹침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2998C-5DC9-495E-A43C-27F0105ADCEF}"/>
              </a:ext>
            </a:extLst>
          </p:cNvPr>
          <p:cNvSpPr txBox="1"/>
          <p:nvPr/>
        </p:nvSpPr>
        <p:spPr>
          <a:xfrm>
            <a:off x="916472" y="799225"/>
            <a:ext cx="901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 err="1"/>
              <a:t>소환수</a:t>
            </a:r>
            <a:r>
              <a:rPr lang="ko-KR" altLang="en-US" dirty="0"/>
              <a:t> 및 몬스터가 겹쳐진 상태로 전진하여 적과 맞닥뜨릴 때</a:t>
            </a:r>
            <a:r>
              <a:rPr lang="en-US" altLang="ko-KR" dirty="0"/>
              <a:t>.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4A05F-4BA2-4B5F-82B3-BECE72A8ACCD}"/>
              </a:ext>
            </a:extLst>
          </p:cNvPr>
          <p:cNvSpPr txBox="1"/>
          <p:nvPr/>
        </p:nvSpPr>
        <p:spPr>
          <a:xfrm>
            <a:off x="1051034" y="1797269"/>
            <a:ext cx="10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r>
              <a:rPr lang="ko-KR" altLang="en-US" dirty="0"/>
              <a:t>진영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C5B56-8598-4249-9760-EE262B647791}"/>
              </a:ext>
            </a:extLst>
          </p:cNvPr>
          <p:cNvSpPr txBox="1"/>
          <p:nvPr/>
        </p:nvSpPr>
        <p:spPr>
          <a:xfrm>
            <a:off x="3904593" y="1797269"/>
            <a:ext cx="10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진영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4ED84-9E9A-4565-85E2-9F7197B1E146}"/>
              </a:ext>
            </a:extLst>
          </p:cNvPr>
          <p:cNvSpPr txBox="1"/>
          <p:nvPr/>
        </p:nvSpPr>
        <p:spPr>
          <a:xfrm>
            <a:off x="916472" y="1417031"/>
            <a:ext cx="10284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예시상황</a:t>
            </a:r>
            <a:r>
              <a:rPr lang="en-US" altLang="ko-KR" sz="1200" dirty="0"/>
              <a:t>, </a:t>
            </a:r>
            <a:r>
              <a:rPr lang="ko-KR" altLang="en-US" sz="1200" dirty="0"/>
              <a:t>겹침</a:t>
            </a:r>
            <a:r>
              <a:rPr lang="en-US" altLang="ko-KR" sz="1200" dirty="0"/>
              <a:t>1 </a:t>
            </a:r>
            <a:r>
              <a:rPr lang="ko-KR" altLang="en-US" sz="1200" dirty="0"/>
              <a:t>상황에서 </a:t>
            </a:r>
            <a:r>
              <a:rPr lang="en-US" altLang="ko-KR" sz="1200" dirty="0"/>
              <a:t>A</a:t>
            </a:r>
            <a:r>
              <a:rPr lang="ko-KR" altLang="en-US" sz="1200" dirty="0"/>
              <a:t>진영이 승리하여 둘 이상의 소환수가 같은 라인에서 전진하다 </a:t>
            </a:r>
            <a:r>
              <a:rPr lang="en-US" altLang="ko-KR" sz="1200" dirty="0"/>
              <a:t>B</a:t>
            </a:r>
            <a:r>
              <a:rPr lang="ko-KR" altLang="en-US" sz="1200" dirty="0"/>
              <a:t>진영의 최 전선에 있는 몬스터와 마주쳤을 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68F37-9F1E-40F3-8A61-CEB6ED6FCD1B}"/>
              </a:ext>
            </a:extLst>
          </p:cNvPr>
          <p:cNvSpPr txBox="1"/>
          <p:nvPr/>
        </p:nvSpPr>
        <p:spPr>
          <a:xfrm>
            <a:off x="916472" y="3706082"/>
            <a:ext cx="1028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A</a:t>
            </a:r>
            <a:r>
              <a:rPr lang="ko-KR" altLang="en-US" sz="1200" dirty="0"/>
              <a:t>진영의 소환수들은 </a:t>
            </a:r>
            <a:r>
              <a:rPr lang="en-US" altLang="ko-KR" sz="1200" dirty="0"/>
              <a:t>B</a:t>
            </a:r>
            <a:r>
              <a:rPr lang="ko-KR" altLang="en-US" sz="1200" dirty="0"/>
              <a:t>진영의 단일 타겟 동시 공격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B</a:t>
            </a:r>
            <a:r>
              <a:rPr lang="ko-KR" altLang="en-US" sz="1200" dirty="0"/>
              <a:t>진영의 몬스터는 </a:t>
            </a:r>
            <a:r>
              <a:rPr lang="en-US" altLang="ko-KR" sz="1200" dirty="0"/>
              <a:t>A</a:t>
            </a:r>
            <a:r>
              <a:rPr lang="ko-KR" altLang="en-US" sz="1200" dirty="0"/>
              <a:t>진영 몬스터의 상성에 따라 공격 우선순위 결정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8BAAF2-1D6B-429D-8F3B-712C649FC476}"/>
              </a:ext>
            </a:extLst>
          </p:cNvPr>
          <p:cNvSpPr txBox="1"/>
          <p:nvPr/>
        </p:nvSpPr>
        <p:spPr>
          <a:xfrm>
            <a:off x="2820677" y="2581460"/>
            <a:ext cx="18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3CF24CFE-7ACE-4DC3-B244-928A12299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33488"/>
              </p:ext>
            </p:extLst>
          </p:nvPr>
        </p:nvGraphicFramePr>
        <p:xfrm>
          <a:off x="1051034" y="4267991"/>
          <a:ext cx="9475076" cy="1943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738">
                  <a:extLst>
                    <a:ext uri="{9D8B030D-6E8A-4147-A177-3AD203B41FA5}">
                      <a16:colId xmlns:a16="http://schemas.microsoft.com/office/drawing/2014/main" val="2319187512"/>
                    </a:ext>
                  </a:extLst>
                </a:gridCol>
                <a:gridCol w="7709338">
                  <a:extLst>
                    <a:ext uri="{9D8B030D-6E8A-4147-A177-3AD203B41FA5}">
                      <a16:colId xmlns:a16="http://schemas.microsoft.com/office/drawing/2014/main" val="1980812803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 몬스터 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공격 우선순위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동일 </a:t>
                      </a:r>
                      <a:r>
                        <a:rPr lang="ko-KR" altLang="en-US" sz="1200" dirty="0" err="1"/>
                        <a:t>속성간에는</a:t>
                      </a:r>
                      <a:r>
                        <a:rPr lang="ko-KR" altLang="en-US" sz="1200" dirty="0"/>
                        <a:t> 몬스터 생성 순서 적용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22343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불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빛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물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숲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어둠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284669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숲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빛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불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물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어둠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12601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물</a:t>
                      </a:r>
                      <a:r>
                        <a:rPr lang="en-US" altLang="ko-KR" sz="1200" dirty="0"/>
                        <a:t> &gt; </a:t>
                      </a:r>
                      <a:r>
                        <a:rPr lang="ko-KR" altLang="en-US" sz="1200" dirty="0"/>
                        <a:t>빛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숲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불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어둠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60189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어둠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빛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숲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80646"/>
                  </a:ext>
                </a:extLst>
              </a:tr>
              <a:tr h="323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어둠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숲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어둠 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4125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29D289-E1E0-440D-A07A-3A330821A3E7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2</a:t>
            </a:r>
            <a:r>
              <a:rPr lang="ko-KR" altLang="en-US" sz="3600" dirty="0"/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411671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0E368-4E33-4363-B907-B9175ADC0FD2}"/>
              </a:ext>
            </a:extLst>
          </p:cNvPr>
          <p:cNvSpPr txBox="1"/>
          <p:nvPr/>
        </p:nvSpPr>
        <p:spPr>
          <a:xfrm>
            <a:off x="478221" y="373117"/>
            <a:ext cx="1134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Puzzle Move Limit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7334C-8D52-4396-8EED-1D4F4AE420CA}"/>
              </a:ext>
            </a:extLst>
          </p:cNvPr>
          <p:cNvSpPr txBox="1"/>
          <p:nvPr/>
        </p:nvSpPr>
        <p:spPr>
          <a:xfrm>
            <a:off x="793531" y="1665890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최초 부여 이동횟수</a:t>
            </a:r>
            <a:r>
              <a:rPr lang="en-US" altLang="ko-KR" dirty="0"/>
              <a:t>: 10</a:t>
            </a:r>
            <a:r>
              <a:rPr lang="ko-KR" altLang="en-US" dirty="0"/>
              <a:t>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5</a:t>
            </a:r>
            <a:r>
              <a:rPr lang="ko-KR" altLang="en-US" dirty="0"/>
              <a:t>초당 </a:t>
            </a:r>
            <a:r>
              <a:rPr lang="en-US" altLang="ko-KR" dirty="0"/>
              <a:t>3</a:t>
            </a:r>
            <a:r>
              <a:rPr lang="ko-KR" altLang="en-US" dirty="0"/>
              <a:t>회의 이동횟수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 보유 이동횟수 </a:t>
            </a:r>
            <a:r>
              <a:rPr lang="en-US" altLang="ko-KR" dirty="0"/>
              <a:t>15</a:t>
            </a:r>
            <a:r>
              <a:rPr lang="ko-KR" altLang="en-US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98222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91348E59-1127-4714-8DD5-E46C71A7E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92457"/>
              </p:ext>
            </p:extLst>
          </p:nvPr>
        </p:nvGraphicFramePr>
        <p:xfrm>
          <a:off x="2283867" y="1744784"/>
          <a:ext cx="7624265" cy="3539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356">
                  <a:extLst>
                    <a:ext uri="{9D8B030D-6E8A-4147-A177-3AD203B41FA5}">
                      <a16:colId xmlns:a16="http://schemas.microsoft.com/office/drawing/2014/main" val="711410478"/>
                    </a:ext>
                  </a:extLst>
                </a:gridCol>
                <a:gridCol w="2396417">
                  <a:extLst>
                    <a:ext uri="{9D8B030D-6E8A-4147-A177-3AD203B41FA5}">
                      <a16:colId xmlns:a16="http://schemas.microsoft.com/office/drawing/2014/main" val="508580630"/>
                    </a:ext>
                  </a:extLst>
                </a:gridCol>
                <a:gridCol w="2534492">
                  <a:extLst>
                    <a:ext uri="{9D8B030D-6E8A-4147-A177-3AD203B41FA5}">
                      <a16:colId xmlns:a16="http://schemas.microsoft.com/office/drawing/2014/main" val="3178274994"/>
                    </a:ext>
                  </a:extLst>
                </a:gridCol>
              </a:tblGrid>
              <a:tr h="510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항목</a:t>
                      </a:r>
                    </a:p>
                  </a:txBody>
                  <a:tcPr marL="124489" marR="124489" marT="62243" marB="6224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dirty="0"/>
                        <a:t>디폴트 값</a:t>
                      </a:r>
                    </a:p>
                  </a:txBody>
                  <a:tcPr marL="124489" marR="124489" marT="62243" marB="622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변경 가능성</a:t>
                      </a:r>
                    </a:p>
                  </a:txBody>
                  <a:tcPr marL="124489" marR="124489" marT="62243" marB="62243" anchor="ctr"/>
                </a:tc>
                <a:extLst>
                  <a:ext uri="{0D108BD9-81ED-4DB2-BD59-A6C34878D82A}">
                    <a16:rowId xmlns:a16="http://schemas.microsoft.com/office/drawing/2014/main" val="397442573"/>
                  </a:ext>
                </a:extLst>
              </a:tr>
              <a:tr h="504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속성</a:t>
                      </a:r>
                    </a:p>
                  </a:txBody>
                  <a:tcPr marL="124489" marR="124489" marT="62243" marB="622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 marL="124489" marR="124489" marT="62243" marB="622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X</a:t>
                      </a:r>
                    </a:p>
                  </a:txBody>
                  <a:tcPr marL="124489" marR="124489" marT="62243" marB="62243" anchor="ctr"/>
                </a:tc>
                <a:extLst>
                  <a:ext uri="{0D108BD9-81ED-4DB2-BD59-A6C34878D82A}">
                    <a16:rowId xmlns:a16="http://schemas.microsoft.com/office/drawing/2014/main" val="960894425"/>
                  </a:ext>
                </a:extLst>
              </a:tr>
              <a:tr h="50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HP</a:t>
                      </a:r>
                      <a:endParaRPr lang="ko-KR" altLang="en-US" sz="1900" dirty="0"/>
                    </a:p>
                  </a:txBody>
                  <a:tcPr marL="124489" marR="124489" marT="62243" marB="6224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/>
                        <a:t>BattleStat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문서 참조</a:t>
                      </a:r>
                    </a:p>
                  </a:txBody>
                  <a:tcPr marL="124489" marR="124489" marT="62243" marB="622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</a:p>
                  </a:txBody>
                  <a:tcPr marL="124489" marR="124489" marT="62243" marB="62243" anchor="ctr"/>
                </a:tc>
                <a:extLst>
                  <a:ext uri="{0D108BD9-81ED-4DB2-BD59-A6C34878D82A}">
                    <a16:rowId xmlns:a16="http://schemas.microsoft.com/office/drawing/2014/main" val="833352643"/>
                  </a:ext>
                </a:extLst>
              </a:tr>
              <a:tr h="504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공격력</a:t>
                      </a:r>
                      <a:r>
                        <a:rPr lang="en-US" altLang="ko-KR" sz="1900" dirty="0"/>
                        <a:t>(</a:t>
                      </a:r>
                      <a:r>
                        <a:rPr lang="ko-KR" altLang="en-US" sz="1900" dirty="0"/>
                        <a:t>데미지</a:t>
                      </a:r>
                      <a:r>
                        <a:rPr lang="en-US" altLang="ko-KR" sz="1900" dirty="0"/>
                        <a:t>)</a:t>
                      </a:r>
                      <a:endParaRPr lang="ko-KR" altLang="en-US" sz="1900" dirty="0"/>
                    </a:p>
                  </a:txBody>
                  <a:tcPr marL="124489" marR="124489" marT="62243" marB="6224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/>
                        <a:t>BattleStat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문서 참조</a:t>
                      </a:r>
                    </a:p>
                  </a:txBody>
                  <a:tcPr marL="124489" marR="124489" marT="62243" marB="622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</a:t>
                      </a:r>
                    </a:p>
                  </a:txBody>
                  <a:tcPr marL="124489" marR="124489" marT="62243" marB="62243" anchor="ctr"/>
                </a:tc>
                <a:extLst>
                  <a:ext uri="{0D108BD9-81ED-4DB2-BD59-A6C34878D82A}">
                    <a16:rowId xmlns:a16="http://schemas.microsoft.com/office/drawing/2014/main" val="1045852607"/>
                  </a:ext>
                </a:extLst>
              </a:tr>
              <a:tr h="504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이동속도</a:t>
                      </a:r>
                    </a:p>
                  </a:txBody>
                  <a:tcPr marL="124489" marR="124489" marT="62243" marB="6224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1 (5</a:t>
                      </a:r>
                      <a:r>
                        <a:rPr lang="ko-KR" altLang="en-US" sz="1300" dirty="0"/>
                        <a:t>페이지 참조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marL="124489" marR="124489" marT="62243" marB="6224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O</a:t>
                      </a:r>
                    </a:p>
                  </a:txBody>
                  <a:tcPr marL="124489" marR="124489" marT="62243" marB="62243" anchor="ctr"/>
                </a:tc>
                <a:extLst>
                  <a:ext uri="{0D108BD9-81ED-4DB2-BD59-A6C34878D82A}">
                    <a16:rowId xmlns:a16="http://schemas.microsoft.com/office/drawing/2014/main" val="2715167031"/>
                  </a:ext>
                </a:extLst>
              </a:tr>
              <a:tr h="504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크기</a:t>
                      </a:r>
                    </a:p>
                  </a:txBody>
                  <a:tcPr marL="124489" marR="124489" marT="62243" marB="6224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퍼즐 매치 수에 따라 변화</a:t>
                      </a:r>
                    </a:p>
                  </a:txBody>
                  <a:tcPr marL="124489" marR="124489" marT="62243" marB="6224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O</a:t>
                      </a:r>
                    </a:p>
                  </a:txBody>
                  <a:tcPr marL="124489" marR="124489" marT="62243" marB="62243" anchor="ctr"/>
                </a:tc>
                <a:extLst>
                  <a:ext uri="{0D108BD9-81ED-4DB2-BD59-A6C34878D82A}">
                    <a16:rowId xmlns:a16="http://schemas.microsoft.com/office/drawing/2014/main" val="964460953"/>
                  </a:ext>
                </a:extLst>
              </a:tr>
              <a:tr h="504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생성순서</a:t>
                      </a:r>
                    </a:p>
                  </a:txBody>
                  <a:tcPr marL="124489" marR="124489" marT="62243" marB="6224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-</a:t>
                      </a:r>
                      <a:endParaRPr lang="ko-KR" altLang="en-US" sz="1300" dirty="0"/>
                    </a:p>
                  </a:txBody>
                  <a:tcPr marL="124489" marR="124489" marT="62243" marB="6224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-</a:t>
                      </a:r>
                    </a:p>
                  </a:txBody>
                  <a:tcPr marL="124489" marR="124489" marT="62243" marB="62243" anchor="ctr"/>
                </a:tc>
                <a:extLst>
                  <a:ext uri="{0D108BD9-81ED-4DB2-BD59-A6C34878D82A}">
                    <a16:rowId xmlns:a16="http://schemas.microsoft.com/office/drawing/2014/main" val="14058568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ABF48D-52D6-4868-BB56-BD2AC45FFA29}"/>
              </a:ext>
            </a:extLst>
          </p:cNvPr>
          <p:cNvSpPr txBox="1"/>
          <p:nvPr/>
        </p:nvSpPr>
        <p:spPr>
          <a:xfrm>
            <a:off x="284723" y="180690"/>
            <a:ext cx="468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소환수</a:t>
            </a:r>
            <a:r>
              <a:rPr lang="en-US" altLang="ko-KR" dirty="0"/>
              <a:t>(</a:t>
            </a:r>
            <a:r>
              <a:rPr lang="ko-KR" altLang="en-US" dirty="0"/>
              <a:t>몬스터</a:t>
            </a:r>
            <a:r>
              <a:rPr lang="en-US" altLang="ko-KR" dirty="0"/>
              <a:t>) </a:t>
            </a:r>
            <a:r>
              <a:rPr lang="ko-KR" altLang="en-US" dirty="0"/>
              <a:t>필요 정보</a:t>
            </a:r>
          </a:p>
        </p:txBody>
      </p:sp>
    </p:spTree>
    <p:extLst>
      <p:ext uri="{BB962C8B-B14F-4D97-AF65-F5344CB8AC3E}">
        <p14:creationId xmlns:p14="http://schemas.microsoft.com/office/powerpoint/2010/main" val="163711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직사각형 182"/>
          <p:cNvSpPr/>
          <p:nvPr/>
        </p:nvSpPr>
        <p:spPr>
          <a:xfrm rot="5400000">
            <a:off x="2615283" y="-1860553"/>
            <a:ext cx="356332" cy="46740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343209" y="316106"/>
            <a:ext cx="254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</a:rPr>
              <a:t>체력바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 rot="5400000">
            <a:off x="9306282" y="-1860553"/>
            <a:ext cx="356332" cy="46740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8778199" y="316106"/>
            <a:ext cx="254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적 포탈 </a:t>
            </a:r>
            <a:r>
              <a:rPr lang="ko-KR" altLang="en-US" sz="1600" dirty="0" err="1">
                <a:solidFill>
                  <a:schemeClr val="bg1"/>
                </a:solidFill>
              </a:rPr>
              <a:t>체력바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EBC1CD6A-068A-4D1F-9F71-C441B7C6204E}"/>
              </a:ext>
            </a:extLst>
          </p:cNvPr>
          <p:cNvCxnSpPr>
            <a:cxnSpLocks/>
          </p:cNvCxnSpPr>
          <p:nvPr/>
        </p:nvCxnSpPr>
        <p:spPr>
          <a:xfrm>
            <a:off x="504498" y="725213"/>
            <a:ext cx="1566040" cy="231228"/>
          </a:xfrm>
          <a:prstGeom prst="bentConnector3">
            <a:avLst>
              <a:gd name="adj1" fmla="val -67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D55830-EE44-4195-B1FF-B76B29061A94}"/>
              </a:ext>
            </a:extLst>
          </p:cNvPr>
          <p:cNvSpPr txBox="1"/>
          <p:nvPr/>
        </p:nvSpPr>
        <p:spPr>
          <a:xfrm>
            <a:off x="2094140" y="840827"/>
            <a:ext cx="27662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플레이어 체력 상태 반영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디폴트 값</a:t>
            </a:r>
            <a:r>
              <a:rPr lang="en-US" altLang="ko-KR" sz="1200" b="1" dirty="0"/>
              <a:t>: 200</a:t>
            </a:r>
          </a:p>
          <a:p>
            <a:endParaRPr lang="en-US" altLang="ko-KR" sz="1200" b="1" dirty="0"/>
          </a:p>
          <a:p>
            <a:r>
              <a:rPr lang="ko-KR" altLang="en-US" sz="1200" b="1" dirty="0"/>
              <a:t>변경가능성 있음</a:t>
            </a:r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적군 몬스터 혹은 적 소환수의 공격을 받으면 해당 적의 공격력 만큼 차감</a:t>
            </a:r>
            <a:endParaRPr lang="en-US" altLang="ko-KR" sz="1200" b="1" dirty="0"/>
          </a:p>
          <a:p>
            <a:r>
              <a:rPr lang="en-US" altLang="ko-KR" sz="1200" b="1" dirty="0"/>
              <a:t>(</a:t>
            </a:r>
            <a:r>
              <a:rPr lang="ko-KR" altLang="en-US" sz="1200" b="1" dirty="0"/>
              <a:t>상성</a:t>
            </a:r>
            <a:r>
              <a:rPr lang="en-US" altLang="ko-KR" sz="1200" b="1" dirty="0"/>
              <a:t>X)</a:t>
            </a:r>
            <a:endParaRPr lang="ko-KR" altLang="en-US" sz="1200" b="1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84516322-985C-4B8F-99F0-A8ECAC86543E}"/>
              </a:ext>
            </a:extLst>
          </p:cNvPr>
          <p:cNvCxnSpPr>
            <a:cxnSpLocks/>
          </p:cNvCxnSpPr>
          <p:nvPr/>
        </p:nvCxnSpPr>
        <p:spPr>
          <a:xfrm>
            <a:off x="7188557" y="725213"/>
            <a:ext cx="1566040" cy="231228"/>
          </a:xfrm>
          <a:prstGeom prst="bentConnector3">
            <a:avLst>
              <a:gd name="adj1" fmla="val -67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3CDEDE-5457-4633-BC55-E1651532872B}"/>
              </a:ext>
            </a:extLst>
          </p:cNvPr>
          <p:cNvSpPr txBox="1"/>
          <p:nvPr/>
        </p:nvSpPr>
        <p:spPr>
          <a:xfrm>
            <a:off x="8778199" y="840827"/>
            <a:ext cx="3043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- 1</a:t>
            </a:r>
            <a:r>
              <a:rPr lang="ko-KR" altLang="en-US" sz="1200" b="1" dirty="0" err="1"/>
              <a:t>인모드</a:t>
            </a:r>
            <a:r>
              <a:rPr lang="ko-KR" altLang="en-US" sz="1200" b="1" dirty="0"/>
              <a:t> 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스테이지 별 격파해야 하는 적 포탈 체력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스테이지별로 다른 수치 입력 필요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1stage</a:t>
            </a:r>
            <a:r>
              <a:rPr lang="ko-KR" altLang="en-US" sz="1200" b="1" dirty="0"/>
              <a:t> 디폴트 값</a:t>
            </a:r>
            <a:r>
              <a:rPr lang="en-US" altLang="ko-KR" sz="1200" b="1" dirty="0"/>
              <a:t>: 50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- </a:t>
            </a:r>
            <a:r>
              <a:rPr lang="ko-KR" altLang="en-US" sz="1200" b="1" dirty="0"/>
              <a:t>대전모드 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상대 플레이어의 체력 상태 반영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플레이어 소환수의 공격을 받으면 공격력 만큼 차감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상성</a:t>
            </a:r>
            <a:r>
              <a:rPr lang="en-US" altLang="ko-KR" sz="1200" b="1" dirty="0"/>
              <a:t>X)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7047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타원 174"/>
          <p:cNvSpPr/>
          <p:nvPr/>
        </p:nvSpPr>
        <p:spPr>
          <a:xfrm>
            <a:off x="2086143" y="4263283"/>
            <a:ext cx="645047" cy="11093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소환수</a:t>
            </a:r>
            <a:endParaRPr lang="ko-KR" altLang="en-US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28DA9D2-E839-43F4-BF87-F37154008D2A}"/>
              </a:ext>
            </a:extLst>
          </p:cNvPr>
          <p:cNvSpPr/>
          <p:nvPr/>
        </p:nvSpPr>
        <p:spPr>
          <a:xfrm>
            <a:off x="9810967" y="3721774"/>
            <a:ext cx="315750" cy="16209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포탈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A7AABED-BB06-4C00-8D08-FE4F0F0BCBFC}"/>
              </a:ext>
            </a:extLst>
          </p:cNvPr>
          <p:cNvCxnSpPr>
            <a:cxnSpLocks/>
          </p:cNvCxnSpPr>
          <p:nvPr/>
        </p:nvCxnSpPr>
        <p:spPr>
          <a:xfrm>
            <a:off x="2406870" y="2538250"/>
            <a:ext cx="0" cy="159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E6DB69-9C56-4880-93DB-53AD94A74342}"/>
              </a:ext>
            </a:extLst>
          </p:cNvPr>
          <p:cNvSpPr txBox="1"/>
          <p:nvPr/>
        </p:nvSpPr>
        <p:spPr>
          <a:xfrm>
            <a:off x="1622920" y="2274729"/>
            <a:ext cx="1560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소환수</a:t>
            </a:r>
            <a:r>
              <a:rPr lang="ko-KR" altLang="en-US" sz="1100" dirty="0"/>
              <a:t> 최초 소환지점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59ABA16-7435-4381-AC12-E7994D9AE7D5}"/>
              </a:ext>
            </a:extLst>
          </p:cNvPr>
          <p:cNvCxnSpPr>
            <a:cxnSpLocks/>
          </p:cNvCxnSpPr>
          <p:nvPr/>
        </p:nvCxnSpPr>
        <p:spPr>
          <a:xfrm>
            <a:off x="9810967" y="2443657"/>
            <a:ext cx="0" cy="127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4AC6926-C479-47E6-8FFB-E9E3E08E700D}"/>
              </a:ext>
            </a:extLst>
          </p:cNvPr>
          <p:cNvSpPr txBox="1"/>
          <p:nvPr/>
        </p:nvSpPr>
        <p:spPr>
          <a:xfrm>
            <a:off x="9348473" y="2201543"/>
            <a:ext cx="815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공격목표</a:t>
            </a:r>
            <a:endParaRPr lang="ko-KR" altLang="en-US" sz="11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65B7812-E344-4B8D-AE8C-C73E126C8746}"/>
              </a:ext>
            </a:extLst>
          </p:cNvPr>
          <p:cNvCxnSpPr/>
          <p:nvPr/>
        </p:nvCxnSpPr>
        <p:spPr>
          <a:xfrm>
            <a:off x="2406870" y="3258208"/>
            <a:ext cx="74040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E79101-3350-473B-9B4E-518E7E6AB3B0}"/>
              </a:ext>
            </a:extLst>
          </p:cNvPr>
          <p:cNvSpPr txBox="1"/>
          <p:nvPr/>
        </p:nvSpPr>
        <p:spPr>
          <a:xfrm>
            <a:off x="3711385" y="3334408"/>
            <a:ext cx="51193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거리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</a:p>
          <a:p>
            <a:r>
              <a:rPr lang="ko-KR" altLang="en-US" dirty="0"/>
              <a:t>몬스터 이동속도</a:t>
            </a:r>
            <a:r>
              <a:rPr lang="en-US" altLang="ko-KR" dirty="0"/>
              <a:t>: 1.5</a:t>
            </a:r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소환지점 부터 공격 목표 까지 전투 없이 이동 시 </a:t>
            </a:r>
            <a:r>
              <a:rPr lang="en-US" altLang="ko-KR" sz="1100" dirty="0"/>
              <a:t>5~6</a:t>
            </a:r>
            <a:r>
              <a:rPr lang="ko-KR" altLang="en-US" sz="1100" dirty="0"/>
              <a:t>초 소모 되도록 구성</a:t>
            </a:r>
            <a:endParaRPr lang="en-US" altLang="ko-KR" sz="1100" dirty="0"/>
          </a:p>
          <a:p>
            <a:r>
              <a:rPr lang="en-US" altLang="ko-KR" sz="1100" dirty="0"/>
              <a:t>				(</a:t>
            </a:r>
            <a:r>
              <a:rPr lang="ko-KR" altLang="en-US" sz="1100" dirty="0"/>
              <a:t>변경 가능성 있음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A485AD-92CD-4136-AF0C-7CAE0BCDB967}"/>
              </a:ext>
            </a:extLst>
          </p:cNvPr>
          <p:cNvSpPr txBox="1"/>
          <p:nvPr/>
        </p:nvSpPr>
        <p:spPr>
          <a:xfrm>
            <a:off x="284723" y="180690"/>
            <a:ext cx="468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소환수</a:t>
            </a:r>
            <a:r>
              <a:rPr lang="ko-KR" altLang="en-US" dirty="0"/>
              <a:t> 이동 속도</a:t>
            </a:r>
          </a:p>
        </p:txBody>
      </p:sp>
    </p:spTree>
    <p:extLst>
      <p:ext uri="{BB962C8B-B14F-4D97-AF65-F5344CB8AC3E}">
        <p14:creationId xmlns:p14="http://schemas.microsoft.com/office/powerpoint/2010/main" val="395678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93834DC2-5D3F-4F40-9985-B9879951F93C}"/>
              </a:ext>
            </a:extLst>
          </p:cNvPr>
          <p:cNvSpPr/>
          <p:nvPr/>
        </p:nvSpPr>
        <p:spPr>
          <a:xfrm>
            <a:off x="5300730" y="5378435"/>
            <a:ext cx="645047" cy="11093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소환수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099A0F-8774-4759-8512-FAE1B97CC377}"/>
              </a:ext>
            </a:extLst>
          </p:cNvPr>
          <p:cNvSpPr/>
          <p:nvPr/>
        </p:nvSpPr>
        <p:spPr>
          <a:xfrm>
            <a:off x="6011199" y="5378435"/>
            <a:ext cx="645047" cy="110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310BD-75CD-49C6-99D7-FE8302C6BE65}"/>
              </a:ext>
            </a:extLst>
          </p:cNvPr>
          <p:cNvSpPr txBox="1"/>
          <p:nvPr/>
        </p:nvSpPr>
        <p:spPr>
          <a:xfrm>
            <a:off x="284723" y="180690"/>
            <a:ext cx="468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2998C-5DC9-495E-A43C-27F0105ADCEF}"/>
              </a:ext>
            </a:extLst>
          </p:cNvPr>
          <p:cNvSpPr txBox="1"/>
          <p:nvPr/>
        </p:nvSpPr>
        <p:spPr>
          <a:xfrm>
            <a:off x="942748" y="1929621"/>
            <a:ext cx="9016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수환수와 몬스터</a:t>
            </a:r>
            <a:r>
              <a:rPr lang="en-US" altLang="ko-KR" sz="1200" b="1" i="1" u="sng" dirty="0"/>
              <a:t>(</a:t>
            </a:r>
            <a:r>
              <a:rPr lang="ko-KR" altLang="en-US" sz="1200" b="1" i="1" u="sng" dirty="0"/>
              <a:t>혹은 상대 </a:t>
            </a:r>
            <a:r>
              <a:rPr lang="ko-KR" altLang="en-US" sz="1200" b="1" i="1" u="sng" dirty="0" err="1"/>
              <a:t>소환수</a:t>
            </a:r>
            <a:r>
              <a:rPr lang="en-US" altLang="ko-KR" sz="1200" b="1" i="1" u="sng" dirty="0"/>
              <a:t>)</a:t>
            </a:r>
            <a:r>
              <a:rPr lang="ko-KR" altLang="en-US" dirty="0"/>
              <a:t>가 접촉 시 이동 정지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동시에 데미지 교환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한쪽이 사망하면 다시 이동 시작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D4DA2F4-8D3B-4F17-A1BF-0D358A4C077B}"/>
              </a:ext>
            </a:extLst>
          </p:cNvPr>
          <p:cNvCxnSpPr/>
          <p:nvPr/>
        </p:nvCxnSpPr>
        <p:spPr>
          <a:xfrm>
            <a:off x="5972052" y="4575680"/>
            <a:ext cx="0" cy="1006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182135-E220-4875-B286-0529627DA82D}"/>
              </a:ext>
            </a:extLst>
          </p:cNvPr>
          <p:cNvSpPr txBox="1"/>
          <p:nvPr/>
        </p:nvSpPr>
        <p:spPr>
          <a:xfrm>
            <a:off x="5384071" y="4206348"/>
            <a:ext cx="117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전투지점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18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D7E4B8F2-74A8-4445-8726-7CD4A37F58DE}"/>
              </a:ext>
            </a:extLst>
          </p:cNvPr>
          <p:cNvSpPr/>
          <p:nvPr/>
        </p:nvSpPr>
        <p:spPr>
          <a:xfrm>
            <a:off x="1846147" y="2319684"/>
            <a:ext cx="645047" cy="11093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r>
              <a:rPr lang="ko-KR" altLang="en-US" sz="1100" dirty="0" err="1"/>
              <a:t>번소환수</a:t>
            </a:r>
            <a:endParaRPr lang="ko-KR" altLang="en-US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3834DC2-5D3F-4F40-9985-B9879951F93C}"/>
              </a:ext>
            </a:extLst>
          </p:cNvPr>
          <p:cNvSpPr/>
          <p:nvPr/>
        </p:nvSpPr>
        <p:spPr>
          <a:xfrm>
            <a:off x="2135959" y="2665842"/>
            <a:ext cx="645047" cy="11093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 err="1"/>
              <a:t>번소환수</a:t>
            </a:r>
            <a:endParaRPr lang="ko-KR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099A0F-8774-4759-8512-FAE1B97CC377}"/>
              </a:ext>
            </a:extLst>
          </p:cNvPr>
          <p:cNvSpPr/>
          <p:nvPr/>
        </p:nvSpPr>
        <p:spPr>
          <a:xfrm>
            <a:off x="3166468" y="2633264"/>
            <a:ext cx="645047" cy="110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310BD-75CD-49C6-99D7-FE8302C6BE65}"/>
              </a:ext>
            </a:extLst>
          </p:cNvPr>
          <p:cNvSpPr txBox="1"/>
          <p:nvPr/>
        </p:nvSpPr>
        <p:spPr>
          <a:xfrm>
            <a:off x="284723" y="180690"/>
            <a:ext cx="468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  <a:r>
              <a:rPr lang="en-US" altLang="ko-KR" dirty="0"/>
              <a:t>_ </a:t>
            </a:r>
            <a:r>
              <a:rPr lang="ko-KR" altLang="en-US" dirty="0" err="1"/>
              <a:t>소환수</a:t>
            </a:r>
            <a:r>
              <a:rPr lang="ko-KR" altLang="en-US" dirty="0"/>
              <a:t> 및 몬스터 겹침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2998C-5DC9-495E-A43C-27F0105ADCEF}"/>
              </a:ext>
            </a:extLst>
          </p:cNvPr>
          <p:cNvSpPr txBox="1"/>
          <p:nvPr/>
        </p:nvSpPr>
        <p:spPr>
          <a:xfrm>
            <a:off x="916472" y="1130301"/>
            <a:ext cx="901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 중 </a:t>
            </a:r>
            <a:r>
              <a:rPr lang="ko-KR" altLang="en-US" dirty="0" err="1"/>
              <a:t>소환수</a:t>
            </a:r>
            <a:r>
              <a:rPr lang="ko-KR" altLang="en-US" dirty="0"/>
              <a:t> 및 몬스터가 겹침 현상이 발생 할 때</a:t>
            </a:r>
            <a:r>
              <a:rPr lang="ko-KR" altLang="en-US" sz="1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4A05F-4BA2-4B5F-82B3-BECE72A8ACCD}"/>
              </a:ext>
            </a:extLst>
          </p:cNvPr>
          <p:cNvSpPr txBox="1"/>
          <p:nvPr/>
        </p:nvSpPr>
        <p:spPr>
          <a:xfrm>
            <a:off x="1051034" y="2128345"/>
            <a:ext cx="10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r>
              <a:rPr lang="ko-KR" altLang="en-US" dirty="0"/>
              <a:t>진영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C5B56-8598-4249-9760-EE262B647791}"/>
              </a:ext>
            </a:extLst>
          </p:cNvPr>
          <p:cNvSpPr txBox="1"/>
          <p:nvPr/>
        </p:nvSpPr>
        <p:spPr>
          <a:xfrm>
            <a:off x="3904593" y="2128345"/>
            <a:ext cx="10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진영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4ED84-9E9A-4565-85E2-9F7197B1E146}"/>
              </a:ext>
            </a:extLst>
          </p:cNvPr>
          <p:cNvSpPr txBox="1"/>
          <p:nvPr/>
        </p:nvSpPr>
        <p:spPr>
          <a:xfrm>
            <a:off x="916472" y="1748107"/>
            <a:ext cx="10284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예시상황</a:t>
            </a:r>
            <a:r>
              <a:rPr lang="en-US" altLang="ko-KR" sz="1200" dirty="0"/>
              <a:t>, A</a:t>
            </a:r>
            <a:r>
              <a:rPr lang="ko-KR" altLang="en-US" sz="1200" dirty="0"/>
              <a:t>진영과 </a:t>
            </a:r>
            <a:r>
              <a:rPr lang="en-US" altLang="ko-KR" sz="1200" dirty="0"/>
              <a:t>B</a:t>
            </a:r>
            <a:r>
              <a:rPr lang="ko-KR" altLang="en-US" sz="1200" dirty="0"/>
              <a:t>진영 최 전방의 소환수가 전투 중 </a:t>
            </a:r>
            <a:r>
              <a:rPr lang="en-US" altLang="ko-KR" sz="1200" dirty="0"/>
              <a:t>A</a:t>
            </a:r>
            <a:r>
              <a:rPr lang="ko-KR" altLang="en-US" sz="1200" dirty="0"/>
              <a:t>진영의 소환수가 추가되어 </a:t>
            </a:r>
            <a:r>
              <a:rPr lang="en-US" altLang="ko-KR" sz="1200" dirty="0"/>
              <a:t>B</a:t>
            </a:r>
            <a:r>
              <a:rPr lang="ko-KR" altLang="en-US" sz="1200" dirty="0"/>
              <a:t>진영의 소환수와 마주쳤을 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68F37-9F1E-40F3-8A61-CEB6ED6FCD1B}"/>
              </a:ext>
            </a:extLst>
          </p:cNvPr>
          <p:cNvSpPr txBox="1"/>
          <p:nvPr/>
        </p:nvSpPr>
        <p:spPr>
          <a:xfrm>
            <a:off x="916472" y="4037158"/>
            <a:ext cx="102843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먼저 생성된 소환수가 화면의 더 앞에 노출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몬스터의 생성 순서에 따라 공격 우선순위 결정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먼저 생성된 소환수가 상대 소환수의 우선 공격 타겟이 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425EBBE-2309-47AA-A7B8-1B21FE19C818}"/>
              </a:ext>
            </a:extLst>
          </p:cNvPr>
          <p:cNvCxnSpPr>
            <a:stCxn id="6" idx="0"/>
          </p:cNvCxnSpPr>
          <p:nvPr/>
        </p:nvCxnSpPr>
        <p:spPr>
          <a:xfrm flipV="1">
            <a:off x="2168671" y="2313011"/>
            <a:ext cx="612335" cy="6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90EE3C-A5F7-49E1-B2BF-12AA49F9457C}"/>
              </a:ext>
            </a:extLst>
          </p:cNvPr>
          <p:cNvSpPr txBox="1"/>
          <p:nvPr/>
        </p:nvSpPr>
        <p:spPr>
          <a:xfrm>
            <a:off x="2820677" y="2912536"/>
            <a:ext cx="18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84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D7E4B8F2-74A8-4445-8726-7CD4A37F58DE}"/>
              </a:ext>
            </a:extLst>
          </p:cNvPr>
          <p:cNvSpPr/>
          <p:nvPr/>
        </p:nvSpPr>
        <p:spPr>
          <a:xfrm>
            <a:off x="2249549" y="2319684"/>
            <a:ext cx="645047" cy="11093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r>
              <a:rPr lang="ko-KR" altLang="en-US" sz="1100" dirty="0" err="1"/>
              <a:t>번소환수</a:t>
            </a:r>
            <a:endParaRPr lang="ko-KR" altLang="en-US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3834DC2-5D3F-4F40-9985-B9879951F93C}"/>
              </a:ext>
            </a:extLst>
          </p:cNvPr>
          <p:cNvSpPr/>
          <p:nvPr/>
        </p:nvSpPr>
        <p:spPr>
          <a:xfrm>
            <a:off x="2249549" y="2719342"/>
            <a:ext cx="645047" cy="11093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 err="1"/>
              <a:t>번소환수</a:t>
            </a:r>
            <a:endParaRPr lang="ko-KR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099A0F-8774-4759-8512-FAE1B97CC377}"/>
              </a:ext>
            </a:extLst>
          </p:cNvPr>
          <p:cNvSpPr/>
          <p:nvPr/>
        </p:nvSpPr>
        <p:spPr>
          <a:xfrm>
            <a:off x="3046463" y="2633264"/>
            <a:ext cx="645047" cy="110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310BD-75CD-49C6-99D7-FE8302C6BE65}"/>
              </a:ext>
            </a:extLst>
          </p:cNvPr>
          <p:cNvSpPr txBox="1"/>
          <p:nvPr/>
        </p:nvSpPr>
        <p:spPr>
          <a:xfrm>
            <a:off x="284723" y="180690"/>
            <a:ext cx="468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  <a:r>
              <a:rPr lang="en-US" altLang="ko-KR" dirty="0"/>
              <a:t>_ </a:t>
            </a:r>
            <a:r>
              <a:rPr lang="ko-KR" altLang="en-US" dirty="0" err="1"/>
              <a:t>소환수</a:t>
            </a:r>
            <a:r>
              <a:rPr lang="ko-KR" altLang="en-US" dirty="0"/>
              <a:t> 및 몬스터 겹침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4A05F-4BA2-4B5F-82B3-BECE72A8ACCD}"/>
              </a:ext>
            </a:extLst>
          </p:cNvPr>
          <p:cNvSpPr txBox="1"/>
          <p:nvPr/>
        </p:nvSpPr>
        <p:spPr>
          <a:xfrm>
            <a:off x="1051034" y="2128345"/>
            <a:ext cx="10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r>
              <a:rPr lang="ko-KR" altLang="en-US" dirty="0"/>
              <a:t>진영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C5B56-8598-4249-9760-EE262B647791}"/>
              </a:ext>
            </a:extLst>
          </p:cNvPr>
          <p:cNvSpPr txBox="1"/>
          <p:nvPr/>
        </p:nvSpPr>
        <p:spPr>
          <a:xfrm>
            <a:off x="3904593" y="2128345"/>
            <a:ext cx="10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진영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68F37-9F1E-40F3-8A61-CEB6ED6FCD1B}"/>
              </a:ext>
            </a:extLst>
          </p:cNvPr>
          <p:cNvSpPr txBox="1"/>
          <p:nvPr/>
        </p:nvSpPr>
        <p:spPr>
          <a:xfrm>
            <a:off x="916472" y="4037158"/>
            <a:ext cx="10284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먼저 생성된 소환수가 화면의 더 앞에 노출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먼저 생성된 소환수가 상대 소환수의 우선 공격 타겟이 됨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전투지점에 도달한 </a:t>
            </a:r>
            <a:r>
              <a:rPr lang="ko-KR" altLang="en-US" sz="1200" dirty="0" err="1"/>
              <a:t>소환수</a:t>
            </a:r>
            <a:r>
              <a:rPr lang="en-US" altLang="ko-KR" sz="1200" dirty="0"/>
              <a:t>, </a:t>
            </a:r>
            <a:r>
              <a:rPr lang="ko-KR" altLang="en-US" sz="1200" dirty="0"/>
              <a:t>몬스터의 경우 실시간 전투 진행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0EE3C-A5F7-49E1-B2BF-12AA49F9457C}"/>
              </a:ext>
            </a:extLst>
          </p:cNvPr>
          <p:cNvSpPr txBox="1"/>
          <p:nvPr/>
        </p:nvSpPr>
        <p:spPr>
          <a:xfrm>
            <a:off x="2820677" y="2912536"/>
            <a:ext cx="18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DD78EE-8E43-4679-AC1D-B5A8B1126D38}"/>
              </a:ext>
            </a:extLst>
          </p:cNvPr>
          <p:cNvCxnSpPr/>
          <p:nvPr/>
        </p:nvCxnSpPr>
        <p:spPr>
          <a:xfrm>
            <a:off x="2997623" y="1776309"/>
            <a:ext cx="0" cy="1006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08BFEF-635B-4938-B6CD-FBB4B6DB1156}"/>
              </a:ext>
            </a:extLst>
          </p:cNvPr>
          <p:cNvSpPr txBox="1"/>
          <p:nvPr/>
        </p:nvSpPr>
        <p:spPr>
          <a:xfrm>
            <a:off x="2409642" y="1406977"/>
            <a:ext cx="117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전투지점</a:t>
            </a:r>
          </a:p>
        </p:txBody>
      </p:sp>
    </p:spTree>
    <p:extLst>
      <p:ext uri="{BB962C8B-B14F-4D97-AF65-F5344CB8AC3E}">
        <p14:creationId xmlns:p14="http://schemas.microsoft.com/office/powerpoint/2010/main" val="320687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D7E4B8F2-74A8-4445-8726-7CD4A37F58DE}"/>
              </a:ext>
            </a:extLst>
          </p:cNvPr>
          <p:cNvSpPr/>
          <p:nvPr/>
        </p:nvSpPr>
        <p:spPr>
          <a:xfrm>
            <a:off x="1846147" y="2319684"/>
            <a:ext cx="645047" cy="11093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r>
              <a:rPr lang="ko-KR" altLang="en-US" sz="1100" dirty="0" err="1"/>
              <a:t>번소환수</a:t>
            </a:r>
            <a:endParaRPr lang="ko-KR" altLang="en-US" sz="11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3834DC2-5D3F-4F40-9985-B9879951F93C}"/>
              </a:ext>
            </a:extLst>
          </p:cNvPr>
          <p:cNvSpPr/>
          <p:nvPr/>
        </p:nvSpPr>
        <p:spPr>
          <a:xfrm>
            <a:off x="2135959" y="2665842"/>
            <a:ext cx="645047" cy="11093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r>
              <a:rPr lang="ko-KR" altLang="en-US" sz="1100" dirty="0" err="1"/>
              <a:t>번소환수</a:t>
            </a:r>
            <a:endParaRPr lang="ko-KR" altLang="en-US" sz="11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2099A0F-8774-4759-8512-FAE1B97CC377}"/>
              </a:ext>
            </a:extLst>
          </p:cNvPr>
          <p:cNvSpPr/>
          <p:nvPr/>
        </p:nvSpPr>
        <p:spPr>
          <a:xfrm>
            <a:off x="3166468" y="2633264"/>
            <a:ext cx="645047" cy="110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310BD-75CD-49C6-99D7-FE8302C6BE65}"/>
              </a:ext>
            </a:extLst>
          </p:cNvPr>
          <p:cNvSpPr txBox="1"/>
          <p:nvPr/>
        </p:nvSpPr>
        <p:spPr>
          <a:xfrm>
            <a:off x="284723" y="180690"/>
            <a:ext cx="468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  <a:r>
              <a:rPr lang="en-US" altLang="ko-KR" dirty="0"/>
              <a:t>_ </a:t>
            </a:r>
            <a:r>
              <a:rPr lang="ko-KR" altLang="en-US" dirty="0" err="1"/>
              <a:t>소환수</a:t>
            </a:r>
            <a:r>
              <a:rPr lang="ko-KR" altLang="en-US" dirty="0"/>
              <a:t> 및 몬스터 겹침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2998C-5DC9-495E-A43C-27F0105ADCEF}"/>
              </a:ext>
            </a:extLst>
          </p:cNvPr>
          <p:cNvSpPr txBox="1"/>
          <p:nvPr/>
        </p:nvSpPr>
        <p:spPr>
          <a:xfrm>
            <a:off x="916472" y="1130301"/>
            <a:ext cx="901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전투 중 </a:t>
            </a:r>
            <a:r>
              <a:rPr lang="ko-KR" altLang="en-US" dirty="0" err="1"/>
              <a:t>소환수</a:t>
            </a:r>
            <a:r>
              <a:rPr lang="ko-KR" altLang="en-US" dirty="0"/>
              <a:t> 및 몬스터가 추가로 등장하여 겹침 현상이 발생 할 때</a:t>
            </a:r>
            <a:r>
              <a:rPr lang="ko-KR" altLang="en-US" sz="1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4A05F-4BA2-4B5F-82B3-BECE72A8ACCD}"/>
              </a:ext>
            </a:extLst>
          </p:cNvPr>
          <p:cNvSpPr txBox="1"/>
          <p:nvPr/>
        </p:nvSpPr>
        <p:spPr>
          <a:xfrm>
            <a:off x="1051034" y="2128345"/>
            <a:ext cx="10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r>
              <a:rPr lang="ko-KR" altLang="en-US" dirty="0"/>
              <a:t>진영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C5B56-8598-4249-9760-EE262B647791}"/>
              </a:ext>
            </a:extLst>
          </p:cNvPr>
          <p:cNvSpPr txBox="1"/>
          <p:nvPr/>
        </p:nvSpPr>
        <p:spPr>
          <a:xfrm>
            <a:off x="3904593" y="2128345"/>
            <a:ext cx="10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진영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4ED84-9E9A-4565-85E2-9F7197B1E146}"/>
              </a:ext>
            </a:extLst>
          </p:cNvPr>
          <p:cNvSpPr txBox="1"/>
          <p:nvPr/>
        </p:nvSpPr>
        <p:spPr>
          <a:xfrm>
            <a:off x="916472" y="1748107"/>
            <a:ext cx="10284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예시상황</a:t>
            </a:r>
            <a:r>
              <a:rPr lang="en-US" altLang="ko-KR" sz="1200" dirty="0"/>
              <a:t>, A</a:t>
            </a:r>
            <a:r>
              <a:rPr lang="ko-KR" altLang="en-US" sz="1200" dirty="0"/>
              <a:t>진영과 </a:t>
            </a:r>
            <a:r>
              <a:rPr lang="en-US" altLang="ko-KR" sz="1200" dirty="0"/>
              <a:t>B</a:t>
            </a:r>
            <a:r>
              <a:rPr lang="ko-KR" altLang="en-US" sz="1200" dirty="0"/>
              <a:t>진영 최 전방의 소환수가 전투 중 </a:t>
            </a:r>
            <a:r>
              <a:rPr lang="en-US" altLang="ko-KR" sz="1200" dirty="0"/>
              <a:t>A</a:t>
            </a:r>
            <a:r>
              <a:rPr lang="ko-KR" altLang="en-US" sz="1200" dirty="0"/>
              <a:t>진영의 소환수가 추가되어 </a:t>
            </a:r>
            <a:r>
              <a:rPr lang="en-US" altLang="ko-KR" sz="1200" dirty="0"/>
              <a:t>B</a:t>
            </a:r>
            <a:r>
              <a:rPr lang="ko-KR" altLang="en-US" sz="1200" dirty="0"/>
              <a:t>진영의 소환수와 마주쳤을 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68F37-9F1E-40F3-8A61-CEB6ED6FCD1B}"/>
              </a:ext>
            </a:extLst>
          </p:cNvPr>
          <p:cNvSpPr txBox="1"/>
          <p:nvPr/>
        </p:nvSpPr>
        <p:spPr>
          <a:xfrm>
            <a:off x="916472" y="4037158"/>
            <a:ext cx="1028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- 1</a:t>
            </a:r>
            <a:r>
              <a:rPr lang="ko-KR" altLang="en-US" sz="1200" dirty="0"/>
              <a:t>번소환수가 화면의 앞에 노출</a:t>
            </a:r>
            <a:r>
              <a:rPr lang="en-US" altLang="ko-KR" sz="1200" dirty="0"/>
              <a:t>, </a:t>
            </a:r>
            <a:r>
              <a:rPr lang="ko-KR" altLang="en-US" sz="1200" dirty="0"/>
              <a:t>도착 순서대로 앞에서 부터 노출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B</a:t>
            </a:r>
            <a:r>
              <a:rPr lang="ko-KR" altLang="en-US" sz="1200" dirty="0"/>
              <a:t>진영의 </a:t>
            </a:r>
            <a:r>
              <a:rPr lang="ko-KR" altLang="en-US" sz="1200" dirty="0" err="1"/>
              <a:t>소환수</a:t>
            </a:r>
            <a:r>
              <a:rPr lang="ko-KR" altLang="en-US" sz="1200" dirty="0"/>
              <a:t> 혹은 몬스터는 최초 진행중이던 전투가 끝날 때 까지 </a:t>
            </a:r>
            <a:r>
              <a:rPr lang="en-US" altLang="ko-KR" sz="1200" dirty="0"/>
              <a:t>1</a:t>
            </a:r>
            <a:r>
              <a:rPr lang="ko-KR" altLang="en-US" sz="1200" dirty="0"/>
              <a:t>번 소환수를 공격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425EBBE-2309-47AA-A7B8-1B21FE19C818}"/>
              </a:ext>
            </a:extLst>
          </p:cNvPr>
          <p:cNvCxnSpPr>
            <a:stCxn id="6" idx="0"/>
          </p:cNvCxnSpPr>
          <p:nvPr/>
        </p:nvCxnSpPr>
        <p:spPr>
          <a:xfrm flipV="1">
            <a:off x="2168671" y="2313011"/>
            <a:ext cx="612335" cy="6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90EE3C-A5F7-49E1-B2BF-12AA49F9457C}"/>
              </a:ext>
            </a:extLst>
          </p:cNvPr>
          <p:cNvSpPr txBox="1"/>
          <p:nvPr/>
        </p:nvSpPr>
        <p:spPr>
          <a:xfrm>
            <a:off x="2820677" y="2912536"/>
            <a:ext cx="18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A810D7-3D97-4D46-A7CA-3B9D0C1D04E2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2</a:t>
            </a:r>
            <a:r>
              <a:rPr lang="ko-KR" altLang="en-US" sz="3600" dirty="0"/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312544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536</Words>
  <Application>Microsoft Office PowerPoint</Application>
  <PresentationFormat>와이드스크린</PresentationFormat>
  <Paragraphs>134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전투시스템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전투시스템</dc:title>
  <dc:creator>콘 인캠</dc:creator>
  <cp:lastModifiedBy>콘 인캠</cp:lastModifiedBy>
  <cp:revision>31</cp:revision>
  <dcterms:created xsi:type="dcterms:W3CDTF">2019-11-25T06:58:26Z</dcterms:created>
  <dcterms:modified xsi:type="dcterms:W3CDTF">2019-12-03T01:21:19Z</dcterms:modified>
</cp:coreProperties>
</file>