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BE712-6D11-4C84-A97A-304D8365BADD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417B4-52FE-4ED0-8D90-363030F442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96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Person: </a:t>
            </a:r>
            <a:r>
              <a:rPr lang="nl-NL" dirty="0" err="1"/>
              <a:t>cartesian</a:t>
            </a:r>
            <a:r>
              <a:rPr lang="nl-NL" dirty="0"/>
              <a:t> product of</a:t>
            </a:r>
          </a:p>
          <a:p>
            <a:r>
              <a:rPr lang="nl-NL" dirty="0" err="1"/>
              <a:t>Sex</a:t>
            </a:r>
            <a:r>
              <a:rPr lang="nl-NL" dirty="0"/>
              <a:t> : </a:t>
            </a:r>
            <a:r>
              <a:rPr lang="nl-NL" dirty="0" err="1"/>
              <a:t>enumaration</a:t>
            </a:r>
            <a:r>
              <a:rPr lang="nl-NL" dirty="0"/>
              <a:t> of Male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Female</a:t>
            </a:r>
            <a:endParaRPr lang="nl-NL" dirty="0"/>
          </a:p>
          <a:p>
            <a:r>
              <a:rPr lang="nl-NL" dirty="0" err="1"/>
              <a:t>Names</a:t>
            </a:r>
            <a:r>
              <a:rPr lang="nl-NL" dirty="0"/>
              <a:t>: strings</a:t>
            </a:r>
          </a:p>
          <a:p>
            <a:r>
              <a:rPr lang="nl-NL" dirty="0"/>
              <a:t>Day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 of </a:t>
            </a:r>
            <a:r>
              <a:rPr lang="nl-NL" dirty="0" err="1"/>
              <a:t>birth</a:t>
            </a:r>
            <a:r>
              <a:rPr lang="nl-NL" dirty="0"/>
              <a:t>: integers</a:t>
            </a:r>
          </a:p>
          <a:p>
            <a:endParaRPr lang="nl-NL" dirty="0"/>
          </a:p>
          <a:p>
            <a:r>
              <a:rPr lang="nl-NL" dirty="0"/>
              <a:t>Data </a:t>
            </a:r>
            <a:r>
              <a:rPr lang="nl-NL" dirty="0" err="1"/>
              <a:t>constraints</a:t>
            </a:r>
            <a:r>
              <a:rPr lang="nl-NL" dirty="0"/>
              <a:t>:</a:t>
            </a:r>
          </a:p>
          <a:p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</a:t>
            </a:r>
            <a:r>
              <a:rPr lang="nl-NL" dirty="0"/>
              <a:t> on </a:t>
            </a:r>
            <a:r>
              <a:rPr lang="nl-NL" dirty="0" err="1"/>
              <a:t>names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C0D6F-F66B-4BD7-ADC5-F2DE6165E8C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61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Shakira - </a:t>
            </a:r>
            <a:r>
              <a:rPr lang="nl-NL" dirty="0"/>
              <a:t>https://nl.wikipedia.org/wiki/Shakira</a:t>
            </a:r>
            <a:endParaRPr lang="nl-NL" dirty="0"/>
          </a:p>
          <a:p>
            <a:r>
              <a:rPr lang="nl-NL" dirty="0"/>
              <a:t>Michel </a:t>
            </a:r>
            <a:r>
              <a:rPr lang="nl-NL" dirty="0" err="1"/>
              <a:t>Bublé</a:t>
            </a:r>
            <a:r>
              <a:rPr lang="nl-NL" dirty="0"/>
              <a:t> - </a:t>
            </a:r>
            <a:r>
              <a:rPr lang="nl-NL" dirty="0"/>
              <a:t>https://nl.wikipedia.org/wiki/Michael_Bubl%C3%A9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C0D6F-F66B-4BD7-ADC5-F2DE6165E8C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42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ONLY input</a:t>
            </a:r>
          </a:p>
          <a:p>
            <a:r>
              <a:rPr lang="nl-NL" dirty="0"/>
              <a:t>ONLY seks of person </a:t>
            </a:r>
            <a:r>
              <a:rPr lang="nl-NL" dirty="0" err="1"/>
              <a:t>indicated</a:t>
            </a:r>
            <a:r>
              <a:rPr lang="nl-NL" dirty="0"/>
              <a:t>: </a:t>
            </a:r>
          </a:p>
          <a:p>
            <a:r>
              <a:rPr lang="nl-NL" dirty="0"/>
              <a:t>M – Male</a:t>
            </a:r>
          </a:p>
          <a:p>
            <a:r>
              <a:rPr lang="nl-NL" dirty="0"/>
              <a:t>F – </a:t>
            </a:r>
            <a:r>
              <a:rPr lang="nl-NL" dirty="0" err="1"/>
              <a:t>Female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C0D6F-F66B-4BD7-ADC5-F2DE6165E8C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81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C0D6F-F66B-4BD7-ADC5-F2DE6165E8C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25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Recursive</a:t>
            </a:r>
            <a:r>
              <a:rPr lang="nl-NL" dirty="0"/>
              <a:t> call</a:t>
            </a:r>
            <a:r>
              <a:rPr lang="nl-NL" baseline="0" dirty="0"/>
              <a:t> -&gt; </a:t>
            </a:r>
            <a:br>
              <a:rPr lang="nl-NL" baseline="0" dirty="0"/>
            </a:br>
            <a:r>
              <a:rPr lang="nl-NL" baseline="0" dirty="0" err="1"/>
              <a:t>requires</a:t>
            </a:r>
            <a:r>
              <a:rPr lang="nl-NL" baseline="0" dirty="0"/>
              <a:t> </a:t>
            </a:r>
            <a:r>
              <a:rPr lang="nl-NL" baseline="0" dirty="0" err="1"/>
              <a:t>procdef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name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refer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:</a:t>
            </a:r>
            <a:r>
              <a:rPr lang="nl-NL" dirty="0"/>
              <a:t> </a:t>
            </a:r>
            <a:r>
              <a:rPr lang="nl-NL" dirty="0" err="1"/>
              <a:t>sameSexSequence</a:t>
            </a:r>
            <a:r>
              <a:rPr lang="nl-NL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TNO-ESI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C0D6F-F66B-4BD7-ADC5-F2DE6165E8C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03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cover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rso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6254"/>
            <a:ext cx="12192000" cy="5491759"/>
          </a:xfrm>
          <a:prstGeom prst="rect">
            <a:avLst/>
          </a:prstGeom>
        </p:spPr>
      </p:pic>
      <p:pic>
        <p:nvPicPr>
          <p:cNvPr id="6" name="Picture 15" descr="esi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08043" y="192668"/>
            <a:ext cx="4136348" cy="6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ub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912049" y="3365717"/>
            <a:ext cx="7680000" cy="986025"/>
          </a:xfrm>
          <a:solidFill>
            <a:schemeClr val="tx1">
              <a:alpha val="0"/>
            </a:schemeClr>
          </a:solidFill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spc="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Subtitle, max 2 lines </a:t>
            </a:r>
            <a:br>
              <a:rPr lang="en-GB" noProof="0" dirty="0"/>
            </a:br>
            <a:r>
              <a:rPr lang="en-GB" noProof="0" dirty="0"/>
              <a:t>(Calibri, white, bold 28 pt)</a:t>
            </a:r>
          </a:p>
        </p:txBody>
      </p:sp>
      <p:sp>
        <p:nvSpPr>
          <p:cNvPr id="13" name="Tijdelijke aanduiding voor tekst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74292" y="5112003"/>
            <a:ext cx="4320000" cy="371476"/>
          </a:xfrm>
          <a:solidFill>
            <a:schemeClr val="tx1">
              <a:alpha val="0"/>
            </a:schemeClr>
          </a:solidFill>
          <a:effectLst/>
        </p:spPr>
        <p:txBody>
          <a:bodyPr/>
          <a:lstStyle>
            <a:lvl1pPr marL="265113" marR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 sz="2000" b="1" spc="0" baseline="0">
                <a:solidFill>
                  <a:schemeClr val="bg1"/>
                </a:solidFill>
                <a:effectLst/>
              </a:defRPr>
            </a:lvl1pPr>
          </a:lstStyle>
          <a:p>
            <a:pPr marL="265113" marR="0" lvl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/>
            </a:pPr>
            <a:r>
              <a:rPr lang="en-GB" noProof="0" dirty="0"/>
              <a:t>Name of presenter </a:t>
            </a:r>
          </a:p>
        </p:txBody>
      </p:sp>
      <p:sp>
        <p:nvSpPr>
          <p:cNvPr id="14" name="Tijdelijke aanduiding voor tekst 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076379" y="5486482"/>
            <a:ext cx="4320000" cy="295275"/>
          </a:xfrm>
          <a:solidFill>
            <a:schemeClr val="tx1">
              <a:alpha val="0"/>
            </a:schemeClr>
          </a:solidFill>
        </p:spPr>
        <p:txBody>
          <a:bodyPr/>
          <a:lstStyle>
            <a:lvl1pPr>
              <a:buNone/>
              <a:defRPr sz="1500" spc="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GB" noProof="0" dirty="0"/>
              <a:t>Date </a:t>
            </a:r>
          </a:p>
        </p:txBody>
      </p:sp>
      <p:sp>
        <p:nvSpPr>
          <p:cNvPr id="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912000" y="1828800"/>
            <a:ext cx="7680000" cy="1368000"/>
          </a:xfrm>
          <a:solidFill>
            <a:schemeClr val="tx1">
              <a:alpha val="0"/>
            </a:schemeClr>
          </a:solidFill>
          <a:effectLst/>
        </p:spPr>
        <p:txBody>
          <a:bodyPr/>
          <a:lstStyle>
            <a:lvl1pPr>
              <a:defRPr sz="4000" spc="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Title, max 2 lines (Calibri, white, bold, 40 pt)</a:t>
            </a:r>
          </a:p>
        </p:txBody>
      </p:sp>
    </p:spTree>
    <p:extLst>
      <p:ext uri="{BB962C8B-B14F-4D97-AF65-F5344CB8AC3E}">
        <p14:creationId xmlns:p14="http://schemas.microsoft.com/office/powerpoint/2010/main" val="216851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slide E -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6419" y="1006331"/>
            <a:ext cx="110400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edit slide title. Calibri, bold, red, 30 pt</a:t>
            </a:r>
          </a:p>
        </p:txBody>
      </p:sp>
    </p:spTree>
    <p:extLst>
      <p:ext uri="{BB962C8B-B14F-4D97-AF65-F5344CB8AC3E}">
        <p14:creationId xmlns:p14="http://schemas.microsoft.com/office/powerpoint/2010/main" val="36669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cover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0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6254"/>
            <a:ext cx="12192000" cy="5491759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534833" y="1370053"/>
            <a:ext cx="8657168" cy="5494337"/>
          </a:xfrm>
          <a:prstGeom prst="rect">
            <a:avLst/>
          </a:prstGeom>
          <a:solidFill>
            <a:srgbClr val="115D6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/>
          </a:p>
        </p:txBody>
      </p:sp>
      <p:pic>
        <p:nvPicPr>
          <p:cNvPr id="22" name="Picture 15" descr="esi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08043" y="192668"/>
            <a:ext cx="4136348" cy="6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ub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912049" y="3365717"/>
            <a:ext cx="7680000" cy="986025"/>
          </a:xfrm>
          <a:solidFill>
            <a:schemeClr val="tx1">
              <a:alpha val="0"/>
            </a:schemeClr>
          </a:solidFill>
          <a:effectLst>
            <a:outerShdw dist="12700" algn="tl" rotWithShape="0">
              <a:prstClr val="black"/>
            </a:outerShdw>
          </a:effectLst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spc="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  <a:r>
              <a:rPr lang="en-GB" dirty="0"/>
              <a:t>, max 2 lines </a:t>
            </a:r>
            <a:br>
              <a:rPr lang="en-GB" dirty="0"/>
            </a:br>
            <a:r>
              <a:rPr lang="en-GB" dirty="0"/>
              <a:t>(Calibri, white, bold 28 pt)</a:t>
            </a:r>
          </a:p>
        </p:txBody>
      </p:sp>
      <p:sp>
        <p:nvSpPr>
          <p:cNvPr id="18" name="Tijdelijke aanduiding voor tekst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74292" y="5660619"/>
            <a:ext cx="4320000" cy="371476"/>
          </a:xfrm>
          <a:solidFill>
            <a:schemeClr val="tx1">
              <a:alpha val="0"/>
            </a:schemeClr>
          </a:solidFill>
          <a:effectLst/>
        </p:spPr>
        <p:txBody>
          <a:bodyPr/>
          <a:lstStyle>
            <a:lvl1pPr marL="265113" marR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 sz="2000" b="1" spc="0" baseline="0">
                <a:solidFill>
                  <a:schemeClr val="bg1"/>
                </a:solidFill>
                <a:effectLst/>
              </a:defRPr>
            </a:lvl1pPr>
          </a:lstStyle>
          <a:p>
            <a:pPr marL="265113" marR="0" lvl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/>
            </a:pPr>
            <a:r>
              <a:rPr lang="en-GB" noProof="0" dirty="0"/>
              <a:t>Name of presenter </a:t>
            </a:r>
          </a:p>
        </p:txBody>
      </p:sp>
      <p:sp>
        <p:nvSpPr>
          <p:cNvPr id="19" name="Tijdelijke aanduiding voor tekst 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076379" y="6035102"/>
            <a:ext cx="4320000" cy="295275"/>
          </a:xfrm>
          <a:solidFill>
            <a:schemeClr val="tx1">
              <a:alpha val="0"/>
            </a:schemeClr>
          </a:solidFill>
          <a:effectLst/>
        </p:spPr>
        <p:txBody>
          <a:bodyPr/>
          <a:lstStyle>
            <a:lvl1pPr>
              <a:buNone/>
              <a:defRPr sz="1500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GB" noProof="0" dirty="0"/>
              <a:t>Date 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912000" y="1828800"/>
            <a:ext cx="7680000" cy="1368000"/>
          </a:xfrm>
          <a:solidFill>
            <a:schemeClr val="tx1">
              <a:alpha val="0"/>
            </a:schemeClr>
          </a:solidFill>
          <a:effectLst>
            <a:outerShdw dist="25400" algn="ctr" rotWithShape="0">
              <a:schemeClr val="tx1"/>
            </a:outerShdw>
          </a:effectLst>
        </p:spPr>
        <p:txBody>
          <a:bodyPr/>
          <a:lstStyle>
            <a:lvl1pPr>
              <a:defRPr sz="4000" spc="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Title, max 2 lines (Calibri, white, bold, 40 pt)</a:t>
            </a:r>
          </a:p>
        </p:txBody>
      </p:sp>
    </p:spTree>
    <p:extLst>
      <p:ext uri="{BB962C8B-B14F-4D97-AF65-F5344CB8AC3E}">
        <p14:creationId xmlns:p14="http://schemas.microsoft.com/office/powerpoint/2010/main" val="156747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cover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olle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6254"/>
            <a:ext cx="12192000" cy="5491759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1362079"/>
            <a:ext cx="12192000" cy="5499524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pic>
        <p:nvPicPr>
          <p:cNvPr id="31" name="Picture 15" descr="esi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08043" y="192668"/>
            <a:ext cx="4136348" cy="6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jdelijke aanduiding voor tekst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074292" y="5411247"/>
            <a:ext cx="4320000" cy="371476"/>
          </a:xfrm>
        </p:spPr>
        <p:txBody>
          <a:bodyPr/>
          <a:lstStyle>
            <a:lvl1pPr marL="265113" marR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 sz="2000" b="1" spc="0" baseline="0">
                <a:solidFill>
                  <a:schemeClr val="tx1"/>
                </a:solidFill>
                <a:effectLst/>
              </a:defRPr>
            </a:lvl1pPr>
          </a:lstStyle>
          <a:p>
            <a:pPr marL="265113" marR="0" lvl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/>
            </a:pPr>
            <a:r>
              <a:rPr lang="en-GB" noProof="0" dirty="0"/>
              <a:t>Name of presenter </a:t>
            </a:r>
          </a:p>
        </p:txBody>
      </p:sp>
      <p:sp>
        <p:nvSpPr>
          <p:cNvPr id="24" name="Tijdelijke aanduiding voor tekst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076379" y="5785726"/>
            <a:ext cx="4320000" cy="295275"/>
          </a:xfrm>
        </p:spPr>
        <p:txBody>
          <a:bodyPr/>
          <a:lstStyle>
            <a:lvl1pPr>
              <a:buNone/>
              <a:defRPr sz="1500" spc="0" baseline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noProof="0"/>
              <a:t>Date </a:t>
            </a:r>
          </a:p>
        </p:txBody>
      </p:sp>
      <p:sp>
        <p:nvSpPr>
          <p:cNvPr id="11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3912049" y="3365717"/>
            <a:ext cx="7680000" cy="986025"/>
          </a:xfrm>
          <a:solidFill>
            <a:schemeClr val="tx1">
              <a:alpha val="0"/>
            </a:schemeClr>
          </a:solidFill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spc="0" baseline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  <a:r>
              <a:rPr lang="en-GB" dirty="0"/>
              <a:t>, max 2 lines </a:t>
            </a:r>
            <a:br>
              <a:rPr lang="en-GB" dirty="0"/>
            </a:br>
            <a:r>
              <a:rPr lang="en-GB" dirty="0"/>
              <a:t>(Calibri, white, bold 28 pt)</a:t>
            </a:r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912000" y="1828800"/>
            <a:ext cx="7680000" cy="1368000"/>
          </a:xfrm>
          <a:solidFill>
            <a:schemeClr val="tx1">
              <a:alpha val="0"/>
            </a:schemeClr>
          </a:solidFill>
          <a:effectLst>
            <a:outerShdw dist="12700" algn="ctr" rotWithShape="0">
              <a:schemeClr val="tx1"/>
            </a:outerShdw>
          </a:effectLst>
        </p:spPr>
        <p:txBody>
          <a:bodyPr/>
          <a:lstStyle>
            <a:lvl1pPr>
              <a:defRPr sz="4000" spc="0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Title, max 2 lines (Calibri, white, bold, 40 pt)</a:t>
            </a:r>
          </a:p>
        </p:txBody>
      </p:sp>
    </p:spTree>
    <p:extLst>
      <p:ext uri="{BB962C8B-B14F-4D97-AF65-F5344CB8AC3E}">
        <p14:creationId xmlns:p14="http://schemas.microsoft.com/office/powerpoint/2010/main" val="412479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cover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n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6254"/>
            <a:ext cx="12192000" cy="5491759"/>
          </a:xfrm>
          <a:prstGeom prst="rect">
            <a:avLst/>
          </a:prstGeom>
        </p:spPr>
      </p:pic>
      <p:pic>
        <p:nvPicPr>
          <p:cNvPr id="18" name="Picture 15" descr="esi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08043" y="192668"/>
            <a:ext cx="4136348" cy="6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tekst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85004" y="3533779"/>
            <a:ext cx="4543168" cy="371476"/>
          </a:xfrm>
          <a:solidFill>
            <a:schemeClr val="tx1">
              <a:alpha val="0"/>
            </a:schemeClr>
          </a:solidFill>
        </p:spPr>
        <p:txBody>
          <a:bodyPr/>
          <a:lstStyle>
            <a:lvl1pPr marL="265113" marR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 sz="2000" b="1" spc="0" baseline="0">
                <a:solidFill>
                  <a:schemeClr val="bg1"/>
                </a:solidFill>
              </a:defRPr>
            </a:lvl1pPr>
          </a:lstStyle>
          <a:p>
            <a:pPr marL="265113" marR="0" lvl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/>
            </a:pPr>
            <a:r>
              <a:rPr lang="en-GB" noProof="0"/>
              <a:t>Name of presenter </a:t>
            </a:r>
          </a:p>
        </p:txBody>
      </p:sp>
      <p:sp>
        <p:nvSpPr>
          <p:cNvPr id="14" name="Tijdelijke aanduiding voor tekst 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087091" y="3908262"/>
            <a:ext cx="4543168" cy="295275"/>
          </a:xfrm>
          <a:solidFill>
            <a:schemeClr val="tx1">
              <a:alpha val="0"/>
            </a:schemeClr>
          </a:solidFill>
        </p:spPr>
        <p:txBody>
          <a:bodyPr/>
          <a:lstStyle>
            <a:lvl1pPr>
              <a:buNone/>
              <a:defRPr sz="15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Date </a:t>
            </a:r>
          </a:p>
        </p:txBody>
      </p:sp>
      <p:sp>
        <p:nvSpPr>
          <p:cNvPr id="17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590400" y="2415600"/>
            <a:ext cx="11208000" cy="529200"/>
          </a:xfrm>
          <a:solidFill>
            <a:schemeClr val="tx1">
              <a:alpha val="0"/>
            </a:schemeClr>
          </a:solidFill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spc="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 or presentation: 1 line, Calibri, white, bold, 28 pt</a:t>
            </a:r>
          </a:p>
        </p:txBody>
      </p:sp>
      <p:sp>
        <p:nvSpPr>
          <p:cNvPr id="1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90400" y="1562400"/>
            <a:ext cx="11208000" cy="644400"/>
          </a:xfrm>
          <a:solidFill>
            <a:schemeClr val="tx1">
              <a:alpha val="0"/>
            </a:schemeClr>
          </a:solidFill>
          <a:effectLst/>
        </p:spPr>
        <p:txBody>
          <a:bodyPr/>
          <a:lstStyle>
            <a:lvl1pPr>
              <a:defRPr sz="4000" spc="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Title: 1 line, Calibri, white, bold, 40 pt</a:t>
            </a:r>
          </a:p>
        </p:txBody>
      </p:sp>
    </p:spTree>
    <p:extLst>
      <p:ext uri="{BB962C8B-B14F-4D97-AF65-F5344CB8AC3E}">
        <p14:creationId xmlns:p14="http://schemas.microsoft.com/office/powerpoint/2010/main" val="87404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ver slide 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esi_logo.png"/>
          <p:cNvPicPr>
            <a:picLocks noChangeAspect="1"/>
          </p:cNvPicPr>
          <p:nvPr userDrawn="1"/>
        </p:nvPicPr>
        <p:blipFill>
          <a:blip r:embed="rId2"/>
          <a:srcRect l="-7523" t="-28758" r="-187792" b="-894897"/>
          <a:stretch>
            <a:fillRect/>
          </a:stretch>
        </p:blipFill>
        <p:spPr bwMode="auto">
          <a:xfrm>
            <a:off x="-15833" y="0"/>
            <a:ext cx="12215229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Sub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534833" y="3365717"/>
            <a:ext cx="8057216" cy="9860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spc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Subtitle, max 2 lines </a:t>
            </a:r>
            <a:br>
              <a:rPr lang="en-GB" noProof="0" dirty="0"/>
            </a:br>
            <a:r>
              <a:rPr lang="en-GB" noProof="0" dirty="0"/>
              <a:t>(Calibri, green, bold 28 pt)</a:t>
            </a:r>
          </a:p>
        </p:txBody>
      </p:sp>
      <p:sp>
        <p:nvSpPr>
          <p:cNvPr id="13" name="Tijdelijke aanduiding voor tekst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29959" y="5473523"/>
            <a:ext cx="4320000" cy="371476"/>
          </a:xfrm>
        </p:spPr>
        <p:txBody>
          <a:bodyPr/>
          <a:lstStyle>
            <a:lvl1pPr marL="265113" marR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 sz="2000" b="1" spc="0" baseline="0">
                <a:solidFill>
                  <a:schemeClr val="tx1"/>
                </a:solidFill>
              </a:defRPr>
            </a:lvl1pPr>
          </a:lstStyle>
          <a:p>
            <a:pPr marL="265113" marR="0" lvl="0" indent="-265113" algn="l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/>
            </a:pPr>
            <a:r>
              <a:rPr lang="en-GB" noProof="0" dirty="0"/>
              <a:t>Name of presenter </a:t>
            </a:r>
          </a:p>
        </p:txBody>
      </p:sp>
      <p:sp>
        <p:nvSpPr>
          <p:cNvPr id="14" name="Tijdelijke aanduiding voor tekst 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32045" y="5848006"/>
            <a:ext cx="4320000" cy="295275"/>
          </a:xfrm>
        </p:spPr>
        <p:txBody>
          <a:bodyPr/>
          <a:lstStyle>
            <a:lvl1pPr>
              <a:buNone/>
              <a:defRPr sz="15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Date </a:t>
            </a:r>
          </a:p>
        </p:txBody>
      </p:sp>
      <p:sp>
        <p:nvSpPr>
          <p:cNvPr id="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532800" y="1828800"/>
            <a:ext cx="8059200" cy="1368000"/>
          </a:xfrm>
          <a:solidFill>
            <a:schemeClr val="tx1">
              <a:alpha val="0"/>
            </a:schemeClr>
          </a:solidFill>
          <a:effectLst/>
        </p:spPr>
        <p:txBody>
          <a:bodyPr/>
          <a:lstStyle>
            <a:lvl1pPr>
              <a:defRPr sz="4000" spc="0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Title, max 2 lines (Calibri, red, bold, 40 pt)</a:t>
            </a:r>
          </a:p>
        </p:txBody>
      </p:sp>
    </p:spTree>
    <p:extLst>
      <p:ext uri="{BB962C8B-B14F-4D97-AF65-F5344CB8AC3E}">
        <p14:creationId xmlns:p14="http://schemas.microsoft.com/office/powerpoint/2010/main" val="139172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A - title on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56800" y="1712932"/>
            <a:ext cx="11040000" cy="4572000"/>
          </a:xfrm>
        </p:spPr>
        <p:txBody>
          <a:bodyPr/>
          <a:lstStyle>
            <a:lvl1pPr>
              <a:lnSpc>
                <a:spcPts val="2500"/>
              </a:lnSpc>
              <a:spcAft>
                <a:spcPts val="0"/>
              </a:spcAft>
              <a:defRPr spc="-30" baseline="0"/>
            </a:lvl1pPr>
            <a:lvl2pPr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defRPr spc="-20" baseline="0"/>
            </a:lvl2pPr>
            <a:lvl3pPr>
              <a:lnSpc>
                <a:spcPts val="21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spc="-20" baseline="0">
                <a:latin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GB" noProof="0" dirty="0"/>
              <a:t>Click to edit text, Calibri, regular, black, 23 pt. Bullet text first level</a:t>
            </a:r>
          </a:p>
          <a:p>
            <a:pPr lvl="1"/>
            <a:r>
              <a:rPr lang="en-GB" noProof="0" dirty="0"/>
              <a:t>Second level, Calibri, regular, black, 21 pt</a:t>
            </a:r>
          </a:p>
          <a:p>
            <a:pPr lvl="2"/>
            <a:r>
              <a:rPr lang="en-GB" noProof="0" dirty="0"/>
              <a:t>Third level, Calibri, regular, black, 18 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77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 - title on 2 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6800" y="1006331"/>
            <a:ext cx="11040000" cy="799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edit slide title. Calibri, bold, red, 30 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47200" y="2170987"/>
            <a:ext cx="11040000" cy="40680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</a:lstStyle>
          <a:p>
            <a:pPr lvl="0"/>
            <a:r>
              <a:rPr lang="en-GB" noProof="0" dirty="0"/>
              <a:t>Click to edit text, Calibri, regular, black, 23 pt. Bullet text first level</a:t>
            </a:r>
          </a:p>
          <a:p>
            <a:pPr lvl="1"/>
            <a:r>
              <a:rPr lang="en-GB" noProof="0" dirty="0"/>
              <a:t>Second level, Calibri, regular, black, 21 pt</a:t>
            </a:r>
          </a:p>
          <a:p>
            <a:pPr lvl="2"/>
            <a:r>
              <a:rPr lang="en-GB" noProof="0" dirty="0"/>
              <a:t>Third level, Calibri, regular, black, 18 pt</a:t>
            </a:r>
          </a:p>
        </p:txBody>
      </p:sp>
    </p:spTree>
    <p:extLst>
      <p:ext uri="{BB962C8B-B14F-4D97-AF65-F5344CB8AC3E}">
        <p14:creationId xmlns:p14="http://schemas.microsoft.com/office/powerpoint/2010/main" val="276740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slide C - two columns, title on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edit slide title. Calibri, bold, red 30 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56800" y="1713600"/>
            <a:ext cx="5280000" cy="4572000"/>
          </a:xfrm>
        </p:spPr>
        <p:txBody>
          <a:bodyPr/>
          <a:lstStyle>
            <a:lvl1pPr>
              <a:defRPr sz="2300"/>
            </a:lvl1pPr>
            <a:lvl2pPr>
              <a:buFont typeface="Arial" pitchFamily="34" charset="0"/>
              <a:buChar char="-"/>
              <a:defRPr sz="2100"/>
            </a:lvl2pPr>
            <a:lvl3pPr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text, Calibri, regular, black, 23 pt. Bullet text first level</a:t>
            </a:r>
          </a:p>
          <a:p>
            <a:pPr lvl="1"/>
            <a:r>
              <a:rPr lang="en-GB" noProof="0" dirty="0"/>
              <a:t>Second level, Calibri, regular, black, 21 pt</a:t>
            </a:r>
          </a:p>
          <a:p>
            <a:pPr lvl="2"/>
            <a:r>
              <a:rPr lang="en-GB" noProof="0" dirty="0"/>
              <a:t>Third level, Calibri, regular, black, 18 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310628" y="1713600"/>
            <a:ext cx="5280000" cy="4572000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text, Calibri, regular, black, 23 pt. Bullet text first level</a:t>
            </a:r>
          </a:p>
          <a:p>
            <a:pPr lvl="1"/>
            <a:r>
              <a:rPr lang="en-GB" noProof="0" dirty="0"/>
              <a:t>Second level, Calibri, regular, black, 21 pt</a:t>
            </a:r>
          </a:p>
          <a:p>
            <a:pPr lvl="2"/>
            <a:r>
              <a:rPr lang="en-GB" noProof="0" dirty="0"/>
              <a:t>Third level, Calibri, regular, black, 18 pt</a:t>
            </a:r>
          </a:p>
        </p:txBody>
      </p:sp>
    </p:spTree>
    <p:extLst>
      <p:ext uri="{BB962C8B-B14F-4D97-AF65-F5344CB8AC3E}">
        <p14:creationId xmlns:p14="http://schemas.microsoft.com/office/powerpoint/2010/main" val="245803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slide D - two columns, title on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6800" y="1006331"/>
            <a:ext cx="110400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edit slide title. Calibri, bold, red, 30 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56800" y="2210400"/>
            <a:ext cx="5280000" cy="4068000"/>
          </a:xfrm>
        </p:spPr>
        <p:txBody>
          <a:bodyPr/>
          <a:lstStyle>
            <a:lvl1pPr>
              <a:defRPr sz="2300"/>
            </a:lvl1pPr>
            <a:lvl2pPr>
              <a:buFont typeface="Arial" pitchFamily="34" charset="0"/>
              <a:buChar char="-"/>
              <a:defRPr sz="2100"/>
            </a:lvl2pPr>
            <a:lvl3pPr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text, Calibri, regular, black, 23 pt. Bullet text first level</a:t>
            </a:r>
          </a:p>
          <a:p>
            <a:pPr lvl="1"/>
            <a:r>
              <a:rPr lang="en-GB" noProof="0" dirty="0"/>
              <a:t>Second level, Calibri, regular, black, 21 pt</a:t>
            </a:r>
          </a:p>
          <a:p>
            <a:pPr lvl="2"/>
            <a:r>
              <a:rPr lang="en-GB" noProof="0" dirty="0"/>
              <a:t>Third level, Calibri, regular, black, 18 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308900" y="2210400"/>
            <a:ext cx="5280000" cy="4068000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text, Calibri, regular, black, 23 pt. Bullet text first level</a:t>
            </a:r>
          </a:p>
          <a:p>
            <a:pPr lvl="1"/>
            <a:r>
              <a:rPr lang="en-GB" noProof="0" dirty="0"/>
              <a:t>Second level, Calibri, regular, black, 21 pt</a:t>
            </a:r>
          </a:p>
          <a:p>
            <a:pPr lvl="2"/>
            <a:r>
              <a:rPr lang="en-GB" noProof="0" dirty="0"/>
              <a:t>Third level, Calibri, regular, black, 18 pt</a:t>
            </a:r>
          </a:p>
        </p:txBody>
      </p:sp>
    </p:spTree>
    <p:extLst>
      <p:ext uri="{BB962C8B-B14F-4D97-AF65-F5344CB8AC3E}">
        <p14:creationId xmlns:p14="http://schemas.microsoft.com/office/powerpoint/2010/main" val="73311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56419" y="1006331"/>
            <a:ext cx="110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slide title. Calibri, bold, red, 30 pt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556800" y="1712581"/>
            <a:ext cx="1104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text, Calibri, regular, black, 23 pt. Bullet text first level</a:t>
            </a:r>
          </a:p>
          <a:p>
            <a:pPr lvl="1"/>
            <a:r>
              <a:rPr lang="en-GB" noProof="0" dirty="0"/>
              <a:t>Second level, Calibri, regular, black, 21 pt</a:t>
            </a:r>
          </a:p>
          <a:p>
            <a:pPr lvl="2"/>
            <a:r>
              <a:rPr lang="en-GB" noProof="0" dirty="0"/>
              <a:t>Third level, Calibri, regular, black, 18 pt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2"/>
            <a:endParaRPr lang="en-GB" noProof="0" dirty="0"/>
          </a:p>
        </p:txBody>
      </p:sp>
      <p:pic>
        <p:nvPicPr>
          <p:cNvPr id="4" name="Picture 3" descr="new_header_single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2800" y="-12700"/>
            <a:ext cx="1137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ew_footer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8298"/>
            <a:ext cx="12192000" cy="27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esi_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401378" y="278402"/>
            <a:ext cx="22226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Date Placeholder 12"/>
          <p:cNvSpPr txBox="1">
            <a:spLocks/>
          </p:cNvSpPr>
          <p:nvPr userDrawn="1"/>
        </p:nvSpPr>
        <p:spPr>
          <a:xfrm>
            <a:off x="582353" y="6662783"/>
            <a:ext cx="864000" cy="14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2017-06-09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1" name="Footer Placeholder 13"/>
          <p:cNvSpPr txBox="1">
            <a:spLocks/>
          </p:cNvSpPr>
          <p:nvPr/>
        </p:nvSpPr>
        <p:spPr>
          <a:xfrm>
            <a:off x="8915400" y="6640500"/>
            <a:ext cx="2880000" cy="14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Calibri" pitchFamily="34" charset="0"/>
              </a:rPr>
              <a:t>© 2017 Embedded Systems Innovation by TNO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93722" y="4511617"/>
            <a:ext cx="356557" cy="3019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Slide Number Placeholder 2"/>
          <p:cNvSpPr txBox="1">
            <a:spLocks/>
          </p:cNvSpPr>
          <p:nvPr userDrawn="1"/>
        </p:nvSpPr>
        <p:spPr>
          <a:xfrm>
            <a:off x="1446354" y="6552221"/>
            <a:ext cx="587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fld id="{9C37FD96-10F7-4036-8925-47D43CA993A1}" type="slidenum">
              <a:rPr lang="nl-NL" sz="9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‹#›</a:t>
            </a:fld>
            <a:endParaRPr lang="nl-NL" sz="9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1" kern="1200" baseline="0">
          <a:solidFill>
            <a:schemeClr val="tx2"/>
          </a:solidFill>
          <a:effectLst/>
          <a:latin typeface="Calibri" pitchFamily="34" charset="0"/>
          <a:ea typeface="ＭＳ Ｐゴシック" charset="-128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65113" indent="-265113" algn="l" defTabSz="457200" rtl="0" eaLnBrk="1" fontAlgn="base" hangingPunct="1">
        <a:lnSpc>
          <a:spcPts val="2500"/>
        </a:lnSpc>
        <a:spcBef>
          <a:spcPts val="1200"/>
        </a:spcBef>
        <a:spcAft>
          <a:spcPts val="0"/>
        </a:spcAft>
        <a:buClrTx/>
        <a:buSzPct val="110000"/>
        <a:buFont typeface="Arial" charset="0"/>
        <a:buChar char="•"/>
        <a:defRPr sz="2300" kern="1200" spc="-30" baseline="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447675" indent="-182563" algn="l" defTabSz="457200" rtl="0" eaLnBrk="1" fontAlgn="base" hangingPunct="1">
        <a:lnSpc>
          <a:spcPts val="2200"/>
        </a:lnSpc>
        <a:spcBef>
          <a:spcPts val="600"/>
        </a:spcBef>
        <a:spcAft>
          <a:spcPts val="0"/>
        </a:spcAft>
        <a:buClrTx/>
        <a:buFont typeface="Arial" pitchFamily="34" charset="0"/>
        <a:buChar char="-"/>
        <a:defRPr sz="2100" kern="1200" spc="-20" baseline="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630238" indent="-182563" algn="l" defTabSz="457200" rtl="0" eaLnBrk="1" fontAlgn="base" hangingPunct="1">
        <a:lnSpc>
          <a:spcPts val="2100"/>
        </a:lnSpc>
        <a:spcBef>
          <a:spcPts val="600"/>
        </a:spcBef>
        <a:spcAft>
          <a:spcPct val="0"/>
        </a:spcAft>
        <a:buFont typeface="Arial" pitchFamily="34" charset="0"/>
        <a:buChar char="•"/>
        <a:defRPr sz="1800" kern="1200" spc="-20" baseline="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400800" y="1981200"/>
            <a:ext cx="1981200" cy="2057400"/>
            <a:chOff x="7239000" y="-304800"/>
            <a:chExt cx="1981200" cy="2057400"/>
          </a:xfrm>
        </p:grpSpPr>
        <p:sp>
          <p:nvSpPr>
            <p:cNvPr id="6" name="Rectangle 5"/>
            <p:cNvSpPr/>
            <p:nvPr/>
          </p:nvSpPr>
          <p:spPr>
            <a:xfrm>
              <a:off x="7239000" y="-304800"/>
              <a:ext cx="1981200" cy="205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>
                  <a:solidFill>
                    <a:prstClr val="white"/>
                  </a:solidFill>
                  <a:latin typeface="Arial"/>
                </a:rPr>
                <a:t>person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 dirty="0">
                <a:solidFill>
                  <a:prstClr val="white"/>
                </a:solidFill>
                <a:latin typeface="Arial"/>
              </a:endParaRP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sex</a:t>
              </a:r>
              <a:endParaRPr lang="nl-NL" dirty="0">
                <a:solidFill>
                  <a:prstClr val="white"/>
                </a:solidFill>
                <a:latin typeface="Arial"/>
              </a:endParaRP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>
                  <a:solidFill>
                    <a:prstClr val="white"/>
                  </a:solidFill>
                  <a:latin typeface="Arial"/>
                </a:rPr>
                <a:t>first name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>
                  <a:solidFill>
                    <a:prstClr val="white"/>
                  </a:solidFill>
                  <a:latin typeface="Arial"/>
                </a:rPr>
                <a:t>last name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day</a:t>
              </a:r>
              <a:r>
                <a:rPr lang="nl-NL" dirty="0">
                  <a:solidFill>
                    <a:prstClr val="white"/>
                  </a:solidFill>
                  <a:latin typeface="Arial"/>
                </a:rPr>
                <a:t> of </a:t>
              </a: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birth</a:t>
              </a:r>
              <a:endParaRPr lang="nl-NL" dirty="0">
                <a:solidFill>
                  <a:prstClr val="white"/>
                </a:solidFill>
                <a:latin typeface="Arial"/>
              </a:endParaRP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month</a:t>
              </a:r>
              <a:r>
                <a:rPr lang="nl-NL" dirty="0">
                  <a:solidFill>
                    <a:prstClr val="white"/>
                  </a:solidFill>
                  <a:latin typeface="Arial"/>
                </a:rPr>
                <a:t> of </a:t>
              </a: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birth</a:t>
              </a:r>
              <a:endParaRPr lang="nl-NL" dirty="0">
                <a:solidFill>
                  <a:prstClr val="white"/>
                </a:solidFill>
                <a:latin typeface="Arial"/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239000" y="152400"/>
              <a:ext cx="19812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2362200" y="2808039"/>
            <a:ext cx="910145" cy="872862"/>
          </a:xfrm>
          <a:prstGeom prst="ellipse">
            <a:avLst/>
          </a:prstGeom>
          <a:solidFill>
            <a:schemeClr val="bg1"/>
          </a:solidFill>
          <a:ln>
            <a:solidFill>
              <a:srgbClr val="006F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prstClr val="white"/>
              </a:solidFill>
              <a:latin typeface="Arial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195256" y="2808039"/>
            <a:ext cx="910145" cy="872862"/>
          </a:xfrm>
          <a:prstGeom prst="ellipse">
            <a:avLst/>
          </a:prstGeom>
          <a:solidFill>
            <a:schemeClr val="bg1"/>
          </a:solidFill>
          <a:ln>
            <a:solidFill>
              <a:srgbClr val="006F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97" name="Connector: Curved 96"/>
          <p:cNvCxnSpPr>
            <a:endCxn id="95" idx="0"/>
          </p:cNvCxnSpPr>
          <p:nvPr/>
        </p:nvCxnSpPr>
        <p:spPr>
          <a:xfrm>
            <a:off x="1976946" y="2358695"/>
            <a:ext cx="840327" cy="449344"/>
          </a:xfrm>
          <a:prstGeom prst="curvedConnector2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/>
          <p:cNvCxnSpPr>
            <a:stCxn id="96" idx="3"/>
            <a:endCxn id="95" idx="5"/>
          </p:cNvCxnSpPr>
          <p:nvPr/>
        </p:nvCxnSpPr>
        <p:spPr>
          <a:xfrm rot="5400000">
            <a:off x="3733800" y="2958331"/>
            <a:ext cx="12700" cy="1189487"/>
          </a:xfrm>
          <a:prstGeom prst="curvedConnector3">
            <a:avLst>
              <a:gd name="adj1" fmla="val 2806520"/>
            </a:avLst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295156" y="1828801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input: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person</a:t>
            </a:r>
            <a:endParaRPr lang="nl-NL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cxnSp>
        <p:nvCxnSpPr>
          <p:cNvPr id="100" name="Connector: Curved 99"/>
          <p:cNvCxnSpPr>
            <a:stCxn id="95" idx="7"/>
            <a:endCxn id="96" idx="1"/>
          </p:cNvCxnSpPr>
          <p:nvPr/>
        </p:nvCxnSpPr>
        <p:spPr>
          <a:xfrm rot="5400000" flipH="1" flipV="1">
            <a:off x="3733799" y="2341125"/>
            <a:ext cx="12700" cy="1189487"/>
          </a:xfrm>
          <a:prstGeom prst="curvedConnector3">
            <a:avLst>
              <a:gd name="adj1" fmla="val 2806520"/>
            </a:avLst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356565" y="4050254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output:</a:t>
            </a:r>
            <a:b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</a:b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lucky?</a:t>
            </a:r>
            <a:endParaRPr lang="nl-NL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4343400" y="4800600"/>
          <a:ext cx="6604000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533">
                  <a:extLst>
                    <a:ext uri="{9D8B030D-6E8A-4147-A177-3AD203B41FA5}">
                      <a16:colId xmlns:a16="http://schemas.microsoft.com/office/drawing/2014/main" val="310635611"/>
                    </a:ext>
                  </a:extLst>
                </a:gridCol>
                <a:gridCol w="1612125">
                  <a:extLst>
                    <a:ext uri="{9D8B030D-6E8A-4147-A177-3AD203B41FA5}">
                      <a16:colId xmlns:a16="http://schemas.microsoft.com/office/drawing/2014/main" val="4290322504"/>
                    </a:ext>
                  </a:extLst>
                </a:gridCol>
                <a:gridCol w="3189342">
                  <a:extLst>
                    <a:ext uri="{9D8B030D-6E8A-4147-A177-3AD203B41FA5}">
                      <a16:colId xmlns:a16="http://schemas.microsoft.com/office/drawing/2014/main" val="103944674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sex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enumeration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Male | </a:t>
                      </a:r>
                      <a:r>
                        <a:rPr lang="nl-NL" sz="1800" u="none" strike="noStrike" dirty="0" err="1">
                          <a:effectLst/>
                        </a:rPr>
                        <a:t>Female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431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firstName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811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lastName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7357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dayOfBirth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integer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1 &lt;= dayOfBirth &lt;= 31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293839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monthOfBirth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integer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1 &lt;= </a:t>
                      </a:r>
                      <a:r>
                        <a:rPr lang="nl-NL" sz="1800" u="none" strike="noStrike" dirty="0" err="1">
                          <a:effectLst/>
                        </a:rPr>
                        <a:t>monthOfBirth</a:t>
                      </a:r>
                      <a:r>
                        <a:rPr lang="nl-NL" sz="1800" u="none" strike="noStrike" dirty="0">
                          <a:effectLst/>
                        </a:rPr>
                        <a:t> &lt;= 12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0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TorXakis</a:t>
            </a:r>
            <a:r>
              <a:rPr lang="nl-NL" dirty="0"/>
              <a:t>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458200" y="18288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8148" r="2500" b="20370"/>
          <a:stretch/>
        </p:blipFill>
        <p:spPr>
          <a:xfrm>
            <a:off x="1623900" y="1600200"/>
            <a:ext cx="89154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154" r="24167" b="48461"/>
          <a:stretch/>
        </p:blipFill>
        <p:spPr>
          <a:xfrm>
            <a:off x="1623900" y="4267200"/>
            <a:ext cx="6934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400" y="2170988"/>
            <a:ext cx="8280000" cy="1410413"/>
          </a:xfrm>
        </p:spPr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Driven</a:t>
            </a:r>
            <a:r>
              <a:rPr lang="nl-NL" dirty="0"/>
              <a:t> Development</a:t>
            </a:r>
          </a:p>
          <a:p>
            <a:r>
              <a:rPr lang="nl-NL" dirty="0"/>
              <a:t>SUT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 err="1"/>
              <a:t>TorXakis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act as simulator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574" t="55385" r="24742" b="9230"/>
          <a:stretch/>
        </p:blipFill>
        <p:spPr>
          <a:xfrm>
            <a:off x="2057400" y="3810000"/>
            <a:ext cx="6934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3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System Under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4400" y="2170988"/>
            <a:ext cx="8280000" cy="1410413"/>
          </a:xfrm>
        </p:spPr>
        <p:txBody>
          <a:bodyPr/>
          <a:lstStyle/>
          <a:p>
            <a:r>
              <a:rPr lang="nl-NL" dirty="0"/>
              <a:t>SUT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45" r="4881" b="17692"/>
          <a:stretch/>
        </p:blipFill>
        <p:spPr>
          <a:xfrm>
            <a:off x="1725600" y="3200400"/>
            <a:ext cx="8697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924800" y="11430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81200" y="1620646"/>
            <a:ext cx="5410200" cy="18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 algn="l" defTabSz="457200" rtl="0" eaLnBrk="1" fontAlgn="base" hangingPunct="1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  <a:buClrTx/>
              <a:buSzPct val="110000"/>
              <a:buFont typeface="Arial" charset="0"/>
              <a:buChar char="•"/>
              <a:defRPr sz="2300" kern="1200" spc="-3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447675" indent="-182563" algn="l" defTabSz="457200" rtl="0" eaLnBrk="1" fontAlgn="base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-"/>
              <a:defRPr sz="21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630238" indent="-182563" algn="l" defTabSz="457200" rtl="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A person is lucky when either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first character of the first name is equal to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the first character of the last name,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684160"/>
            <a:ext cx="2062800" cy="3417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43201"/>
            <a:ext cx="2019300" cy="33472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24200" y="5867401"/>
            <a:ext cx="533400" cy="223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65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924800" y="11430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81200" y="1620646"/>
            <a:ext cx="7895400" cy="18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 algn="l" defTabSz="457200" rtl="0" eaLnBrk="1" fontAlgn="base" hangingPunct="1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  <a:buClrTx/>
              <a:buSzPct val="110000"/>
              <a:buFont typeface="Arial" charset="0"/>
              <a:buChar char="•"/>
              <a:defRPr sz="2300" kern="1200" spc="-3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447675" indent="-182563" algn="l" defTabSz="457200" rtl="0" eaLnBrk="1" fontAlgn="base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-"/>
              <a:defRPr sz="21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630238" indent="-182563" algn="l" defTabSz="457200" rtl="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A person is lucky when either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first character of the first name is equal to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the first character of the last name,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day of birth is equal to the month of birth, 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0" y="3003264"/>
            <a:ext cx="4124218" cy="3854736"/>
            <a:chOff x="762000" y="3003264"/>
            <a:chExt cx="4124218" cy="3854736"/>
          </a:xfrm>
        </p:grpSpPr>
        <p:sp>
          <p:nvSpPr>
            <p:cNvPr id="48" name="Rectangle 47"/>
            <p:cNvSpPr/>
            <p:nvPr/>
          </p:nvSpPr>
          <p:spPr>
            <a:xfrm>
              <a:off x="3521742" y="3400263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2 - 2 - 1977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3003264"/>
              <a:ext cx="2759742" cy="385473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048944" y="3003265"/>
            <a:ext cx="4619057" cy="4389855"/>
            <a:chOff x="4524943" y="3003264"/>
            <a:chExt cx="4619057" cy="4389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700" y="3003264"/>
              <a:ext cx="3289300" cy="4389855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524943" y="6019800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9 - 9 - 1975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8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924800" y="11430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81200" y="1620646"/>
            <a:ext cx="7895400" cy="18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 algn="l" defTabSz="457200" rtl="0" eaLnBrk="1" fontAlgn="base" hangingPunct="1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  <a:buClrTx/>
              <a:buSzPct val="110000"/>
              <a:buFont typeface="Arial" charset="0"/>
              <a:buChar char="•"/>
              <a:defRPr sz="2300" kern="1200" spc="-3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447675" indent="-182563" algn="l" defTabSz="457200" rtl="0" eaLnBrk="1" fontAlgn="base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-"/>
              <a:defRPr sz="21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630238" indent="-182563" algn="l" defTabSz="457200" rtl="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A person is lucky when either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first character of the first name is equal to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the first character of the last name,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day of birth is equal to the month of birth, or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person is a Female after five Males or a Male after five Females.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828800" y="3810000"/>
            <a:ext cx="8458200" cy="1558662"/>
            <a:chOff x="457200" y="5070738"/>
            <a:chExt cx="8458200" cy="1558662"/>
          </a:xfrm>
        </p:grpSpPr>
        <p:sp>
          <p:nvSpPr>
            <p:cNvPr id="11" name="Oval 10"/>
            <p:cNvSpPr/>
            <p:nvPr/>
          </p:nvSpPr>
          <p:spPr>
            <a:xfrm>
              <a:off x="171005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40011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09016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78022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47027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16033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85038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54044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049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92055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2000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26" name="Connector: Curved 25"/>
            <p:cNvCxnSpPr>
              <a:stCxn id="15" idx="1"/>
              <a:endCxn id="14" idx="7"/>
            </p:cNvCxnSpPr>
            <p:nvPr/>
          </p:nvCxnSpPr>
          <p:spPr>
            <a:xfrm rot="16200000" flipV="1">
              <a:off x="4277648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/>
            <p:cNvCxnSpPr>
              <a:stCxn id="14" idx="1"/>
              <a:endCxn id="13" idx="7"/>
            </p:cNvCxnSpPr>
            <p:nvPr/>
          </p:nvCxnSpPr>
          <p:spPr>
            <a:xfrm rot="16200000" flipV="1">
              <a:off x="3587593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/>
            <p:cNvCxnSpPr>
              <a:stCxn id="13" idx="1"/>
              <a:endCxn id="12" idx="7"/>
            </p:cNvCxnSpPr>
            <p:nvPr/>
          </p:nvCxnSpPr>
          <p:spPr>
            <a:xfrm rot="16200000" flipV="1">
              <a:off x="2897538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/>
            <p:cNvCxnSpPr>
              <a:stCxn id="12" idx="1"/>
              <a:endCxn id="11" idx="7"/>
            </p:cNvCxnSpPr>
            <p:nvPr/>
          </p:nvCxnSpPr>
          <p:spPr>
            <a:xfrm rot="16200000" flipV="1">
              <a:off x="2207483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/>
            <p:cNvCxnSpPr>
              <a:stCxn id="11" idx="1"/>
              <a:endCxn id="22" idx="7"/>
            </p:cNvCxnSpPr>
            <p:nvPr/>
          </p:nvCxnSpPr>
          <p:spPr>
            <a:xfrm rot="16200000" flipV="1">
              <a:off x="1517428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/>
            <p:cNvCxnSpPr>
              <a:stCxn id="14" idx="5"/>
              <a:endCxn id="16" idx="3"/>
            </p:cNvCxnSpPr>
            <p:nvPr/>
          </p:nvCxnSpPr>
          <p:spPr>
            <a:xfrm rot="16200000" flipH="1">
              <a:off x="4622675" y="5392871"/>
              <a:ext cx="12700" cy="1164584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/>
            <p:cNvCxnSpPr>
              <a:stCxn id="13" idx="5"/>
              <a:endCxn id="16" idx="3"/>
            </p:cNvCxnSpPr>
            <p:nvPr/>
          </p:nvCxnSpPr>
          <p:spPr>
            <a:xfrm rot="16200000" flipH="1">
              <a:off x="4277647" y="5047843"/>
              <a:ext cx="12700" cy="185463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/>
            <p:cNvCxnSpPr>
              <a:stCxn id="12" idx="5"/>
              <a:endCxn id="16" idx="3"/>
            </p:cNvCxnSpPr>
            <p:nvPr/>
          </p:nvCxnSpPr>
          <p:spPr>
            <a:xfrm rot="16200000" flipH="1">
              <a:off x="3932620" y="4702816"/>
              <a:ext cx="12700" cy="2544694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/>
            <p:cNvCxnSpPr>
              <a:stCxn id="11" idx="5"/>
              <a:endCxn id="16" idx="3"/>
            </p:cNvCxnSpPr>
            <p:nvPr/>
          </p:nvCxnSpPr>
          <p:spPr>
            <a:xfrm rot="16200000" flipH="1">
              <a:off x="3587592" y="4357788"/>
              <a:ext cx="12700" cy="323474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/>
            <p:cNvCxnSpPr>
              <a:stCxn id="22" idx="5"/>
              <a:endCxn id="16" idx="3"/>
            </p:cNvCxnSpPr>
            <p:nvPr/>
          </p:nvCxnSpPr>
          <p:spPr>
            <a:xfrm rot="16200000" flipH="1">
              <a:off x="3242565" y="4012761"/>
              <a:ext cx="12700" cy="3924804"/>
            </a:xfrm>
            <a:prstGeom prst="curvedConnector3">
              <a:avLst>
                <a:gd name="adj1" fmla="val 2151472"/>
              </a:avLst>
            </a:prstGeom>
            <a:ln w="3810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/>
            <p:cNvCxnSpPr>
              <a:stCxn id="22" idx="0"/>
              <a:endCxn id="22" idx="3"/>
            </p:cNvCxnSpPr>
            <p:nvPr/>
          </p:nvCxnSpPr>
          <p:spPr>
            <a:xfrm rot="16200000" flipH="1" flipV="1">
              <a:off x="988437" y="5791199"/>
              <a:ext cx="260163" cy="107763"/>
            </a:xfrm>
            <a:prstGeom prst="curvedConnector5">
              <a:avLst>
                <a:gd name="adj1" fmla="val -87868"/>
                <a:gd name="adj2" fmla="val 353554"/>
                <a:gd name="adj3" fmla="val 187868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18774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32974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43200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61374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295400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7200" y="55816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68" name="Connector: Curved 67"/>
            <p:cNvCxnSpPr>
              <a:stCxn id="15" idx="7"/>
              <a:endCxn id="16" idx="1"/>
            </p:cNvCxnSpPr>
            <p:nvPr/>
          </p:nvCxnSpPr>
          <p:spPr>
            <a:xfrm rot="5400000" flipH="1" flipV="1">
              <a:off x="4967702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Curved 70"/>
            <p:cNvCxnSpPr>
              <a:endCxn id="15" idx="0"/>
            </p:cNvCxnSpPr>
            <p:nvPr/>
          </p:nvCxnSpPr>
          <p:spPr>
            <a:xfrm rot="5400000">
              <a:off x="4300546" y="5392868"/>
              <a:ext cx="644261" cy="2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/>
            <p:cNvCxnSpPr>
              <a:stCxn id="16" idx="7"/>
              <a:endCxn id="17" idx="1"/>
            </p:cNvCxnSpPr>
            <p:nvPr/>
          </p:nvCxnSpPr>
          <p:spPr>
            <a:xfrm rot="5400000" flipH="1" flipV="1">
              <a:off x="5657757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Curved 76"/>
            <p:cNvCxnSpPr>
              <a:stCxn id="17" idx="7"/>
              <a:endCxn id="18" idx="1"/>
            </p:cNvCxnSpPr>
            <p:nvPr/>
          </p:nvCxnSpPr>
          <p:spPr>
            <a:xfrm rot="5400000" flipH="1" flipV="1">
              <a:off x="6347812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Curved 79"/>
            <p:cNvCxnSpPr>
              <a:stCxn id="18" idx="7"/>
              <a:endCxn id="19" idx="1"/>
            </p:cNvCxnSpPr>
            <p:nvPr/>
          </p:nvCxnSpPr>
          <p:spPr>
            <a:xfrm rot="5400000" flipH="1" flipV="1">
              <a:off x="7037867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Curved 82"/>
            <p:cNvCxnSpPr>
              <a:stCxn id="19" idx="7"/>
              <a:endCxn id="21" idx="1"/>
            </p:cNvCxnSpPr>
            <p:nvPr/>
          </p:nvCxnSpPr>
          <p:spPr>
            <a:xfrm rot="5400000" flipH="1" flipV="1">
              <a:off x="7727922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/>
            <p:cNvCxnSpPr>
              <a:stCxn id="16" idx="3"/>
              <a:endCxn id="14" idx="5"/>
            </p:cNvCxnSpPr>
            <p:nvPr/>
          </p:nvCxnSpPr>
          <p:spPr>
            <a:xfrm rot="5400000">
              <a:off x="4622675" y="5392871"/>
              <a:ext cx="12700" cy="1164584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038600" y="6248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00600" y="5105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41670" y="5117068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72200" y="5105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13270" y="5105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599070" y="5105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46" name="Connector: Curved 45"/>
            <p:cNvCxnSpPr>
              <a:stCxn id="21" idx="0"/>
              <a:endCxn id="21" idx="5"/>
            </p:cNvCxnSpPr>
            <p:nvPr/>
          </p:nvCxnSpPr>
          <p:spPr>
            <a:xfrm rot="16200000" flipH="1">
              <a:off x="7996749" y="5791200"/>
              <a:ext cx="260163" cy="107763"/>
            </a:xfrm>
            <a:prstGeom prst="curvedConnector5">
              <a:avLst>
                <a:gd name="adj1" fmla="val -87868"/>
                <a:gd name="adj2" fmla="val 353554"/>
                <a:gd name="adj3" fmla="val 187868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589670" y="5650468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52" name="Connector: Curved 51"/>
            <p:cNvCxnSpPr>
              <a:stCxn id="17" idx="3"/>
              <a:endCxn id="14" idx="5"/>
            </p:cNvCxnSpPr>
            <p:nvPr/>
          </p:nvCxnSpPr>
          <p:spPr>
            <a:xfrm rot="5400000">
              <a:off x="4967703" y="5047844"/>
              <a:ext cx="12700" cy="185463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/>
            <p:cNvCxnSpPr>
              <a:stCxn id="18" idx="3"/>
              <a:endCxn id="14" idx="5"/>
            </p:cNvCxnSpPr>
            <p:nvPr/>
          </p:nvCxnSpPr>
          <p:spPr>
            <a:xfrm rot="5400000">
              <a:off x="5312730" y="4702816"/>
              <a:ext cx="12700" cy="2544694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/>
            <p:cNvCxnSpPr>
              <a:stCxn id="19" idx="3"/>
              <a:endCxn id="14" idx="5"/>
            </p:cNvCxnSpPr>
            <p:nvPr/>
          </p:nvCxnSpPr>
          <p:spPr>
            <a:xfrm rot="5400000">
              <a:off x="5657758" y="4357789"/>
              <a:ext cx="12700" cy="323474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Curved 68"/>
            <p:cNvCxnSpPr>
              <a:stCxn id="21" idx="3"/>
              <a:endCxn id="14" idx="5"/>
            </p:cNvCxnSpPr>
            <p:nvPr/>
          </p:nvCxnSpPr>
          <p:spPr>
            <a:xfrm rot="5400000">
              <a:off x="6002785" y="4012761"/>
              <a:ext cx="12700" cy="3924804"/>
            </a:xfrm>
            <a:prstGeom prst="curvedConnector3">
              <a:avLst>
                <a:gd name="adj1" fmla="val 2151472"/>
              </a:avLst>
            </a:prstGeom>
            <a:ln w="3810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4953000" y="6260068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96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Parameterize</a:t>
            </a:r>
            <a:r>
              <a:rPr lang="nl-NL" dirty="0"/>
              <a:t> </a:t>
            </a:r>
            <a:r>
              <a:rPr lang="nl-NL" dirty="0" err="1"/>
              <a:t>States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924800" y="11430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28800" y="1981200"/>
            <a:ext cx="8458200" cy="1558662"/>
            <a:chOff x="457200" y="5070738"/>
            <a:chExt cx="8458200" cy="1558662"/>
          </a:xfrm>
        </p:grpSpPr>
        <p:sp>
          <p:nvSpPr>
            <p:cNvPr id="11" name="Oval 10"/>
            <p:cNvSpPr/>
            <p:nvPr/>
          </p:nvSpPr>
          <p:spPr>
            <a:xfrm>
              <a:off x="171005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40011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09016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78022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47027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16033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85038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54044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0495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92055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20000" y="571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26" name="Connector: Curved 25"/>
            <p:cNvCxnSpPr>
              <a:stCxn id="15" idx="1"/>
              <a:endCxn id="14" idx="7"/>
            </p:cNvCxnSpPr>
            <p:nvPr/>
          </p:nvCxnSpPr>
          <p:spPr>
            <a:xfrm rot="16200000" flipV="1">
              <a:off x="4277648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/>
            <p:cNvCxnSpPr>
              <a:stCxn id="14" idx="1"/>
              <a:endCxn id="13" idx="7"/>
            </p:cNvCxnSpPr>
            <p:nvPr/>
          </p:nvCxnSpPr>
          <p:spPr>
            <a:xfrm rot="16200000" flipV="1">
              <a:off x="3587593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/>
            <p:cNvCxnSpPr>
              <a:stCxn id="13" idx="1"/>
              <a:endCxn id="12" idx="7"/>
            </p:cNvCxnSpPr>
            <p:nvPr/>
          </p:nvCxnSpPr>
          <p:spPr>
            <a:xfrm rot="16200000" flipV="1">
              <a:off x="2897538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/>
            <p:cNvCxnSpPr>
              <a:stCxn id="12" idx="1"/>
              <a:endCxn id="11" idx="7"/>
            </p:cNvCxnSpPr>
            <p:nvPr/>
          </p:nvCxnSpPr>
          <p:spPr>
            <a:xfrm rot="16200000" flipV="1">
              <a:off x="2207483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/>
            <p:cNvCxnSpPr>
              <a:stCxn id="11" idx="1"/>
              <a:endCxn id="22" idx="7"/>
            </p:cNvCxnSpPr>
            <p:nvPr/>
          </p:nvCxnSpPr>
          <p:spPr>
            <a:xfrm rot="16200000" flipV="1">
              <a:off x="1517428" y="5522372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/>
            <p:cNvCxnSpPr>
              <a:stCxn id="14" idx="5"/>
              <a:endCxn id="16" idx="3"/>
            </p:cNvCxnSpPr>
            <p:nvPr/>
          </p:nvCxnSpPr>
          <p:spPr>
            <a:xfrm rot="16200000" flipH="1">
              <a:off x="4622675" y="5392871"/>
              <a:ext cx="12700" cy="1164584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/>
            <p:cNvCxnSpPr>
              <a:stCxn id="13" idx="5"/>
              <a:endCxn id="16" idx="3"/>
            </p:cNvCxnSpPr>
            <p:nvPr/>
          </p:nvCxnSpPr>
          <p:spPr>
            <a:xfrm rot="16200000" flipH="1">
              <a:off x="4277647" y="5047843"/>
              <a:ext cx="12700" cy="185463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/>
            <p:cNvCxnSpPr>
              <a:stCxn id="12" idx="5"/>
              <a:endCxn id="16" idx="3"/>
            </p:cNvCxnSpPr>
            <p:nvPr/>
          </p:nvCxnSpPr>
          <p:spPr>
            <a:xfrm rot="16200000" flipH="1">
              <a:off x="3932620" y="4702816"/>
              <a:ext cx="12700" cy="2544694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/>
            <p:cNvCxnSpPr>
              <a:stCxn id="11" idx="5"/>
              <a:endCxn id="16" idx="3"/>
            </p:cNvCxnSpPr>
            <p:nvPr/>
          </p:nvCxnSpPr>
          <p:spPr>
            <a:xfrm rot="16200000" flipH="1">
              <a:off x="3587592" y="4357788"/>
              <a:ext cx="12700" cy="323474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/>
            <p:cNvCxnSpPr>
              <a:stCxn id="22" idx="5"/>
              <a:endCxn id="16" idx="3"/>
            </p:cNvCxnSpPr>
            <p:nvPr/>
          </p:nvCxnSpPr>
          <p:spPr>
            <a:xfrm rot="16200000" flipH="1">
              <a:off x="3242565" y="4012761"/>
              <a:ext cx="12700" cy="3924804"/>
            </a:xfrm>
            <a:prstGeom prst="curvedConnector3">
              <a:avLst>
                <a:gd name="adj1" fmla="val 2151472"/>
              </a:avLst>
            </a:prstGeom>
            <a:ln w="3810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/>
            <p:cNvCxnSpPr>
              <a:stCxn id="22" idx="0"/>
              <a:endCxn id="22" idx="3"/>
            </p:cNvCxnSpPr>
            <p:nvPr/>
          </p:nvCxnSpPr>
          <p:spPr>
            <a:xfrm rot="16200000" flipH="1" flipV="1">
              <a:off x="988437" y="5791199"/>
              <a:ext cx="260163" cy="107763"/>
            </a:xfrm>
            <a:prstGeom prst="curvedConnector5">
              <a:avLst>
                <a:gd name="adj1" fmla="val -87868"/>
                <a:gd name="adj2" fmla="val 353554"/>
                <a:gd name="adj3" fmla="val 187868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18774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32974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43200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61374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295400" y="51244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7200" y="558165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68" name="Connector: Curved 67"/>
            <p:cNvCxnSpPr>
              <a:stCxn id="15" idx="7"/>
              <a:endCxn id="16" idx="1"/>
            </p:cNvCxnSpPr>
            <p:nvPr/>
          </p:nvCxnSpPr>
          <p:spPr>
            <a:xfrm rot="5400000" flipH="1" flipV="1">
              <a:off x="4967702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Curved 70"/>
            <p:cNvCxnSpPr>
              <a:endCxn id="15" idx="0"/>
            </p:cNvCxnSpPr>
            <p:nvPr/>
          </p:nvCxnSpPr>
          <p:spPr>
            <a:xfrm rot="5400000">
              <a:off x="4300546" y="5392868"/>
              <a:ext cx="644261" cy="2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/>
            <p:cNvCxnSpPr>
              <a:stCxn id="16" idx="7"/>
              <a:endCxn id="17" idx="1"/>
            </p:cNvCxnSpPr>
            <p:nvPr/>
          </p:nvCxnSpPr>
          <p:spPr>
            <a:xfrm rot="5400000" flipH="1" flipV="1">
              <a:off x="5657757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Curved 76"/>
            <p:cNvCxnSpPr>
              <a:stCxn id="17" idx="7"/>
              <a:endCxn id="18" idx="1"/>
            </p:cNvCxnSpPr>
            <p:nvPr/>
          </p:nvCxnSpPr>
          <p:spPr>
            <a:xfrm rot="5400000" flipH="1" flipV="1">
              <a:off x="6347812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Curved 79"/>
            <p:cNvCxnSpPr>
              <a:stCxn id="18" idx="7"/>
              <a:endCxn id="19" idx="1"/>
            </p:cNvCxnSpPr>
            <p:nvPr/>
          </p:nvCxnSpPr>
          <p:spPr>
            <a:xfrm rot="5400000" flipH="1" flipV="1">
              <a:off x="7037867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Curved 82"/>
            <p:cNvCxnSpPr>
              <a:stCxn id="19" idx="7"/>
              <a:endCxn id="21" idx="1"/>
            </p:cNvCxnSpPr>
            <p:nvPr/>
          </p:nvCxnSpPr>
          <p:spPr>
            <a:xfrm rot="5400000" flipH="1" flipV="1">
              <a:off x="7727922" y="5522373"/>
              <a:ext cx="12700" cy="47452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/>
            <p:cNvCxnSpPr>
              <a:stCxn id="16" idx="3"/>
              <a:endCxn id="14" idx="5"/>
            </p:cNvCxnSpPr>
            <p:nvPr/>
          </p:nvCxnSpPr>
          <p:spPr>
            <a:xfrm rot="5400000">
              <a:off x="4622675" y="5392871"/>
              <a:ext cx="12700" cy="1164584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038600" y="6248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00600" y="5105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41670" y="5117068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72200" y="5105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13270" y="5105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599070" y="510540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46" name="Connector: Curved 45"/>
            <p:cNvCxnSpPr>
              <a:stCxn id="21" idx="0"/>
              <a:endCxn id="21" idx="5"/>
            </p:cNvCxnSpPr>
            <p:nvPr/>
          </p:nvCxnSpPr>
          <p:spPr>
            <a:xfrm rot="16200000" flipH="1">
              <a:off x="7996749" y="5791200"/>
              <a:ext cx="260163" cy="107763"/>
            </a:xfrm>
            <a:prstGeom prst="curvedConnector5">
              <a:avLst>
                <a:gd name="adj1" fmla="val -87868"/>
                <a:gd name="adj2" fmla="val 353554"/>
                <a:gd name="adj3" fmla="val 187868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589670" y="5650468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52" name="Connector: Curved 51"/>
            <p:cNvCxnSpPr>
              <a:stCxn id="17" idx="3"/>
              <a:endCxn id="14" idx="5"/>
            </p:cNvCxnSpPr>
            <p:nvPr/>
          </p:nvCxnSpPr>
          <p:spPr>
            <a:xfrm rot="5400000">
              <a:off x="4967703" y="5047844"/>
              <a:ext cx="12700" cy="185463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/>
            <p:cNvCxnSpPr>
              <a:stCxn id="18" idx="3"/>
              <a:endCxn id="14" idx="5"/>
            </p:cNvCxnSpPr>
            <p:nvPr/>
          </p:nvCxnSpPr>
          <p:spPr>
            <a:xfrm rot="5400000">
              <a:off x="5312730" y="4702816"/>
              <a:ext cx="12700" cy="2544694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/>
            <p:cNvCxnSpPr>
              <a:stCxn id="19" idx="3"/>
              <a:endCxn id="14" idx="5"/>
            </p:cNvCxnSpPr>
            <p:nvPr/>
          </p:nvCxnSpPr>
          <p:spPr>
            <a:xfrm rot="5400000">
              <a:off x="5657758" y="4357789"/>
              <a:ext cx="12700" cy="3234749"/>
            </a:xfrm>
            <a:prstGeom prst="curvedConnector3">
              <a:avLst>
                <a:gd name="adj1" fmla="val 2151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Curved 68"/>
            <p:cNvCxnSpPr>
              <a:stCxn id="21" idx="3"/>
              <a:endCxn id="14" idx="5"/>
            </p:cNvCxnSpPr>
            <p:nvPr/>
          </p:nvCxnSpPr>
          <p:spPr>
            <a:xfrm rot="5400000">
              <a:off x="6002785" y="4012761"/>
              <a:ext cx="12700" cy="3924804"/>
            </a:xfrm>
            <a:prstGeom prst="curvedConnector3">
              <a:avLst>
                <a:gd name="adj1" fmla="val 2151472"/>
              </a:avLst>
            </a:prstGeom>
            <a:ln w="3810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4953000" y="6260068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859294" y="26024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0</a:t>
            </a:r>
            <a:endParaRPr lang="nl-NL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45094" y="2590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1</a:t>
            </a:r>
            <a:endParaRPr lang="nl-NL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30894" y="2590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2</a:t>
            </a:r>
            <a:endParaRPr lang="nl-NL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916694" y="2590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3</a:t>
            </a:r>
            <a:endParaRPr lang="nl-NL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02494" y="2590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4</a:t>
            </a:r>
            <a:endParaRPr lang="nl-NL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288294" y="2590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5</a:t>
            </a:r>
            <a:endParaRPr lang="nl-NL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3007549" y="3886200"/>
            <a:ext cx="5491102" cy="2514600"/>
            <a:chOff x="1483549" y="3886200"/>
            <a:chExt cx="5491102" cy="2514600"/>
          </a:xfrm>
        </p:grpSpPr>
        <p:sp>
          <p:nvSpPr>
            <p:cNvPr id="87" name="Oval 86"/>
            <p:cNvSpPr/>
            <p:nvPr/>
          </p:nvSpPr>
          <p:spPr>
            <a:xfrm>
              <a:off x="3001545" y="4743530"/>
              <a:ext cx="656055" cy="7314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030245" y="4743530"/>
              <a:ext cx="656055" cy="7314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58945" y="4743530"/>
              <a:ext cx="656055" cy="7314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02" name="Connector: Curved 101"/>
            <p:cNvCxnSpPr>
              <a:stCxn id="87" idx="1"/>
              <a:endCxn id="87" idx="3"/>
            </p:cNvCxnSpPr>
            <p:nvPr/>
          </p:nvCxnSpPr>
          <p:spPr>
            <a:xfrm rot="16200000" flipH="1">
              <a:off x="2839009" y="5109264"/>
              <a:ext cx="517226" cy="12700"/>
            </a:xfrm>
            <a:prstGeom prst="curvedConnector5">
              <a:avLst>
                <a:gd name="adj1" fmla="val -44197"/>
                <a:gd name="adj2" fmla="val -4129205"/>
                <a:gd name="adj3" fmla="val 144197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/>
            <p:cNvCxnSpPr>
              <a:stCxn id="88" idx="7"/>
              <a:endCxn id="95" idx="1"/>
            </p:cNvCxnSpPr>
            <p:nvPr/>
          </p:nvCxnSpPr>
          <p:spPr>
            <a:xfrm rot="5400000" flipH="1" flipV="1">
              <a:off x="4872622" y="4568252"/>
              <a:ext cx="12700" cy="564799"/>
            </a:xfrm>
            <a:prstGeom prst="curvedConnector3">
              <a:avLst>
                <a:gd name="adj1" fmla="val 2643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/>
            <p:cNvCxnSpPr>
              <a:endCxn id="88" idx="0"/>
            </p:cNvCxnSpPr>
            <p:nvPr/>
          </p:nvCxnSpPr>
          <p:spPr>
            <a:xfrm rot="5400000">
              <a:off x="4057092" y="4435999"/>
              <a:ext cx="608713" cy="6349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Curved 119"/>
            <p:cNvCxnSpPr>
              <a:stCxn id="95" idx="0"/>
              <a:endCxn id="95" idx="4"/>
            </p:cNvCxnSpPr>
            <p:nvPr/>
          </p:nvCxnSpPr>
          <p:spPr>
            <a:xfrm rot="16200000" flipH="1">
              <a:off x="5021239" y="5109264"/>
              <a:ext cx="731468" cy="12700"/>
            </a:xfrm>
            <a:prstGeom prst="curvedConnector5">
              <a:avLst>
                <a:gd name="adj1" fmla="val -31252"/>
                <a:gd name="adj2" fmla="val 4382898"/>
                <a:gd name="adj3" fmla="val 13125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703446" y="3886200"/>
              <a:ext cx="7681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1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43600" y="4689738"/>
              <a:ext cx="10310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n+1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139" name="Connector: Curved 138"/>
            <p:cNvCxnSpPr>
              <a:stCxn id="87" idx="7"/>
              <a:endCxn id="95" idx="1"/>
            </p:cNvCxnSpPr>
            <p:nvPr/>
          </p:nvCxnSpPr>
          <p:spPr>
            <a:xfrm rot="5400000" flipH="1" flipV="1">
              <a:off x="4358272" y="4053902"/>
              <a:ext cx="12700" cy="1593499"/>
            </a:xfrm>
            <a:prstGeom prst="curvedConnector3">
              <a:avLst>
                <a:gd name="adj1" fmla="val 2643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1483549" y="4687669"/>
              <a:ext cx="10310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n+1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92294" y="48884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49694" y="48884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142" name="Connector: Curved 141"/>
            <p:cNvCxnSpPr>
              <a:stCxn id="95" idx="3"/>
              <a:endCxn id="87" idx="5"/>
            </p:cNvCxnSpPr>
            <p:nvPr/>
          </p:nvCxnSpPr>
          <p:spPr>
            <a:xfrm rot="5400000">
              <a:off x="4358273" y="4571128"/>
              <a:ext cx="12700" cy="1593499"/>
            </a:xfrm>
            <a:prstGeom prst="curvedConnector3">
              <a:avLst>
                <a:gd name="adj1" fmla="val 2643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Curved 142"/>
            <p:cNvCxnSpPr>
              <a:stCxn id="88" idx="3"/>
              <a:endCxn id="87" idx="5"/>
            </p:cNvCxnSpPr>
            <p:nvPr/>
          </p:nvCxnSpPr>
          <p:spPr>
            <a:xfrm rot="5400000">
              <a:off x="3843923" y="5085478"/>
              <a:ext cx="12700" cy="564799"/>
            </a:xfrm>
            <a:prstGeom prst="curvedConnector3">
              <a:avLst>
                <a:gd name="adj1" fmla="val 2643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3422841" y="5754469"/>
              <a:ext cx="7681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1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9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  <p:bldP spid="72" grpId="0"/>
      <p:bldP spid="73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Exploit</a:t>
            </a:r>
            <a:r>
              <a:rPr lang="nl-NL" dirty="0"/>
              <a:t> </a:t>
            </a:r>
            <a:r>
              <a:rPr lang="nl-NL" dirty="0" err="1"/>
              <a:t>Symmetry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924800" y="11430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5600" y="1524000"/>
            <a:ext cx="5491102" cy="2514600"/>
            <a:chOff x="1483549" y="3886200"/>
            <a:chExt cx="5491102" cy="2514600"/>
          </a:xfrm>
        </p:grpSpPr>
        <p:sp>
          <p:nvSpPr>
            <p:cNvPr id="87" name="Oval 86"/>
            <p:cNvSpPr/>
            <p:nvPr/>
          </p:nvSpPr>
          <p:spPr>
            <a:xfrm>
              <a:off x="3001545" y="4743530"/>
              <a:ext cx="656055" cy="7314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030245" y="4743530"/>
              <a:ext cx="656055" cy="7314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58945" y="4743530"/>
              <a:ext cx="656055" cy="7314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02" name="Connector: Curved 101"/>
            <p:cNvCxnSpPr>
              <a:stCxn id="87" idx="1"/>
              <a:endCxn id="87" idx="3"/>
            </p:cNvCxnSpPr>
            <p:nvPr/>
          </p:nvCxnSpPr>
          <p:spPr>
            <a:xfrm rot="16200000" flipH="1">
              <a:off x="2839009" y="5109264"/>
              <a:ext cx="517226" cy="12700"/>
            </a:xfrm>
            <a:prstGeom prst="curvedConnector5">
              <a:avLst>
                <a:gd name="adj1" fmla="val -61034"/>
                <a:gd name="adj2" fmla="val -4129205"/>
                <a:gd name="adj3" fmla="val 154720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/>
            <p:cNvCxnSpPr>
              <a:stCxn id="88" idx="7"/>
              <a:endCxn id="95" idx="1"/>
            </p:cNvCxnSpPr>
            <p:nvPr/>
          </p:nvCxnSpPr>
          <p:spPr>
            <a:xfrm rot="5400000" flipH="1" flipV="1">
              <a:off x="4872622" y="4568252"/>
              <a:ext cx="12700" cy="564799"/>
            </a:xfrm>
            <a:prstGeom prst="curvedConnector3">
              <a:avLst>
                <a:gd name="adj1" fmla="val 2643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/>
            <p:cNvCxnSpPr>
              <a:endCxn id="88" idx="0"/>
            </p:cNvCxnSpPr>
            <p:nvPr/>
          </p:nvCxnSpPr>
          <p:spPr>
            <a:xfrm rot="5400000">
              <a:off x="4057092" y="4435999"/>
              <a:ext cx="608713" cy="6349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Curved 119"/>
            <p:cNvCxnSpPr>
              <a:stCxn id="95" idx="0"/>
              <a:endCxn id="95" idx="4"/>
            </p:cNvCxnSpPr>
            <p:nvPr/>
          </p:nvCxnSpPr>
          <p:spPr>
            <a:xfrm rot="16200000" flipH="1">
              <a:off x="5021239" y="5109264"/>
              <a:ext cx="731468" cy="12700"/>
            </a:xfrm>
            <a:prstGeom prst="curvedConnector5">
              <a:avLst>
                <a:gd name="adj1" fmla="val -31252"/>
                <a:gd name="adj2" fmla="val 4382898"/>
                <a:gd name="adj3" fmla="val 13125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703446" y="3886200"/>
              <a:ext cx="7681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1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43600" y="4689738"/>
              <a:ext cx="10310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n+1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139" name="Connector: Curved 138"/>
            <p:cNvCxnSpPr>
              <a:stCxn id="87" idx="7"/>
              <a:endCxn id="95" idx="1"/>
            </p:cNvCxnSpPr>
            <p:nvPr/>
          </p:nvCxnSpPr>
          <p:spPr>
            <a:xfrm rot="5400000" flipH="1" flipV="1">
              <a:off x="4358272" y="4053902"/>
              <a:ext cx="12700" cy="1593499"/>
            </a:xfrm>
            <a:prstGeom prst="curvedConnector3">
              <a:avLst>
                <a:gd name="adj1" fmla="val 2643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1483549" y="4687669"/>
              <a:ext cx="10310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n+1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70074" y="4888468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M,n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)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064949" y="4888468"/>
              <a:ext cx="646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F,n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)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142" name="Connector: Curved 141"/>
            <p:cNvCxnSpPr>
              <a:stCxn id="95" idx="3"/>
              <a:endCxn id="87" idx="5"/>
            </p:cNvCxnSpPr>
            <p:nvPr/>
          </p:nvCxnSpPr>
          <p:spPr>
            <a:xfrm rot="5400000">
              <a:off x="4358273" y="4571128"/>
              <a:ext cx="12700" cy="1593499"/>
            </a:xfrm>
            <a:prstGeom prst="curvedConnector3">
              <a:avLst>
                <a:gd name="adj1" fmla="val 2643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Curved 142"/>
            <p:cNvCxnSpPr>
              <a:stCxn id="88" idx="3"/>
              <a:endCxn id="87" idx="5"/>
            </p:cNvCxnSpPr>
            <p:nvPr/>
          </p:nvCxnSpPr>
          <p:spPr>
            <a:xfrm rot="5400000">
              <a:off x="3843923" y="5085478"/>
              <a:ext cx="12700" cy="564799"/>
            </a:xfrm>
            <a:prstGeom prst="curvedConnector3">
              <a:avLst>
                <a:gd name="adj1" fmla="val 2643472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3422841" y="5754469"/>
              <a:ext cx="7681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M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1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43246" y="4297732"/>
            <a:ext cx="4510154" cy="1569668"/>
            <a:chOff x="3782427" y="3962400"/>
            <a:chExt cx="4510154" cy="1569668"/>
          </a:xfrm>
        </p:grpSpPr>
        <p:sp>
          <p:nvSpPr>
            <p:cNvPr id="76" name="Oval 75"/>
            <p:cNvSpPr/>
            <p:nvPr/>
          </p:nvSpPr>
          <p:spPr>
            <a:xfrm>
              <a:off x="3782427" y="4572000"/>
              <a:ext cx="984596" cy="9600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78" name="Connector: Curved 77"/>
            <p:cNvCxnSpPr>
              <a:endCxn id="76" idx="0"/>
            </p:cNvCxnSpPr>
            <p:nvPr/>
          </p:nvCxnSpPr>
          <p:spPr>
            <a:xfrm rot="16200000" flipH="1">
              <a:off x="3969337" y="4266612"/>
              <a:ext cx="609600" cy="1175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4281264" y="4086240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0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10000" y="4876800"/>
              <a:ext cx="966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Last,n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)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82" name="Connector: Curved 81"/>
            <p:cNvCxnSpPr>
              <a:stCxn id="76" idx="7"/>
              <a:endCxn id="76" idx="5"/>
            </p:cNvCxnSpPr>
            <p:nvPr/>
          </p:nvCxnSpPr>
          <p:spPr>
            <a:xfrm rot="16200000" flipH="1">
              <a:off x="4283397" y="5052034"/>
              <a:ext cx="678870" cy="12700"/>
            </a:xfrm>
            <a:prstGeom prst="curvedConnector5">
              <a:avLst>
                <a:gd name="adj1" fmla="val -33674"/>
                <a:gd name="adj2" fmla="val 8417362"/>
                <a:gd name="adj3" fmla="val 133674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5825239" y="4331739"/>
              <a:ext cx="246734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S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IF (Last == S) </a:t>
              </a:r>
              <a:b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</a:b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THEN n := n+1 </a:t>
              </a:r>
              <a:b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</a:b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ELSE n := 1; Last := S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67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TorXakis</a:t>
            </a:r>
            <a:r>
              <a:rPr lang="nl-NL" dirty="0"/>
              <a:t> model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661" r="37537" b="27869"/>
          <a:stretch/>
        </p:blipFill>
        <p:spPr>
          <a:xfrm>
            <a:off x="3276600" y="4343401"/>
            <a:ext cx="5628172" cy="182879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41600" y="1828800"/>
            <a:ext cx="8497800" cy="2209800"/>
            <a:chOff x="722400" y="152400"/>
            <a:chExt cx="8497800" cy="2209800"/>
          </a:xfrm>
        </p:grpSpPr>
        <p:sp>
          <p:nvSpPr>
            <p:cNvPr id="6" name="Rectangle 5"/>
            <p:cNvSpPr/>
            <p:nvPr/>
          </p:nvSpPr>
          <p:spPr>
            <a:xfrm>
              <a:off x="722400" y="304800"/>
              <a:ext cx="1981200" cy="205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>
                  <a:solidFill>
                    <a:prstClr val="white"/>
                  </a:solidFill>
                  <a:latin typeface="Arial"/>
                </a:rPr>
                <a:t>person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 dirty="0">
                <a:solidFill>
                  <a:prstClr val="white"/>
                </a:solidFill>
                <a:latin typeface="Arial"/>
              </a:endParaRP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sex</a:t>
              </a:r>
              <a:endParaRPr lang="nl-NL" dirty="0">
                <a:solidFill>
                  <a:prstClr val="white"/>
                </a:solidFill>
                <a:latin typeface="Arial"/>
              </a:endParaRP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>
                  <a:solidFill>
                    <a:prstClr val="white"/>
                  </a:solidFill>
                  <a:latin typeface="Arial"/>
                </a:rPr>
                <a:t>first name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>
                  <a:solidFill>
                    <a:prstClr val="white"/>
                  </a:solidFill>
                  <a:latin typeface="Arial"/>
                </a:rPr>
                <a:t>last name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day</a:t>
              </a:r>
              <a:r>
                <a:rPr lang="nl-NL" dirty="0">
                  <a:solidFill>
                    <a:prstClr val="white"/>
                  </a:solidFill>
                  <a:latin typeface="Arial"/>
                </a:rPr>
                <a:t> of </a:t>
              </a: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birth</a:t>
              </a:r>
              <a:endParaRPr lang="nl-NL" dirty="0">
                <a:solidFill>
                  <a:prstClr val="white"/>
                </a:solidFill>
                <a:latin typeface="Arial"/>
              </a:endParaRP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month</a:t>
              </a:r>
              <a:r>
                <a:rPr lang="nl-NL" dirty="0">
                  <a:solidFill>
                    <a:prstClr val="white"/>
                  </a:solidFill>
                  <a:latin typeface="Arial"/>
                </a:rPr>
                <a:t> of </a:t>
              </a:r>
              <a:r>
                <a:rPr lang="nl-NL" dirty="0" err="1">
                  <a:solidFill>
                    <a:prstClr val="white"/>
                  </a:solidFill>
                  <a:latin typeface="Arial"/>
                </a:rPr>
                <a:t>birth</a:t>
              </a:r>
              <a:endParaRPr lang="nl-NL" dirty="0">
                <a:solidFill>
                  <a:prstClr val="white"/>
                </a:solidFill>
                <a:latin typeface="Arial"/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239000" y="152400"/>
              <a:ext cx="19812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31343" y="1981200"/>
          <a:ext cx="6604000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533">
                  <a:extLst>
                    <a:ext uri="{9D8B030D-6E8A-4147-A177-3AD203B41FA5}">
                      <a16:colId xmlns:a16="http://schemas.microsoft.com/office/drawing/2014/main" val="310635611"/>
                    </a:ext>
                  </a:extLst>
                </a:gridCol>
                <a:gridCol w="1612125">
                  <a:extLst>
                    <a:ext uri="{9D8B030D-6E8A-4147-A177-3AD203B41FA5}">
                      <a16:colId xmlns:a16="http://schemas.microsoft.com/office/drawing/2014/main" val="4290322504"/>
                    </a:ext>
                  </a:extLst>
                </a:gridCol>
                <a:gridCol w="3189342">
                  <a:extLst>
                    <a:ext uri="{9D8B030D-6E8A-4147-A177-3AD203B41FA5}">
                      <a16:colId xmlns:a16="http://schemas.microsoft.com/office/drawing/2014/main" val="103944674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sex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enumeration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Male | </a:t>
                      </a:r>
                      <a:r>
                        <a:rPr lang="nl-NL" sz="1800" u="none" strike="noStrike" dirty="0" err="1">
                          <a:effectLst/>
                        </a:rPr>
                        <a:t>Female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431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firstName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811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lastName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7357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dayOfBirth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integer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1 &lt;= dayOfBirth &lt;= 31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293839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monthOfBirth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integer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1 &lt;= </a:t>
                      </a:r>
                      <a:r>
                        <a:rPr lang="nl-NL" sz="1800" u="none" strike="noStrike" dirty="0" err="1">
                          <a:effectLst/>
                        </a:rPr>
                        <a:t>monthOfBirth</a:t>
                      </a:r>
                      <a:r>
                        <a:rPr lang="nl-NL" sz="1800" u="none" strike="noStrike" dirty="0">
                          <a:effectLst/>
                        </a:rPr>
                        <a:t> &lt;= 12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96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TorXakis</a:t>
            </a:r>
            <a:r>
              <a:rPr lang="nl-NL" dirty="0"/>
              <a:t> model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661" r="37537" b="27869"/>
          <a:stretch/>
        </p:blipFill>
        <p:spPr>
          <a:xfrm>
            <a:off x="1676400" y="3352800"/>
            <a:ext cx="4690146" cy="152400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458200" y="18288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1400" r="20000" b="52963"/>
          <a:stretch/>
        </p:blipFill>
        <p:spPr>
          <a:xfrm>
            <a:off x="3352800" y="4953000"/>
            <a:ext cx="7315200" cy="13186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43030" y="1805531"/>
          <a:ext cx="6604000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533">
                  <a:extLst>
                    <a:ext uri="{9D8B030D-6E8A-4147-A177-3AD203B41FA5}">
                      <a16:colId xmlns:a16="http://schemas.microsoft.com/office/drawing/2014/main" val="310635611"/>
                    </a:ext>
                  </a:extLst>
                </a:gridCol>
                <a:gridCol w="1612125">
                  <a:extLst>
                    <a:ext uri="{9D8B030D-6E8A-4147-A177-3AD203B41FA5}">
                      <a16:colId xmlns:a16="http://schemas.microsoft.com/office/drawing/2014/main" val="4290322504"/>
                    </a:ext>
                  </a:extLst>
                </a:gridCol>
                <a:gridCol w="3189342">
                  <a:extLst>
                    <a:ext uri="{9D8B030D-6E8A-4147-A177-3AD203B41FA5}">
                      <a16:colId xmlns:a16="http://schemas.microsoft.com/office/drawing/2014/main" val="103944674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sex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enumeration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Male | </a:t>
                      </a:r>
                      <a:r>
                        <a:rPr lang="nl-NL" sz="1800" u="none" strike="noStrike" dirty="0" err="1">
                          <a:effectLst/>
                        </a:rPr>
                        <a:t>Female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431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err="1">
                          <a:effectLst/>
                        </a:rPr>
                        <a:t>firstName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811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lastName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string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[A-Z][a-z]*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7357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dayOfBirth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integer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1 &lt;= dayOfBirth &lt;= 31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293839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monthOfBirth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>
                          <a:effectLst/>
                        </a:rPr>
                        <a:t>integer</a:t>
                      </a:r>
                      <a:endParaRPr lang="nl-NL" sz="1800" b="0" i="0" u="none" strike="noStrike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>
                          <a:effectLst/>
                        </a:rPr>
                        <a:t>1 &lt;= </a:t>
                      </a:r>
                      <a:r>
                        <a:rPr lang="nl-NL" sz="1800" u="none" strike="noStrike" dirty="0" err="1">
                          <a:effectLst/>
                        </a:rPr>
                        <a:t>monthOfBirth</a:t>
                      </a:r>
                      <a:r>
                        <a:rPr lang="nl-NL" sz="1800" u="none" strike="noStrike" dirty="0">
                          <a:effectLst/>
                        </a:rPr>
                        <a:t> &lt;= 12</a:t>
                      </a:r>
                      <a:endParaRPr lang="nl-NL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71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Lucky People – </a:t>
            </a:r>
            <a:r>
              <a:rPr lang="nl-NL" dirty="0" err="1"/>
              <a:t>TorXakis</a:t>
            </a:r>
            <a:r>
              <a:rPr lang="nl-NL" dirty="0"/>
              <a:t>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458200" y="1828800"/>
            <a:ext cx="19812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4853" r="1786" b="32222"/>
          <a:stretch/>
        </p:blipFill>
        <p:spPr>
          <a:xfrm>
            <a:off x="1534886" y="3581401"/>
            <a:ext cx="8980714" cy="169350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643246" y="1600200"/>
            <a:ext cx="4510154" cy="1569668"/>
            <a:chOff x="3782427" y="3962400"/>
            <a:chExt cx="4510154" cy="1569668"/>
          </a:xfrm>
        </p:grpSpPr>
        <p:sp>
          <p:nvSpPr>
            <p:cNvPr id="21" name="Oval 20"/>
            <p:cNvSpPr/>
            <p:nvPr/>
          </p:nvSpPr>
          <p:spPr>
            <a:xfrm>
              <a:off x="3782427" y="4572000"/>
              <a:ext cx="984596" cy="9600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F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22" name="Connector: Curved 21"/>
            <p:cNvCxnSpPr>
              <a:endCxn id="21" idx="0"/>
            </p:cNvCxnSpPr>
            <p:nvPr/>
          </p:nvCxnSpPr>
          <p:spPr>
            <a:xfrm rot="16200000" flipH="1">
              <a:off x="3969337" y="4266612"/>
              <a:ext cx="609600" cy="1175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281264" y="4086240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n := 0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10000" y="4876800"/>
              <a:ext cx="966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Last,n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)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25" name="Connector: Curved 24"/>
            <p:cNvCxnSpPr>
              <a:stCxn id="21" idx="7"/>
              <a:endCxn id="21" idx="5"/>
            </p:cNvCxnSpPr>
            <p:nvPr/>
          </p:nvCxnSpPr>
          <p:spPr>
            <a:xfrm rot="16200000" flipH="1">
              <a:off x="4283397" y="5052034"/>
              <a:ext cx="678870" cy="12700"/>
            </a:xfrm>
            <a:prstGeom prst="curvedConnector5">
              <a:avLst>
                <a:gd name="adj1" fmla="val -33674"/>
                <a:gd name="adj2" fmla="val 8417362"/>
                <a:gd name="adj3" fmla="val 133674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25239" y="4331739"/>
              <a:ext cx="246734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S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IF (Last == S) </a:t>
              </a:r>
              <a:b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</a:b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THEN n := n+1 </a:t>
              </a:r>
              <a:b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</a:b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-128"/>
                </a:rPr>
                <a:t>ELSE n := 1; Last := S</a:t>
              </a:r>
              <a:endParaRPr lang="nl-NL" dirty="0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t="12631" r="15952" b="68110"/>
          <a:stretch/>
        </p:blipFill>
        <p:spPr>
          <a:xfrm>
            <a:off x="1828800" y="5410201"/>
            <a:ext cx="7685314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NO-ESI-template">
  <a:themeElements>
    <a:clrScheme name="ESI">
      <a:dk1>
        <a:sysClr val="windowText" lastClr="000000"/>
      </a:dk1>
      <a:lt1>
        <a:sysClr val="window" lastClr="FFFFFF"/>
      </a:lt1>
      <a:dk2>
        <a:srgbClr val="98272C"/>
      </a:dk2>
      <a:lt2>
        <a:srgbClr val="6A6E71"/>
      </a:lt2>
      <a:accent1>
        <a:srgbClr val="006F73"/>
      </a:accent1>
      <a:accent2>
        <a:srgbClr val="F4791F"/>
      </a:accent2>
      <a:accent3>
        <a:srgbClr val="00BFDF"/>
      </a:accent3>
      <a:accent4>
        <a:srgbClr val="BEB632"/>
      </a:accent4>
      <a:accent5>
        <a:srgbClr val="357729"/>
      </a:accent5>
      <a:accent6>
        <a:srgbClr val="61BFBB"/>
      </a:accent6>
      <a:hlink>
        <a:srgbClr val="006F73"/>
      </a:hlink>
      <a:folHlink>
        <a:srgbClr val="6A6E71"/>
      </a:folHlink>
    </a:clrScheme>
    <a:fontScheme name="DP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200" spc="-30" baseline="0" dirty="0" err="1" smtClean="0">
            <a:latin typeface="Calibri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455</Words>
  <Application>Microsoft Office PowerPoint</Application>
  <PresentationFormat>Widescreen</PresentationFormat>
  <Paragraphs>177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PGothic</vt:lpstr>
      <vt:lpstr>Arial</vt:lpstr>
      <vt:lpstr>Calibri</vt:lpstr>
      <vt:lpstr>Verdana</vt:lpstr>
      <vt:lpstr>TNO-ESI-template</vt:lpstr>
      <vt:lpstr>Lucky People</vt:lpstr>
      <vt:lpstr>Lucky People</vt:lpstr>
      <vt:lpstr>Lucky People</vt:lpstr>
      <vt:lpstr>Lucky People</vt:lpstr>
      <vt:lpstr>Lucky People – Parameterize States</vt:lpstr>
      <vt:lpstr>Lucky People – Exploit Symmetry</vt:lpstr>
      <vt:lpstr>Lucky People – TorXakis model</vt:lpstr>
      <vt:lpstr>Lucky People – TorXakis model</vt:lpstr>
      <vt:lpstr>Lucky People – TorXakis model</vt:lpstr>
      <vt:lpstr>Lucky People – TorXakis model</vt:lpstr>
      <vt:lpstr>Simulator</vt:lpstr>
      <vt:lpstr>System Under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People</dc:title>
  <dc:creator>Laar, P.J.L.J. (Pierre) van de</dc:creator>
  <cp:lastModifiedBy>Laar, P.J.L.J. (Pierre) van de</cp:lastModifiedBy>
  <cp:revision>1</cp:revision>
  <dcterms:created xsi:type="dcterms:W3CDTF">2017-06-02T14:59:30Z</dcterms:created>
  <dcterms:modified xsi:type="dcterms:W3CDTF">2017-06-02T15:01:39Z</dcterms:modified>
</cp:coreProperties>
</file>