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5" r:id="rId4"/>
    <p:sldId id="261" r:id="rId5"/>
    <p:sldId id="262" r:id="rId6"/>
    <p:sldId id="263" r:id="rId7"/>
    <p:sldId id="264" r:id="rId8"/>
    <p:sldId id="266"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1F9B45EE-882A-4740-B523-10BFA76A2FB3}" type="datetimeFigureOut">
              <a:rPr lang="es-ES" smtClean="0"/>
              <a:t>10/03/2020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203402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F9B45EE-882A-4740-B523-10BFA76A2FB3}" type="datetimeFigureOut">
              <a:rPr lang="es-ES" smtClean="0"/>
              <a:t>10/03/2020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267816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F9B45EE-882A-4740-B523-10BFA76A2FB3}" type="datetimeFigureOut">
              <a:rPr lang="es-ES" smtClean="0"/>
              <a:t>10/03/2020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303699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F9B45EE-882A-4740-B523-10BFA76A2FB3}" type="datetimeFigureOut">
              <a:rPr lang="es-ES" smtClean="0"/>
              <a:t>10/03/2020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282461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F9B45EE-882A-4740-B523-10BFA76A2FB3}" type="datetimeFigureOut">
              <a:rPr lang="es-ES" smtClean="0"/>
              <a:t>10/03/2020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394478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1F9B45EE-882A-4740-B523-10BFA76A2FB3}" type="datetimeFigureOut">
              <a:rPr lang="es-ES" smtClean="0"/>
              <a:t>10/03/2020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70616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F9B45EE-882A-4740-B523-10BFA76A2FB3}" type="datetimeFigureOut">
              <a:rPr lang="es-ES" smtClean="0"/>
              <a:t>10/03/2020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319983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1F9B45EE-882A-4740-B523-10BFA76A2FB3}" type="datetimeFigureOut">
              <a:rPr lang="es-ES" smtClean="0"/>
              <a:t>10/03/2020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356975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F9B45EE-882A-4740-B523-10BFA76A2FB3}" type="datetimeFigureOut">
              <a:rPr lang="es-ES" smtClean="0"/>
              <a:t>10/03/2020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185902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F9B45EE-882A-4740-B523-10BFA76A2FB3}" type="datetimeFigureOut">
              <a:rPr lang="es-ES" smtClean="0"/>
              <a:t>10/03/2020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47646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F9B45EE-882A-4740-B523-10BFA76A2FB3}" type="datetimeFigureOut">
              <a:rPr lang="es-ES" smtClean="0"/>
              <a:t>10/03/2020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39E018C-57D8-40B7-A793-CBAE66BAE3C0}" type="slidenum">
              <a:rPr lang="es-ES" smtClean="0"/>
              <a:t>‹Nº›</a:t>
            </a:fld>
            <a:endParaRPr lang="es-ES"/>
          </a:p>
        </p:txBody>
      </p:sp>
    </p:spTree>
    <p:extLst>
      <p:ext uri="{BB962C8B-B14F-4D97-AF65-F5344CB8AC3E}">
        <p14:creationId xmlns:p14="http://schemas.microsoft.com/office/powerpoint/2010/main" val="271595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B45EE-882A-4740-B523-10BFA76A2FB3}" type="datetimeFigureOut">
              <a:rPr lang="es-ES" smtClean="0"/>
              <a:t>10/03/2020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E018C-57D8-40B7-A793-CBAE66BAE3C0}" type="slidenum">
              <a:rPr lang="es-ES" smtClean="0"/>
              <a:t>‹Nº›</a:t>
            </a:fld>
            <a:endParaRPr lang="es-ES"/>
          </a:p>
        </p:txBody>
      </p:sp>
    </p:spTree>
    <p:extLst>
      <p:ext uri="{BB962C8B-B14F-4D97-AF65-F5344CB8AC3E}">
        <p14:creationId xmlns:p14="http://schemas.microsoft.com/office/powerpoint/2010/main" val="2991455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 trabajo académico</a:t>
            </a:r>
            <a:endParaRPr lang="es-ES" dirty="0"/>
          </a:p>
        </p:txBody>
      </p:sp>
      <p:sp>
        <p:nvSpPr>
          <p:cNvPr id="3" name="Marcador de contenido 2"/>
          <p:cNvSpPr>
            <a:spLocks noGrp="1"/>
          </p:cNvSpPr>
          <p:nvPr>
            <p:ph idx="1"/>
          </p:nvPr>
        </p:nvSpPr>
        <p:spPr/>
        <p:txBody>
          <a:bodyPr/>
          <a:lstStyle/>
          <a:p>
            <a:r>
              <a:rPr lang="es-ES" dirty="0"/>
              <a:t>Un trabajo académico es el resultado de una </a:t>
            </a:r>
            <a:r>
              <a:rPr lang="es-ES" dirty="0" smtClean="0"/>
              <a:t>investigación y el debe demostrar:</a:t>
            </a:r>
          </a:p>
          <a:p>
            <a:pPr lvl="1"/>
            <a:r>
              <a:rPr lang="es-ES" dirty="0" smtClean="0"/>
              <a:t>La </a:t>
            </a:r>
            <a:r>
              <a:rPr lang="es-ES" dirty="0"/>
              <a:t>capacidad de </a:t>
            </a:r>
            <a:r>
              <a:rPr lang="es-ES" dirty="0" smtClean="0"/>
              <a:t>investigar</a:t>
            </a:r>
          </a:p>
          <a:p>
            <a:pPr lvl="1"/>
            <a:r>
              <a:rPr lang="es-ES" dirty="0" smtClean="0"/>
              <a:t>La capacidad de reflexionar </a:t>
            </a:r>
            <a:r>
              <a:rPr lang="es-ES" dirty="0"/>
              <a:t>en profundidad sobre un tema, </a:t>
            </a:r>
            <a:r>
              <a:rPr lang="es-ES" dirty="0" smtClean="0"/>
              <a:t>estructurarlo </a:t>
            </a:r>
            <a:r>
              <a:rPr lang="es-ES" dirty="0"/>
              <a:t>y</a:t>
            </a:r>
            <a:r>
              <a:rPr lang="es-ES" dirty="0" smtClean="0"/>
              <a:t> presentarlo</a:t>
            </a:r>
          </a:p>
          <a:p>
            <a:pPr lvl="1"/>
            <a:r>
              <a:rPr lang="es-ES" dirty="0" smtClean="0"/>
              <a:t>Un conocimiento final de la </a:t>
            </a:r>
            <a:r>
              <a:rPr lang="es-ES" dirty="0"/>
              <a:t>materia de </a:t>
            </a:r>
            <a:r>
              <a:rPr lang="es-ES" dirty="0" smtClean="0"/>
              <a:t>estudio.</a:t>
            </a:r>
          </a:p>
        </p:txBody>
      </p:sp>
    </p:spTree>
    <p:extLst>
      <p:ext uri="{BB962C8B-B14F-4D97-AF65-F5344CB8AC3E}">
        <p14:creationId xmlns:p14="http://schemas.microsoft.com/office/powerpoint/2010/main" val="1874367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un trabajo académico</a:t>
            </a:r>
          </a:p>
        </p:txBody>
      </p:sp>
      <p:sp>
        <p:nvSpPr>
          <p:cNvPr id="3" name="Marcador de contenido 2"/>
          <p:cNvSpPr>
            <a:spLocks noGrp="1"/>
          </p:cNvSpPr>
          <p:nvPr>
            <p:ph idx="1"/>
          </p:nvPr>
        </p:nvSpPr>
        <p:spPr/>
        <p:txBody>
          <a:bodyPr>
            <a:normAutofit lnSpcReduction="10000"/>
          </a:bodyPr>
          <a:lstStyle/>
          <a:p>
            <a:r>
              <a:rPr lang="es-ES" dirty="0" smtClean="0"/>
              <a:t>Un trabajo académico puede ser un “simple” trabajo de clase, un TFG o un TFM</a:t>
            </a:r>
            <a:r>
              <a:rPr lang="es-ES" dirty="0"/>
              <a:t>.</a:t>
            </a:r>
            <a:endParaRPr lang="es-ES" dirty="0" smtClean="0"/>
          </a:p>
          <a:p>
            <a:endParaRPr lang="es-ES" dirty="0" smtClean="0"/>
          </a:p>
          <a:p>
            <a:r>
              <a:rPr lang="es-ES" dirty="0" smtClean="0"/>
              <a:t>El </a:t>
            </a:r>
            <a:r>
              <a:rPr lang="es-ES" dirty="0"/>
              <a:t>trabajo no puede consistir en una mera recopilación de </a:t>
            </a:r>
            <a:r>
              <a:rPr lang="es-ES" dirty="0" smtClean="0"/>
              <a:t>datos</a:t>
            </a:r>
          </a:p>
          <a:p>
            <a:endParaRPr lang="es-ES" dirty="0" smtClean="0"/>
          </a:p>
          <a:p>
            <a:r>
              <a:rPr lang="es-ES" dirty="0" smtClean="0"/>
              <a:t>El trabajo deberá finalizar con unas conclusiones sobre el tema estudiado.</a:t>
            </a:r>
          </a:p>
          <a:p>
            <a:endParaRPr lang="es-ES" dirty="0" smtClean="0"/>
          </a:p>
          <a:p>
            <a:r>
              <a:rPr lang="es-ES" dirty="0" smtClean="0"/>
              <a:t>Las </a:t>
            </a:r>
            <a:r>
              <a:rPr lang="es-ES" dirty="0"/>
              <a:t>fuentes empleadas</a:t>
            </a:r>
            <a:r>
              <a:rPr lang="es-ES" dirty="0" smtClean="0"/>
              <a:t>, </a:t>
            </a:r>
            <a:r>
              <a:rPr lang="es-ES" dirty="0"/>
              <a:t>deben citarse, en caso contrario el trabajo será considerado un </a:t>
            </a:r>
            <a:r>
              <a:rPr lang="es-ES" dirty="0" smtClean="0"/>
              <a:t>plagio.</a:t>
            </a:r>
            <a:endParaRPr lang="es-ES" dirty="0"/>
          </a:p>
          <a:p>
            <a:endParaRPr lang="es-ES" dirty="0"/>
          </a:p>
          <a:p>
            <a:endParaRPr lang="es-ES" dirty="0" smtClean="0"/>
          </a:p>
        </p:txBody>
      </p:sp>
    </p:spTree>
    <p:extLst>
      <p:ext uri="{BB962C8B-B14F-4D97-AF65-F5344CB8AC3E}">
        <p14:creationId xmlns:p14="http://schemas.microsoft.com/office/powerpoint/2010/main" val="381195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Problemas</a:t>
            </a:r>
            <a:endParaRPr lang="es-ES" dirty="0"/>
          </a:p>
        </p:txBody>
      </p:sp>
      <p:sp>
        <p:nvSpPr>
          <p:cNvPr id="3" name="Marcador de contenido 2"/>
          <p:cNvSpPr>
            <a:spLocks noGrp="1"/>
          </p:cNvSpPr>
          <p:nvPr>
            <p:ph idx="1"/>
          </p:nvPr>
        </p:nvSpPr>
        <p:spPr/>
        <p:txBody>
          <a:bodyPr>
            <a:normAutofit/>
          </a:bodyPr>
          <a:lstStyle/>
          <a:p>
            <a:endParaRPr lang="es-ES" dirty="0" smtClean="0"/>
          </a:p>
          <a:p>
            <a:r>
              <a:rPr lang="es-ES" dirty="0" smtClean="0"/>
              <a:t>La </a:t>
            </a:r>
            <a:r>
              <a:rPr lang="es-ES" dirty="0"/>
              <a:t>red se ha convertido en una fuente de información muy popular para los trabajos de los </a:t>
            </a:r>
            <a:r>
              <a:rPr lang="es-ES" dirty="0" smtClean="0"/>
              <a:t>estudiantes. (</a:t>
            </a:r>
            <a:r>
              <a:rPr lang="es-ES" dirty="0"/>
              <a:t>"copiar y pegar"</a:t>
            </a:r>
            <a:r>
              <a:rPr lang="es-ES" dirty="0" smtClean="0"/>
              <a:t>)</a:t>
            </a:r>
          </a:p>
          <a:p>
            <a:endParaRPr lang="es-ES" dirty="0" smtClean="0"/>
          </a:p>
          <a:p>
            <a:endParaRPr lang="es-ES" dirty="0"/>
          </a:p>
          <a:p>
            <a:r>
              <a:rPr lang="es-ES" dirty="0" smtClean="0"/>
              <a:t>La información en Internet tiene autor, </a:t>
            </a:r>
            <a:r>
              <a:rPr lang="es-ES" dirty="0"/>
              <a:t>es el resultado del trabajo de personas cuya autoría debe ser reconocida. </a:t>
            </a:r>
            <a:endParaRPr lang="es-ES" dirty="0" smtClean="0"/>
          </a:p>
          <a:p>
            <a:endParaRPr lang="es-ES" dirty="0"/>
          </a:p>
        </p:txBody>
      </p:sp>
    </p:spTree>
    <p:extLst>
      <p:ext uri="{BB962C8B-B14F-4D97-AF65-F5344CB8AC3E}">
        <p14:creationId xmlns:p14="http://schemas.microsoft.com/office/powerpoint/2010/main" val="2017932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plagio?</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t>Usar </a:t>
            </a:r>
            <a:r>
              <a:rPr lang="es-ES" dirty="0"/>
              <a:t>el trabajo, las ideas, o las palabras de otra persona como si fueran propias, sin acreditar de manera explícita de donde proviene la información.</a:t>
            </a:r>
          </a:p>
          <a:p>
            <a:endParaRPr lang="es-ES" dirty="0"/>
          </a:p>
          <a:p>
            <a:r>
              <a:rPr lang="es-ES" dirty="0"/>
              <a:t>La información ajena es propiedad de otra persona (como lo es un coche o cualquier otra cosa que poseemos), independientemente de que sea gratis o no, o de la forma en que hayamos accedido a ella (en Internet, una revista, un libro). </a:t>
            </a:r>
            <a:endParaRPr lang="es-ES" dirty="0" smtClean="0"/>
          </a:p>
          <a:p>
            <a:endParaRPr lang="es-ES" dirty="0"/>
          </a:p>
          <a:p>
            <a:r>
              <a:rPr lang="es-ES" dirty="0"/>
              <a:t>Por eso, el plagio es una infracción del derecho de autor sobre una obra de cualquier tipo, que se produce mediante la copia de la misma, sin autorización de la persona que la </a:t>
            </a:r>
            <a:r>
              <a:rPr lang="es-ES" dirty="0" smtClean="0"/>
              <a:t>creó. </a:t>
            </a:r>
            <a:endParaRPr lang="es-ES" dirty="0"/>
          </a:p>
        </p:txBody>
      </p:sp>
    </p:spTree>
    <p:extLst>
      <p:ext uri="{BB962C8B-B14F-4D97-AF65-F5344CB8AC3E}">
        <p14:creationId xmlns:p14="http://schemas.microsoft.com/office/powerpoint/2010/main" val="1907041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¿Cuándo cometemos plagio?</a:t>
            </a:r>
          </a:p>
        </p:txBody>
      </p:sp>
      <p:sp>
        <p:nvSpPr>
          <p:cNvPr id="3" name="Marcador de contenido 2"/>
          <p:cNvSpPr>
            <a:spLocks noGrp="1"/>
          </p:cNvSpPr>
          <p:nvPr>
            <p:ph idx="1"/>
          </p:nvPr>
        </p:nvSpPr>
        <p:spPr/>
        <p:txBody>
          <a:bodyPr>
            <a:normAutofit/>
          </a:bodyPr>
          <a:lstStyle/>
          <a:p>
            <a:r>
              <a:rPr lang="es-ES" dirty="0" smtClean="0"/>
              <a:t>Cuando </a:t>
            </a:r>
            <a:r>
              <a:rPr lang="es-ES" dirty="0"/>
              <a:t>entregamos un trabajo ajeno como si fuera propio, </a:t>
            </a:r>
            <a:r>
              <a:rPr lang="es-ES" dirty="0" smtClean="0"/>
              <a:t>siendo la copia total </a:t>
            </a:r>
            <a:r>
              <a:rPr lang="es-ES" dirty="0"/>
              <a:t>o parcial</a:t>
            </a:r>
            <a:r>
              <a:rPr lang="es-ES" dirty="0" smtClean="0"/>
              <a:t>.</a:t>
            </a:r>
          </a:p>
          <a:p>
            <a:endParaRPr lang="es-ES" dirty="0"/>
          </a:p>
          <a:p>
            <a:r>
              <a:rPr lang="es-ES" dirty="0" smtClean="0"/>
              <a:t>Cuando </a:t>
            </a:r>
            <a:r>
              <a:rPr lang="es-ES" dirty="0"/>
              <a:t>parafraseamos un texto, es decir, lo plasmamos con otras palabras haciendo pequeños cambios en el lenguaje para disimular y sin citar las fuentes</a:t>
            </a:r>
            <a:r>
              <a:rPr lang="es-ES" dirty="0" smtClean="0"/>
              <a:t>.</a:t>
            </a:r>
          </a:p>
          <a:p>
            <a:endParaRPr lang="es-ES" dirty="0"/>
          </a:p>
          <a:p>
            <a:r>
              <a:rPr lang="es-ES" dirty="0" smtClean="0"/>
              <a:t>Presentar </a:t>
            </a:r>
            <a:r>
              <a:rPr lang="es-ES" dirty="0"/>
              <a:t>un trabajo nuestro ya utilizado: hablamos de "</a:t>
            </a:r>
            <a:r>
              <a:rPr lang="es-ES" dirty="0" err="1"/>
              <a:t>autoplagio</a:t>
            </a:r>
            <a:r>
              <a:rPr lang="es-ES" dirty="0" smtClean="0"/>
              <a:t>".</a:t>
            </a:r>
            <a:endParaRPr lang="es-ES" dirty="0"/>
          </a:p>
        </p:txBody>
      </p:sp>
    </p:spTree>
    <p:extLst>
      <p:ext uri="{BB962C8B-B14F-4D97-AF65-F5344CB8AC3E}">
        <p14:creationId xmlns:p14="http://schemas.microsoft.com/office/powerpoint/2010/main" val="1022398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¿Cuándo cometemos plagio?</a:t>
            </a:r>
          </a:p>
        </p:txBody>
      </p:sp>
      <p:sp>
        <p:nvSpPr>
          <p:cNvPr id="3" name="Marcador de contenido 2"/>
          <p:cNvSpPr>
            <a:spLocks noGrp="1"/>
          </p:cNvSpPr>
          <p:nvPr>
            <p:ph idx="1"/>
          </p:nvPr>
        </p:nvSpPr>
        <p:spPr/>
        <p:txBody>
          <a:bodyPr>
            <a:normAutofit lnSpcReduction="10000"/>
          </a:bodyPr>
          <a:lstStyle/>
          <a:p>
            <a:r>
              <a:rPr lang="es-ES" dirty="0"/>
              <a:t> Cuando copiamos cualquier tipo de multimedia ( gráficos, audio, vídeo, páginas web..), programas de ordenador, música, gráficos... sin citar al autor</a:t>
            </a:r>
            <a:r>
              <a:rPr lang="es-ES" dirty="0" smtClean="0"/>
              <a:t>.</a:t>
            </a:r>
          </a:p>
          <a:p>
            <a:endParaRPr lang="es-ES" dirty="0"/>
          </a:p>
          <a:p>
            <a:r>
              <a:rPr lang="es-ES" dirty="0" smtClean="0"/>
              <a:t>El </a:t>
            </a:r>
            <a:r>
              <a:rPr lang="es-ES" dirty="0"/>
              <a:t>plagio constituye cuando menos una ofensa muy seria, y puede llegar a </a:t>
            </a:r>
            <a:r>
              <a:rPr lang="es-ES" dirty="0" smtClean="0"/>
              <a:t>constituir </a:t>
            </a:r>
            <a:r>
              <a:rPr lang="es-ES" dirty="0"/>
              <a:t>un delito.</a:t>
            </a:r>
          </a:p>
          <a:p>
            <a:endParaRPr lang="es-ES" dirty="0"/>
          </a:p>
          <a:p>
            <a:r>
              <a:rPr lang="es-ES" dirty="0"/>
              <a:t>Si se descubre que un estudiante ha plagiado, se puede enfrentar a consecuencias muy graves, que puede llegar a la expulsión de la Universidad. </a:t>
            </a:r>
          </a:p>
        </p:txBody>
      </p:sp>
    </p:spTree>
    <p:extLst>
      <p:ext uri="{BB962C8B-B14F-4D97-AF65-F5344CB8AC3E}">
        <p14:creationId xmlns:p14="http://schemas.microsoft.com/office/powerpoint/2010/main" val="90385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no es plagio</a:t>
            </a:r>
            <a:r>
              <a:rPr lang="es-ES" dirty="0" smtClean="0"/>
              <a:t>?</a:t>
            </a:r>
            <a:endParaRPr lang="es-ES" dirty="0"/>
          </a:p>
        </p:txBody>
      </p:sp>
      <p:sp>
        <p:nvSpPr>
          <p:cNvPr id="3" name="Marcador de contenido 2"/>
          <p:cNvSpPr>
            <a:spLocks noGrp="1"/>
          </p:cNvSpPr>
          <p:nvPr>
            <p:ph idx="1"/>
          </p:nvPr>
        </p:nvSpPr>
        <p:spPr/>
        <p:txBody>
          <a:bodyPr>
            <a:normAutofit/>
          </a:bodyPr>
          <a:lstStyle/>
          <a:p>
            <a:r>
              <a:rPr lang="es-ES" dirty="0" smtClean="0"/>
              <a:t>Cuando </a:t>
            </a:r>
            <a:r>
              <a:rPr lang="es-ES" dirty="0"/>
              <a:t>expresamos o presentamos trabajos o ideas originales.</a:t>
            </a:r>
          </a:p>
          <a:p>
            <a:r>
              <a:rPr lang="es-ES" dirty="0" smtClean="0"/>
              <a:t>Cuando </a:t>
            </a:r>
            <a:r>
              <a:rPr lang="es-ES" dirty="0"/>
              <a:t>presentamos una compilación de resultados de una investigación original.</a:t>
            </a:r>
          </a:p>
          <a:p>
            <a:r>
              <a:rPr lang="es-ES" dirty="0" smtClean="0"/>
              <a:t>El </a:t>
            </a:r>
            <a:r>
              <a:rPr lang="es-ES" dirty="0"/>
              <a:t>conocimiento común o "conocimiento público", que son hechos o ideas que pueden encontrarse en muchos lugares y que son conocidos por muchas personas. </a:t>
            </a:r>
            <a:endParaRPr lang="es-ES" dirty="0" smtClean="0"/>
          </a:p>
          <a:p>
            <a:r>
              <a:rPr lang="es-ES" dirty="0" smtClean="0"/>
              <a:t>Es </a:t>
            </a:r>
            <a:r>
              <a:rPr lang="es-ES" dirty="0"/>
              <a:t>un conocimiento creado/difundido por la sociedad. En este caso no es necesario citar la fuente utilizada. </a:t>
            </a:r>
          </a:p>
        </p:txBody>
      </p:sp>
    </p:spTree>
    <p:extLst>
      <p:ext uri="{BB962C8B-B14F-4D97-AF65-F5344CB8AC3E}">
        <p14:creationId xmlns:p14="http://schemas.microsoft.com/office/powerpoint/2010/main" val="3344996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son </a:t>
            </a:r>
            <a:r>
              <a:rPr lang="es-ES" dirty="0" smtClean="0"/>
              <a:t>los </a:t>
            </a:r>
            <a:r>
              <a:rPr lang="es-ES" dirty="0" smtClean="0"/>
              <a:t>programas </a:t>
            </a:r>
            <a:r>
              <a:rPr lang="es-ES" dirty="0" smtClean="0"/>
              <a:t>anti plagio?</a:t>
            </a:r>
            <a:endParaRPr lang="es-ES" dirty="0"/>
          </a:p>
        </p:txBody>
      </p:sp>
      <p:sp>
        <p:nvSpPr>
          <p:cNvPr id="3" name="Marcador de contenido 2"/>
          <p:cNvSpPr>
            <a:spLocks noGrp="1"/>
          </p:cNvSpPr>
          <p:nvPr>
            <p:ph idx="1"/>
          </p:nvPr>
        </p:nvSpPr>
        <p:spPr/>
        <p:txBody>
          <a:bodyPr>
            <a:normAutofit/>
          </a:bodyPr>
          <a:lstStyle/>
          <a:p>
            <a:r>
              <a:rPr lang="es-ES" dirty="0"/>
              <a:t>C</a:t>
            </a:r>
            <a:r>
              <a:rPr lang="es-ES" dirty="0" smtClean="0"/>
              <a:t>omparan </a:t>
            </a:r>
            <a:r>
              <a:rPr lang="es-ES" dirty="0"/>
              <a:t>textos y permiten reconocer si un trabajo tiene similitudes con otros publicados, y por lo tanto reconocer si un documento ha sido plagiado.</a:t>
            </a:r>
          </a:p>
          <a:p>
            <a:endParaRPr lang="es-ES" dirty="0"/>
          </a:p>
          <a:p>
            <a:r>
              <a:rPr lang="es-ES" dirty="0"/>
              <a:t>Existen en el mercado diferentes herramientas, unas gratuitas (</a:t>
            </a:r>
            <a:r>
              <a:rPr lang="es-ES" dirty="0" err="1"/>
              <a:t>Plagium</a:t>
            </a:r>
            <a:r>
              <a:rPr lang="es-ES" dirty="0"/>
              <a:t>, DOC </a:t>
            </a:r>
            <a:r>
              <a:rPr lang="es-ES" dirty="0" err="1"/>
              <a:t>Cop</a:t>
            </a:r>
            <a:r>
              <a:rPr lang="es-ES" dirty="0"/>
              <a:t>, </a:t>
            </a:r>
            <a:r>
              <a:rPr lang="es-ES" dirty="0" err="1"/>
              <a:t>Approbo</a:t>
            </a:r>
            <a:r>
              <a:rPr lang="es-ES" dirty="0"/>
              <a:t>, </a:t>
            </a:r>
            <a:r>
              <a:rPr lang="es-ES" dirty="0" err="1"/>
              <a:t>EducaRed</a:t>
            </a:r>
            <a:r>
              <a:rPr lang="es-ES" dirty="0"/>
              <a:t>, </a:t>
            </a:r>
            <a:r>
              <a:rPr lang="es-ES" dirty="0" err="1"/>
              <a:t>Copyspace</a:t>
            </a:r>
            <a:r>
              <a:rPr lang="es-ES" dirty="0"/>
              <a:t>, </a:t>
            </a:r>
            <a:r>
              <a:rPr lang="es-ES" dirty="0" err="1"/>
              <a:t>Wcopyfind</a:t>
            </a:r>
            <a:r>
              <a:rPr lang="es-ES" dirty="0"/>
              <a:t>, </a:t>
            </a:r>
            <a:r>
              <a:rPr lang="es-ES" dirty="0" err="1"/>
              <a:t>Crossref</a:t>
            </a:r>
            <a:r>
              <a:rPr lang="es-ES" dirty="0"/>
              <a:t>) y otras de pago (</a:t>
            </a:r>
            <a:r>
              <a:rPr lang="es-ES" dirty="0" err="1"/>
              <a:t>Turnitin</a:t>
            </a:r>
            <a:r>
              <a:rPr lang="es-ES" dirty="0"/>
              <a:t>, </a:t>
            </a:r>
            <a:r>
              <a:rPr lang="es-ES" dirty="0" err="1" smtClean="0"/>
              <a:t>Compilatio</a:t>
            </a:r>
            <a:r>
              <a:rPr lang="es-ES" dirty="0" smtClean="0"/>
              <a:t>)</a:t>
            </a:r>
            <a:endParaRPr lang="es-ES" dirty="0"/>
          </a:p>
        </p:txBody>
      </p:sp>
    </p:spTree>
    <p:extLst>
      <p:ext uri="{BB962C8B-B14F-4D97-AF65-F5344CB8AC3E}">
        <p14:creationId xmlns:p14="http://schemas.microsoft.com/office/powerpoint/2010/main" val="2924096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556</Words>
  <Application>Microsoft Office PowerPoint</Application>
  <PresentationFormat>Panorámica</PresentationFormat>
  <Paragraphs>46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Qué es un trabajo académico</vt:lpstr>
      <vt:lpstr>Qué es un trabajo académico</vt:lpstr>
      <vt:lpstr>Problemas</vt:lpstr>
      <vt:lpstr>¿Qué es plagio?</vt:lpstr>
      <vt:lpstr>¿Cuándo cometemos plagio?</vt:lpstr>
      <vt:lpstr>¿Cuándo cometemos plagio?</vt:lpstr>
      <vt:lpstr>¿Qué no es plagio?</vt:lpstr>
      <vt:lpstr>¿Qué son los programas anti plagio?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 elaborar un trabajo académico</dc:title>
  <dc:creator>DCC54DN332</dc:creator>
  <cp:lastModifiedBy>DCC54DN332</cp:lastModifiedBy>
  <cp:revision>9</cp:revision>
  <dcterms:created xsi:type="dcterms:W3CDTF">2020-03-09T16:03:11Z</dcterms:created>
  <dcterms:modified xsi:type="dcterms:W3CDTF">2020-03-10T19:59:01Z</dcterms:modified>
</cp:coreProperties>
</file>