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2" r:id="rId4"/>
    <p:sldId id="263"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11/15/2018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11/15/2018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11/15/2018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istemasoper2.wordpress.com/2014/10/21/seccion-critica/" TargetMode="External"/><Relationship Id="rId2" Type="http://schemas.openxmlformats.org/officeDocument/2006/relationships/hyperlink" Target="http://diccionario.sensagent.com/Algoritmo%20de%20Peterson/es-es/" TargetMode="External"/><Relationship Id="rId1" Type="http://schemas.openxmlformats.org/officeDocument/2006/relationships/slideLayout" Target="../slideLayouts/slideLayout2.xml"/><Relationship Id="rId4" Type="http://schemas.openxmlformats.org/officeDocument/2006/relationships/hyperlink" Target="https://www.aiu.edu/publications/student/spanish/180-207/PDF/sistemas-operativos-procesos-concurrent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Algoritmo de Peterson</a:t>
            </a:r>
            <a:endParaRPr lang="es-MX" dirty="0"/>
          </a:p>
        </p:txBody>
      </p:sp>
      <p:sp>
        <p:nvSpPr>
          <p:cNvPr id="3" name="Subtítulo 2"/>
          <p:cNvSpPr>
            <a:spLocks noGrp="1"/>
          </p:cNvSpPr>
          <p:nvPr>
            <p:ph type="subTitle" idx="1"/>
          </p:nvPr>
        </p:nvSpPr>
        <p:spPr>
          <a:xfrm>
            <a:off x="1069848" y="4389120"/>
            <a:ext cx="7891272" cy="2059806"/>
          </a:xfrm>
        </p:spPr>
        <p:txBody>
          <a:bodyPr/>
          <a:lstStyle/>
          <a:p>
            <a:pPr marL="342900" indent="-342900">
              <a:buFont typeface="Arial" panose="020B0604020202020204" pitchFamily="34" charset="0"/>
              <a:buChar char="•"/>
            </a:pPr>
            <a:r>
              <a:rPr lang="es-MX" dirty="0" smtClean="0"/>
              <a:t>Kevin </a:t>
            </a:r>
            <a:r>
              <a:rPr lang="es-MX" dirty="0" smtClean="0"/>
              <a:t>Ricardo Ceja Ramos</a:t>
            </a:r>
            <a:endParaRPr lang="es-MX" dirty="0" smtClean="0"/>
          </a:p>
          <a:p>
            <a:pPr marL="342900" indent="-342900">
              <a:buFont typeface="Arial" panose="020B0604020202020204" pitchFamily="34" charset="0"/>
              <a:buChar char="•"/>
            </a:pPr>
            <a:r>
              <a:rPr lang="es-MX" dirty="0" smtClean="0"/>
              <a:t>Sergio </a:t>
            </a:r>
            <a:r>
              <a:rPr lang="es-MX" dirty="0" smtClean="0"/>
              <a:t>H</a:t>
            </a:r>
            <a:r>
              <a:rPr lang="es-MX" dirty="0" smtClean="0"/>
              <a:t>errera Rivera</a:t>
            </a:r>
            <a:endParaRPr lang="es-MX" dirty="0" smtClean="0"/>
          </a:p>
          <a:p>
            <a:pPr marL="342900" indent="-342900">
              <a:buFont typeface="Arial" panose="020B0604020202020204" pitchFamily="34" charset="0"/>
              <a:buChar char="•"/>
            </a:pPr>
            <a:r>
              <a:rPr lang="es-MX" dirty="0" smtClean="0"/>
              <a:t>Luis </a:t>
            </a:r>
            <a:r>
              <a:rPr lang="es-MX" dirty="0" smtClean="0"/>
              <a:t>Manuel de Alba Villaseñor</a:t>
            </a:r>
            <a:endParaRPr lang="es-MX" dirty="0" smtClean="0"/>
          </a:p>
          <a:p>
            <a:pPr marL="342900" indent="-342900">
              <a:buFont typeface="Arial" panose="020B0604020202020204" pitchFamily="34" charset="0"/>
              <a:buChar char="•"/>
            </a:pPr>
            <a:r>
              <a:rPr lang="es-MX" dirty="0" smtClean="0"/>
              <a:t>Brian </a:t>
            </a:r>
            <a:r>
              <a:rPr lang="es-MX" dirty="0" smtClean="0"/>
              <a:t>Eduardo Preciado </a:t>
            </a:r>
            <a:r>
              <a:rPr lang="es-MX" smtClean="0"/>
              <a:t>Limon</a:t>
            </a:r>
            <a:endParaRPr lang="es-MX" dirty="0"/>
          </a:p>
        </p:txBody>
      </p:sp>
    </p:spTree>
    <p:extLst>
      <p:ext uri="{BB962C8B-B14F-4D97-AF65-F5344CB8AC3E}">
        <p14:creationId xmlns:p14="http://schemas.microsoft.com/office/powerpoint/2010/main" val="16007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a:t>
            </a:r>
            <a:endParaRPr lang="es-MX" dirty="0"/>
          </a:p>
        </p:txBody>
      </p:sp>
      <p:sp>
        <p:nvSpPr>
          <p:cNvPr id="3" name="Marcador de contenido 2"/>
          <p:cNvSpPr>
            <a:spLocks noGrp="1"/>
          </p:cNvSpPr>
          <p:nvPr>
            <p:ph idx="1"/>
          </p:nvPr>
        </p:nvSpPr>
        <p:spPr/>
        <p:txBody>
          <a:bodyPr/>
          <a:lstStyle/>
          <a:p>
            <a:r>
              <a:rPr lang="es-MX" dirty="0"/>
              <a:t>El </a:t>
            </a:r>
            <a:r>
              <a:rPr lang="es-MX" b="1" dirty="0"/>
              <a:t>algoritmo de Peterson</a:t>
            </a:r>
            <a:r>
              <a:rPr lang="es-MX" dirty="0"/>
              <a:t>, también conocido como </a:t>
            </a:r>
            <a:r>
              <a:rPr lang="es-MX" b="1" dirty="0"/>
              <a:t>solución de Peterson</a:t>
            </a:r>
            <a:r>
              <a:rPr lang="es-MX" dirty="0"/>
              <a:t>, es un </a:t>
            </a:r>
            <a:r>
              <a:rPr lang="es-MX" dirty="0" smtClean="0"/>
              <a:t>algoritmo</a:t>
            </a:r>
            <a:r>
              <a:rPr lang="es-MX" dirty="0"/>
              <a:t> de programación concurrente para exclusión mutua, que permite a dos o más procesos o hilos de ejecución compartir un recurso sin conflictos, utilizando sólo memoria compartida para la comunicación.</a:t>
            </a:r>
          </a:p>
          <a:p>
            <a:r>
              <a:rPr lang="es-MX" dirty="0"/>
              <a:t>Peterson desarrolló el primer algoritmo (1981) para dos procesos que fue una simplificación del algoritmo de </a:t>
            </a:r>
            <a:r>
              <a:rPr lang="es-MX" dirty="0" err="1"/>
              <a:t>Dekker</a:t>
            </a:r>
            <a:r>
              <a:rPr lang="es-MX" dirty="0"/>
              <a:t> para dos procesos. Posteriormente este algoritmo fue generalizado para N procesos.</a:t>
            </a:r>
          </a:p>
          <a:p>
            <a:pPr marL="0" indent="0">
              <a:buNone/>
            </a:pPr>
            <a:endParaRPr lang="es-MX" dirty="0"/>
          </a:p>
        </p:txBody>
      </p:sp>
      <p:pic>
        <p:nvPicPr>
          <p:cNvPr id="4" name="Imagen 3"/>
          <p:cNvPicPr>
            <a:picLocks noChangeAspect="1"/>
          </p:cNvPicPr>
          <p:nvPr/>
        </p:nvPicPr>
        <p:blipFill>
          <a:blip r:embed="rId2"/>
          <a:stretch>
            <a:fillRect/>
          </a:stretch>
        </p:blipFill>
        <p:spPr>
          <a:xfrm>
            <a:off x="4675060" y="4698332"/>
            <a:ext cx="2847975" cy="1600200"/>
          </a:xfrm>
          <a:prstGeom prst="rect">
            <a:avLst/>
          </a:prstGeom>
        </p:spPr>
      </p:pic>
    </p:spTree>
    <p:extLst>
      <p:ext uri="{BB962C8B-B14F-4D97-AF65-F5344CB8AC3E}">
        <p14:creationId xmlns:p14="http://schemas.microsoft.com/office/powerpoint/2010/main" val="8332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Sección critica</a:t>
            </a:r>
            <a:endParaRPr lang="es-MX" dirty="0"/>
          </a:p>
        </p:txBody>
      </p:sp>
      <p:sp>
        <p:nvSpPr>
          <p:cNvPr id="3" name="Marcador de contenido 2"/>
          <p:cNvSpPr>
            <a:spLocks noGrp="1"/>
          </p:cNvSpPr>
          <p:nvPr>
            <p:ph idx="1"/>
          </p:nvPr>
        </p:nvSpPr>
        <p:spPr/>
        <p:txBody>
          <a:bodyPr/>
          <a:lstStyle/>
          <a:p>
            <a:pPr marL="0" indent="0">
              <a:buNone/>
            </a:pPr>
            <a:r>
              <a:rPr lang="es-MX" dirty="0"/>
              <a:t>En programación concurrente, se define como a la porción de código de un programa de computador el cual accede a un recurso compartido (estructura de datos </a:t>
            </a:r>
            <a:r>
              <a:rPr lang="es-MX" dirty="0" err="1"/>
              <a:t>ó</a:t>
            </a:r>
            <a:r>
              <a:rPr lang="es-MX" dirty="0"/>
              <a:t> dispositivo) que no debe de ser accedido por mas de un hilo en ejecución (</a:t>
            </a:r>
            <a:r>
              <a:rPr lang="es-MX" dirty="0" err="1"/>
              <a:t>thread</a:t>
            </a:r>
            <a:r>
              <a:rPr lang="es-MX" dirty="0"/>
              <a:t>). La sección crítica por lo general termina en un tiempo determinado y el hilo, proceso </a:t>
            </a:r>
            <a:r>
              <a:rPr lang="es-MX" dirty="0" err="1"/>
              <a:t>ó</a:t>
            </a:r>
            <a:r>
              <a:rPr lang="es-MX" dirty="0"/>
              <a:t> tarea solo tendrá que esperar un período determinado de tiempo para entrar. Se necesita de un mecanismo de sincronización en la entrada y salida de la sección crítica para asegurar la utilización exclusiva del recurso, por ejemplo un semáforo.</a:t>
            </a:r>
          </a:p>
        </p:txBody>
      </p:sp>
    </p:spTree>
    <p:extLst>
      <p:ext uri="{BB962C8B-B14F-4D97-AF65-F5344CB8AC3E}">
        <p14:creationId xmlns:p14="http://schemas.microsoft.com/office/powerpoint/2010/main" val="198116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Exclusión mutua</a:t>
            </a:r>
            <a:endParaRPr lang="es-MX" dirty="0"/>
          </a:p>
        </p:txBody>
      </p:sp>
      <p:sp>
        <p:nvSpPr>
          <p:cNvPr id="3" name="Marcador de contenido 2"/>
          <p:cNvSpPr>
            <a:spLocks noGrp="1"/>
          </p:cNvSpPr>
          <p:nvPr>
            <p:ph idx="1"/>
          </p:nvPr>
        </p:nvSpPr>
        <p:spPr/>
        <p:txBody>
          <a:bodyPr/>
          <a:lstStyle/>
          <a:p>
            <a:r>
              <a:rPr lang="es-MX" dirty="0"/>
              <a:t>Los algoritmos de exclusión mutua (comúnmente abreviada como </a:t>
            </a:r>
            <a:r>
              <a:rPr lang="es-MX" dirty="0" err="1"/>
              <a:t>mutex</a:t>
            </a:r>
            <a:r>
              <a:rPr lang="es-MX" dirty="0"/>
              <a:t> por mutual </a:t>
            </a:r>
            <a:r>
              <a:rPr lang="es-MX" dirty="0" err="1"/>
              <a:t>exclusion</a:t>
            </a:r>
            <a:r>
              <a:rPr lang="es-MX" dirty="0"/>
              <a:t>) se usan en programación concurrente para evitar que fragmentos de código conocidos como secciones críticas accedan al mismo tiempo a recursos que no deben ser compartidos. La mayor parte de estos recursos son las señales, contadores, colas y otros datos que se emplean en la comunicación entre el código que se ejecuta cuando se da servicio a una interrupción y el código que se ejecuta el resto del tiempo. Se trata de un problema de vital importancia porque, si no se toman las precauciones debidas, una interrupción puede ocurrir entre dos instrucciones cualesquiera del código normal y esto puede provocar graves fallos.</a:t>
            </a:r>
          </a:p>
        </p:txBody>
      </p:sp>
    </p:spTree>
    <p:extLst>
      <p:ext uri="{BB962C8B-B14F-4D97-AF65-F5344CB8AC3E}">
        <p14:creationId xmlns:p14="http://schemas.microsoft.com/office/powerpoint/2010/main" val="240759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8448" y="259401"/>
            <a:ext cx="10058400" cy="1609344"/>
          </a:xfrm>
        </p:spPr>
        <p:txBody>
          <a:bodyPr/>
          <a:lstStyle/>
          <a:p>
            <a:r>
              <a:rPr lang="es-MX" dirty="0" smtClean="0"/>
              <a:t>Algoritmo para 2 procesos</a:t>
            </a:r>
            <a:endParaRPr lang="es-MX" dirty="0"/>
          </a:p>
        </p:txBody>
      </p:sp>
      <p:sp>
        <p:nvSpPr>
          <p:cNvPr id="3" name="Marcador de contenido 2"/>
          <p:cNvSpPr>
            <a:spLocks noGrp="1"/>
          </p:cNvSpPr>
          <p:nvPr>
            <p:ph idx="1"/>
          </p:nvPr>
        </p:nvSpPr>
        <p:spPr>
          <a:xfrm>
            <a:off x="6111080" y="1684259"/>
            <a:ext cx="4007478" cy="3080245"/>
          </a:xfrm>
        </p:spPr>
        <p:txBody>
          <a:bodyPr>
            <a:normAutofit fontScale="55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P0: bandera[1] = 1</a:t>
            </a:r>
          </a:p>
          <a:p>
            <a:pPr marL="0" indent="0">
              <a:buNone/>
            </a:pPr>
            <a:r>
              <a:rPr lang="es-MX" dirty="0"/>
              <a:t>	</a:t>
            </a:r>
            <a:r>
              <a:rPr lang="es-MX" dirty="0" smtClean="0"/>
              <a:t>turno = 1</a:t>
            </a:r>
          </a:p>
          <a:p>
            <a:pPr marL="0" indent="0">
              <a:buNone/>
            </a:pPr>
            <a:r>
              <a:rPr lang="es-MX" dirty="0" err="1" smtClean="0"/>
              <a:t>While</a:t>
            </a:r>
            <a:r>
              <a:rPr lang="es-MX" dirty="0" smtClean="0"/>
              <a:t>(bandera[1] &amp;&amp; turno == 1);</a:t>
            </a:r>
          </a:p>
          <a:p>
            <a:pPr marL="0" indent="0">
              <a:buNone/>
            </a:pPr>
            <a:r>
              <a:rPr lang="es-MX" dirty="0" smtClean="0"/>
              <a:t>//no hace nada, espera</a:t>
            </a:r>
          </a:p>
          <a:p>
            <a:pPr marL="0" indent="0">
              <a:buNone/>
            </a:pPr>
            <a:r>
              <a:rPr lang="es-MX" dirty="0" smtClean="0"/>
              <a:t>//sección critica</a:t>
            </a:r>
          </a:p>
          <a:p>
            <a:pPr marL="0" indent="0">
              <a:buNone/>
            </a:pPr>
            <a:endParaRPr lang="es-MX" dirty="0"/>
          </a:p>
          <a:p>
            <a:pPr marL="0" indent="0">
              <a:buNone/>
            </a:pPr>
            <a:r>
              <a:rPr lang="es-MX" dirty="0" smtClean="0"/>
              <a:t>//fin de la sección critica</a:t>
            </a:r>
          </a:p>
          <a:p>
            <a:pPr marL="0" indent="0">
              <a:buNone/>
            </a:pPr>
            <a:r>
              <a:rPr lang="es-MX" dirty="0" smtClean="0"/>
              <a:t>Bandera[1] = 0</a:t>
            </a:r>
            <a:endParaRPr lang="es-MX" dirty="0"/>
          </a:p>
        </p:txBody>
      </p:sp>
      <p:sp>
        <p:nvSpPr>
          <p:cNvPr id="5" name="Marcador de contenido 2"/>
          <p:cNvSpPr txBox="1">
            <a:spLocks/>
          </p:cNvSpPr>
          <p:nvPr/>
        </p:nvSpPr>
        <p:spPr>
          <a:xfrm>
            <a:off x="1222248" y="1684260"/>
            <a:ext cx="4007478" cy="3080245"/>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MX" dirty="0" smtClean="0"/>
              <a:t>Bandera [0] = 0</a:t>
            </a:r>
          </a:p>
          <a:p>
            <a:pPr marL="0" indent="0">
              <a:buFont typeface="Wingdings" pitchFamily="2" charset="2"/>
              <a:buNone/>
            </a:pPr>
            <a:r>
              <a:rPr lang="es-MX" dirty="0" smtClean="0"/>
              <a:t>Bandera [1] = 0</a:t>
            </a:r>
          </a:p>
          <a:p>
            <a:pPr marL="0" indent="0">
              <a:buFont typeface="Wingdings" pitchFamily="2" charset="2"/>
              <a:buNone/>
            </a:pPr>
            <a:r>
              <a:rPr lang="es-MX" dirty="0" smtClean="0"/>
              <a:t>Turno	        = 4</a:t>
            </a:r>
          </a:p>
          <a:p>
            <a:pPr marL="0" indent="0">
              <a:buFont typeface="Wingdings" pitchFamily="2" charset="2"/>
              <a:buNone/>
            </a:pPr>
            <a:r>
              <a:rPr lang="es-MX" dirty="0" smtClean="0"/>
              <a:t>P0: bandera[0] = 1</a:t>
            </a:r>
          </a:p>
          <a:p>
            <a:pPr marL="0" indent="0">
              <a:buFont typeface="Wingdings" pitchFamily="2" charset="2"/>
              <a:buNone/>
            </a:pPr>
            <a:r>
              <a:rPr lang="es-MX" dirty="0" smtClean="0"/>
              <a:t>	turno = 1</a:t>
            </a:r>
          </a:p>
          <a:p>
            <a:pPr marL="0" indent="0">
              <a:buFont typeface="Wingdings" pitchFamily="2" charset="2"/>
              <a:buNone/>
            </a:pPr>
            <a:r>
              <a:rPr lang="es-MX" dirty="0" err="1" smtClean="0"/>
              <a:t>While</a:t>
            </a:r>
            <a:r>
              <a:rPr lang="es-MX" dirty="0" smtClean="0"/>
              <a:t>(bandera[1] &amp;&amp; turno == 1);</a:t>
            </a:r>
          </a:p>
          <a:p>
            <a:pPr marL="0" indent="0">
              <a:buFont typeface="Wingdings" pitchFamily="2" charset="2"/>
              <a:buNone/>
            </a:pPr>
            <a:r>
              <a:rPr lang="es-MX" dirty="0" smtClean="0"/>
              <a:t>//no hace nada, espera</a:t>
            </a:r>
          </a:p>
          <a:p>
            <a:pPr marL="0" indent="0">
              <a:buFont typeface="Wingdings" pitchFamily="2" charset="2"/>
              <a:buNone/>
            </a:pPr>
            <a:r>
              <a:rPr lang="es-MX" dirty="0" smtClean="0"/>
              <a:t>//sección critica</a:t>
            </a:r>
          </a:p>
          <a:p>
            <a:pPr marL="0" indent="0">
              <a:buFont typeface="Wingdings" pitchFamily="2" charset="2"/>
              <a:buNone/>
            </a:pPr>
            <a:endParaRPr lang="es-MX" dirty="0" smtClean="0"/>
          </a:p>
          <a:p>
            <a:pPr marL="0" indent="0">
              <a:buFont typeface="Wingdings" pitchFamily="2" charset="2"/>
              <a:buNone/>
            </a:pPr>
            <a:r>
              <a:rPr lang="es-MX" dirty="0" smtClean="0"/>
              <a:t>//fin de la sección critica</a:t>
            </a:r>
          </a:p>
          <a:p>
            <a:pPr marL="0" indent="0">
              <a:buFont typeface="Wingdings" pitchFamily="2" charset="2"/>
              <a:buNone/>
            </a:pPr>
            <a:r>
              <a:rPr lang="es-MX" dirty="0" smtClean="0"/>
              <a:t>Bandera[0] = 0</a:t>
            </a:r>
            <a:endParaRPr lang="es-MX" dirty="0"/>
          </a:p>
        </p:txBody>
      </p:sp>
      <p:sp>
        <p:nvSpPr>
          <p:cNvPr id="6" name="CuadroTexto 5"/>
          <p:cNvSpPr txBox="1"/>
          <p:nvPr/>
        </p:nvSpPr>
        <p:spPr>
          <a:xfrm>
            <a:off x="1222248" y="4856748"/>
            <a:ext cx="8607552" cy="1477328"/>
          </a:xfrm>
          <a:prstGeom prst="rect">
            <a:avLst/>
          </a:prstGeom>
          <a:noFill/>
        </p:spPr>
        <p:txBody>
          <a:bodyPr wrap="square" rtlCol="0">
            <a:spAutoFit/>
          </a:bodyPr>
          <a:lstStyle/>
          <a:p>
            <a:r>
              <a:rPr lang="es-MX" dirty="0"/>
              <a:t>Los procesos p0 y p1 no pueden estar en la sección crítica al mismo tiempo: si p0 está en la sección crítica, entonces bandera[0] = 1, y ocurre que bandera[1] = 0, con lo que p1 ha terminado la sección crítica, o que la variable compartida turno = 0, con lo que p1 está esperando para entrar a la sección crítica. En ambos casos, p1 no puede estar en la sección crítica...</a:t>
            </a:r>
          </a:p>
        </p:txBody>
      </p:sp>
    </p:spTree>
    <p:extLst>
      <p:ext uri="{BB962C8B-B14F-4D97-AF65-F5344CB8AC3E}">
        <p14:creationId xmlns:p14="http://schemas.microsoft.com/office/powerpoint/2010/main" val="402992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 para n procesos</a:t>
            </a:r>
            <a:endParaRPr lang="es-MX" dirty="0"/>
          </a:p>
        </p:txBody>
      </p:sp>
      <p:sp>
        <p:nvSpPr>
          <p:cNvPr id="3" name="Marcador de contenido 2"/>
          <p:cNvSpPr>
            <a:spLocks noGrp="1"/>
          </p:cNvSpPr>
          <p:nvPr>
            <p:ph idx="1"/>
          </p:nvPr>
        </p:nvSpPr>
        <p:spPr>
          <a:xfrm>
            <a:off x="973596" y="2377440"/>
            <a:ext cx="10058400" cy="4050792"/>
          </a:xfrm>
        </p:spPr>
        <p:txBody>
          <a:bodyPr>
            <a:normAutofit fontScale="85000" lnSpcReduction="20000"/>
          </a:bodyPr>
          <a:lstStyle/>
          <a:p>
            <a:pPr marL="0" indent="0">
              <a:buNone/>
            </a:pPr>
            <a:r>
              <a:rPr lang="es-MX" dirty="0" smtClean="0"/>
              <a:t>// Variables compartidas</a:t>
            </a:r>
          </a:p>
          <a:p>
            <a:pPr marL="0" indent="0">
              <a:buNone/>
            </a:pPr>
            <a:r>
              <a:rPr lang="es-MX" dirty="0" smtClean="0"/>
              <a:t>Bandera: </a:t>
            </a:r>
            <a:r>
              <a:rPr lang="es-MX" dirty="0" err="1" smtClean="0"/>
              <a:t>array</a:t>
            </a:r>
            <a:r>
              <a:rPr lang="es-MX" dirty="0" smtClean="0"/>
              <a:t>[0..N-1] of -1...n-2; //inicializada a -1</a:t>
            </a:r>
          </a:p>
          <a:p>
            <a:pPr marL="0" indent="0">
              <a:buNone/>
            </a:pPr>
            <a:r>
              <a:rPr lang="es-MX" dirty="0" smtClean="0"/>
              <a:t>Turno: </a:t>
            </a:r>
            <a:r>
              <a:rPr lang="es-MX" dirty="0" err="1" smtClean="0"/>
              <a:t>array</a:t>
            </a:r>
            <a:r>
              <a:rPr lang="es-MX" dirty="0" smtClean="0"/>
              <a:t>[0..N-2] of 0..n-1; // inicializada a 0</a:t>
            </a:r>
          </a:p>
          <a:p>
            <a:pPr marL="0" indent="0">
              <a:buNone/>
            </a:pPr>
            <a:r>
              <a:rPr lang="es-MX" dirty="0" smtClean="0"/>
              <a:t>// Protocolo para Pi (i =0,…,N-1)</a:t>
            </a:r>
          </a:p>
          <a:p>
            <a:pPr marL="0" indent="0">
              <a:buNone/>
            </a:pPr>
            <a:r>
              <a:rPr lang="es-MX" dirty="0" smtClean="0"/>
              <a:t>J: 0.. N-2;// variable local indicando la etapa</a:t>
            </a:r>
          </a:p>
          <a:p>
            <a:pPr marL="0" indent="0">
              <a:buNone/>
            </a:pPr>
            <a:r>
              <a:rPr lang="es-MX" dirty="0" err="1" smtClean="0"/>
              <a:t>For</a:t>
            </a:r>
            <a:r>
              <a:rPr lang="es-MX" dirty="0" smtClean="0"/>
              <a:t>(j = 0 </a:t>
            </a:r>
            <a:r>
              <a:rPr lang="es-MX" dirty="0" err="1" smtClean="0"/>
              <a:t>to</a:t>
            </a:r>
            <a:r>
              <a:rPr lang="es-MX" dirty="0" smtClean="0"/>
              <a:t> N - 2){</a:t>
            </a:r>
          </a:p>
          <a:p>
            <a:pPr marL="0" indent="0">
              <a:buNone/>
            </a:pPr>
            <a:r>
              <a:rPr lang="es-MX" dirty="0" smtClean="0"/>
              <a:t>	bandera[i] = j;</a:t>
            </a:r>
          </a:p>
          <a:p>
            <a:pPr marL="0" indent="0">
              <a:buNone/>
            </a:pPr>
            <a:r>
              <a:rPr lang="es-MX" dirty="0" smtClean="0"/>
              <a:t>	turno[j] = i;</a:t>
            </a:r>
          </a:p>
          <a:p>
            <a:pPr marL="0" indent="0">
              <a:buNone/>
            </a:pPr>
            <a:r>
              <a:rPr lang="es-MX" dirty="0"/>
              <a:t>	</a:t>
            </a:r>
            <a:r>
              <a:rPr lang="es-MX" dirty="0" err="1" smtClean="0"/>
              <a:t>while</a:t>
            </a:r>
            <a:r>
              <a:rPr lang="es-MX" dirty="0" smtClean="0"/>
              <a:t> [(</a:t>
            </a:r>
            <a:r>
              <a:rPr lang="es-MX" dirty="0">
                <a:solidFill>
                  <a:srgbClr val="1B1B21"/>
                </a:solidFill>
                <a:latin typeface="Arial Unicode MS" panose="020B0604020202020204" pitchFamily="34" charset="-128"/>
              </a:rPr>
              <a:t>(∃ k ≠ i : bandera[k] ≥ j) ∧ (turno[k] == i)</a:t>
            </a:r>
            <a:r>
              <a:rPr lang="es-MX" dirty="0" smtClean="0"/>
              <a:t>)]</a:t>
            </a:r>
            <a:endParaRPr lang="es-MX" dirty="0"/>
          </a:p>
          <a:p>
            <a:pPr marL="0" indent="0">
              <a:buNone/>
            </a:pPr>
            <a:r>
              <a:rPr lang="es-MX" dirty="0" smtClean="0"/>
              <a:t>}</a:t>
            </a:r>
          </a:p>
          <a:p>
            <a:pPr marL="0" lvl="0" indent="0">
              <a:buNone/>
            </a:pPr>
            <a:r>
              <a:rPr lang="es-MX" dirty="0">
                <a:solidFill>
                  <a:srgbClr val="1B1B21"/>
                </a:solidFill>
                <a:latin typeface="Arial Unicode MS" panose="020B0604020202020204" pitchFamily="34" charset="-128"/>
              </a:rPr>
              <a:t>&lt;sección crítica&gt; </a:t>
            </a:r>
            <a:endParaRPr lang="es-MX" dirty="0" smtClean="0">
              <a:solidFill>
                <a:srgbClr val="1B1B21"/>
              </a:solidFill>
              <a:latin typeface="Arial Unicode MS" panose="020B0604020202020204" pitchFamily="34" charset="-128"/>
            </a:endParaRPr>
          </a:p>
          <a:p>
            <a:pPr marL="0" lvl="0" indent="0">
              <a:buNone/>
            </a:pPr>
            <a:r>
              <a:rPr lang="es-MX" dirty="0" smtClean="0">
                <a:solidFill>
                  <a:srgbClr val="1B1B21"/>
                </a:solidFill>
                <a:latin typeface="Arial Unicode MS" panose="020B0604020202020204" pitchFamily="34" charset="-128"/>
              </a:rPr>
              <a:t>bandera[i</a:t>
            </a:r>
            <a:r>
              <a:rPr lang="es-MX" dirty="0">
                <a:solidFill>
                  <a:srgbClr val="1B1B21"/>
                </a:solidFill>
                <a:latin typeface="Arial Unicode MS" panose="020B0604020202020204" pitchFamily="34" charset="-128"/>
              </a:rPr>
              <a:t>] = </a:t>
            </a:r>
            <a:r>
              <a:rPr lang="es-MX" dirty="0" smtClean="0">
                <a:solidFill>
                  <a:srgbClr val="1B1B21"/>
                </a:solidFill>
                <a:latin typeface="Arial Unicode MS" panose="020B0604020202020204" pitchFamily="34" charset="-128"/>
              </a:rPr>
              <a:t>- 1;</a:t>
            </a:r>
            <a:endParaRPr lang="es-MX" sz="4800" dirty="0">
              <a:latin typeface="Arial" panose="020B0604020202020204" pitchFamily="34" charset="0"/>
            </a:endParaRPr>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68255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smtClean="0">
                <a:hlinkClick r:id="rId2"/>
              </a:rPr>
              <a:t>http</a:t>
            </a:r>
            <a:r>
              <a:rPr lang="es-MX" dirty="0">
                <a:hlinkClick r:id="rId2"/>
              </a:rPr>
              <a:t>://diccionario.sensagent.com/Algoritmo%20de%20Peterson/es-es</a:t>
            </a:r>
            <a:r>
              <a:rPr lang="es-MX" dirty="0" smtClean="0">
                <a:hlinkClick r:id="rId2"/>
              </a:rPr>
              <a:t>/</a:t>
            </a:r>
            <a:endParaRPr lang="es-MX" dirty="0" smtClean="0"/>
          </a:p>
          <a:p>
            <a:r>
              <a:rPr lang="es-MX" dirty="0">
                <a:hlinkClick r:id="rId3"/>
              </a:rPr>
              <a:t>https://sistemasoper2.wordpress.com/2014/10/21/seccion-critica</a:t>
            </a:r>
            <a:r>
              <a:rPr lang="es-MX" dirty="0" smtClean="0">
                <a:hlinkClick r:id="rId3"/>
              </a:rPr>
              <a:t>/</a:t>
            </a:r>
            <a:endParaRPr lang="es-MX" dirty="0" smtClean="0"/>
          </a:p>
          <a:p>
            <a:r>
              <a:rPr lang="es-MX" dirty="0">
                <a:hlinkClick r:id="rId4"/>
              </a:rPr>
              <a:t>https://</a:t>
            </a:r>
            <a:r>
              <a:rPr lang="es-MX" dirty="0" smtClean="0">
                <a:hlinkClick r:id="rId4"/>
              </a:rPr>
              <a:t>www.aiu.edu/publications/student/spanish/180-207/PDF/sistemas-operativos-procesos-concurrentes.pdf</a:t>
            </a:r>
            <a:endParaRPr lang="es-MX" dirty="0" smtClean="0"/>
          </a:p>
        </p:txBody>
      </p:sp>
    </p:spTree>
    <p:extLst>
      <p:ext uri="{BB962C8B-B14F-4D97-AF65-F5344CB8AC3E}">
        <p14:creationId xmlns:p14="http://schemas.microsoft.com/office/powerpoint/2010/main" val="2440477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75</TotalTime>
  <Words>441</Words>
  <Application>Microsoft Office PowerPoint</Application>
  <PresentationFormat>Panorámica</PresentationFormat>
  <Paragraphs>53</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 Unicode MS</vt:lpstr>
      <vt:lpstr>Arial</vt:lpstr>
      <vt:lpstr>Rockwell</vt:lpstr>
      <vt:lpstr>Rockwell Condensed</vt:lpstr>
      <vt:lpstr>Wingdings</vt:lpstr>
      <vt:lpstr>Tipo de madera</vt:lpstr>
      <vt:lpstr>Algoritmo de Peterson</vt:lpstr>
      <vt:lpstr>descripción</vt:lpstr>
      <vt:lpstr>Sección critica</vt:lpstr>
      <vt:lpstr>Exclusión mutua</vt:lpstr>
      <vt:lpstr>Algoritmo para 2 procesos</vt:lpstr>
      <vt:lpstr>Algoritmo para n procesos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Peterson</dc:title>
  <dc:creator>luis</dc:creator>
  <cp:lastModifiedBy>luis</cp:lastModifiedBy>
  <cp:revision>10</cp:revision>
  <dcterms:created xsi:type="dcterms:W3CDTF">2018-10-31T00:14:06Z</dcterms:created>
  <dcterms:modified xsi:type="dcterms:W3CDTF">2018-11-15T14:38:58Z</dcterms:modified>
</cp:coreProperties>
</file>