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0" r:id="rId3"/>
    <p:sldId id="261" r:id="rId4"/>
    <p:sldId id="268" r:id="rId5"/>
    <p:sldId id="267" r:id="rId6"/>
    <p:sldId id="269" r:id="rId7"/>
    <p:sldId id="263" r:id="rId8"/>
    <p:sldId id="265"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96247" autoAdjust="0"/>
  </p:normalViewPr>
  <p:slideViewPr>
    <p:cSldViewPr snapToGrid="0">
      <p:cViewPr>
        <p:scale>
          <a:sx n="100" d="100"/>
          <a:sy n="100" d="100"/>
        </p:scale>
        <p:origin x="87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10/10/2022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10/10/2022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Sergio </a:t>
            </a:r>
            <a:r>
              <a:rPr lang="en-US" dirty="0" err="1">
                <a:solidFill>
                  <a:srgbClr val="FFFFFF"/>
                </a:solidFill>
              </a:rPr>
              <a:t>Mateos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219075"/>
            <a:ext cx="5872826" cy="6438900"/>
          </a:xfrm>
        </p:spPr>
        <p:txBody>
          <a:bodyPr anchor="ctr">
            <a:normAutofit/>
          </a:bodyPr>
          <a:lstStyle/>
          <a:p>
            <a:r>
              <a:rPr lang="en-US" sz="2400" dirty="0">
                <a:latin typeface="Times New Roman" panose="02020603050405020304" pitchFamily="18" charset="0"/>
                <a:cs typeface="Times New Roman" panose="02020603050405020304" pitchFamily="18" charset="0"/>
              </a:rPr>
              <a:t>The system shall confirm the information to register (Full Name, address, payment information, phone number, package).</a:t>
            </a:r>
          </a:p>
          <a:p>
            <a:r>
              <a:rPr lang="en-US" sz="2400" dirty="0">
                <a:latin typeface="Times New Roman" panose="02020603050405020304" pitchFamily="18" charset="0"/>
                <a:cs typeface="Times New Roman" panose="02020603050405020304" pitchFamily="18" charset="0"/>
              </a:rPr>
              <a:t>The system shall update any changes from the DMV.</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shall notify customers if their account is accessed from an unknown device.</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shall allow access to information based on their role in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DrivinPass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shall allow customers to reset their passwords</a:t>
            </a:r>
            <a:endParaRPr lang="en-US" sz="4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descr="Diagram&#10;&#10;Description automatically generated">
            <a:extLst>
              <a:ext uri="{FF2B5EF4-FFF2-40B4-BE49-F238E27FC236}">
                <a16:creationId xmlns:a16="http://schemas.microsoft.com/office/drawing/2014/main" id="{32E5C1A8-4F42-087A-E177-1C28B97FBE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6399" y="1114743"/>
            <a:ext cx="6391275" cy="471433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5CE49C-2D00-CA6A-6691-80B2468D5775}"/>
              </a:ext>
            </a:extLst>
          </p:cNvPr>
          <p:cNvSpPr>
            <a:spLocks noGrp="1"/>
          </p:cNvSpPr>
          <p:nvPr>
            <p:ph type="title"/>
          </p:nvPr>
        </p:nvSpPr>
        <p:spPr>
          <a:xfrm>
            <a:off x="1314824" y="735105"/>
            <a:ext cx="10053763" cy="2951069"/>
          </a:xfrm>
        </p:spPr>
        <p:txBody>
          <a:bodyPr vert="horz" lIns="91440" tIns="45720" rIns="91440" bIns="45720" rtlCol="0" anchor="b">
            <a:normAutofit/>
          </a:bodyPr>
          <a:lstStyle/>
          <a:p>
            <a:pPr algn="ctr"/>
            <a:r>
              <a:rPr lang="en-US" sz="4800" kern="1200">
                <a:solidFill>
                  <a:srgbClr val="FFFFFF"/>
                </a:solidFill>
                <a:latin typeface="+mj-lt"/>
                <a:ea typeface="+mj-ea"/>
                <a:cs typeface="+mj-cs"/>
              </a:rPr>
              <a:t>UML Use Case Diagram</a:t>
            </a:r>
            <a:endParaRPr lang="en-US" sz="48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C27E8BD8-05BE-965C-DC0A-CC4A8FDF4A65}"/>
              </a:ext>
            </a:extLst>
          </p:cNvPr>
          <p:cNvSpPr txBox="1"/>
          <p:nvPr/>
        </p:nvSpPr>
        <p:spPr>
          <a:xfrm>
            <a:off x="361947" y="4758901"/>
            <a:ext cx="11468100" cy="1569660"/>
          </a:xfrm>
          <a:prstGeom prst="rect">
            <a:avLst/>
          </a:prstGeom>
          <a:noFill/>
        </p:spPr>
        <p:txBody>
          <a:bodyPr wrap="square" rtlCol="0">
            <a:spAutoFit/>
          </a:bodyPr>
          <a:lstStyle/>
          <a:p>
            <a:pPr algn="ctr"/>
            <a:r>
              <a:rPr lang="en-US" sz="2400" dirty="0">
                <a:effectLst/>
                <a:latin typeface="Times New Roman" panose="02020603050405020304" pitchFamily="18" charset="0"/>
                <a:ea typeface="Cambria" panose="02040503050406030204" pitchFamily="18" charset="0"/>
              </a:rPr>
              <a:t>The UML Use Case Diagram is a representation of how the role of “Student” (user), “IT Admin” (this includes secretary, drive professor, and server), and “Project Owner” or “Admin” (Liam). The UML shows the role and the action of each actor interacting with </a:t>
            </a:r>
            <a:r>
              <a:rPr lang="en-US" sz="2400" dirty="0">
                <a:latin typeface="Times New Roman" panose="02020603050405020304" pitchFamily="18" charset="0"/>
                <a:ea typeface="Cambria" panose="02040503050406030204" pitchFamily="18" charset="0"/>
              </a:rPr>
              <a:t>the </a:t>
            </a:r>
            <a:r>
              <a:rPr lang="en-US" sz="2400" dirty="0">
                <a:effectLst/>
                <a:latin typeface="Times New Roman" panose="02020603050405020304" pitchFamily="18" charset="0"/>
                <a:ea typeface="Cambria" panose="02040503050406030204" pitchFamily="18" charset="0"/>
              </a:rPr>
              <a:t>other. </a:t>
            </a:r>
            <a:endParaRPr lang="en-US" sz="2400" dirty="0"/>
          </a:p>
        </p:txBody>
      </p:sp>
    </p:spTree>
    <p:extLst>
      <p:ext uri="{BB962C8B-B14F-4D97-AF65-F5344CB8AC3E}">
        <p14:creationId xmlns:p14="http://schemas.microsoft.com/office/powerpoint/2010/main" val="337714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Picture 5" descr="Diagram&#10;&#10;Description automatically generated">
            <a:extLst>
              <a:ext uri="{FF2B5EF4-FFF2-40B4-BE49-F238E27FC236}">
                <a16:creationId xmlns:a16="http://schemas.microsoft.com/office/drawing/2014/main" id="{82B402C9-D99C-334E-7295-1E266330C82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5" t="8268" r="2760" b="3666"/>
          <a:stretch/>
        </p:blipFill>
        <p:spPr>
          <a:xfrm>
            <a:off x="5052190" y="860864"/>
            <a:ext cx="6986894" cy="4206436"/>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3BA07B5-6535-6F6C-E95E-FD2505BEAE45}"/>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UML Activity Diagram</a:t>
            </a:r>
          </a:p>
        </p:txBody>
      </p:sp>
      <p:sp>
        <p:nvSpPr>
          <p:cNvPr id="4" name="TextBox 3">
            <a:extLst>
              <a:ext uri="{FF2B5EF4-FFF2-40B4-BE49-F238E27FC236}">
                <a16:creationId xmlns:a16="http://schemas.microsoft.com/office/drawing/2014/main" id="{05C6A747-8713-1874-276A-7F4C8DA4DF18}"/>
              </a:ext>
            </a:extLst>
          </p:cNvPr>
          <p:cNvSpPr txBox="1"/>
          <p:nvPr/>
        </p:nvSpPr>
        <p:spPr>
          <a:xfrm>
            <a:off x="276225" y="4762500"/>
            <a:ext cx="11658600"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The UML Activity Diagram is the representation of how the student interacts with the platform from the begging which would start on the login/sign-up and finish when the student is available to take test and schedule a driving test.</a:t>
            </a:r>
          </a:p>
        </p:txBody>
      </p:sp>
    </p:spTree>
    <p:extLst>
      <p:ext uri="{BB962C8B-B14F-4D97-AF65-F5344CB8AC3E}">
        <p14:creationId xmlns:p14="http://schemas.microsoft.com/office/powerpoint/2010/main" val="237337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5562600" y="152400"/>
            <a:ext cx="6496050" cy="5880100"/>
          </a:xfrm>
        </p:spPr>
        <p:txBody>
          <a:bodyPr anchor="ctr">
            <a:normAutofit/>
          </a:bodyPr>
          <a:lstStyle/>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Customers are required to have a unique username and password to secure their accounts</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 of HTTP will secure the connection, preventing data exchange between the customer and the server</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Aware customers when they are using suspicious networks to prevent a data leak</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Customers will have a certain number of attempts to log in (4 attempts), after that, the customers will be notifying the issue and asked for authentication proof like Secured Questions, Phone Number Pin (send via text message), or email verification code (send via the email address)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5715000" y="678041"/>
            <a:ext cx="6276975" cy="5230634"/>
          </a:xfrm>
        </p:spPr>
        <p:txBody>
          <a:bodyPr anchor="ctr">
            <a:normAutofit/>
          </a:bodyPr>
          <a:lstStyle/>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Customers will be limited if their hardware does not have enough capability to implement the app or website</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customers will need to have a certain amount of time each week and the required capital to purchase at least the cheapest package</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would be limited capability if the internet connection is low</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 has a strict time limit</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 owner does not specify a budget to work around it</a:t>
            </a:r>
            <a:endParaRPr sz="3200"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1401</TotalTime>
  <Words>609</Words>
  <Application>Microsoft Office PowerPoint</Application>
  <PresentationFormat>Widescreen</PresentationFormat>
  <Paragraphs>37</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DriverPass System Analysis</vt:lpstr>
      <vt:lpstr>System Requirements</vt:lpstr>
      <vt:lpstr>Use Case Diagram</vt:lpstr>
      <vt:lpstr>UML Use Case Diagram</vt:lpstr>
      <vt:lpstr>Activity Diagram</vt:lpstr>
      <vt:lpstr>UML 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SercH MateoS</cp:lastModifiedBy>
  <cp:revision>21</cp:revision>
  <dcterms:created xsi:type="dcterms:W3CDTF">2019-10-14T02:36:52Z</dcterms:created>
  <dcterms:modified xsi:type="dcterms:W3CDTF">2022-10-10T14:44:50Z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