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D97113-FD01-428C-B878-13BBB2CE830F}">
  <a:tblStyle styleId="{A5D97113-FD01-428C-B878-13BBB2CE83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5.xml"/><Relationship Id="rId22" Type="http://schemas.openxmlformats.org/officeDocument/2006/relationships/font" Target="fonts/Lato-boldItalic.fntdata"/><Relationship Id="rId10" Type="http://schemas.openxmlformats.org/officeDocument/2006/relationships/slide" Target="slides/slide4.xml"/><Relationship Id="rId21"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regular.fntdata"/><Relationship Id="rId14" Type="http://schemas.openxmlformats.org/officeDocument/2006/relationships/slide" Target="slides/slide8.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slideMaster" Target="slideMasters/slideMaster1.xml"/><Relationship Id="rId19" Type="http://schemas.openxmlformats.org/officeDocument/2006/relationships/font" Target="fonts/Lato-regular.fntdata"/><Relationship Id="rId6" Type="http://schemas.openxmlformats.org/officeDocument/2006/relationships/notesMaster" Target="notesMasters/notesMaster1.xml"/><Relationship Id="rId18"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1687363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1687363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1687363f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1687363f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9abcc198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First pie chart: Results from the post-pilot survey</a:t>
            </a:r>
            <a:endParaRPr sz="1000"/>
          </a:p>
          <a:p>
            <a:pPr indent="0" lvl="0" marL="0" rtl="0" algn="l">
              <a:spcBef>
                <a:spcPts val="0"/>
              </a:spcBef>
              <a:spcAft>
                <a:spcPts val="0"/>
              </a:spcAft>
              <a:buNone/>
            </a:pPr>
            <a:r>
              <a:rPr lang="en" sz="1000"/>
              <a:t>Second pie chart: Results from the post-launch survey, after making changes</a:t>
            </a:r>
            <a:endParaRPr sz="1000"/>
          </a:p>
          <a:p>
            <a:pPr indent="0" lvl="0" marL="0" rtl="0" algn="l">
              <a:spcBef>
                <a:spcPts val="0"/>
              </a:spcBef>
              <a:spcAft>
                <a:spcPts val="0"/>
              </a:spcAft>
              <a:buNone/>
            </a:pPr>
            <a:r>
              <a:rPr lang="en" sz="1000"/>
              <a:t>Satisfaction has gone up from 72% (4 and 5 rating) to 86% (4 and 5 rating)</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Post-pilot data:</a:t>
            </a:r>
            <a:endParaRPr sz="1000"/>
          </a:p>
          <a:p>
            <a:pPr indent="0" lvl="0" marL="0" rtl="0" algn="l">
              <a:spcBef>
                <a:spcPts val="0"/>
              </a:spcBef>
              <a:spcAft>
                <a:spcPts val="0"/>
              </a:spcAft>
              <a:buClr>
                <a:schemeClr val="dk1"/>
              </a:buClr>
              <a:buSzPts val="1100"/>
              <a:buFont typeface="Arial"/>
              <a:buNone/>
            </a:pPr>
            <a:r>
              <a:rPr lang="en" sz="1000"/>
              <a:t>1 - Lacking	2	4%</a:t>
            </a:r>
            <a:endParaRPr sz="1000"/>
          </a:p>
          <a:p>
            <a:pPr indent="0" lvl="0" marL="0" rtl="0" algn="l">
              <a:spcBef>
                <a:spcPts val="0"/>
              </a:spcBef>
              <a:spcAft>
                <a:spcPts val="0"/>
              </a:spcAft>
              <a:buClr>
                <a:schemeClr val="dk1"/>
              </a:buClr>
              <a:buSzPts val="1100"/>
              <a:buFont typeface="Arial"/>
              <a:buNone/>
            </a:pPr>
            <a:r>
              <a:rPr lang="en" sz="1000"/>
              <a:t>2		5	10%</a:t>
            </a:r>
            <a:endParaRPr sz="1000"/>
          </a:p>
          <a:p>
            <a:pPr indent="0" lvl="0" marL="0" rtl="0" algn="l">
              <a:spcBef>
                <a:spcPts val="0"/>
              </a:spcBef>
              <a:spcAft>
                <a:spcPts val="0"/>
              </a:spcAft>
              <a:buClr>
                <a:schemeClr val="dk1"/>
              </a:buClr>
              <a:buSzPts val="1100"/>
              <a:buFont typeface="Arial"/>
              <a:buNone/>
            </a:pPr>
            <a:r>
              <a:rPr lang="en" sz="1000"/>
              <a:t>3		7	14%</a:t>
            </a:r>
            <a:endParaRPr sz="1000"/>
          </a:p>
          <a:p>
            <a:pPr indent="0" lvl="0" marL="0" rtl="0" algn="l">
              <a:spcBef>
                <a:spcPts val="0"/>
              </a:spcBef>
              <a:spcAft>
                <a:spcPts val="0"/>
              </a:spcAft>
              <a:buClr>
                <a:schemeClr val="dk1"/>
              </a:buClr>
              <a:buSzPts val="1100"/>
              <a:buFont typeface="Arial"/>
              <a:buNone/>
            </a:pPr>
            <a:r>
              <a:rPr lang="en" sz="1000"/>
              <a:t>4		20	40%</a:t>
            </a:r>
            <a:endParaRPr sz="1000"/>
          </a:p>
          <a:p>
            <a:pPr indent="0" lvl="0" marL="0" rtl="0" algn="l">
              <a:spcBef>
                <a:spcPts val="0"/>
              </a:spcBef>
              <a:spcAft>
                <a:spcPts val="0"/>
              </a:spcAft>
              <a:buNone/>
            </a:pPr>
            <a:r>
              <a:rPr lang="en" sz="1000"/>
              <a:t>5 - Great	16	32%</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Post-launch data:</a:t>
            </a:r>
            <a:endParaRPr sz="1000"/>
          </a:p>
          <a:p>
            <a:pPr indent="0" lvl="0" marL="0" rtl="0" algn="l">
              <a:spcBef>
                <a:spcPts val="0"/>
              </a:spcBef>
              <a:spcAft>
                <a:spcPts val="0"/>
              </a:spcAft>
              <a:buNone/>
            </a:pPr>
            <a:r>
              <a:rPr lang="en" sz="1000"/>
              <a:t>1 - Lacking	1	2%</a:t>
            </a:r>
            <a:endParaRPr sz="1000"/>
          </a:p>
          <a:p>
            <a:pPr indent="0" lvl="0" marL="0" rtl="0" algn="l">
              <a:spcBef>
                <a:spcPts val="0"/>
              </a:spcBef>
              <a:spcAft>
                <a:spcPts val="0"/>
              </a:spcAft>
              <a:buNone/>
            </a:pPr>
            <a:r>
              <a:rPr lang="en" sz="1000"/>
              <a:t>2		2	4%</a:t>
            </a:r>
            <a:endParaRPr sz="1000"/>
          </a:p>
          <a:p>
            <a:pPr indent="0" lvl="0" marL="0" rtl="0" algn="l">
              <a:spcBef>
                <a:spcPts val="0"/>
              </a:spcBef>
              <a:spcAft>
                <a:spcPts val="0"/>
              </a:spcAft>
              <a:buNone/>
            </a:pPr>
            <a:r>
              <a:rPr lang="en" sz="1000"/>
              <a:t>3		4	8%</a:t>
            </a:r>
            <a:endParaRPr sz="1000"/>
          </a:p>
          <a:p>
            <a:pPr indent="0" lvl="0" marL="0" rtl="0" algn="l">
              <a:spcBef>
                <a:spcPts val="0"/>
              </a:spcBef>
              <a:spcAft>
                <a:spcPts val="0"/>
              </a:spcAft>
              <a:buNone/>
            </a:pPr>
            <a:r>
              <a:rPr lang="en" sz="1000"/>
              <a:t>4		22	44%</a:t>
            </a:r>
            <a:endParaRPr sz="1000"/>
          </a:p>
          <a:p>
            <a:pPr indent="0" lvl="0" marL="0" rtl="0" algn="l">
              <a:spcBef>
                <a:spcPts val="0"/>
              </a:spcBef>
              <a:spcAft>
                <a:spcPts val="0"/>
              </a:spcAft>
              <a:buNone/>
            </a:pPr>
            <a:r>
              <a:rPr lang="en" sz="1000"/>
              <a:t>5 - Great	21	42%</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0414877a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This is a chart of Sauce &amp; Spoon revenue, showing that after tablet implementation, revenue increased. </a:t>
            </a:r>
            <a:r>
              <a:rPr lang="en" sz="1000"/>
              <a:t>December revenue was up to 20% over September’s monthly revenue.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Sales data:</a:t>
            </a:r>
            <a:endParaRPr sz="1000"/>
          </a:p>
          <a:p>
            <a:pPr indent="0" lvl="0" marL="0" rtl="0" algn="l">
              <a:lnSpc>
                <a:spcPct val="115000"/>
              </a:lnSpc>
              <a:spcBef>
                <a:spcPts val="0"/>
              </a:spcBef>
              <a:spcAft>
                <a:spcPts val="0"/>
              </a:spcAft>
              <a:buNone/>
            </a:pPr>
            <a:r>
              <a:rPr lang="en" sz="1000"/>
              <a:t>October</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November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December</a:t>
            </a:r>
            <a:endParaRPr sz="1000"/>
          </a:p>
          <a:p>
            <a:pPr indent="0" lvl="0" marL="0" rtl="0" algn="l">
              <a:lnSpc>
                <a:spcPct val="115000"/>
              </a:lnSpc>
              <a:spcBef>
                <a:spcPts val="0"/>
              </a:spcBef>
              <a:spcAft>
                <a:spcPts val="0"/>
              </a:spcAft>
              <a:buNone/>
            </a:pPr>
            <a:r>
              <a:rPr lang="en" sz="1000"/>
              <a:t>$62,000.00</a:t>
            </a:r>
            <a:endParaRPr sz="1000"/>
          </a:p>
          <a:p>
            <a:pPr indent="0" lvl="0" marL="0" rtl="0" algn="l">
              <a:lnSpc>
                <a:spcPct val="115000"/>
              </a:lnSpc>
              <a:spcBef>
                <a:spcPts val="0"/>
              </a:spcBef>
              <a:spcAft>
                <a:spcPts val="0"/>
              </a:spcAft>
              <a:buNone/>
            </a:pPr>
            <a:r>
              <a:rPr lang="en" sz="1000"/>
              <a:t>January</a:t>
            </a:r>
            <a:endParaRPr sz="1000"/>
          </a:p>
          <a:p>
            <a:pPr indent="0" lvl="0" marL="0" rtl="0" algn="l">
              <a:lnSpc>
                <a:spcPct val="115000"/>
              </a:lnSpc>
              <a:spcBef>
                <a:spcPts val="0"/>
              </a:spcBef>
              <a:spcAft>
                <a:spcPts val="0"/>
              </a:spcAft>
              <a:buNone/>
            </a:pPr>
            <a:r>
              <a:rPr lang="en" sz="1000"/>
              <a:t>$63,000.00</a:t>
            </a:r>
            <a:endParaRPr sz="1000"/>
          </a:p>
          <a:p>
            <a:pPr indent="0" lvl="0" marL="0" rtl="0" algn="l">
              <a:lnSpc>
                <a:spcPct val="115000"/>
              </a:lnSpc>
              <a:spcBef>
                <a:spcPts val="0"/>
              </a:spcBef>
              <a:spcAft>
                <a:spcPts val="0"/>
              </a:spcAft>
              <a:buNone/>
            </a:pPr>
            <a:r>
              <a:rPr lang="en" sz="1000"/>
              <a:t>February</a:t>
            </a:r>
            <a:endParaRPr sz="1000"/>
          </a:p>
          <a:p>
            <a:pPr indent="0" lvl="0" marL="0" rtl="0" algn="l">
              <a:lnSpc>
                <a:spcPct val="115000"/>
              </a:lnSpc>
              <a:spcBef>
                <a:spcPts val="0"/>
              </a:spcBef>
              <a:spcAft>
                <a:spcPts val="0"/>
              </a:spcAft>
              <a:buNone/>
            </a:pPr>
            <a:r>
              <a:rPr lang="en" sz="1000"/>
              <a:t>$64,000.00</a:t>
            </a:r>
            <a:endParaRPr sz="1000"/>
          </a:p>
          <a:p>
            <a:pPr indent="0" lvl="0" marL="0" rtl="0" algn="l">
              <a:lnSpc>
                <a:spcPct val="115000"/>
              </a:lnSpc>
              <a:spcBef>
                <a:spcPts val="0"/>
              </a:spcBef>
              <a:spcAft>
                <a:spcPts val="0"/>
              </a:spcAft>
              <a:buNone/>
            </a:pPr>
            <a:r>
              <a:rPr lang="en" sz="1000"/>
              <a:t>March</a:t>
            </a:r>
            <a:endParaRPr sz="1000"/>
          </a:p>
          <a:p>
            <a:pPr indent="0" lvl="0" marL="0" rtl="0" algn="l">
              <a:lnSpc>
                <a:spcPct val="115000"/>
              </a:lnSpc>
              <a:spcBef>
                <a:spcPts val="0"/>
              </a:spcBef>
              <a:spcAft>
                <a:spcPts val="0"/>
              </a:spcAft>
              <a:buNone/>
            </a:pPr>
            <a:r>
              <a:rPr lang="en" sz="1000"/>
              <a:t>$61,000.00</a:t>
            </a:r>
            <a:endParaRPr sz="1000"/>
          </a:p>
          <a:p>
            <a:pPr indent="0" lvl="0" marL="0" rtl="0" algn="l">
              <a:lnSpc>
                <a:spcPct val="115000"/>
              </a:lnSpc>
              <a:spcBef>
                <a:spcPts val="0"/>
              </a:spcBef>
              <a:spcAft>
                <a:spcPts val="0"/>
              </a:spcAft>
              <a:buNone/>
            </a:pPr>
            <a:r>
              <a:rPr lang="en" sz="1000"/>
              <a:t>April</a:t>
            </a:r>
            <a:endParaRPr sz="1000"/>
          </a:p>
          <a:p>
            <a:pPr indent="0" lvl="0" marL="0" rtl="0" algn="l">
              <a:lnSpc>
                <a:spcPct val="115000"/>
              </a:lnSpc>
              <a:spcBef>
                <a:spcPts val="0"/>
              </a:spcBef>
              <a:spcAft>
                <a:spcPts val="0"/>
              </a:spcAft>
              <a:buNone/>
            </a:pPr>
            <a:r>
              <a:rPr lang="en" sz="1000"/>
              <a:t>$65,000.00</a:t>
            </a:r>
            <a:endParaRPr sz="1000"/>
          </a:p>
          <a:p>
            <a:pPr indent="0" lvl="0" marL="0" rtl="0" algn="l">
              <a:lnSpc>
                <a:spcPct val="115000"/>
              </a:lnSpc>
              <a:spcBef>
                <a:spcPts val="0"/>
              </a:spcBef>
              <a:spcAft>
                <a:spcPts val="0"/>
              </a:spcAft>
              <a:buNone/>
            </a:pPr>
            <a:r>
              <a:rPr lang="en" sz="1000"/>
              <a:t>May</a:t>
            </a:r>
            <a:endParaRPr sz="1000"/>
          </a:p>
          <a:p>
            <a:pPr indent="0" lvl="0" marL="0" rtl="0" algn="l">
              <a:lnSpc>
                <a:spcPct val="115000"/>
              </a:lnSpc>
              <a:spcBef>
                <a:spcPts val="0"/>
              </a:spcBef>
              <a:spcAft>
                <a:spcPts val="0"/>
              </a:spcAft>
              <a:buNone/>
            </a:pPr>
            <a:r>
              <a:rPr lang="en" sz="1000"/>
              <a:t>$70,000.00</a:t>
            </a:r>
            <a:endParaRPr sz="1000"/>
          </a:p>
          <a:p>
            <a:pPr indent="0" lvl="0" marL="0" rtl="0" algn="l">
              <a:lnSpc>
                <a:spcPct val="115000"/>
              </a:lnSpc>
              <a:spcBef>
                <a:spcPts val="0"/>
              </a:spcBef>
              <a:spcAft>
                <a:spcPts val="0"/>
              </a:spcAft>
              <a:buNone/>
            </a:pPr>
            <a:r>
              <a:rPr lang="en" sz="1000"/>
              <a:t>June</a:t>
            </a:r>
            <a:endParaRPr sz="1000"/>
          </a:p>
          <a:p>
            <a:pPr indent="0" lvl="0" marL="0" rtl="0" algn="l">
              <a:lnSpc>
                <a:spcPct val="115000"/>
              </a:lnSpc>
              <a:spcBef>
                <a:spcPts val="0"/>
              </a:spcBef>
              <a:spcAft>
                <a:spcPts val="0"/>
              </a:spcAft>
              <a:buNone/>
            </a:pPr>
            <a:r>
              <a:rPr lang="en" sz="1000">
                <a:solidFill>
                  <a:schemeClr val="dk1"/>
                </a:solidFill>
              </a:rPr>
              <a:t>$75,000.00</a:t>
            </a:r>
            <a:endParaRPr sz="1000"/>
          </a:p>
          <a:p>
            <a:pPr indent="0" lvl="0" marL="0" rtl="0" algn="l">
              <a:spcBef>
                <a:spcPts val="0"/>
              </a:spcBef>
              <a:spcAft>
                <a:spcPts val="0"/>
              </a:spcAft>
              <a:buNone/>
            </a:pPr>
            <a:r>
              <a:rPr lang="en" sz="1000"/>
              <a:t>July</a:t>
            </a:r>
            <a:endParaRPr sz="1000"/>
          </a:p>
          <a:p>
            <a:pPr indent="0" lvl="0" marL="0" rtl="0" algn="l">
              <a:spcBef>
                <a:spcPts val="0"/>
              </a:spcBef>
              <a:spcAft>
                <a:spcPts val="0"/>
              </a:spcAft>
              <a:buNone/>
            </a:pPr>
            <a:r>
              <a:rPr lang="en" sz="1000">
                <a:solidFill>
                  <a:schemeClr val="dk1"/>
                </a:solidFill>
              </a:rPr>
              <a:t>$78,000.00</a:t>
            </a:r>
            <a:endParaRPr sz="1000"/>
          </a:p>
          <a:p>
            <a:pPr indent="0" lvl="0" marL="0" rtl="0" algn="l">
              <a:spcBef>
                <a:spcPts val="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1687363f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1687363f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1687363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1687363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5818E"/>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73763"/>
              </a:solidFill>
            </a:endParaRPr>
          </a:p>
        </p:txBody>
      </p:sp>
      <p:sp>
        <p:nvSpPr>
          <p:cNvPr id="88" name="Google Shape;88;p13"/>
          <p:cNvSpPr txBox="1"/>
          <p:nvPr>
            <p:ph idx="4294967295" type="ctrTitle"/>
          </p:nvPr>
        </p:nvSpPr>
        <p:spPr>
          <a:xfrm>
            <a:off x="788700" y="1230275"/>
            <a:ext cx="8355300" cy="80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indent="0" lvl="0" marL="0" rtl="0" algn="ctr">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p:nvPr>
            <p:ph idx="4294967295" type="subTitle"/>
          </p:nvPr>
        </p:nvSpPr>
        <p:spPr>
          <a:xfrm>
            <a:off x="788775" y="2327125"/>
            <a:ext cx="83553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solidFill>
                  <a:srgbClr val="FFFFFF"/>
                </a:solidFill>
                <a:latin typeface="Arial"/>
                <a:ea typeface="Arial"/>
                <a:cs typeface="Arial"/>
                <a:sym typeface="Arial"/>
              </a:rPr>
              <a:t>Impact </a:t>
            </a:r>
            <a:r>
              <a:rPr lang="en" sz="2000">
                <a:solidFill>
                  <a:srgbClr val="FFFFFF"/>
                </a:solidFill>
                <a:latin typeface="Arial"/>
                <a:ea typeface="Arial"/>
                <a:cs typeface="Arial"/>
                <a:sym typeface="Arial"/>
              </a:rPr>
              <a:t>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Executive </a:t>
            </a:r>
            <a:r>
              <a:rPr lang="en">
                <a:solidFill>
                  <a:srgbClr val="434343"/>
                </a:solidFill>
                <a:latin typeface="Arial"/>
                <a:ea typeface="Arial"/>
                <a:cs typeface="Arial"/>
                <a:sym typeface="Arial"/>
              </a:rPr>
              <a:t>Summary</a:t>
            </a:r>
            <a:endParaRPr>
              <a:solidFill>
                <a:srgbClr val="434343"/>
              </a:solidFill>
              <a:latin typeface="Arial"/>
              <a:ea typeface="Arial"/>
              <a:cs typeface="Arial"/>
              <a:sym typeface="Arial"/>
            </a:endParaRPr>
          </a:p>
        </p:txBody>
      </p:sp>
      <p:sp>
        <p:nvSpPr>
          <p:cNvPr id="96" name="Google Shape;96;p14"/>
          <p:cNvSpPr txBox="1"/>
          <p:nvPr>
            <p:ph idx="1" type="body"/>
          </p:nvPr>
        </p:nvSpPr>
        <p:spPr>
          <a:xfrm>
            <a:off x="769500" y="1598525"/>
            <a:ext cx="7688700" cy="3082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latin typeface="Arial"/>
                <a:ea typeface="Arial"/>
                <a:cs typeface="Arial"/>
                <a:sym typeface="Arial"/>
              </a:rPr>
              <a:t>The Tablet Project trial launch achieved its vision of enhancing the customer experience at Sauce &amp; Spoon restaurants. By streamlining order processing and increasing customer satisfaction, the project successfully introduced a modern and efficient approach to dining. Valuable lessons learned during the trial launch will guide future endeavors, ensuring continuous improvements in customer service and operational efficiency. As the project enters its post-launch phase, regular maintenance and ongoing feedback will be essential to sustain the positive impact of tablet-based ordering.</a:t>
            </a:r>
            <a:endParaRPr sz="1500">
              <a:latin typeface="Arial"/>
              <a:ea typeface="Arial"/>
              <a:cs typeface="Arial"/>
              <a:sym typeface="Arial"/>
            </a:endParaRP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05" name="Google Shape;105;p15"/>
          <p:cNvPicPr preferRelativeResize="0"/>
          <p:nvPr/>
        </p:nvPicPr>
        <p:blipFill rotWithShape="1">
          <a:blip r:embed="rId4">
            <a:alphaModFix/>
          </a:blip>
          <a:srcRect b="3458" l="12205" r="11887" t="3075"/>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pie chart illustrates the results from the post-pilot survey. </a:t>
            </a:r>
            <a:endParaRPr sz="1100"/>
          </a:p>
          <a:p>
            <a:pPr indent="0" lvl="0" marL="0" rtl="0" algn="ctr">
              <a:spcBef>
                <a:spcPts val="0"/>
              </a:spcBef>
              <a:spcAft>
                <a:spcPts val="0"/>
              </a:spcAft>
              <a:buNone/>
            </a:pPr>
            <a:r>
              <a:rPr lang="en" sz="1100"/>
              <a:t>72% of respondents indicated a customer satisfaction score of 4 or 5. </a:t>
            </a:r>
            <a:endParaRPr sz="1100"/>
          </a:p>
          <a:p>
            <a:pPr indent="0" lvl="0" marL="0" rtl="0" algn="ctr">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Customer </a:t>
            </a:r>
            <a:r>
              <a:rPr lang="en">
                <a:solidFill>
                  <a:srgbClr val="434343"/>
                </a:solidFill>
                <a:latin typeface="Arial"/>
                <a:ea typeface="Arial"/>
                <a:cs typeface="Arial"/>
                <a:sym typeface="Arial"/>
              </a:rPr>
              <a:t>Satisfaction</a:t>
            </a:r>
            <a:r>
              <a:rPr lang="en">
                <a:solidFill>
                  <a:srgbClr val="434343"/>
                </a:solidFill>
                <a:latin typeface="Arial"/>
                <a:ea typeface="Arial"/>
                <a:cs typeface="Arial"/>
                <a:sym typeface="Arial"/>
              </a:rPr>
              <a:t>: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Q. On a scale of 1-5, please rate your experience with the tablet overall.</a:t>
            </a:r>
            <a:endParaRPr sz="1600"/>
          </a:p>
        </p:txBody>
      </p:sp>
      <p:pic>
        <p:nvPicPr>
          <p:cNvPr id="114" name="Google Shape;114;p16"/>
          <p:cNvPicPr preferRelativeResize="0"/>
          <p:nvPr/>
        </p:nvPicPr>
        <p:blipFill rotWithShape="1">
          <a:blip r:embed="rId4">
            <a:alphaModFix/>
          </a:blip>
          <a:srcRect b="3271" l="3450" r="8968" t="326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None/>
            </a:pPr>
            <a:r>
              <a:rPr lang="en" sz="1100"/>
              <a:t>This pie chart illustrates the results from the post-launch survey. </a:t>
            </a:r>
            <a:endParaRPr sz="1100"/>
          </a:p>
          <a:p>
            <a:pPr indent="0" lvl="0" marL="0" marR="0" rtl="0" algn="ctr">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Tablet Launch April 23</a:t>
            </a:r>
            <a:endParaRPr b="1" sz="1300"/>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cap="flat" cmpd="sng" w="9525">
            <a:solidFill>
              <a:srgbClr val="B7B7B7"/>
            </a:solidFill>
            <a:prstDash val="solid"/>
            <a:round/>
            <a:headEnd len="sm" w="sm" type="none"/>
            <a:tailEnd len="sm" w="sm" type="none"/>
          </a:ln>
        </p:spPr>
      </p:pic>
      <p:cxnSp>
        <p:nvCxnSpPr>
          <p:cNvPr id="124" name="Google Shape;124;p17"/>
          <p:cNvCxnSpPr>
            <a:endCxn id="125" idx="7"/>
          </p:cNvCxnSpPr>
          <p:nvPr/>
        </p:nvCxnSpPr>
        <p:spPr>
          <a:xfrm flipH="1">
            <a:off x="6070302" y="1191868"/>
            <a:ext cx="816900" cy="1619100"/>
          </a:xfrm>
          <a:prstGeom prst="straightConnector1">
            <a:avLst/>
          </a:prstGeom>
          <a:noFill/>
          <a:ln cap="flat" cmpd="sng" w="19050">
            <a:solidFill>
              <a:schemeClr val="dk2"/>
            </a:solidFill>
            <a:prstDash val="solid"/>
            <a:round/>
            <a:headEnd len="med" w="med" type="none"/>
            <a:tailEnd len="med" w="med" type="triangle"/>
          </a:ln>
        </p:spPr>
      </p:cxnSp>
      <p:sp>
        <p:nvSpPr>
          <p:cNvPr id="125" name="Google Shape;125;p17"/>
          <p:cNvSpPr/>
          <p:nvPr/>
        </p:nvSpPr>
        <p:spPr>
          <a:xfrm>
            <a:off x="5952000" y="2793350"/>
            <a:ext cx="138600" cy="120300"/>
          </a:xfrm>
          <a:prstGeom prst="ellipse">
            <a:avLst/>
          </a:prstGeom>
          <a:solidFill>
            <a:srgbClr val="1782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7"/>
          <p:cNvSpPr txBox="1"/>
          <p:nvPr/>
        </p:nvSpPr>
        <p:spPr>
          <a:xfrm>
            <a:off x="957200" y="4470425"/>
            <a:ext cx="7034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This is a chart of Sauce &amp; Spoon revenue, showing that after tablet implementation, revenue increased. </a:t>
            </a:r>
            <a:endParaRPr sz="1100"/>
          </a:p>
          <a:p>
            <a:pPr indent="0" lvl="0" marL="0" rtl="0" algn="ctr">
              <a:spcBef>
                <a:spcPts val="0"/>
              </a:spcBef>
              <a:spcAft>
                <a:spcPts val="0"/>
              </a:spcAft>
              <a:buNone/>
            </a:pPr>
            <a:r>
              <a:rPr lang="en" sz="1100"/>
              <a:t>July </a:t>
            </a:r>
            <a:r>
              <a:rPr lang="en"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What </a:t>
            </a:r>
            <a:r>
              <a:rPr lang="en">
                <a:solidFill>
                  <a:srgbClr val="434343"/>
                </a:solidFill>
                <a:latin typeface="Arial"/>
                <a:ea typeface="Arial"/>
                <a:cs typeface="Arial"/>
                <a:sym typeface="Arial"/>
              </a:rPr>
              <a:t>Worked: Key Accomplishments</a:t>
            </a:r>
            <a:endParaRPr>
              <a:solidFill>
                <a:srgbClr val="434343"/>
              </a:solidFill>
              <a:latin typeface="Arial"/>
              <a:ea typeface="Arial"/>
              <a:cs typeface="Arial"/>
              <a:sym typeface="Arial"/>
            </a:endParaRPr>
          </a:p>
        </p:txBody>
      </p:sp>
      <p:sp>
        <p:nvSpPr>
          <p:cNvPr id="132" name="Google Shape;132;p18"/>
          <p:cNvSpPr txBox="1"/>
          <p:nvPr>
            <p:ph idx="1" type="body"/>
          </p:nvPr>
        </p:nvSpPr>
        <p:spPr>
          <a:xfrm>
            <a:off x="729450" y="1469275"/>
            <a:ext cx="3443100" cy="283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Arial"/>
                <a:ea typeface="Arial"/>
                <a:cs typeface="Arial"/>
                <a:sym typeface="Arial"/>
              </a:rPr>
              <a:t>Decreased table turn time </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Decreased food waste</a:t>
            </a:r>
            <a:endParaRPr b="1" sz="1200">
              <a:latin typeface="Arial"/>
              <a:ea typeface="Arial"/>
              <a:cs typeface="Arial"/>
              <a:sym typeface="Arial"/>
            </a:endParaRPr>
          </a:p>
          <a:p>
            <a:pPr indent="-304800" lvl="0" marL="457200" rtl="0" algn="l">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solidFill>
                  <a:schemeClr val="accent1"/>
                </a:solidFill>
              </a:rPr>
              <a:t>Increased customer </a:t>
            </a:r>
            <a:r>
              <a:rPr b="1" lang="en" sz="1200">
                <a:solidFill>
                  <a:schemeClr val="accent1"/>
                </a:solidFill>
              </a:rPr>
              <a:t>satisfaction</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indent="0" lvl="0" marL="0" rtl="0" algn="l">
              <a:lnSpc>
                <a:spcPct val="115000"/>
              </a:lnSpc>
              <a:spcBef>
                <a:spcPts val="1200"/>
              </a:spcBef>
              <a:spcAft>
                <a:spcPts val="0"/>
              </a:spcAft>
              <a:buNone/>
            </a:pPr>
            <a:r>
              <a:rPr b="1" lang="en" sz="1200">
                <a:solidFill>
                  <a:schemeClr val="accent1"/>
                </a:solidFill>
              </a:rPr>
              <a:t>Increased </a:t>
            </a:r>
            <a:r>
              <a:rPr b="1" lang="en" sz="1200">
                <a:solidFill>
                  <a:schemeClr val="accent1"/>
                </a:solidFill>
              </a:rPr>
              <a:t>sales</a:t>
            </a:r>
            <a:endParaRPr b="1" sz="1200">
              <a:solidFill>
                <a:schemeClr val="accent1"/>
              </a:solidFill>
            </a:endParaRPr>
          </a:p>
          <a:p>
            <a:pPr indent="-304800" lvl="0" marL="457200" rtl="0" algn="l">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indent="-304800" lvl="0" marL="457200" rtl="0" algn="l">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34343"/>
                </a:solidFill>
                <a:latin typeface="Arial"/>
                <a:ea typeface="Arial"/>
                <a:cs typeface="Arial"/>
                <a:sym typeface="Arial"/>
              </a:rPr>
              <a:t>Next Steps: </a:t>
            </a:r>
            <a:r>
              <a:rPr lang="en">
                <a:solidFill>
                  <a:srgbClr val="434343"/>
                </a:solidFill>
                <a:latin typeface="Arial"/>
                <a:ea typeface="Arial"/>
                <a:cs typeface="Arial"/>
                <a:sym typeface="Arial"/>
              </a:rPr>
              <a:t>Looking </a:t>
            </a:r>
            <a:r>
              <a:rPr lang="en">
                <a:solidFill>
                  <a:srgbClr val="434343"/>
                </a:solidFill>
                <a:latin typeface="Arial"/>
                <a:ea typeface="Arial"/>
                <a:cs typeface="Arial"/>
                <a:sym typeface="Arial"/>
              </a:rPr>
              <a:t>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3000000" cy="3000000"/>
        </p:xfrm>
        <a:graphic>
          <a:graphicData uri="http://schemas.openxmlformats.org/drawingml/2006/table">
            <a:tbl>
              <a:tblPr>
                <a:noFill/>
                <a:tableStyleId>{A5D97113-FD01-428C-B878-13BBB2CE830F}</a:tableStyleId>
              </a:tblPr>
              <a:tblGrid>
                <a:gridCol w="2413000"/>
                <a:gridCol w="2413000"/>
                <a:gridCol w="2413000"/>
              </a:tblGrid>
              <a:tr h="643825">
                <a:tc>
                  <a:txBody>
                    <a:bodyPr/>
                    <a:lstStyle/>
                    <a:p>
                      <a:pPr indent="0" lvl="0" marL="0" rtl="0" algn="ctr">
                        <a:spcBef>
                          <a:spcPts val="0"/>
                        </a:spcBef>
                        <a:spcAft>
                          <a:spcPts val="0"/>
                        </a:spcAft>
                        <a:buNone/>
                      </a:pPr>
                      <a:r>
                        <a:rPr b="1" lang="en" sz="1700"/>
                        <a:t>Initiative</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Action</a:t>
                      </a:r>
                      <a:endParaRPr b="1" sz="1700"/>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700"/>
                        <a:t>Date</a:t>
                      </a:r>
                      <a:endParaRPr b="1" sz="1700"/>
                    </a:p>
                  </a:txBody>
                  <a:tcPr marT="91425" marB="91425" marR="91425" marL="91425" anchor="ctr">
                    <a:solidFill>
                      <a:srgbClr val="D9D9D9"/>
                    </a:solidFill>
                  </a:tcPr>
                </a:tc>
              </a:tr>
              <a:tr h="680150">
                <a:tc>
                  <a:txBody>
                    <a:bodyPr/>
                    <a:lstStyle/>
                    <a:p>
                      <a:pPr indent="0" lvl="0" marL="0" rtl="0" algn="l">
                        <a:spcBef>
                          <a:spcPts val="0"/>
                        </a:spcBef>
                        <a:spcAft>
                          <a:spcPts val="0"/>
                        </a:spcAft>
                        <a:buNone/>
                      </a:pPr>
                      <a:r>
                        <a:rPr lang="en" sz="1300"/>
                        <a:t>Implement tablets in more locations</a:t>
                      </a:r>
                      <a:endParaRPr sz="1300"/>
                    </a:p>
                  </a:txBody>
                  <a:tcPr marT="91425" marB="91425" marR="91425" marL="91425"/>
                </a:tc>
                <a:tc>
                  <a:txBody>
                    <a:bodyPr/>
                    <a:lstStyle/>
                    <a:p>
                      <a:pPr indent="0" lvl="0" marL="0" rtl="0" algn="l">
                        <a:spcBef>
                          <a:spcPts val="0"/>
                        </a:spcBef>
                        <a:spcAft>
                          <a:spcPts val="0"/>
                        </a:spcAft>
                        <a:buNone/>
                      </a:pPr>
                      <a:r>
                        <a:rPr lang="en" sz="1300"/>
                        <a:t>Create new project plan for new location installation</a:t>
                      </a:r>
                      <a:endParaRPr sz="1300"/>
                    </a:p>
                  </a:txBody>
                  <a:tcPr marT="91425" marB="91425" marR="91425" marL="91425"/>
                </a:tc>
                <a:tc>
                  <a:txBody>
                    <a:bodyPr/>
                    <a:lstStyle/>
                    <a:p>
                      <a:pPr indent="0" lvl="0" marL="0" rtl="0" algn="l">
                        <a:spcBef>
                          <a:spcPts val="0"/>
                        </a:spcBef>
                        <a:spcAft>
                          <a:spcPts val="0"/>
                        </a:spcAft>
                        <a:buNone/>
                      </a:pPr>
                      <a:r>
                        <a:rPr lang="en" sz="1300"/>
                        <a:t>Q2</a:t>
                      </a:r>
                      <a:endParaRPr sz="1300"/>
                    </a:p>
                  </a:txBody>
                  <a:tcPr marT="91425" marB="91425" marR="91425" marL="91425"/>
                </a:tc>
              </a:tr>
              <a:tr h="844950">
                <a:tc>
                  <a:txBody>
                    <a:bodyPr/>
                    <a:lstStyle/>
                    <a:p>
                      <a:pPr indent="0" lvl="0" marL="0" rtl="0" algn="l">
                        <a:spcBef>
                          <a:spcPts val="0"/>
                        </a:spcBef>
                        <a:spcAft>
                          <a:spcPts val="0"/>
                        </a:spcAft>
                        <a:buNone/>
                      </a:pPr>
                      <a:r>
                        <a:rPr lang="en" sz="1300"/>
                        <a:t>Continue to track customer experience and satisfaction</a:t>
                      </a:r>
                      <a:endParaRPr sz="1300"/>
                    </a:p>
                  </a:txBody>
                  <a:tcPr marT="91425" marB="91425" marR="91425" marL="91425"/>
                </a:tc>
                <a:tc>
                  <a:txBody>
                    <a:bodyPr/>
                    <a:lstStyle/>
                    <a:p>
                      <a:pPr indent="0" lvl="0" marL="0" rtl="0" algn="l">
                        <a:spcBef>
                          <a:spcPts val="0"/>
                        </a:spcBef>
                        <a:spcAft>
                          <a:spcPts val="0"/>
                        </a:spcAft>
                        <a:buNone/>
                      </a:pPr>
                      <a:r>
                        <a:rPr lang="en" sz="1300"/>
                        <a:t>Continue surveying/</a:t>
                      </a:r>
                      <a:endParaRPr sz="1300"/>
                    </a:p>
                    <a:p>
                      <a:pPr indent="0" lvl="0" marL="0" rtl="0" algn="l">
                        <a:spcBef>
                          <a:spcPts val="0"/>
                        </a:spcBef>
                        <a:spcAft>
                          <a:spcPts val="0"/>
                        </a:spcAft>
                        <a:buNone/>
                      </a:pPr>
                      <a:r>
                        <a:rPr lang="en" sz="1300"/>
                        <a:t>gathering data through various means</a:t>
                      </a:r>
                      <a:endParaRPr sz="1300"/>
                    </a:p>
                  </a:txBody>
                  <a:tcPr marT="91425" marB="91425" marR="91425" marL="91425"/>
                </a:tc>
                <a:tc>
                  <a:txBody>
                    <a:bodyPr/>
                    <a:lstStyle/>
                    <a:p>
                      <a:pPr indent="0" lvl="0" marL="0" rtl="0" algn="l">
                        <a:spcBef>
                          <a:spcPts val="0"/>
                        </a:spcBef>
                        <a:spcAft>
                          <a:spcPts val="0"/>
                        </a:spcAft>
                        <a:buNone/>
                      </a:pPr>
                      <a:r>
                        <a:rPr lang="en" sz="1300"/>
                        <a:t>Ongoing</a:t>
                      </a:r>
                      <a:endParaRPr sz="1300"/>
                    </a:p>
                  </a:txBody>
                  <a:tcPr marT="91425" marB="91425" marR="91425" marL="91425"/>
                </a:tc>
              </a:tr>
              <a:tr h="844950">
                <a:tc>
                  <a:txBody>
                    <a:bodyPr/>
                    <a:lstStyle/>
                    <a:p>
                      <a:pPr indent="0" lvl="0" marL="0" rtl="0" algn="l">
                        <a:spcBef>
                          <a:spcPts val="0"/>
                        </a:spcBef>
                        <a:spcAft>
                          <a:spcPts val="0"/>
                        </a:spcAft>
                        <a:buNone/>
                      </a:pPr>
                      <a:r>
                        <a:rPr lang="en" sz="1300"/>
                        <a:t>Expand tablet features</a:t>
                      </a:r>
                      <a:endParaRPr sz="1300"/>
                    </a:p>
                  </a:txBody>
                  <a:tcPr marT="91425" marB="91425" marR="91425" marL="91425"/>
                </a:tc>
                <a:tc>
                  <a:txBody>
                    <a:bodyPr/>
                    <a:lstStyle/>
                    <a:p>
                      <a:pPr indent="0" lvl="0" marL="0" rtl="0" algn="l">
                        <a:spcBef>
                          <a:spcPts val="0"/>
                        </a:spcBef>
                        <a:spcAft>
                          <a:spcPts val="0"/>
                        </a:spcAft>
                        <a:buNone/>
                      </a:pPr>
                      <a:r>
                        <a:rPr lang="en" sz="1300"/>
                        <a:t>Investigate new features like social media integration, reservations, videos, etc.</a:t>
                      </a:r>
                      <a:endParaRPr sz="1300"/>
                    </a:p>
                  </a:txBody>
                  <a:tcPr marT="91425" marB="91425" marR="91425" marL="91425"/>
                </a:tc>
                <a:tc>
                  <a:txBody>
                    <a:bodyPr/>
                    <a:lstStyle/>
                    <a:p>
                      <a:pPr indent="0" lvl="0" marL="0" rtl="0" algn="l">
                        <a:spcBef>
                          <a:spcPts val="0"/>
                        </a:spcBef>
                        <a:spcAft>
                          <a:spcPts val="0"/>
                        </a:spcAft>
                        <a:buNone/>
                      </a:pPr>
                      <a:r>
                        <a:rPr lang="en" sz="1300"/>
                        <a:t>Q4</a:t>
                      </a:r>
                      <a:endParaRPr sz="13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7D82"/>
        </a:solidFill>
      </p:bgPr>
    </p:bg>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indent="-374650" lvl="0" marL="457200" rtl="0" algn="l">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