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7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E8"/>
    <a:srgbClr val="F35028"/>
    <a:srgbClr val="0069A5"/>
    <a:srgbClr val="527FA2"/>
    <a:srgbClr val="F9F9F9"/>
    <a:srgbClr val="76AEBF"/>
    <a:srgbClr val="98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25"/>
    <p:restoredTop sz="76781"/>
  </p:normalViewPr>
  <p:slideViewPr>
    <p:cSldViewPr snapToGrid="0" snapToObjects="1">
      <p:cViewPr>
        <p:scale>
          <a:sx n="84" d="100"/>
          <a:sy n="84" d="100"/>
        </p:scale>
        <p:origin x="3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ECE8-C484-CD45-A2B6-4A156EA5A2BC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E6E34-DD13-7D40-AA35-8606E1D6F3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08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git-novice/reference.html#commi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wcarpentry.github.io/git-novice/reference.html#repository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0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problem we are trying to solve?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I started the PhD, I thought you run analyses once.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Especially when you c</a:t>
            </a:r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ollaborate with other people:</a:t>
            </a: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- you take turns, so each one will spend a lot of time waiting for the other to finish, OR each work on their own copies and email changes back and forth </a:t>
            </a: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&gt; things will be lost, overwritten, or duplicated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859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the evolution of a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is a program that works in the background, making it easy for you to keep track of changes in your work. So that you only see one version of a file/folder, but all the history of changes are available.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Version control allows you to track files in different states, combine different versions, identify a particular version of a file, and revert changes.</a:t>
            </a:r>
            <a:endParaRPr lang="en-NL" dirty="0"/>
          </a:p>
          <a:p>
            <a:endParaRPr lang="en-GB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And it isn’t just for software: </a:t>
            </a: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Version control is helpful for anything that changes over time or needs to be shared, such as code and data but also </a:t>
            </a:r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books, papers, and anything that changes over time or needs to be shared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016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Avenir Next" panose="020B0503020202020204" pitchFamily="34" charset="0"/>
              </a:rPr>
              <a:t>A project without version control is like cooking without a recipe - it'll be difficult to remember how to produce the same results again.</a:t>
            </a:r>
            <a:endParaRPr lang="en-NL" dirty="0">
              <a:latin typeface="Avenir Next" panose="020B0503020202020204" pitchFamily="34" charset="0"/>
            </a:endParaRP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Version control is like an unlimited ‘undo’ button…that also allows many people to work in paralle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DEE2E6"/>
                </a:solidFill>
                <a:effectLst/>
                <a:uLnTx/>
                <a:uFillTx/>
                <a:latin typeface="Mulish"/>
                <a:ea typeface="+mn-ea"/>
                <a:cs typeface="+mn-cs"/>
              </a:rPr>
              <a:t>l</a:t>
            </a:r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Keeping a record of what was changed, when, and why is extremely useful for all researchers if they ever need to come back to the project later on (e.g., a year later, when memory has faded).</a:t>
            </a: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9019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A version control system keeps track of changes for us. Effectively it creates different versions of our files, and keeps useful metadata about them. </a:t>
            </a: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Each record of these changes is called a </a:t>
            </a:r>
            <a:r>
              <a:rPr lang="en-GB" b="0" i="0" u="none" strike="noStrike" dirty="0">
                <a:effectLst/>
                <a:latin typeface="Mulish"/>
                <a:hlinkClick r:id="rId3"/>
              </a:rPr>
              <a:t>commit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The complete history of commits for a particular project and their metadata make up a </a:t>
            </a:r>
            <a:r>
              <a:rPr lang="en-GB" b="0" i="0" u="none" strike="noStrike" dirty="0">
                <a:effectLst/>
                <a:latin typeface="Mulish"/>
                <a:hlinkClick r:id="rId4"/>
              </a:rPr>
              <a:t>repository</a:t>
            </a:r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A repo is a directory consisting of two parts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the files and sub-directories that we create and edit.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the extra information that Git records about the project's history (stored in a .git directory)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Note: Git expects this information to be laid out in a particular way, so we should not edit or delete .git.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b="0" i="0" dirty="0">
              <a:solidFill>
                <a:srgbClr val="DEE2E6"/>
              </a:solidFill>
              <a:effectLst/>
              <a:latin typeface="Mulish"/>
            </a:endParaRPr>
          </a:p>
          <a:p>
            <a:r>
              <a:rPr lang="en-GB" b="0" i="0" dirty="0">
                <a:solidFill>
                  <a:srgbClr val="DEE2E6"/>
                </a:solidFill>
                <a:effectLst/>
                <a:latin typeface="Mulish"/>
              </a:rPr>
              <a:t>Repositories can be kept in sync across different computers, facilitating collaboration among different people.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README is a markdown file (automatically rendered when you visit a repo) 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sheet has everything you need to know about writing in markdown: https://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-p/markdown-here/wiki/Markdown-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Cheatsheet</a:t>
            </a:r>
            <a:br>
              <a:rPr lang="en-GB" dirty="0">
                <a:effectLst/>
              </a:rPr>
            </a:b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Fork a repository, you make your own copy that lives online on your  GitHub account.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Clone, you are copying the version controlled files to your computer.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Changes you make won’t affect the original in either case.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fork you copy someone else’s project / repo with the intention to build on it/improve it and contribute back changes using “pull requests” -  You are not a collaborator, but you may become a contributor. </a:t>
            </a:r>
          </a:p>
          <a:p>
            <a:endParaRPr lang="en-NL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Create, assign &amp; manage  Issues by  clicking on the Issue tab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default branch is the Main - but  you can switch or  add branches here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when we create a branch - we can jump back and forth between our “READMEs” and see  the different content. - &lt;&lt;quick demo! &gt;&gt; You decide you like what you’ve done and want to merge those changes into your master branch.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different branches: makes merging of code explicit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Way of sharing code, using branches make sure you don’t get in each other’s way 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collaborators suggest changes, as we will all do later, their changes go onto a new  Branch until you accept them and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 their changes into the Main.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Collaborators have permission to make changes to files in your repository without  your approval (they are the inner circle).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can be a  Contributor via Pull  Requests (though you don’t need to accept their contributions). 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Issues are your “to-do’s” -  they are the tasks you need  to perform, the bugs you need to fix, and things you want to accomplish.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“label” issues and  “assign” them to  collaborators (or yourself)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490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add a file to your work, you have to add it to the repository  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add </a:t>
            </a:r>
            <a:endParaRPr lang="en-GB" dirty="0">
              <a:effectLst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you’ve changed files, and want to be able to go back to this point, you commit your changes  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commit </a:t>
            </a:r>
            <a:endParaRPr lang="en-GB" dirty="0">
              <a:effectLst/>
            </a:endParaRPr>
          </a:p>
          <a:p>
            <a:endParaRPr lang="en-NL" dirty="0"/>
          </a:p>
          <a:p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We've set up our repo. In this video, we will build a workflow for updating and tracking our files using Git.</a:t>
            </a:r>
            <a:endParaRPr lang="en-NL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n-NL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r>
              <a:rPr lang="en-GB" b="0" i="0" dirty="0">
                <a:solidFill>
                  <a:srgbClr val="05192D"/>
                </a:solidFill>
                <a:effectLst/>
                <a:latin typeface="Studio-Feixen-Sans"/>
              </a:rPr>
              <a:t>G</a:t>
            </a:r>
            <a:r>
              <a:rPr lang="en-NL" b="0" i="0" dirty="0">
                <a:solidFill>
                  <a:srgbClr val="05192D"/>
                </a:solidFill>
                <a:effectLst/>
                <a:latin typeface="Studio-Feixen-Sans"/>
              </a:rPr>
              <a:t>it add adds the file to the staging area (you put it in an envelope)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E6E34-DD13-7D40-AA35-8606E1D6F3D5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31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9C1-E96C-8B42-B3F2-6B227288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849BC-7495-9748-B771-EB17F777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4F232-7A9A-F34D-BB21-FD6AD28F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CC954-BED6-7E4A-92AB-BF7856B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2591-8217-DC49-AB50-FD53863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041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1AD2-F4B5-BF48-A2C7-8D7E3E20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4C056-0146-8C43-826A-BB2CFC55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200C0-07CA-364C-8D8E-B7DE3AF2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8522-A44A-6543-88A1-8FE47543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B48C6-1D71-D347-9A21-3C0778D6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7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2F480-A278-6940-8E2D-C99BE1E29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826A-994C-D443-A49A-1F1E72C1C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1FE03-C1CB-A44A-887A-1049A10B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387F-7C46-2F4E-A10E-FDDB2F76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E83BC-9E0B-804D-AE3B-893504A7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546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6B1C3-77A0-5F41-AFCF-387288B5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CD05-F771-4D47-A8F7-04765F75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6C32-D590-F64E-A0CE-5FF5CD7D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E2D4-7CE6-8049-A92D-E570CDEE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ED4A0-D7F0-DC4A-9A12-E09F794D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99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980A-2874-2349-A300-2AEFB47B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E097-1CF8-7448-84A4-41B23F7C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85DD0-67B6-1545-A93A-233E3323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F0B3-FEAD-4D4D-B587-E4ECA74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5F22-08D9-5C45-AFC4-F4EC2136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320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197B-0C2C-EF41-B2FC-061417CB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20DD-4182-494F-B13C-6190DDB88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1E93C-57B9-834A-BDF7-76EA9A7E6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5E742-F0AC-4F4C-8EEF-07A30460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6B618-890F-2D4E-8C79-F7AD88F4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69B49-DEB7-C14D-AF74-9A26ACE8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41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93DE-2A0D-1746-9E22-3A475AFD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0A3BA-2DAF-7D4A-B2A3-65FB66ECB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A524-C650-DB4A-8220-EB5218BB2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1B85A-31BE-EC4B-8ED6-FEB81B27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A74A4-61F3-3D49-885D-02CC53E9A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7A567-C5EB-7042-BD5A-6AE81EC4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073BE-E347-5F4B-A573-4691C264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39527-CB57-E54A-A7B6-2C449CB7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1680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FBD6-2C26-1C4B-9812-A33E5070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75BA9-711C-7041-8357-C7350C93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EF25E-3A75-784E-AA88-9F9B4A40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7D6BB-A528-E849-881B-FCD2B9B8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40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0BBCE-C464-0440-BA18-7AA65018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F36B4-C268-AB46-ACB4-EBC7DF94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C25A-6424-194D-AF08-88CB3A39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055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192C-215B-654F-9276-D2DB8EF9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4EFD-1CEC-DB4C-9D36-097814427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18A1E-55F4-954E-A06D-16A17C708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FC545-6EDD-C040-92B4-66C1D2B1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358C7-A25C-D34D-844A-3C751C6A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9E0D-B140-4C43-BD3A-D7CFD8BF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667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8AFB-00C3-AF4D-B9F1-911F0944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308E4-0C66-2C47-9159-49E181FAD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97643-95EA-1343-A712-EE4E607B6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2440-2D9A-594E-A3D6-39404EDC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A539-3B9B-3140-A966-C67864AA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78DE-8757-FD40-AE8E-0C358A39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032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D62DC-F4FD-E24E-82EE-23FCF43A2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C2E6-8E0E-3446-A388-6D70B15B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256E-3B78-324A-BD7A-E473631F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769A-6355-CD44-BCEA-C8BF212D5888}" type="datetimeFigureOut">
              <a:rPr lang="en-NL" smtClean="0"/>
              <a:t>05/02/2025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C0A2-1B6B-4B45-99F2-A23166602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CC31A-EA6D-E94E-ADCB-A24A52372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69D5F-8257-4948-9C8D-545B0EA503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90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eredef.github.io/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github.com/SereDef/GenR-run-GWA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smythp/cv" TargetMode="External"/><Relationship Id="rId4" Type="http://schemas.openxmlformats.org/officeDocument/2006/relationships/hyperlink" Target="https://github.com/blahah/ph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30A-05C9-124D-B8AE-89C0F2D67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1901"/>
            <a:ext cx="9144000" cy="2387600"/>
          </a:xfrm>
        </p:spPr>
        <p:txBody>
          <a:bodyPr>
            <a:normAutofit/>
          </a:bodyPr>
          <a:lstStyle/>
          <a:p>
            <a:r>
              <a:rPr lang="en-GB" b="1" dirty="0"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A</a:t>
            </a:r>
            <a:r>
              <a:rPr lang="en-NL" b="1" dirty="0"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 quick tour of </a:t>
            </a:r>
            <a:br>
              <a:rPr lang="en-NL" b="1" dirty="0"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</a:br>
            <a:r>
              <a:rPr lang="en-NL" b="1" dirty="0">
                <a:solidFill>
                  <a:srgbClr val="F35028"/>
                </a:solidFill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G</a:t>
            </a:r>
            <a:r>
              <a:rPr lang="en-GB" b="1" dirty="0">
                <a:solidFill>
                  <a:srgbClr val="F35028"/>
                </a:solidFill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i</a:t>
            </a:r>
            <a:r>
              <a:rPr lang="en-NL" b="1" dirty="0">
                <a:solidFill>
                  <a:srgbClr val="F35028"/>
                </a:solidFill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t</a:t>
            </a:r>
            <a:r>
              <a:rPr lang="en-NL" b="1" dirty="0"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 and </a:t>
            </a:r>
            <a:r>
              <a:rPr lang="en-NL" b="1" dirty="0">
                <a:solidFill>
                  <a:srgbClr val="78B9E8"/>
                </a:solidFill>
                <a:latin typeface="Avenir Next" panose="020B0503020202020204" pitchFamily="34" charset="0"/>
                <a:ea typeface="Bodoni Ornaments" pitchFamily="2" charset="0"/>
                <a:cs typeface="Baloo Bhai" panose="03080902040302020200" pitchFamily="66" charset="77"/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65A8E-103C-FE46-9D38-6F4A32608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381442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NL" sz="3200" dirty="0">
                <a:latin typeface="Avenir Next" panose="020B0503020202020204" pitchFamily="34" charset="0"/>
              </a:rPr>
              <a:t>(for researchers)</a:t>
            </a:r>
            <a:endParaRPr lang="en-NL" dirty="0">
              <a:latin typeface="Avenir Next" panose="020B0503020202020204" pitchFamily="34" charset="0"/>
            </a:endParaRPr>
          </a:p>
          <a:p>
            <a:r>
              <a:rPr lang="en-NL" dirty="0">
                <a:latin typeface="Avenir Next" panose="020B0503020202020204" pitchFamily="34" charset="0"/>
              </a:rPr>
              <a:t>Serena Defina </a:t>
            </a:r>
          </a:p>
        </p:txBody>
      </p:sp>
      <p:pic>
        <p:nvPicPr>
          <p:cNvPr id="5121" name="Picture 1" descr="page22image51202912">
            <a:extLst>
              <a:ext uri="{FF2B5EF4-FFF2-40B4-BE49-F238E27FC236}">
                <a16:creationId xmlns:a16="http://schemas.microsoft.com/office/drawing/2014/main" id="{A672030B-DE87-9A45-9CB4-B1C85422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41" y="508056"/>
            <a:ext cx="4839518" cy="26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57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use GitHub - Simple GitHub tutorial for beginners">
            <a:extLst>
              <a:ext uri="{FF2B5EF4-FFF2-40B4-BE49-F238E27FC236}">
                <a16:creationId xmlns:a16="http://schemas.microsoft.com/office/drawing/2014/main" id="{7A1B5559-5469-B14D-8155-B41BCCA8F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0" t="19215" r="12187" b="18818"/>
          <a:stretch/>
        </p:blipFill>
        <p:spPr bwMode="auto">
          <a:xfrm>
            <a:off x="480145" y="1690688"/>
            <a:ext cx="5803900" cy="26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69055-CDEE-4D42-877B-806C7AA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" panose="020B0503020202020204" pitchFamily="34" charset="0"/>
              </a:rPr>
              <a:t>S</a:t>
            </a:r>
            <a:r>
              <a:rPr lang="en-NL" b="1" dirty="0">
                <a:latin typeface="Avenir Next" panose="020B0503020202020204" pitchFamily="34" charset="0"/>
              </a:rPr>
              <a:t>umming 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FBE8-4D38-3840-B334-C069D5AB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100" y="1518444"/>
            <a:ext cx="4953000" cy="3377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Avenir Next" panose="020B0503020202020204" pitchFamily="34" charset="0"/>
              </a:rPr>
              <a:t>Takes a bit of practice to learn Git’s workflow …</a:t>
            </a:r>
          </a:p>
          <a:p>
            <a:pPr marL="0" indent="0">
              <a:buNone/>
            </a:pPr>
            <a:r>
              <a:rPr lang="en-GB" sz="2400" dirty="0">
                <a:latin typeface="Avenir Next" panose="020B0503020202020204" pitchFamily="34" charset="0"/>
              </a:rPr>
              <a:t>… buuut you will get:</a:t>
            </a:r>
          </a:p>
          <a:p>
            <a:pPr marL="444500" indent="-4445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Automated backups </a:t>
            </a:r>
          </a:p>
          <a:p>
            <a:pPr marL="444500" indent="-4445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Easy sharing of code with collaborators </a:t>
            </a:r>
          </a:p>
          <a:p>
            <a:pPr marL="444500" indent="-4445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An open science badge of honour</a:t>
            </a:r>
            <a:endParaRPr lang="en-GB" sz="240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DA3F6-7BD8-5046-A91E-1FBCD454B21C}"/>
              </a:ext>
            </a:extLst>
          </p:cNvPr>
          <p:cNvSpPr/>
          <p:nvPr/>
        </p:nvSpPr>
        <p:spPr>
          <a:xfrm>
            <a:off x="1192082" y="4648667"/>
            <a:ext cx="720299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556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You can roll back if you mess up </a:t>
            </a:r>
          </a:p>
          <a:p>
            <a:pPr marL="355600" indent="-3556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Looks good on your resume</a:t>
            </a:r>
          </a:p>
          <a:p>
            <a:pPr marL="355600" indent="-3556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sz="2400" dirty="0">
                <a:latin typeface="Avenir Next" panose="020B0503020202020204" pitchFamily="34" charset="0"/>
              </a:rPr>
              <a:t>Thank your past self in 4 years </a:t>
            </a:r>
          </a:p>
          <a:p>
            <a:pPr marL="355600" indent="-355600">
              <a:buClr>
                <a:srgbClr val="F35028"/>
              </a:buClr>
              <a:buFont typeface="Arial" panose="020B0604020202020204" pitchFamily="34" charset="0"/>
              <a:buChar char="•"/>
            </a:pPr>
            <a:endParaRPr lang="en-GB" sz="2400" dirty="0">
              <a:latin typeface="Avenir Next" panose="020B0503020202020204" pitchFamily="34" charset="0"/>
            </a:endParaRPr>
          </a:p>
          <a:p>
            <a:r>
              <a:rPr lang="en-GB" sz="2400" dirty="0">
                <a:latin typeface="Avenir Next" panose="020B0503020202020204" pitchFamily="34" charset="0"/>
              </a:rPr>
              <a:t>*And you don’t </a:t>
            </a:r>
            <a:r>
              <a:rPr lang="en-GB" sz="2400" i="1" dirty="0">
                <a:latin typeface="Avenir Next" panose="020B0503020202020204" pitchFamily="34" charset="0"/>
              </a:rPr>
              <a:t>have</a:t>
            </a:r>
            <a:r>
              <a:rPr lang="en-GB" sz="2400" dirty="0">
                <a:latin typeface="Avenir Next" panose="020B0503020202020204" pitchFamily="34" charset="0"/>
              </a:rPr>
              <a:t> to learn command line tools. </a:t>
            </a:r>
            <a:endParaRPr lang="en-GB" sz="2400" dirty="0">
              <a:effectLst/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4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FE17-8709-DE4C-95E1-4C6C595D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" panose="020B0503020202020204" pitchFamily="34" charset="0"/>
              </a:rPr>
              <a:t>O</a:t>
            </a:r>
            <a:r>
              <a:rPr lang="en-NL" b="1" dirty="0">
                <a:latin typeface="Avenir Next" panose="020B0503020202020204" pitchFamily="34" charset="0"/>
              </a:rPr>
              <a:t>verview </a:t>
            </a:r>
            <a:r>
              <a:rPr lang="en-NL" dirty="0">
                <a:latin typeface="Avenir Next" panose="020B0503020202020204" pitchFamily="34" charset="0"/>
              </a:rPr>
              <a:t>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F8B4-312E-A44D-8F0A-60320742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r>
              <a:rPr lang="en-GB" sz="3200" dirty="0">
                <a:latin typeface="Avenir Next" panose="020B0503020202020204" pitchFamily="34" charset="0"/>
              </a:rPr>
              <a:t>W</a:t>
            </a:r>
            <a:r>
              <a:rPr lang="en-NL" sz="3200" dirty="0">
                <a:latin typeface="Avenir Next" panose="020B0503020202020204" pitchFamily="34" charset="0"/>
              </a:rPr>
              <a:t>hat is </a:t>
            </a:r>
            <a:r>
              <a:rPr lang="en-NL" sz="3200" dirty="0">
                <a:solidFill>
                  <a:srgbClr val="F35028"/>
                </a:solidFill>
                <a:latin typeface="Avenir Next" panose="020B0503020202020204" pitchFamily="34" charset="0"/>
              </a:rPr>
              <a:t>Git</a:t>
            </a:r>
            <a:r>
              <a:rPr lang="en-NL" sz="3200" dirty="0">
                <a:latin typeface="Avenir Next" panose="020B0503020202020204" pitchFamily="34" charset="0"/>
              </a:rPr>
              <a:t> and what is it for? </a:t>
            </a: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endParaRPr lang="en-NL" sz="3200" dirty="0">
              <a:latin typeface="Avenir Next" panose="020B0503020202020204" pitchFamily="34" charset="0"/>
            </a:endParaRP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r>
              <a:rPr lang="en-GB" sz="3200" dirty="0">
                <a:latin typeface="Avenir Next" panose="020B0503020202020204" pitchFamily="34" charset="0"/>
              </a:rPr>
              <a:t>W</a:t>
            </a:r>
            <a:r>
              <a:rPr lang="en-NL" sz="3200" dirty="0">
                <a:latin typeface="Avenir Next" panose="020B0503020202020204" pitchFamily="34" charset="0"/>
              </a:rPr>
              <a:t>hat is </a:t>
            </a:r>
            <a:r>
              <a:rPr lang="en-NL" sz="3200" dirty="0">
                <a:solidFill>
                  <a:srgbClr val="F35028"/>
                </a:solidFill>
                <a:latin typeface="Avenir Next" panose="020B0503020202020204" pitchFamily="34" charset="0"/>
              </a:rPr>
              <a:t>GitHub</a:t>
            </a:r>
            <a:r>
              <a:rPr lang="en-NL" sz="3200" dirty="0">
                <a:latin typeface="Avenir Next" panose="020B0503020202020204" pitchFamily="34" charset="0"/>
              </a:rPr>
              <a:t> and what is it for?</a:t>
            </a: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endParaRPr lang="en-NL" sz="3200" dirty="0">
              <a:latin typeface="Avenir Next" panose="020B0503020202020204" pitchFamily="34" charset="0"/>
            </a:endParaRP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r>
              <a:rPr lang="en-GB" sz="3200" dirty="0">
                <a:latin typeface="Avenir Next" panose="020B0503020202020204" pitchFamily="34" charset="0"/>
              </a:rPr>
              <a:t>T</a:t>
            </a:r>
            <a:r>
              <a:rPr lang="en-NL" sz="3200" dirty="0">
                <a:latin typeface="Avenir Next" panose="020B0503020202020204" pitchFamily="34" charset="0"/>
              </a:rPr>
              <a:t>he big 5 (basic </a:t>
            </a:r>
            <a:r>
              <a:rPr lang="en-NL" sz="3200" dirty="0">
                <a:solidFill>
                  <a:srgbClr val="F35028"/>
                </a:solidFill>
                <a:latin typeface="Avenir Next" panose="020B0503020202020204" pitchFamily="34" charset="0"/>
              </a:rPr>
              <a:t>commands</a:t>
            </a:r>
            <a:r>
              <a:rPr lang="en-NL" sz="3200" dirty="0">
                <a:latin typeface="Avenir Next" panose="020B0503020202020204" pitchFamily="34" charset="0"/>
              </a:rPr>
              <a:t> you should know) </a:t>
            </a: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endParaRPr lang="en-NL" sz="3200" dirty="0">
              <a:latin typeface="Avenir Next" panose="020B0503020202020204" pitchFamily="34" charset="0"/>
            </a:endParaRPr>
          </a:p>
          <a:p>
            <a:pPr marL="571500" indent="-571500">
              <a:buClr>
                <a:srgbClr val="78B9E8"/>
              </a:buClr>
              <a:buFont typeface="System Font Regular"/>
              <a:buChar char="❏"/>
            </a:pPr>
            <a:r>
              <a:rPr lang="en-GB" sz="3200" dirty="0">
                <a:latin typeface="Avenir Next" panose="020B0503020202020204" pitchFamily="34" charset="0"/>
              </a:rPr>
              <a:t>Mini </a:t>
            </a:r>
            <a:r>
              <a:rPr lang="en-GB" sz="3200" dirty="0">
                <a:solidFill>
                  <a:srgbClr val="F35028"/>
                </a:solidFill>
                <a:latin typeface="Avenir Next" panose="020B0503020202020204" pitchFamily="34" charset="0"/>
              </a:rPr>
              <a:t>d</a:t>
            </a:r>
            <a:r>
              <a:rPr lang="en-NL" sz="3200" dirty="0">
                <a:solidFill>
                  <a:srgbClr val="F35028"/>
                </a:solidFill>
                <a:latin typeface="Avenir Next" panose="020B0503020202020204" pitchFamily="34" charset="0"/>
              </a:rPr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375152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71F9-8BA0-BC4C-A185-DF732F63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9982200" cy="1325563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Avenir Next" panose="020B0503020202020204" pitchFamily="34" charset="0"/>
              </a:rPr>
              <a:t>D</a:t>
            </a:r>
            <a:r>
              <a:rPr lang="en-NL" b="1" dirty="0">
                <a:solidFill>
                  <a:schemeClr val="bg1"/>
                </a:solidFill>
                <a:latin typeface="Avenir Next" panose="020B0503020202020204" pitchFamily="34" charset="0"/>
              </a:rPr>
              <a:t>isclaimer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84ADB-021F-564D-AA6B-E5908892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3305"/>
            <a:ext cx="9982200" cy="3993658"/>
          </a:xfrm>
        </p:spPr>
        <p:txBody>
          <a:bodyPr/>
          <a:lstStyle/>
          <a:p>
            <a:pPr marL="533400" indent="-533400">
              <a:buClr>
                <a:srgbClr val="78B9E8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</a:rPr>
              <a:t>I</a:t>
            </a:r>
            <a:r>
              <a:rPr lang="en-NL" dirty="0">
                <a:solidFill>
                  <a:schemeClr val="bg1"/>
                </a:solidFill>
                <a:latin typeface="Avenir Next" panose="020B0503020202020204" pitchFamily="34" charset="0"/>
              </a:rPr>
              <a:t> am a baby!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72034-B7A4-6E48-983F-C933B8D8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993" y="3077068"/>
            <a:ext cx="2826994" cy="3592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605FE-4C43-624E-85B4-9B5C060DF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19" b="95536" l="3232" r="93726">
                        <a14:foregroundMark x1="3422" y1="54337" x2="3422" y2="54337"/>
                        <a14:foregroundMark x1="17871" y1="58801" x2="17871" y2="58801"/>
                        <a14:foregroundMark x1="13118" y1="57398" x2="63118" y2="58291"/>
                        <a14:foregroundMark x1="63118" y1="58291" x2="77567" y2="68495"/>
                        <a14:foregroundMark x1="77567" y1="68495" x2="48479" y2="72066"/>
                        <a14:foregroundMark x1="48479" y1="72066" x2="25285" y2="66964"/>
                        <a14:foregroundMark x1="25285" y1="66964" x2="40875" y2="57270"/>
                        <a14:foregroundMark x1="40875" y1="57270" x2="69392" y2="54847"/>
                        <a14:foregroundMark x1="69392" y1="54847" x2="86882" y2="62372"/>
                        <a14:foregroundMark x1="86882" y1="62372" x2="87072" y2="65179"/>
                        <a14:foregroundMark x1="65209" y1="91837" x2="65209" y2="91837"/>
                        <a14:foregroundMark x1="18293" y1="96583" x2="21284" y2="96691"/>
                        <a14:foregroundMark x1="3422" y1="96046" x2="16915" y2="96533"/>
                        <a14:foregroundMark x1="35759" y1="96789" x2="93156" y2="95663"/>
                        <a14:foregroundMark x1="93156" y1="95663" x2="94106" y2="67347"/>
                        <a14:foregroundMark x1="94106" y1="67347" x2="78137" y2="57653"/>
                        <a14:foregroundMark x1="12357" y1="56378" x2="4373" y2="72066"/>
                        <a14:foregroundMark x1="4373" y1="72066" x2="5133" y2="86990"/>
                        <a14:foregroundMark x1="5133" y1="86990" x2="43726" y2="90944"/>
                        <a14:foregroundMark x1="43726" y1="90944" x2="90304" y2="88903"/>
                        <a14:foregroundMark x1="90304" y1="88903" x2="89734" y2="80612"/>
                        <a14:foregroundMark x1="74905" y1="73724" x2="46958" y2="74235"/>
                        <a14:foregroundMark x1="46958" y1="74235" x2="37072" y2="86097"/>
                        <a14:foregroundMark x1="37072" y1="86097" x2="61217" y2="88903"/>
                        <a14:foregroundMark x1="61217" y1="88903" x2="78517" y2="79209"/>
                        <a14:foregroundMark x1="78517" y1="79209" x2="75856" y2="76020"/>
                        <a14:foregroundMark x1="6844" y1="86735" x2="17894" y2="96512"/>
                        <a14:foregroundMark x1="34811" y1="97781" x2="90875" y2="95663"/>
                        <a14:foregroundMark x1="90875" y1="95663" x2="88593" y2="91327"/>
                        <a14:foregroundMark x1="13878" y1="52679" x2="16540" y2="20663"/>
                        <a14:foregroundMark x1="14068" y1="37117" x2="15209" y2="4719"/>
                        <a14:foregroundMark x1="42776" y1="58163" x2="23194" y2="57653"/>
                        <a14:foregroundMark x1="23194" y1="57653" x2="40684" y2="65306"/>
                        <a14:foregroundMark x1="40684" y1="65306" x2="41065" y2="57270"/>
                        <a14:foregroundMark x1="43916" y1="60204" x2="43916" y2="60204"/>
                        <a14:backgroundMark x1="23954" y1="98852" x2="23954" y2="98852"/>
                        <a14:backgroundMark x1="21673" y1="98469" x2="21673" y2="98469"/>
                        <a14:backgroundMark x1="19392" y1="98597" x2="19392" y2="98597"/>
                        <a14:backgroundMark x1="19582" y1="98469" x2="34030" y2="98597"/>
                        <a14:backgroundMark x1="19011" y1="98342" x2="19011" y2="98342"/>
                        <a14:backgroundMark x1="19962" y1="98342" x2="18631" y2="983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05325" y="2177214"/>
            <a:ext cx="2772274" cy="413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1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5A63-944E-2A49-9A01-14AF5AE2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86" y="70396"/>
            <a:ext cx="10515600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Avenir Next" panose="020B0503020202020204" pitchFamily="34" charset="0"/>
              </a:rPr>
              <a:t>A </a:t>
            </a:r>
            <a:r>
              <a:rPr lang="en-NL" b="1" dirty="0">
                <a:latin typeface="Avenir Next" panose="020B0503020202020204" pitchFamily="34" charset="0"/>
              </a:rPr>
              <a:t>world without </a:t>
            </a:r>
            <a:r>
              <a:rPr lang="en-NL" b="1" i="1" dirty="0">
                <a:solidFill>
                  <a:srgbClr val="F35028"/>
                </a:solidFill>
                <a:latin typeface="Avenir Next" panose="020B0503020202020204" pitchFamily="34" charset="0"/>
              </a:rPr>
              <a:t>version control</a:t>
            </a:r>
            <a:r>
              <a:rPr lang="en-NL" b="1" dirty="0">
                <a:latin typeface="Avenir Next" panose="020B0503020202020204" pitchFamily="34" charset="0"/>
              </a:rPr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639E0-5BE7-E849-B2C7-DF05AA7F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0573" y="1199107"/>
            <a:ext cx="3310304" cy="1239902"/>
          </a:xfrm>
        </p:spPr>
      </p:pic>
      <p:pic>
        <p:nvPicPr>
          <p:cNvPr id="1026" name="Picture 2" descr="Introduction to Version Control">
            <a:extLst>
              <a:ext uri="{FF2B5EF4-FFF2-40B4-BE49-F238E27FC236}">
                <a16:creationId xmlns:a16="http://schemas.microsoft.com/office/drawing/2014/main" id="{2C8816EE-3204-8449-BFFB-12D09323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86" y="1199107"/>
            <a:ext cx="4051814" cy="540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age16image51308704">
            <a:extLst>
              <a:ext uri="{FF2B5EF4-FFF2-40B4-BE49-F238E27FC236}">
                <a16:creationId xmlns:a16="http://schemas.microsoft.com/office/drawing/2014/main" id="{7B839929-D63F-214F-A391-326C77083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1" t="6279" r="5250" b="6707"/>
          <a:stretch/>
        </p:blipFill>
        <p:spPr bwMode="auto">
          <a:xfrm>
            <a:off x="4878021" y="2439009"/>
            <a:ext cx="3115408" cy="245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BAA818-E2E1-C64C-80AA-158044CC1E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22" r="6766" b="1382"/>
          <a:stretch/>
        </p:blipFill>
        <p:spPr>
          <a:xfrm>
            <a:off x="8595361" y="1321891"/>
            <a:ext cx="2986854" cy="5077835"/>
          </a:xfrm>
          <a:prstGeom prst="rect">
            <a:avLst/>
          </a:prstGeom>
          <a:ln w="28575">
            <a:solidFill>
              <a:srgbClr val="527FA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27302-3CFE-0D4A-ADA8-6B03449C9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4973" y="3312375"/>
            <a:ext cx="4394457" cy="3160142"/>
          </a:xfrm>
          <a:prstGeom prst="rect">
            <a:avLst/>
          </a:prstGeom>
          <a:ln w="28575">
            <a:solidFill>
              <a:srgbClr val="527FA2"/>
            </a:solidFill>
          </a:ln>
        </p:spPr>
      </p:pic>
    </p:spTree>
    <p:extLst>
      <p:ext uri="{BB962C8B-B14F-4D97-AF65-F5344CB8AC3E}">
        <p14:creationId xmlns:p14="http://schemas.microsoft.com/office/powerpoint/2010/main" val="223448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ge22image51205408">
            <a:extLst>
              <a:ext uri="{FF2B5EF4-FFF2-40B4-BE49-F238E27FC236}">
                <a16:creationId xmlns:a16="http://schemas.microsoft.com/office/drawing/2014/main" id="{41785186-1D70-044D-998C-1CE2FC1D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65" y="4041648"/>
            <a:ext cx="3422635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43BA-5915-CD49-BCF9-71F844AE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015"/>
            <a:ext cx="10515600" cy="1975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venir Next" panose="020B0503020202020204" pitchFamily="34" charset="0"/>
              </a:rPr>
              <a:t>What is it for?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latin typeface="Avenir Next" panose="020B0503020202020204" pitchFamily="34" charset="0"/>
              </a:rPr>
              <a:t>Primarily (?) software development (</a:t>
            </a:r>
            <a:r>
              <a:rPr lang="en-GB" dirty="0">
                <a:solidFill>
                  <a:schemeClr val="accent2"/>
                </a:solidFill>
                <a:latin typeface="Avenir Next" panose="020B0503020202020204" pitchFamily="34" charset="0"/>
              </a:rPr>
              <a:t>code</a:t>
            </a:r>
            <a:r>
              <a:rPr lang="en-GB" dirty="0">
                <a:latin typeface="Avenir Next" panose="020B0503020202020204" pitchFamily="34" charset="0"/>
              </a:rPr>
              <a:t>), but… </a:t>
            </a:r>
            <a:r>
              <a:rPr lang="en-GB" i="1" dirty="0">
                <a:solidFill>
                  <a:schemeClr val="accent2"/>
                </a:solidFill>
                <a:latin typeface="Avenir Next" panose="020B0503020202020204" pitchFamily="34" charset="0"/>
              </a:rPr>
              <a:t>not only</a:t>
            </a:r>
            <a:r>
              <a:rPr lang="en-GB" dirty="0">
                <a:latin typeface="Avenir Next" panose="020B0503020202020204" pitchFamily="34" charset="0"/>
              </a:rPr>
              <a:t>:</a:t>
            </a:r>
          </a:p>
          <a:p>
            <a:pPr lvl="1"/>
            <a:r>
              <a:rPr lang="en-GB" sz="2000" dirty="0">
                <a:latin typeface="Avenir Next" panose="020B0503020202020204" pitchFamily="34" charset="0"/>
              </a:rPr>
              <a:t>Dissertation:  </a:t>
            </a:r>
            <a:r>
              <a:rPr lang="en-GB" sz="2000" dirty="0">
                <a:latin typeface="Avenir Next" panose="020B0503020202020204" pitchFamily="34" charset="0"/>
                <a:hlinkClick r:id="rId4"/>
              </a:rPr>
              <a:t>https://github.com/blahah/phd</a:t>
            </a:r>
            <a:r>
              <a:rPr lang="en-GB" sz="2000" dirty="0">
                <a:latin typeface="Avenir Next" panose="020B0503020202020204" pitchFamily="34" charset="0"/>
              </a:rPr>
              <a:t> </a:t>
            </a:r>
          </a:p>
          <a:p>
            <a:pPr lvl="1"/>
            <a:r>
              <a:rPr lang="en-GB" sz="2000" dirty="0">
                <a:latin typeface="Avenir Next" panose="020B0503020202020204" pitchFamily="34" charset="0"/>
              </a:rPr>
              <a:t>CV: </a:t>
            </a:r>
            <a:r>
              <a:rPr lang="en-GB" sz="2000" dirty="0">
                <a:latin typeface="Avenir Next" panose="020B0503020202020204" pitchFamily="34" charset="0"/>
                <a:hlinkClick r:id="rId5"/>
              </a:rPr>
              <a:t>https://github.com/smythp/cv</a:t>
            </a:r>
            <a:r>
              <a:rPr lang="en-GB" sz="2000" dirty="0">
                <a:latin typeface="Avenir Next" panose="020B0503020202020204" pitchFamily="34" charset="0"/>
              </a:rPr>
              <a:t> </a:t>
            </a:r>
            <a:endParaRPr lang="en-GB" b="1" dirty="0">
              <a:latin typeface="Avenir Next" panose="020B0503020202020204" pitchFamily="34" charset="0"/>
            </a:endParaRPr>
          </a:p>
          <a:p>
            <a:pPr marL="0" indent="0">
              <a:buNone/>
            </a:pPr>
            <a:endParaRPr lang="en-GB" b="1" dirty="0">
              <a:latin typeface="Avenir Next" panose="020B0503020202020204" pitchFamily="34" charset="0"/>
            </a:endParaRPr>
          </a:p>
        </p:txBody>
      </p:sp>
      <p:pic>
        <p:nvPicPr>
          <p:cNvPr id="4" name="Picture 1" descr="page20image33846960">
            <a:extLst>
              <a:ext uri="{FF2B5EF4-FFF2-40B4-BE49-F238E27FC236}">
                <a16:creationId xmlns:a16="http://schemas.microsoft.com/office/drawing/2014/main" id="{047D7106-665D-A242-8340-EE4CE52E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133" y="1080273"/>
            <a:ext cx="2852667" cy="117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72542-029D-81E7-D886-067A97874648}"/>
              </a:ext>
            </a:extLst>
          </p:cNvPr>
          <p:cNvSpPr txBox="1"/>
          <p:nvPr/>
        </p:nvSpPr>
        <p:spPr>
          <a:xfrm>
            <a:off x="838200" y="681037"/>
            <a:ext cx="8255696" cy="1470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W</a:t>
            </a:r>
            <a:r>
              <a:rPr kumimoji="0" lang="en-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hat is </a:t>
            </a:r>
            <a:r>
              <a:rPr kumimoji="0" lang="en-NL" sz="2800" b="1" i="0" u="none" strike="noStrike" kern="1200" cap="none" spc="0" normalizeH="0" baseline="0" noProof="0" dirty="0">
                <a:ln>
                  <a:noFill/>
                </a:ln>
                <a:solidFill>
                  <a:srgbClr val="F35028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Git</a:t>
            </a:r>
            <a:r>
              <a:rPr kumimoji="0" lang="en-NL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? 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Git is a</a:t>
            </a:r>
            <a:r>
              <a:rPr kumimoji="0" lang="en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 </a:t>
            </a:r>
            <a:r>
              <a:rPr kumimoji="0" lang="en-NL" sz="280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version control </a:t>
            </a:r>
            <a:r>
              <a:rPr kumimoji="0" lang="en-NL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software</a:t>
            </a:r>
            <a:r>
              <a:rPr kumimoji="0" lang="en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: it </a:t>
            </a:r>
            <a:r>
              <a:rPr kumimoji="0" lang="en-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tracks</a:t>
            </a:r>
            <a:r>
              <a:rPr kumimoji="0" lang="en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 the evolution and </a:t>
            </a:r>
            <a:r>
              <a:rPr kumimoji="0" lang="en-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merges</a:t>
            </a:r>
            <a:r>
              <a:rPr kumimoji="0" lang="en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 changes in your </a:t>
            </a:r>
            <a:r>
              <a:rPr kumimoji="0" lang="en-NL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files.</a:t>
            </a:r>
            <a:endParaRPr kumimoji="0" lang="en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" panose="020B0503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3A695-6147-6B36-B953-0AC349CC3AFE}"/>
              </a:ext>
            </a:extLst>
          </p:cNvPr>
          <p:cNvSpPr txBox="1"/>
          <p:nvPr/>
        </p:nvSpPr>
        <p:spPr>
          <a:xfrm>
            <a:off x="838199" y="4610380"/>
            <a:ext cx="7662933" cy="1784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What is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GitHub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Avenir Next" panose="020B0503020202020204" pitchFamily="34" charset="0"/>
              </a:rPr>
              <a:t>GitHub is a web-based </a:t>
            </a:r>
            <a:r>
              <a:rPr lang="en-GB" sz="2400" b="1" dirty="0">
                <a:solidFill>
                  <a:srgbClr val="78B9E8"/>
                </a:solidFill>
                <a:latin typeface="Avenir Next" panose="020B0503020202020204" pitchFamily="34" charset="0"/>
              </a:rPr>
              <a:t>c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8B9E8"/>
                </a:solidFill>
                <a:effectLst/>
                <a:uLnTx/>
                <a:uFillTx/>
                <a:latin typeface="Avenir Next" panose="020B0503020202020204" pitchFamily="34" charset="0"/>
              </a:rPr>
              <a:t>ollaboration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 tool.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Tutorials</a:t>
            </a:r>
            <a:r>
              <a:rPr lang="en-GB" sz="2000" dirty="0">
                <a:solidFill>
                  <a:prstClr val="black"/>
                </a:solidFill>
                <a:latin typeface="Avenir Next" panose="020B0503020202020204" pitchFamily="34" charset="0"/>
              </a:rPr>
              <a:t>: </a:t>
            </a:r>
            <a:r>
              <a:rPr lang="en-GB" sz="2000" dirty="0">
                <a:solidFill>
                  <a:prstClr val="black"/>
                </a:solidFill>
                <a:latin typeface="Avenir Next" panose="020B0503020202020204" pitchFamily="34" charset="0"/>
                <a:hlinkClick r:id="rId7"/>
              </a:rPr>
              <a:t>https://github.com/SereDef/GenR-run-GWAS</a:t>
            </a:r>
            <a:endParaRPr lang="en-GB" sz="2000" dirty="0">
              <a:solidFill>
                <a:prstClr val="black"/>
              </a:solidFill>
              <a:latin typeface="Avenir Next" panose="020B0503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" panose="020B0503020202020204" pitchFamily="34" charset="0"/>
                <a:ea typeface="+mn-ea"/>
                <a:cs typeface="+mn-cs"/>
              </a:rPr>
              <a:t>Websites</a:t>
            </a:r>
            <a:r>
              <a:rPr lang="en-GB" sz="2000" dirty="0">
                <a:solidFill>
                  <a:prstClr val="black"/>
                </a:solidFill>
                <a:latin typeface="Avenir Next" panose="020B0503020202020204" pitchFamily="34" charset="0"/>
              </a:rPr>
              <a:t>: </a:t>
            </a:r>
            <a:r>
              <a:rPr lang="en-GB" sz="2000" dirty="0">
                <a:solidFill>
                  <a:prstClr val="black"/>
                </a:solidFill>
                <a:latin typeface="Avenir Next" panose="020B0503020202020204" pitchFamily="34" charset="0"/>
                <a:hlinkClick r:id="rId8"/>
              </a:rPr>
              <a:t>https://seredef.github.io/</a:t>
            </a:r>
            <a:r>
              <a:rPr lang="en-GB" sz="2000" dirty="0">
                <a:solidFill>
                  <a:prstClr val="black"/>
                </a:solidFill>
                <a:latin typeface="Avenir Next" panose="020B0503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34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581B-2362-E542-B1DC-53849568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" panose="020B0503020202020204" pitchFamily="34" charset="0"/>
              </a:rPr>
              <a:t>Why bother with all of this?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9C40-32FC-7143-9885-F514F731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4572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b="1" dirty="0">
                <a:latin typeface="Avenir Next" panose="020B0503020202020204" pitchFamily="34" charset="0"/>
              </a:rPr>
              <a:t>Open and reproducible science (!)</a:t>
            </a:r>
          </a:p>
          <a:p>
            <a:pPr marL="584200" indent="-457200">
              <a:buClr>
                <a:srgbClr val="F35028"/>
              </a:buClr>
              <a:buFont typeface="Wingdings" pitchFamily="2" charset="2"/>
              <a:buChar char="ü"/>
            </a:pPr>
            <a:endParaRPr lang="en-GB" dirty="0">
              <a:latin typeface="Avenir Next" panose="020B0503020202020204" pitchFamily="34" charset="0"/>
            </a:endParaRPr>
          </a:p>
          <a:p>
            <a:pPr marL="584200" indent="-4572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dirty="0">
                <a:latin typeface="Avenir Next" panose="020B0503020202020204" pitchFamily="34" charset="0"/>
              </a:rPr>
              <a:t>Easy collaborations</a:t>
            </a:r>
          </a:p>
          <a:p>
            <a:pPr marL="584200" indent="-457200">
              <a:buClr>
                <a:srgbClr val="F35028"/>
              </a:buClr>
              <a:buFont typeface="Wingdings" pitchFamily="2" charset="2"/>
              <a:buChar char="ü"/>
            </a:pPr>
            <a:endParaRPr lang="en-GB" dirty="0">
              <a:latin typeface="Avenir Next" panose="020B0503020202020204" pitchFamily="34" charset="0"/>
            </a:endParaRPr>
          </a:p>
          <a:p>
            <a:pPr marL="584200" indent="-457200">
              <a:buClr>
                <a:srgbClr val="F35028"/>
              </a:buClr>
              <a:buFont typeface="Wingdings" pitchFamily="2" charset="2"/>
              <a:buChar char="ü"/>
            </a:pPr>
            <a:r>
              <a:rPr lang="en-GB" dirty="0">
                <a:latin typeface="Avenir Next" panose="020B0503020202020204" pitchFamily="34" charset="0"/>
              </a:rPr>
              <a:t>Sanity </a:t>
            </a:r>
          </a:p>
          <a:p>
            <a:endParaRPr lang="en-NL" dirty="0"/>
          </a:p>
        </p:txBody>
      </p:sp>
      <p:pic>
        <p:nvPicPr>
          <p:cNvPr id="1026" name="Picture 2" descr="This 'lifelike' AI granny is infuriating phone scammers. Here's how - and  why | ZDNET">
            <a:extLst>
              <a:ext uri="{FF2B5EF4-FFF2-40B4-BE49-F238E27FC236}">
                <a16:creationId xmlns:a16="http://schemas.microsoft.com/office/drawing/2014/main" id="{76B262DC-F130-B6C0-ED36-ACBE3DD13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7" r="9894"/>
          <a:stretch/>
        </p:blipFill>
        <p:spPr bwMode="auto">
          <a:xfrm flipH="1">
            <a:off x="6963784" y="3154680"/>
            <a:ext cx="5228216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he Best of the Journal of Irreproducible Results: Scherr, George H.:  0019628005953: Amazon.com: Books">
            <a:extLst>
              <a:ext uri="{FF2B5EF4-FFF2-40B4-BE49-F238E27FC236}">
                <a16:creationId xmlns:a16="http://schemas.microsoft.com/office/drawing/2014/main" id="{D813EF42-F7A2-D04F-AC93-FEDFB30F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2533">
            <a:off x="5305508" y="2747628"/>
            <a:ext cx="2312503" cy="309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95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8408-2ED0-709C-AABD-D13F70D7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AB4D-BEC5-0F8E-57B3-BA294BFD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" panose="020B0503020202020204" pitchFamily="34" charset="0"/>
              </a:rPr>
              <a:t>Interacting with git and </a:t>
            </a:r>
            <a:r>
              <a:rPr lang="en-US" b="1" dirty="0" err="1">
                <a:latin typeface="Avenir Next" panose="020B0503020202020204" pitchFamily="34" charset="0"/>
              </a:rPr>
              <a:t>Github</a:t>
            </a:r>
            <a:endParaRPr lang="en-NL" b="1" dirty="0">
              <a:latin typeface="Avenir Next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D195-7350-FB08-18F8-F3F672629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venir Next" panose="020B0503020202020204" pitchFamily="34" charset="0"/>
                <a:cs typeface="Consolas" panose="020B0609020204030204" pitchFamily="49" charset="0"/>
              </a:rPr>
              <a:t>The </a:t>
            </a:r>
            <a:r>
              <a:rPr lang="en-GB" dirty="0">
                <a:solidFill>
                  <a:srgbClr val="F35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NL" dirty="0">
                <a:solidFill>
                  <a:srgbClr val="F3502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ommand line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NL" dirty="0">
                <a:latin typeface="Avenir Next" panose="020B0503020202020204" pitchFamily="34" charset="0"/>
                <a:cs typeface="Consolas" panose="020B0609020204030204" pitchFamily="49" charset="0"/>
              </a:rPr>
              <a:t>(the “classic” way)</a:t>
            </a:r>
          </a:p>
          <a:p>
            <a:pPr marL="0" indent="0">
              <a:buNone/>
            </a:pPr>
            <a:endParaRPr lang="en-NL" dirty="0">
              <a:latin typeface="Avenir Next" panose="020B0503020202020204" pitchFamily="34" charset="0"/>
              <a:cs typeface="Consolas" panose="020B0609020204030204" pitchFamily="49" charset="0"/>
            </a:endParaRPr>
          </a:p>
          <a:p>
            <a:r>
              <a:rPr lang="en-GB" dirty="0">
                <a:latin typeface="Avenir Next" panose="020B0503020202020204" pitchFamily="34" charset="0"/>
                <a:cs typeface="Consolas" panose="020B0609020204030204" pitchFamily="49" charset="0"/>
              </a:rPr>
              <a:t>T</a:t>
            </a:r>
            <a:r>
              <a:rPr lang="en-NL" dirty="0">
                <a:latin typeface="Avenir Next" panose="020B0503020202020204" pitchFamily="34" charset="0"/>
                <a:cs typeface="Consolas" panose="020B0609020204030204" pitchFamily="49" charset="0"/>
              </a:rPr>
              <a:t>he “</a:t>
            </a:r>
            <a:r>
              <a:rPr lang="en-NL" dirty="0">
                <a:solidFill>
                  <a:srgbClr val="78B9E8"/>
                </a:solidFill>
                <a:latin typeface="Avenir Next" panose="020B0503020202020204" pitchFamily="34" charset="0"/>
                <a:cs typeface="Consolas" panose="020B0609020204030204" pitchFamily="49" charset="0"/>
              </a:rPr>
              <a:t>clicky-clacky</a:t>
            </a:r>
            <a:r>
              <a:rPr lang="en-NL" dirty="0">
                <a:latin typeface="Avenir Next" panose="020B0503020202020204" pitchFamily="34" charset="0"/>
                <a:cs typeface="Consolas" panose="020B0609020204030204" pitchFamily="49" charset="0"/>
              </a:rPr>
              <a:t>” way, e.g:</a:t>
            </a:r>
          </a:p>
          <a:p>
            <a:pPr lvl="1"/>
            <a:r>
              <a:rPr lang="en-NL" sz="2800" dirty="0">
                <a:latin typeface="Avenir Next" panose="020B0503020202020204" pitchFamily="34" charset="0"/>
                <a:cs typeface="Consolas" panose="020B0609020204030204" pitchFamily="49" charset="0"/>
              </a:rPr>
              <a:t>Github web or Desktop</a:t>
            </a:r>
          </a:p>
          <a:p>
            <a:pPr lvl="1"/>
            <a:r>
              <a:rPr lang="en-NL" sz="2800" dirty="0">
                <a:latin typeface="Avenir Next" panose="020B0503020202020204" pitchFamily="34" charset="0"/>
                <a:cs typeface="Consolas" panose="020B0609020204030204" pitchFamily="49" charset="0"/>
              </a:rPr>
              <a:t>Rstudio / V</a:t>
            </a:r>
            <a:r>
              <a:rPr lang="en-GB" sz="2800" dirty="0">
                <a:latin typeface="Avenir Next" panose="020B0503020202020204" pitchFamily="34" charset="0"/>
                <a:cs typeface="Consolas" panose="020B0609020204030204" pitchFamily="49" charset="0"/>
              </a:rPr>
              <a:t>s</a:t>
            </a:r>
            <a:r>
              <a:rPr lang="en-NL" sz="2800" dirty="0">
                <a:latin typeface="Avenir Next" panose="020B0503020202020204" pitchFamily="34" charset="0"/>
                <a:cs typeface="Consolas" panose="020B0609020204030204" pitchFamily="49" charset="0"/>
              </a:rPr>
              <a:t>code / Pycharm </a:t>
            </a:r>
          </a:p>
        </p:txBody>
      </p:sp>
    </p:spTree>
    <p:extLst>
      <p:ext uri="{BB962C8B-B14F-4D97-AF65-F5344CB8AC3E}">
        <p14:creationId xmlns:p14="http://schemas.microsoft.com/office/powerpoint/2010/main" val="238996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22image51201872">
            <a:extLst>
              <a:ext uri="{FF2B5EF4-FFF2-40B4-BE49-F238E27FC236}">
                <a16:creationId xmlns:a16="http://schemas.microsoft.com/office/drawing/2014/main" id="{7604D474-1DBC-3C4B-A4BA-B9DC0D0F8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84201"/>
            <a:ext cx="5482334" cy="284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0AE647-8979-4E40-838C-56B9B305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" panose="020B0503020202020204" pitchFamily="34" charset="0"/>
              </a:rPr>
              <a:t>Git(hub) b</a:t>
            </a:r>
            <a:r>
              <a:rPr lang="en-NL" b="1" dirty="0">
                <a:latin typeface="Avenir Next" panose="020B0503020202020204" pitchFamily="34" charset="0"/>
              </a:rPr>
              <a:t>asic lingo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2522-90E3-E94F-80DA-8F08BD1A5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b="1" dirty="0">
                <a:latin typeface="Avenir Next" panose="020B0503020202020204" pitchFamily="34" charset="0"/>
              </a:rPr>
              <a:t>commit</a:t>
            </a: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b="1" dirty="0">
                <a:latin typeface="Avenir Next" panose="020B0503020202020204" pitchFamily="34" charset="0"/>
              </a:rPr>
              <a:t>repository</a:t>
            </a: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dirty="0">
                <a:latin typeface="Avenir Next" panose="020B0503020202020204" pitchFamily="34" charset="0"/>
              </a:rPr>
              <a:t>README &amp; .</a:t>
            </a:r>
            <a:r>
              <a:rPr lang="en-GB" dirty="0" err="1">
                <a:latin typeface="Avenir Next" panose="020B0503020202020204" pitchFamily="34" charset="0"/>
              </a:rPr>
              <a:t>gitignore</a:t>
            </a:r>
            <a:endParaRPr lang="en-GB" dirty="0">
              <a:latin typeface="Avenir Next" panose="020B0503020202020204" pitchFamily="34" charset="0"/>
            </a:endParaRP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dirty="0">
                <a:latin typeface="Avenir Next" panose="020B0503020202020204" pitchFamily="34" charset="0"/>
              </a:rPr>
              <a:t>Fork &amp; clone </a:t>
            </a: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dirty="0">
                <a:latin typeface="Avenir Next" panose="020B0503020202020204" pitchFamily="34" charset="0"/>
              </a:rPr>
              <a:t>Branch</a:t>
            </a: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dirty="0">
                <a:latin typeface="Avenir Next" panose="020B0503020202020204" pitchFamily="34" charset="0"/>
              </a:rPr>
              <a:t>Collaborator / Contributor</a:t>
            </a:r>
          </a:p>
          <a:p>
            <a:pPr marL="625475" indent="-477838">
              <a:buClr>
                <a:schemeClr val="accent1"/>
              </a:buClr>
              <a:buFont typeface="System Font Regular"/>
              <a:buChar char="►"/>
            </a:pPr>
            <a:r>
              <a:rPr lang="en-GB" dirty="0">
                <a:latin typeface="Avenir Next" panose="020B0503020202020204" pitchFamily="34" charset="0"/>
              </a:rPr>
              <a:t>Issues</a:t>
            </a:r>
          </a:p>
          <a:p>
            <a:endParaRPr lang="en-GB" dirty="0"/>
          </a:p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AA196-454C-3D41-A228-67C744EA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57" y="3874294"/>
            <a:ext cx="4007443" cy="21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8B15-FC24-6445-AF39-637551A6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" panose="020B0503020202020204" pitchFamily="34" charset="0"/>
              </a:rPr>
              <a:t>      T</a:t>
            </a:r>
            <a:r>
              <a:rPr lang="en-NL" b="1" dirty="0">
                <a:latin typeface="Avenir Next" panose="020B0503020202020204" pitchFamily="34" charset="0"/>
              </a:rPr>
              <a:t>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B514-1EF4-D344-8ACA-3F141071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F35028"/>
              </a:buClr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it clone </a:t>
            </a:r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(or 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git init</a:t>
            </a:r>
            <a:r>
              <a:rPr lang="en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14350" indent="-514350">
              <a:buClr>
                <a:srgbClr val="F35028"/>
              </a:buClr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it status</a:t>
            </a:r>
          </a:p>
          <a:p>
            <a:pPr marL="514350" indent="-514350">
              <a:buClr>
                <a:srgbClr val="F35028"/>
              </a:buClr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it add</a:t>
            </a:r>
          </a:p>
          <a:p>
            <a:pPr marL="514350" indent="-514350">
              <a:buClr>
                <a:srgbClr val="F35028"/>
              </a:buClr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it commit –m “I changed something”</a:t>
            </a:r>
          </a:p>
          <a:p>
            <a:pPr marL="514350" indent="-514350">
              <a:buClr>
                <a:srgbClr val="F35028"/>
              </a:buClr>
              <a:buFont typeface="+mj-lt"/>
              <a:buAutoNum type="arabicPeriod"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>
                <a:latin typeface="Avenir Next" panose="020B0503020202020204" pitchFamily="34" charset="0"/>
              </a:rPr>
              <a:t>O</a:t>
            </a:r>
            <a:r>
              <a:rPr lang="en-NL" dirty="0">
                <a:latin typeface="Avenir Next" panose="020B0503020202020204" pitchFamily="34" charset="0"/>
              </a:rPr>
              <a:t>r… clicky clacky 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 descr="GitHub Student Developer Pack - GitHub Education">
            <a:extLst>
              <a:ext uri="{FF2B5EF4-FFF2-40B4-BE49-F238E27FC236}">
                <a16:creationId xmlns:a16="http://schemas.microsoft.com/office/drawing/2014/main" id="{6B3CEBE8-65F2-2247-B65F-9B53CFDA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04" y="4729919"/>
            <a:ext cx="2895600" cy="9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ntroduction to AWS EC2 and the Command Line in Data Science | by Chris  Dong | Towards Data Science">
            <a:extLst>
              <a:ext uri="{FF2B5EF4-FFF2-40B4-BE49-F238E27FC236}">
                <a16:creationId xmlns:a16="http://schemas.microsoft.com/office/drawing/2014/main" id="{CB970136-D94B-C54F-A223-0687D151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53811"/>
            <a:ext cx="680310" cy="7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ded Corner 3">
            <a:extLst>
              <a:ext uri="{FF2B5EF4-FFF2-40B4-BE49-F238E27FC236}">
                <a16:creationId xmlns:a16="http://schemas.microsoft.com/office/drawing/2014/main" id="{9AB35FC0-04E7-CF6E-BD40-051E0E5D6386}"/>
              </a:ext>
            </a:extLst>
          </p:cNvPr>
          <p:cNvSpPr/>
          <p:nvPr/>
        </p:nvSpPr>
        <p:spPr>
          <a:xfrm>
            <a:off x="9586913" y="553811"/>
            <a:ext cx="2028825" cy="1871663"/>
          </a:xfrm>
          <a:prstGeom prst="foldedCorner">
            <a:avLst>
              <a:gd name="adj" fmla="val 818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venir Next" panose="020B0503020202020204" pitchFamily="34" charset="0"/>
              </a:rPr>
              <a:t>A l</a:t>
            </a:r>
            <a:r>
              <a:rPr lang="en-NL" dirty="0">
                <a:latin typeface="Avenir Next" panose="020B0503020202020204" pitchFamily="34" charset="0"/>
              </a:rPr>
              <a:t>ittle bash (before we start)</a:t>
            </a:r>
          </a:p>
          <a:p>
            <a:pPr marL="41275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wd</a:t>
            </a:r>
          </a:p>
          <a:p>
            <a:pPr marL="41275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pPr marL="41275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NL" dirty="0"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</a:p>
        </p:txBody>
      </p:sp>
      <p:pic>
        <p:nvPicPr>
          <p:cNvPr id="2050" name="Picture 2" descr="RStudio products - Rtask">
            <a:extLst>
              <a:ext uri="{FF2B5EF4-FFF2-40B4-BE49-F238E27FC236}">
                <a16:creationId xmlns:a16="http://schemas.microsoft.com/office/drawing/2014/main" id="{214C5F68-0ECC-E9EB-B2AC-9ACAB31C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312" y="5683812"/>
            <a:ext cx="1767841" cy="62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8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2543</TotalTime>
  <Words>1209</Words>
  <Application>Microsoft Macintosh PowerPoint</Application>
  <PresentationFormat>Widescreen</PresentationFormat>
  <Paragraphs>134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</vt:lpstr>
      <vt:lpstr>Calibri</vt:lpstr>
      <vt:lpstr>Calibri Light</vt:lpstr>
      <vt:lpstr>Consolas</vt:lpstr>
      <vt:lpstr>Courier New</vt:lpstr>
      <vt:lpstr>Mulish</vt:lpstr>
      <vt:lpstr>Studio-Feixen-Sans</vt:lpstr>
      <vt:lpstr>System Font Regular</vt:lpstr>
      <vt:lpstr>Wingdings</vt:lpstr>
      <vt:lpstr>Office Theme</vt:lpstr>
      <vt:lpstr>A quick tour of  Git and Github</vt:lpstr>
      <vt:lpstr>Overview of this talk</vt:lpstr>
      <vt:lpstr>Disclaimer </vt:lpstr>
      <vt:lpstr>A world without version control…</vt:lpstr>
      <vt:lpstr>PowerPoint Presentation</vt:lpstr>
      <vt:lpstr>Why bother with all of this? </vt:lpstr>
      <vt:lpstr>Interacting with git and Github</vt:lpstr>
      <vt:lpstr>Git(hub) basic lingo </vt:lpstr>
      <vt:lpstr>      The big five</vt:lpstr>
      <vt:lpstr>Summing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friendly introduction to Github</dc:title>
  <dc:creator>sere.def@gmail.com</dc:creator>
  <cp:lastModifiedBy>Serena Defina</cp:lastModifiedBy>
  <cp:revision>37</cp:revision>
  <dcterms:created xsi:type="dcterms:W3CDTF">2021-01-28T19:21:02Z</dcterms:created>
  <dcterms:modified xsi:type="dcterms:W3CDTF">2025-02-05T10:46:06Z</dcterms:modified>
</cp:coreProperties>
</file>