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8" r:id="rId6"/>
    <p:sldId id="272" r:id="rId7"/>
    <p:sldId id="273" r:id="rId8"/>
    <p:sldId id="274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90" autoAdjust="0"/>
  </p:normalViewPr>
  <p:slideViewPr>
    <p:cSldViewPr>
      <p:cViewPr varScale="1">
        <p:scale>
          <a:sx n="72" d="100"/>
          <a:sy n="72" d="100"/>
        </p:scale>
        <p:origin x="1104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4/13/2025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4/13/2025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How precise are the temporal annotations?</a:t>
            </a:r>
          </a:p>
          <a:p>
            <a:endParaRPr lang="en-US" sz="1800" dirty="0">
              <a:effectLst/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Temporal annotation precision was evaluated by comparing the onset and offset timings of overlapping regions from different annotators on the same audio file, considering only segments where a temporal overlap was present. The key metrics were Euclidean distance, onset and offset differences, and their means.</a:t>
            </a:r>
          </a:p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results show a distinct spike around 0 sec, meaning the majority of annotators strongly agree on start and end times. All four distributions showed a long positive skew. While the onset and offset distributions show consistent gradual decay starting before the 5 second mark, the Euclidean distance analysis (visible in the top right corner of the slide) highlights a secondary hump in the 12-20 second range, indicating a stronger disagreement pattern here.</a:t>
            </a:r>
          </a:p>
          <a:p>
            <a:pPr marL="0" marR="0" algn="just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results point to high general temporal precision, however, a significant amount of annotations do differ in timing, pointing to possible ambiguity in some of the audio that makes it harder to segment.</a:t>
            </a:r>
          </a:p>
          <a:p>
            <a:endParaRPr lang="en-US" dirty="0"/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How similar are the text annotations that correspond to the same region?</a:t>
            </a:r>
          </a:p>
          <a:p>
            <a:endParaRPr lang="en-US" sz="1800" dirty="0">
              <a:effectLst/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Most overlapping annotations show low textual similarity across different annotators. The cosine similarities ranges from -0.29 – 0.75, with a mean of 0.088 and a median of 0.072, indicating that many annotators differ in their wording or focus. The histogram (visible on the bottom right) confirms this by showing a concentration of values between 0 and 0.2, suggesting generally weak agreement in textual descriptions even when annotators mark the same time span.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2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Annotations per File:</a:t>
            </a:r>
          </a:p>
          <a:p>
            <a:r>
              <a:rPr lang="en-US" dirty="0"/>
              <a:t>- Sharp peak at 1 annotation, quickly drops off.</a:t>
            </a:r>
          </a:p>
          <a:p>
            <a:r>
              <a:rPr lang="en-US" dirty="0"/>
              <a:t>- Over 4500 files have just 1 annotation.</a:t>
            </a:r>
          </a:p>
          <a:p>
            <a:r>
              <a:rPr lang="en-US" dirty="0"/>
              <a:t>- The frequency halves or more with each step up to 10.</a:t>
            </a:r>
          </a:p>
          <a:p>
            <a:r>
              <a:rPr lang="en-US" dirty="0"/>
              <a:t>- Beyond 15 annotations, files are rare.</a:t>
            </a:r>
          </a:p>
          <a:p>
            <a:r>
              <a:rPr lang="en-US" dirty="0"/>
              <a:t>- Distribution is heavily right-skewed with a long tail up to 96.</a:t>
            </a:r>
          </a:p>
          <a:p>
            <a:r>
              <a:rPr lang="en-US" dirty="0"/>
              <a:t>- Suggests that most files are sparsely annotated, but a few have dense annotation coverage.</a:t>
            </a:r>
          </a:p>
          <a:p>
            <a:endParaRPr lang="en-US" dirty="0"/>
          </a:p>
          <a:p>
            <a:r>
              <a:rPr lang="en-US" dirty="0"/>
              <a:t>Distinct Sound Events per File:</a:t>
            </a:r>
          </a:p>
          <a:p>
            <a:r>
              <a:rPr lang="en-US" dirty="0"/>
              <a:t>- Similar shape, peak at 1–2 events.</a:t>
            </a:r>
          </a:p>
          <a:p>
            <a:r>
              <a:rPr lang="en-US" dirty="0"/>
              <a:t>- About 3600 files have 1 event, then steep drop.</a:t>
            </a:r>
          </a:p>
          <a:p>
            <a:r>
              <a:rPr lang="en-US" dirty="0"/>
              <a:t>- Very few files have more than 10 distinct events.</a:t>
            </a:r>
          </a:p>
          <a:p>
            <a:r>
              <a:rPr lang="en-US" dirty="0"/>
              <a:t>- Max shown is ~23, again with a long tail.</a:t>
            </a:r>
          </a:p>
          <a:p>
            <a:r>
              <a:rPr lang="en-US" dirty="0"/>
              <a:t>- This suggests annotators often identified just a few unique events per file, even when multiple annotations were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33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annotations have an average word count of 7.85 word. The histogram (on the left) shows a concentration between 5-10 words (a reasonable amount considering the annotation guidelines), however some annotators averaged over 20 words. The positive skew is indicative of this high variability.</a:t>
            </a:r>
          </a:p>
          <a:p>
            <a:endParaRPr lang="en-US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For annotation duration (on the right), most annotators marked events lasting in the 5-10 second range, with an overall average of 8.38 sec. The distribution’s long tail indicates some annotators consistently marked longer events, ranging over 20 seconds, indicating a difference in how annotators perceive events. The standard deviation of 3.31 seconds indicates moderate variation in the average durations used by different annotators.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07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Annotation duration, word count, and spelling errors were the indicators used to detect inconsistencies, outliers, and poor-quality annotations. Outlier thresholds were set both by IQR and explicit selection, following best practices and empirical testing.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Event duration markers (top table) found no IQR lower outliers, therefore the central range is wide and tolerant. Explicit 1% / 99% thresholds flagged 0.99% / 1% of annotations respectively, while 5% / 95% thresholds flagged 5% each, showing that most annotations are reasonable, with few consistent outliers. 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Text description length (bottom table), identified by word counts per annotation also found no lower outliers by IQR threshold. Percentile thresholds flagged 0.94% of annotations under the fifth percentile. Explicit counts found no zero-word annotations, 335 one-word, 2024 two-word, and 3146 three-word annotations. A total of 9537 annotations, marking 26.62% of the population were under the five-word threshold, arbitrarily found to be ideal for describing annotations based on the guidelines, potentially marking a large portion of the population as poor.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Spelling was measured with Python’s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pyspellchecker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module to gauge effort and commitment to the task. 49.56% of annotations had no spelling errors. 32.3% had one misspelled word, nearly 15% had 2-3 misspelled words, leaving around 3% with 4 or more misspelled words.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Combining all three criteria, with duration (below 1% or above 99%), short text (≤2 word count), and a high misspell count (≥3), 15.25% of annotations were flagged as having poor quality. Using a 5% duration threshold raised this to 22.14%.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Proposition: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Spelling errors can be fixed programmatically, flagging the annotation for review. Word count and duration outliers can be flagged in the same manner. A random sample of this subset will reveal the possible necessity of reannotating these flagged files. If necessary, the group of files can be reassigned to their respective annotators.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16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4/13/2025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4/13/2025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4/13/2025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4/13/2025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4/13/2025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4/13/2025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4/13/2025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4/13/2025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4/13/2025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4/13/2025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4/13/2025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4/13/2025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Annotation Quality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imported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9CA4E15E-6457-A2A3-3030-2988B1418901}"/>
              </a:ext>
            </a:extLst>
          </p:cNvPr>
          <p:cNvSpPr txBox="1">
            <a:spLocks/>
          </p:cNvSpPr>
          <p:nvPr/>
        </p:nvSpPr>
        <p:spPr>
          <a:xfrm>
            <a:off x="1674812" y="3200400"/>
            <a:ext cx="8735325" cy="17526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none" dirty="0"/>
              <a:t>Lóránd Heidrich</a:t>
            </a:r>
          </a:p>
          <a:p>
            <a:r>
              <a:rPr lang="en-US" sz="2000" cap="none" dirty="0"/>
              <a:t>Gergő Márk Sere</a:t>
            </a:r>
          </a:p>
          <a:p>
            <a:r>
              <a:rPr lang="en-US" sz="2000" cap="none" dirty="0"/>
              <a:t>Gergely Terényi</a:t>
            </a:r>
          </a:p>
          <a:p>
            <a:r>
              <a:rPr lang="en-US" sz="2000" cap="none" dirty="0"/>
              <a:t>Diego Caparros Vaquer</a:t>
            </a:r>
          </a:p>
          <a:p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71282" y="2895600"/>
            <a:ext cx="10360501" cy="1223963"/>
          </a:xfrm>
        </p:spPr>
        <p:txBody>
          <a:bodyPr>
            <a:normAutofit/>
          </a:bodyPr>
          <a:lstStyle/>
          <a:p>
            <a:r>
              <a:rPr lang="en-US" sz="3200" dirty="0"/>
              <a:t>How similar are the text annotations that correspond to the same region?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3" y="1143000"/>
            <a:ext cx="6858000" cy="1905000"/>
          </a:xfrm>
        </p:spPr>
        <p:txBody>
          <a:bodyPr>
            <a:normAutofit/>
          </a:bodyPr>
          <a:lstStyle/>
          <a:p>
            <a:r>
              <a:rPr lang="en-US" sz="2400" dirty="0"/>
              <a:t>Majority agree on start/end time</a:t>
            </a:r>
          </a:p>
          <a:p>
            <a:r>
              <a:rPr lang="en-US" sz="2400" dirty="0"/>
              <a:t>Long positive skew with gradual decay</a:t>
            </a:r>
          </a:p>
          <a:p>
            <a:r>
              <a:rPr lang="en-US" sz="2400" dirty="0"/>
              <a:t>Euclidean distance: strong disagreement pattern (15-20 sec range)</a:t>
            </a:r>
          </a:p>
        </p:txBody>
      </p:sp>
      <p:sp>
        <p:nvSpPr>
          <p:cNvPr id="2" name="Title 12">
            <a:extLst>
              <a:ext uri="{FF2B5EF4-FFF2-40B4-BE49-F238E27FC236}">
                <a16:creationId xmlns:a16="http://schemas.microsoft.com/office/drawing/2014/main" id="{33689E51-9B62-8D71-1F72-A131C4E38F1E}"/>
              </a:ext>
            </a:extLst>
          </p:cNvPr>
          <p:cNvSpPr txBox="1">
            <a:spLocks/>
          </p:cNvSpPr>
          <p:nvPr/>
        </p:nvSpPr>
        <p:spPr>
          <a:xfrm>
            <a:off x="1371283" y="427037"/>
            <a:ext cx="10360501" cy="715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How precise are the temporal annotations?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531285ED-C275-A1E8-8E2F-AAEFD2C33FA1}"/>
              </a:ext>
            </a:extLst>
          </p:cNvPr>
          <p:cNvSpPr txBox="1">
            <a:spLocks/>
          </p:cNvSpPr>
          <p:nvPr/>
        </p:nvSpPr>
        <p:spPr>
          <a:xfrm>
            <a:off x="1217612" y="4119563"/>
            <a:ext cx="7212272" cy="1498603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Cosine similarity mostly 0-0.2 (mu=0.088, median=0.072)</a:t>
            </a:r>
          </a:p>
          <a:p>
            <a:r>
              <a:rPr lang="en-US" sz="2400" dirty="0"/>
              <a:t>Annotators utilize different wording for overlapping timespans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9EF3C-9473-E1A0-848C-14842AA8F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884" y="1042840"/>
            <a:ext cx="3486637" cy="2105319"/>
          </a:xfrm>
          <a:prstGeom prst="rect">
            <a:avLst/>
          </a:prstGeom>
        </p:spPr>
      </p:pic>
      <p:pic>
        <p:nvPicPr>
          <p:cNvPr id="7" name="Picture 6" descr="A graph of a bar graph&#10;&#10;AI-generated content may be incorrect.">
            <a:extLst>
              <a:ext uri="{FF2B5EF4-FFF2-40B4-BE49-F238E27FC236}">
                <a16:creationId xmlns:a16="http://schemas.microsoft.com/office/drawing/2014/main" id="{AD09F6D6-72D9-9230-5D9A-5DC0403F9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953" y="3709842"/>
            <a:ext cx="3455568" cy="289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74CF1-EBCB-311F-9850-81A77BF51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445D3B9E-A000-AA98-700E-30A68EEB9F0F}"/>
              </a:ext>
            </a:extLst>
          </p:cNvPr>
          <p:cNvSpPr txBox="1">
            <a:spLocks/>
          </p:cNvSpPr>
          <p:nvPr/>
        </p:nvSpPr>
        <p:spPr>
          <a:xfrm>
            <a:off x="1370012" y="838200"/>
            <a:ext cx="10360501" cy="7159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How many annotations did we collect per file? How many distinct sound events per file?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CBB80F58-3D91-B124-6E96-94252B31FD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964975"/>
              </p:ext>
            </p:extLst>
          </p:nvPr>
        </p:nvGraphicFramePr>
        <p:xfrm>
          <a:off x="1522412" y="1676400"/>
          <a:ext cx="4267199" cy="4343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335618679"/>
                    </a:ext>
                  </a:extLst>
                </a:gridCol>
                <a:gridCol w="1223186">
                  <a:extLst>
                    <a:ext uri="{9D8B030D-6E8A-4147-A177-3AD203B41FA5}">
                      <a16:colId xmlns:a16="http://schemas.microsoft.com/office/drawing/2014/main" val="2714227635"/>
                    </a:ext>
                  </a:extLst>
                </a:gridCol>
                <a:gridCol w="1367613">
                  <a:extLst>
                    <a:ext uri="{9D8B030D-6E8A-4147-A177-3AD203B41FA5}">
                      <a16:colId xmlns:a16="http://schemas.microsoft.com/office/drawing/2014/main" val="4259200460"/>
                    </a:ext>
                  </a:extLst>
                </a:gridCol>
              </a:tblGrid>
              <a:tr h="6299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Annotations/File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Distinct Sound Events/File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10944539"/>
                  </a:ext>
                </a:extLst>
              </a:tr>
              <a:tr h="6299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Total Unique Files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9026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9026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14472713"/>
                  </a:ext>
                </a:extLst>
              </a:tr>
              <a:tr h="6299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Total Annotations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35826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35826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45406996"/>
                  </a:ext>
                </a:extLst>
              </a:tr>
              <a:tr h="306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Mean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3.9692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 dirty="0">
                          <a:effectLst/>
                        </a:rPr>
                        <a:t>2.4253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83976518"/>
                  </a:ext>
                </a:extLst>
              </a:tr>
              <a:tr h="306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Median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29658634"/>
                  </a:ext>
                </a:extLst>
              </a:tr>
              <a:tr h="306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STD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4.4254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1.9063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44174164"/>
                  </a:ext>
                </a:extLst>
              </a:tr>
              <a:tr h="306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Min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69028949"/>
                  </a:ext>
                </a:extLst>
              </a:tr>
              <a:tr h="306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Q1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4975524"/>
                  </a:ext>
                </a:extLst>
              </a:tr>
              <a:tr h="306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Q2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9170594"/>
                  </a:ext>
                </a:extLst>
              </a:tr>
              <a:tr h="306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Q3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5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3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55810439"/>
                  </a:ext>
                </a:extLst>
              </a:tr>
              <a:tr h="306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Max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96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 dirty="0">
                          <a:effectLst/>
                        </a:rPr>
                        <a:t>27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31132933"/>
                  </a:ext>
                </a:extLst>
              </a:tr>
            </a:tbl>
          </a:graphicData>
        </a:graphic>
      </p:graphicFrame>
      <p:pic>
        <p:nvPicPr>
          <p:cNvPr id="18" name="Picture 17" descr="A graph with blue and white bars&#10;&#10;AI-generated content may be incorrect.">
            <a:extLst>
              <a:ext uri="{FF2B5EF4-FFF2-40B4-BE49-F238E27FC236}">
                <a16:creationId xmlns:a16="http://schemas.microsoft.com/office/drawing/2014/main" id="{BFF2C047-EA77-38B8-214C-B2D09A342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4" y="1066800"/>
            <a:ext cx="4267199" cy="2503781"/>
          </a:xfrm>
          <a:prstGeom prst="rect">
            <a:avLst/>
          </a:prstGeom>
        </p:spPr>
      </p:pic>
      <p:pic>
        <p:nvPicPr>
          <p:cNvPr id="19" name="Picture 18" descr="A graph of a number of events&#10;&#10;AI-generated content may be incorrect.">
            <a:extLst>
              <a:ext uri="{FF2B5EF4-FFF2-40B4-BE49-F238E27FC236}">
                <a16:creationId xmlns:a16="http://schemas.microsoft.com/office/drawing/2014/main" id="{6DC24049-94CC-D999-5CF0-C049FE616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262" y="3657600"/>
            <a:ext cx="4267199" cy="297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1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CC78A-3C44-8380-0F6A-822186C01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230268C-36A6-BAC5-08C4-36CA643E7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1" y="1981200"/>
            <a:ext cx="9601201" cy="1905000"/>
          </a:xfrm>
        </p:spPr>
        <p:txBody>
          <a:bodyPr>
            <a:normAutofit/>
          </a:bodyPr>
          <a:lstStyle/>
          <a:p>
            <a:r>
              <a:rPr lang="en-US" sz="2400" dirty="0"/>
              <a:t>Average annotation = 7.85 words, average duration = 8.38 sec</a:t>
            </a:r>
          </a:p>
          <a:p>
            <a:r>
              <a:rPr lang="en-US" sz="2400" dirty="0"/>
              <a:t>Big differences across annotators: some use &gt;20 words or long segments</a:t>
            </a:r>
          </a:p>
          <a:p>
            <a:r>
              <a:rPr lang="en-US" sz="2400" dirty="0"/>
              <a:t>5-10 sec and 5-10 word range is most common</a:t>
            </a:r>
          </a:p>
        </p:txBody>
      </p:sp>
      <p:sp>
        <p:nvSpPr>
          <p:cNvPr id="2" name="Title 12">
            <a:extLst>
              <a:ext uri="{FF2B5EF4-FFF2-40B4-BE49-F238E27FC236}">
                <a16:creationId xmlns:a16="http://schemas.microsoft.com/office/drawing/2014/main" id="{460B49FD-BC8F-AFCE-8CED-9F0D4BB1B6AB}"/>
              </a:ext>
            </a:extLst>
          </p:cNvPr>
          <p:cNvSpPr txBox="1">
            <a:spLocks/>
          </p:cNvSpPr>
          <p:nvPr/>
        </p:nvSpPr>
        <p:spPr>
          <a:xfrm>
            <a:off x="1370012" y="1265237"/>
            <a:ext cx="10360501" cy="7159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How detailed are the text annotations? How much does the quality of annotations vary between</a:t>
            </a:r>
          </a:p>
          <a:p>
            <a:r>
              <a:rPr lang="en-US" sz="3200" dirty="0"/>
              <a:t>different annotators?</a:t>
            </a:r>
          </a:p>
        </p:txBody>
      </p:sp>
      <p:pic>
        <p:nvPicPr>
          <p:cNvPr id="4" name="Picture 3" descr="A graph of a number of words&#10;&#10;AI-generated content may be incorrect.">
            <a:extLst>
              <a:ext uri="{FF2B5EF4-FFF2-40B4-BE49-F238E27FC236}">
                <a16:creationId xmlns:a16="http://schemas.microsoft.com/office/drawing/2014/main" id="{CDE690DD-1C04-AEBC-0EFC-3DD5B28A3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374" y="3505200"/>
            <a:ext cx="4039038" cy="3218497"/>
          </a:xfrm>
          <a:prstGeom prst="rect">
            <a:avLst/>
          </a:prstGeom>
        </p:spPr>
      </p:pic>
      <p:pic>
        <p:nvPicPr>
          <p:cNvPr id="6" name="Picture 5" descr="A graph of an annotation&#10;&#10;AI-generated content may be incorrect.">
            <a:extLst>
              <a:ext uri="{FF2B5EF4-FFF2-40B4-BE49-F238E27FC236}">
                <a16:creationId xmlns:a16="http://schemas.microsoft.com/office/drawing/2014/main" id="{E6464C9E-FB1A-F96C-1089-5192B424A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812" y="3505200"/>
            <a:ext cx="4415670" cy="320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5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90EE3-FCFE-0CAD-9E79-89039A30D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A4E3D4A-3DB4-E42C-28D8-AA665488F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2" y="2012575"/>
            <a:ext cx="6248400" cy="3580187"/>
          </a:xfrm>
        </p:spPr>
        <p:txBody>
          <a:bodyPr>
            <a:noAutofit/>
          </a:bodyPr>
          <a:lstStyle/>
          <a:p>
            <a:r>
              <a:rPr lang="en-US" sz="2400" dirty="0"/>
              <a:t>15.25%–22.14% flagged poor using duration, word count, and spelling</a:t>
            </a:r>
          </a:p>
          <a:p>
            <a:r>
              <a:rPr lang="en-US" sz="2400" dirty="0"/>
              <a:t>26.6% of annotations under 5 words</a:t>
            </a:r>
          </a:p>
          <a:p>
            <a:r>
              <a:rPr lang="en-US" sz="2400" dirty="0"/>
              <a:t>3% had over 3 spelling mistakes, 49.56% had none</a:t>
            </a:r>
          </a:p>
          <a:p>
            <a:r>
              <a:rPr lang="en-US" sz="2400" dirty="0"/>
              <a:t>Proposed filter:</a:t>
            </a:r>
          </a:p>
          <a:p>
            <a:pPr lvl="1"/>
            <a:r>
              <a:rPr lang="en-US" dirty="0"/>
              <a:t>Flag extreme durations</a:t>
            </a:r>
          </a:p>
          <a:p>
            <a:pPr lvl="1"/>
            <a:r>
              <a:rPr lang="en-US" dirty="0"/>
              <a:t>Flag short annotation texts</a:t>
            </a:r>
          </a:p>
          <a:p>
            <a:pPr lvl="1"/>
            <a:r>
              <a:rPr lang="en-US" dirty="0"/>
              <a:t>Check spelling with </a:t>
            </a:r>
            <a:r>
              <a:rPr lang="en-US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pyspellchecker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2">
            <a:extLst>
              <a:ext uri="{FF2B5EF4-FFF2-40B4-BE49-F238E27FC236}">
                <a16:creationId xmlns:a16="http://schemas.microsoft.com/office/drawing/2014/main" id="{9E6FF297-C63E-F397-3D15-E2D42617A897}"/>
              </a:ext>
            </a:extLst>
          </p:cNvPr>
          <p:cNvSpPr txBox="1">
            <a:spLocks/>
          </p:cNvSpPr>
          <p:nvPr/>
        </p:nvSpPr>
        <p:spPr>
          <a:xfrm>
            <a:off x="1370012" y="1265237"/>
            <a:ext cx="10360501" cy="7159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Are there any obvious inconsistencies, outliers, or poor-quality annotations in the data? Propose a</a:t>
            </a:r>
          </a:p>
          <a:p>
            <a:r>
              <a:rPr lang="en-US" sz="3200" dirty="0"/>
              <a:t>simple method to filter or fix annotations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BE07E8-D335-2216-8FD8-C0A43CBA1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64779"/>
              </p:ext>
            </p:extLst>
          </p:nvPr>
        </p:nvGraphicFramePr>
        <p:xfrm>
          <a:off x="7237412" y="2029892"/>
          <a:ext cx="4724400" cy="21926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8288">
                  <a:extLst>
                    <a:ext uri="{9D8B030D-6E8A-4147-A177-3AD203B41FA5}">
                      <a16:colId xmlns:a16="http://schemas.microsoft.com/office/drawing/2014/main" val="3607571789"/>
                    </a:ext>
                  </a:extLst>
                </a:gridCol>
                <a:gridCol w="863790">
                  <a:extLst>
                    <a:ext uri="{9D8B030D-6E8A-4147-A177-3AD203B41FA5}">
                      <a16:colId xmlns:a16="http://schemas.microsoft.com/office/drawing/2014/main" val="3182809891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517127038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2684184878"/>
                    </a:ext>
                  </a:extLst>
                </a:gridCol>
              </a:tblGrid>
              <a:tr h="2344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Duration Outcomes</a:t>
                      </a:r>
                      <a:endParaRPr lang="en-US" sz="16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IQR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99%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95%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11608755"/>
                  </a:ext>
                </a:extLst>
              </a:tr>
              <a:tr h="481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Text too short (annotations)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0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355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1792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15544199"/>
                  </a:ext>
                </a:extLst>
              </a:tr>
              <a:tr h="481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Text too long (annotations)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0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359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1792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95845056"/>
                  </a:ext>
                </a:extLst>
              </a:tr>
              <a:tr h="481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Text too short (%)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0%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0.9909%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5.0020%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77682349"/>
                  </a:ext>
                </a:extLst>
              </a:tr>
              <a:tr h="481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Text too long (%)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0%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1.0021%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 dirty="0">
                          <a:effectLst/>
                        </a:rPr>
                        <a:t>5.0020%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773382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03F8786-AA11-3B69-D11C-1700CFD85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095200"/>
              </p:ext>
            </p:extLst>
          </p:nvPr>
        </p:nvGraphicFramePr>
        <p:xfrm>
          <a:off x="6932612" y="4618006"/>
          <a:ext cx="5029199" cy="1803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72225719"/>
                    </a:ext>
                  </a:extLst>
                </a:gridCol>
                <a:gridCol w="878058">
                  <a:extLst>
                    <a:ext uri="{9D8B030D-6E8A-4147-A177-3AD203B41FA5}">
                      <a16:colId xmlns:a16="http://schemas.microsoft.com/office/drawing/2014/main" val="3741102237"/>
                    </a:ext>
                  </a:extLst>
                </a:gridCol>
                <a:gridCol w="870683">
                  <a:extLst>
                    <a:ext uri="{9D8B030D-6E8A-4147-A177-3AD203B41FA5}">
                      <a16:colId xmlns:a16="http://schemas.microsoft.com/office/drawing/2014/main" val="902667936"/>
                    </a:ext>
                  </a:extLst>
                </a:gridCol>
                <a:gridCol w="599391">
                  <a:extLst>
                    <a:ext uri="{9D8B030D-6E8A-4147-A177-3AD203B41FA5}">
                      <a16:colId xmlns:a16="http://schemas.microsoft.com/office/drawing/2014/main" val="1810965006"/>
                    </a:ext>
                  </a:extLst>
                </a:gridCol>
                <a:gridCol w="928467">
                  <a:extLst>
                    <a:ext uri="{9D8B030D-6E8A-4147-A177-3AD203B41FA5}">
                      <a16:colId xmlns:a16="http://schemas.microsoft.com/office/drawing/2014/main" val="2396177300"/>
                    </a:ext>
                  </a:extLst>
                </a:gridCol>
              </a:tblGrid>
              <a:tr h="7589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Word Count Outcomes</a:t>
                      </a: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1%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5%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IQR Lower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Explicit 5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43051815"/>
                  </a:ext>
                </a:extLst>
              </a:tr>
              <a:tr h="2799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Word threshold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-3.5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5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91033755"/>
                  </a:ext>
                </a:extLst>
              </a:tr>
              <a:tr h="2866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 dirty="0">
                          <a:effectLst/>
                        </a:rPr>
                        <a:t>Annotation Count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335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335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0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9537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29013570"/>
                  </a:ext>
                </a:extLst>
              </a:tr>
              <a:tr h="3114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Annotation Proportion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0.9351%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0.9351%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0%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 dirty="0">
                          <a:effectLst/>
                        </a:rPr>
                        <a:t>26.6203%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71844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91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94</TotalTime>
  <Words>1246</Words>
  <Application>Microsoft Office PowerPoint</Application>
  <PresentationFormat>Custom</PresentationFormat>
  <Paragraphs>143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Calibri</vt:lpstr>
      <vt:lpstr>Tech 16x9</vt:lpstr>
      <vt:lpstr>Annotation Quality</vt:lpstr>
      <vt:lpstr>How similar are the text annotations that correspond to the same region?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Lorand _</dc:creator>
  <cp:lastModifiedBy>Lorand _</cp:lastModifiedBy>
  <cp:revision>9</cp:revision>
  <dcterms:created xsi:type="dcterms:W3CDTF">2025-04-13T14:39:56Z</dcterms:created>
  <dcterms:modified xsi:type="dcterms:W3CDTF">2025-04-13T16:20:21Z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