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8" r:id="rId6"/>
    <p:sldId id="272" r:id="rId7"/>
    <p:sldId id="273" r:id="rId8"/>
    <p:sldId id="274"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01" autoAdjust="0"/>
  </p:normalViewPr>
  <p:slideViewPr>
    <p:cSldViewPr>
      <p:cViewPr varScale="1">
        <p:scale>
          <a:sx n="81" d="100"/>
          <a:sy n="81" d="100"/>
        </p:scale>
        <p:origin x="1752"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5/19/2025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5/19/2025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 are Team Imported. Today, I will talk about our experiments for Task 3.</a:t>
            </a:r>
          </a:p>
          <a:p>
            <a:endParaRPr lang="en-US" dirty="0"/>
          </a:p>
          <a:p>
            <a:r>
              <a:rPr lang="en-US" dirty="0"/>
              <a:t>I will show you how we tested different models and found the best one for this specific task.</a:t>
            </a:r>
          </a:p>
        </p:txBody>
      </p:sp>
      <p:sp>
        <p:nvSpPr>
          <p:cNvPr id="4" name="Slide Number Placeholder 3"/>
          <p:cNvSpPr>
            <a:spLocks noGrp="1"/>
          </p:cNvSpPr>
          <p:nvPr>
            <p:ph type="sldNum" sz="quarter" idx="5"/>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61497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Our main goal was to test three types of models: MLP, LSTM, and 1D CNN. We want them to find 58 different sound types in these short audio pieces.</a:t>
            </a:r>
          </a:p>
          <a:p>
            <a:endParaRPr lang="en-US" sz="2000" dirty="0"/>
          </a:p>
          <a:p>
            <a:r>
              <a:rPr lang="en-US" sz="2000" dirty="0"/>
              <a:t>We divided our data: most of it for training the models (70%), a small part for checking and tuning them (10%), and a final part for testing the best model (20%).</a:t>
            </a:r>
          </a:p>
          <a:p>
            <a:endParaRPr lang="en-US" sz="2000" dirty="0"/>
          </a:p>
          <a:p>
            <a:r>
              <a:rPr lang="en-US" sz="2000" dirty="0"/>
              <a:t>For training, we used 'Adam' to help the model learn. We also used </a:t>
            </a:r>
            <a:r>
              <a:rPr lang="en-US" sz="2000" dirty="0" err="1"/>
              <a:t>ReduceLROnPlateau</a:t>
            </a:r>
            <a:r>
              <a:rPr lang="en-US" sz="2000" dirty="0"/>
              <a:t> to change the learning speed if the model was not improving on the validation data. We trained for 15 cycles when searching for good settings, and 30 cycles when training our best model. We used a batch size of 32.</a:t>
            </a:r>
          </a:p>
          <a:p>
            <a:endParaRPr lang="en-US" sz="2000" dirty="0"/>
          </a:p>
          <a:p>
            <a:r>
              <a:rPr lang="en-US" sz="2000" dirty="0"/>
              <a:t>To see how good a model is, we used Mean per-class Balanced Accuracy or BACC. This is a good measure because we have many sound types, and some sounds appear much more often than others. BACC helps us see if the model is good for all sound types.</a:t>
            </a:r>
          </a:p>
          <a:p>
            <a:endParaRPr lang="en-US" sz="2000" dirty="0"/>
          </a:p>
          <a:p>
            <a:r>
              <a:rPr lang="en-US" sz="2000" dirty="0"/>
              <a:t>We also used Binary Cross-Entropy with Logits as our loss function, which helps the model learn from its mistakes.</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955329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MLP model, which is a simpler type, we tested different sizes for its hidden layer and different learning speeds.</a:t>
            </a:r>
          </a:p>
          <a:p>
            <a:endParaRPr lang="en-US" dirty="0"/>
          </a:p>
          <a:p>
            <a:r>
              <a:rPr lang="en-US" dirty="0"/>
              <a:t>We found that a bigger hidden layer (size 512) and a learning speed of 10</a:t>
            </a:r>
            <a:r>
              <a:rPr lang="en-US" baseline="30000" dirty="0">
                <a:effectLst/>
              </a:rPr>
              <a:t>−3</a:t>
            </a:r>
            <a:r>
              <a:rPr lang="en-US" dirty="0"/>
              <a:t> worked best. Sometimes the model did much better on training data than on new (validation) data, which is overfitting, but it was not a big problem here. The best BACC score on validation data during our search was 0.7934.</a:t>
            </a:r>
          </a:p>
          <a:p>
            <a:endParaRPr lang="en-US" dirty="0"/>
          </a:p>
          <a:p>
            <a:r>
              <a:rPr lang="en-US" dirty="0"/>
              <a:t>For LSTMs, which can remember sequences, we tested different hidden sizes, number of layers, dropout, and learning speeds.</a:t>
            </a:r>
          </a:p>
          <a:p>
            <a:endParaRPr lang="en-US" dirty="0"/>
          </a:p>
          <a:p>
            <a:r>
              <a:rPr lang="en-US" dirty="0"/>
              <a:t>Many LSTM tests did not improve much beyond a BACC of 0.751. The best results came from LSTMs with one layer and a hidden size of 256.</a:t>
            </a:r>
          </a:p>
          <a:p>
            <a:endParaRPr lang="en-US" dirty="0"/>
          </a:p>
          <a:p>
            <a:r>
              <a:rPr lang="en-US" dirty="0"/>
              <a:t>Dropout was important for LSTMs; it helped them perform better on new data. The best BACC on validation data from our LSTM search was 0.7807.</a:t>
            </a:r>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116093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Our CNN1D models had two main parts. We also used Batch Normalization and Dropout to help them learn better and avoid overfitting.</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We tested many settings: the number of filters, the kernel size (how much of the data the model looks at once – 3 or 5), dropout amount, and learning speed.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We learned that a kernel size of 5 worked better than 3. Using more filters (like 128 in both parts) and more dropout (0.4) was also helpful. The best learning speed was usually 5</a:t>
            </a:r>
            <a:r>
              <a:rPr lang="en-US" sz="2400" dirty="0"/>
              <a:t>×</a:t>
            </a:r>
            <a:r>
              <a:rPr lang="en-US" sz="2000" dirty="0"/>
              <a:t>10</a:t>
            </a:r>
            <a:r>
              <a:rPr lang="en-US" sz="2000" baseline="30000" dirty="0">
                <a:effectLst/>
              </a:rPr>
              <a:t>−4</a:t>
            </a:r>
            <a:r>
              <a:rPr lang="en-US" sz="2000" dirty="0"/>
              <a:t>.</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These CNN1D models were very good at learning general things. Often, their score on new (validation) data was even better than on the training data. This is great and shows dropout worked well. For our best search, training BACC was 0.691 and validation BACC was 0.813.</a:t>
            </a:r>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47680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Finally, we compared the best versions of each model type on the final test data. This data was new to all models.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This table shows the results. You can see the 'Test BACC' which is the most important score.</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The 1D CNN model performed the best. It got a Test BACC of 0.8201. This means it was very good at finding sound patterns in the audio features and didn't overfit.</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The MLP model was also quite good, with a Test BACC of 0.8008. It’s a good simple option.</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The LSTM model was a bit harder to get good results from for this specific data. Its Test BACC was 0.7986.</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2000" dirty="0"/>
              <a:t>So, based on all our tests, we chose the CNN1D model as the best. The settings for this model are: 128 filters in the first part, 128 filters in the second part, a kernel size of 5, a dropout of 0.4, and a learning speed of 5</a:t>
            </a:r>
            <a:r>
              <a:rPr lang="en-US" sz="2400" dirty="0"/>
              <a:t>×</a:t>
            </a:r>
            <a:r>
              <a:rPr lang="en-US" sz="2000" dirty="0"/>
              <a:t>10</a:t>
            </a:r>
            <a:r>
              <a:rPr lang="en-US" sz="2000" baseline="30000" dirty="0">
                <a:effectLst/>
              </a:rPr>
              <a:t>−4</a:t>
            </a:r>
            <a:r>
              <a:rPr lang="en-US" sz="2000" dirty="0"/>
              <a:t>.</a:t>
            </a:r>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53251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5/19/2025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5/19/2025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5/19/2025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5/19/2025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5/19/2025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5/19/2025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5/19/2025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5/19/2025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752600"/>
            <a:ext cx="9574636" cy="831851"/>
          </a:xfrm>
        </p:spPr>
        <p:txBody>
          <a:bodyPr>
            <a:normAutofit fontScale="90000"/>
          </a:bodyPr>
          <a:lstStyle/>
          <a:p>
            <a:r>
              <a:rPr lang="en-US" dirty="0"/>
              <a:t>Experiments</a:t>
            </a:r>
          </a:p>
        </p:txBody>
      </p:sp>
      <p:sp>
        <p:nvSpPr>
          <p:cNvPr id="5" name="Subtitle 4"/>
          <p:cNvSpPr>
            <a:spLocks noGrp="1"/>
          </p:cNvSpPr>
          <p:nvPr>
            <p:ph type="subTitle" idx="1"/>
          </p:nvPr>
        </p:nvSpPr>
        <p:spPr/>
        <p:txBody>
          <a:bodyPr/>
          <a:lstStyle/>
          <a:p>
            <a:r>
              <a:rPr lang="en-US" dirty="0"/>
              <a:t>Team imported</a:t>
            </a:r>
          </a:p>
        </p:txBody>
      </p:sp>
      <p:sp>
        <p:nvSpPr>
          <p:cNvPr id="3" name="Subtitle 4">
            <a:extLst>
              <a:ext uri="{FF2B5EF4-FFF2-40B4-BE49-F238E27FC236}">
                <a16:creationId xmlns:a16="http://schemas.microsoft.com/office/drawing/2014/main" id="{9CA4E15E-6457-A2A3-3030-2988B1418901}"/>
              </a:ext>
            </a:extLst>
          </p:cNvPr>
          <p:cNvSpPr txBox="1">
            <a:spLocks/>
          </p:cNvSpPr>
          <p:nvPr/>
        </p:nvSpPr>
        <p:spPr>
          <a:xfrm>
            <a:off x="1674812" y="3200400"/>
            <a:ext cx="8735325" cy="17526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r>
              <a:rPr lang="en-US" sz="2000" cap="none" dirty="0"/>
              <a:t>Lóránd Heidrich</a:t>
            </a:r>
          </a:p>
          <a:p>
            <a:r>
              <a:rPr lang="en-US" sz="2000" cap="none" dirty="0"/>
              <a:t>Gergő Márk Sere</a:t>
            </a:r>
          </a:p>
          <a:p>
            <a:r>
              <a:rPr lang="en-US" sz="2000" cap="none" dirty="0"/>
              <a:t>Gergely Terényi</a:t>
            </a:r>
          </a:p>
          <a:p>
            <a:r>
              <a:rPr lang="en-US" sz="2000" cap="none" dirty="0"/>
              <a:t>Diego Caparros Vaquer</a:t>
            </a:r>
          </a:p>
          <a:p>
            <a:endParaRPr lang="en-US" sz="2000" cap="none"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65DD0C8-78BE-9B8A-A906-9619DAD0E089}"/>
              </a:ext>
            </a:extLst>
          </p:cNvPr>
          <p:cNvSpPr>
            <a:spLocks noGrp="1"/>
          </p:cNvSpPr>
          <p:nvPr>
            <p:ph type="title"/>
          </p:nvPr>
        </p:nvSpPr>
        <p:spPr>
          <a:xfrm>
            <a:off x="1218883" y="274637"/>
            <a:ext cx="10360501" cy="639763"/>
          </a:xfrm>
        </p:spPr>
        <p:txBody>
          <a:bodyPr/>
          <a:lstStyle/>
          <a:p>
            <a:r>
              <a:rPr lang="en-US" altLang="en-US" dirty="0"/>
              <a:t>How We Test Models</a:t>
            </a:r>
            <a:endParaRPr lang="en-US" dirty="0"/>
          </a:p>
        </p:txBody>
      </p:sp>
      <p:sp>
        <p:nvSpPr>
          <p:cNvPr id="15" name="Rectangle 2">
            <a:extLst>
              <a:ext uri="{FF2B5EF4-FFF2-40B4-BE49-F238E27FC236}">
                <a16:creationId xmlns:a16="http://schemas.microsoft.com/office/drawing/2014/main" id="{DEB27ECC-D602-CB6D-7611-79E2421CF9AE}"/>
              </a:ext>
            </a:extLst>
          </p:cNvPr>
          <p:cNvSpPr>
            <a:spLocks noGrp="1" noChangeArrowheads="1"/>
          </p:cNvSpPr>
          <p:nvPr>
            <p:ph idx="1"/>
          </p:nvPr>
        </p:nvSpPr>
        <p:spPr bwMode="auto">
          <a:xfrm>
            <a:off x="1370012" y="1163850"/>
            <a:ext cx="664701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t>Goal</a:t>
            </a:r>
            <a:r>
              <a:rPr lang="en-US" altLang="en-US" sz="1800" dirty="0"/>
              <a:t>: Test MLP, LSTM, &amp; 1D CNN models.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Find 58 types of sounds in short audio clips (120 </a:t>
            </a:r>
            <a:r>
              <a:rPr lang="en-US" altLang="en-US" sz="1800" dirty="0" err="1"/>
              <a:t>ms</a:t>
            </a:r>
            <a:r>
              <a:rPr lang="en-US" altLang="en-US" sz="1800" dirty="0"/>
              <a: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t>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Data Split: 70% for Training, 10% for Validation, 20% for Testing.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t>How We Train: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Optimizer: Adam.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Learning Rate Adjuster: </a:t>
            </a:r>
            <a:r>
              <a:rPr lang="en-US" altLang="en-US" sz="1800" dirty="0" err="1"/>
              <a:t>ReduceLROnPlateau</a:t>
            </a:r>
            <a:r>
              <a:rPr lang="en-US" altLang="en-US" sz="1800" dirty="0"/>
              <a:t> (uses Validation BACC).</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Epochs: 15 (for search), 30 (for best model). Batch Size: 32.</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t>How We Measure Success: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Mean per-class Balanced Accuracy (BACC).</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Good for many sound types &amp; when some sounds are rare.</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74CF1-EBCB-311F-9850-81A77BF51BD9}"/>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806E7389-6452-00CB-E9F4-ACF544550E64}"/>
              </a:ext>
            </a:extLst>
          </p:cNvPr>
          <p:cNvSpPr>
            <a:spLocks noGrp="1"/>
          </p:cNvSpPr>
          <p:nvPr>
            <p:ph type="title"/>
          </p:nvPr>
        </p:nvSpPr>
        <p:spPr>
          <a:xfrm>
            <a:off x="1218883" y="274637"/>
            <a:ext cx="10360501" cy="639763"/>
          </a:xfrm>
        </p:spPr>
        <p:txBody>
          <a:bodyPr/>
          <a:lstStyle/>
          <a:p>
            <a:r>
              <a:rPr lang="en-US" altLang="en-US" sz="3600" dirty="0"/>
              <a:t>MLP &amp; LSTM: Checking Performance</a:t>
            </a:r>
            <a:endParaRPr lang="en-US" dirty="0"/>
          </a:p>
        </p:txBody>
      </p:sp>
      <p:sp>
        <p:nvSpPr>
          <p:cNvPr id="7" name="Rectangle 1">
            <a:extLst>
              <a:ext uri="{FF2B5EF4-FFF2-40B4-BE49-F238E27FC236}">
                <a16:creationId xmlns:a16="http://schemas.microsoft.com/office/drawing/2014/main" id="{E933E19C-D904-B19D-A674-E2E581C8E792}"/>
              </a:ext>
            </a:extLst>
          </p:cNvPr>
          <p:cNvSpPr>
            <a:spLocks noGrp="1" noChangeArrowheads="1"/>
          </p:cNvSpPr>
          <p:nvPr>
            <p:ph sz="half" idx="1"/>
          </p:nvPr>
        </p:nvSpPr>
        <p:spPr bwMode="auto">
          <a:xfrm>
            <a:off x="1218883" y="1706880"/>
            <a:ext cx="5078677" cy="446532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lang="en-US" altLang="en-US" sz="1800" b="1" dirty="0"/>
              <a:t>Multi-Layer Perceptron (MLP)</a:t>
            </a:r>
          </a:p>
          <a:p>
            <a:pPr marL="0" marR="0" lvl="0" indent="0" defTabSz="914400" rtl="0" eaLnBrk="0" fontAlgn="base" latinLnBrk="0" hangingPunct="0">
              <a:spcBef>
                <a:spcPct val="0"/>
              </a:spcBef>
              <a:spcAft>
                <a:spcPts val="600"/>
              </a:spcAft>
              <a:buClrTx/>
              <a:buSzTx/>
              <a:buFontTx/>
              <a:buChar char="•"/>
              <a:tabLst/>
            </a:pPr>
            <a:r>
              <a:rPr lang="en-US" altLang="en-US" sz="1800" dirty="0"/>
              <a:t>Simple model: 1 hidden layer.</a:t>
            </a:r>
          </a:p>
          <a:p>
            <a:pPr marL="0" marR="0" lvl="0" indent="0" defTabSz="914400" rtl="0" eaLnBrk="0" fontAlgn="base" latinLnBrk="0" hangingPunct="0">
              <a:spcBef>
                <a:spcPct val="0"/>
              </a:spcBef>
              <a:spcAft>
                <a:spcPts val="600"/>
              </a:spcAft>
              <a:buClrTx/>
              <a:buSzTx/>
              <a:buFontTx/>
              <a:buChar char="•"/>
              <a:tabLst/>
            </a:pPr>
            <a:r>
              <a:rPr lang="en-US" altLang="en-US" sz="1800" dirty="0"/>
              <a:t>Tested: Hidden layer size (h), learning speed (</a:t>
            </a:r>
            <a:r>
              <a:rPr lang="en-US" altLang="en-US" sz="1800" dirty="0" err="1"/>
              <a:t>lr</a:t>
            </a:r>
            <a:r>
              <a:rPr lang="en-US" altLang="en-US" sz="1800" dirty="0"/>
              <a:t>).</a:t>
            </a:r>
          </a:p>
          <a:p>
            <a:pPr marL="0" marR="0" lvl="0" indent="0" defTabSz="914400" rtl="0" eaLnBrk="0" fontAlgn="base" latinLnBrk="0" hangingPunct="0">
              <a:spcBef>
                <a:spcPct val="0"/>
              </a:spcBef>
              <a:spcAft>
                <a:spcPts val="600"/>
              </a:spcAft>
              <a:buClrTx/>
              <a:buSzTx/>
              <a:buFontTx/>
              <a:buChar char="•"/>
              <a:tabLst/>
            </a:pPr>
            <a:r>
              <a:rPr lang="en-US" altLang="en-US" sz="1800" dirty="0"/>
              <a:t>Best: Larger hidden size (h=512), </a:t>
            </a:r>
            <a:r>
              <a:rPr lang="en-US" altLang="en-US" sz="1800" dirty="0" err="1"/>
              <a:t>lr</a:t>
            </a:r>
            <a:r>
              <a:rPr lang="en-US" altLang="en-US" sz="1800" dirty="0"/>
              <a:t>=10</a:t>
            </a:r>
            <a:r>
              <a:rPr lang="en-US" altLang="en-US" sz="1800" baseline="30000" dirty="0"/>
              <a:t>−3</a:t>
            </a:r>
            <a:r>
              <a:rPr lang="en-US" altLang="en-US" sz="1800" dirty="0"/>
              <a:t>.</a:t>
            </a:r>
          </a:p>
          <a:p>
            <a:pPr marL="0" marR="0" lvl="0" indent="0" defTabSz="914400" rtl="0" eaLnBrk="0" fontAlgn="base" latinLnBrk="0" hangingPunct="0">
              <a:spcBef>
                <a:spcPct val="0"/>
              </a:spcBef>
              <a:spcAft>
                <a:spcPts val="600"/>
              </a:spcAft>
              <a:buClrTx/>
              <a:buSzTx/>
              <a:buFontTx/>
              <a:buChar char="•"/>
              <a:tabLst/>
            </a:pPr>
            <a:r>
              <a:rPr lang="en-US" altLang="en-US" sz="1800" dirty="0"/>
              <a:t>Overfitting was okay.</a:t>
            </a:r>
          </a:p>
          <a:p>
            <a:pPr marL="0" marR="0" lvl="0" indent="0" defTabSz="914400" rtl="0" eaLnBrk="0" fontAlgn="base" latinLnBrk="0" hangingPunct="0">
              <a:spcBef>
                <a:spcPct val="0"/>
              </a:spcBef>
              <a:spcAft>
                <a:spcPts val="600"/>
              </a:spcAft>
              <a:buClrTx/>
              <a:buSzTx/>
              <a:buFontTx/>
              <a:buChar char="•"/>
              <a:tabLst/>
            </a:pPr>
            <a:r>
              <a:rPr lang="en-US" altLang="en-US" sz="1800" dirty="0"/>
              <a:t>Best Validation BACC (during search): 0.7934.</a:t>
            </a:r>
          </a:p>
          <a:p>
            <a:pPr marL="0" marR="0" lvl="0" indent="0" defTabSz="914400" rtl="0" eaLnBrk="0" fontAlgn="base" latinLnBrk="0" hangingPunct="0">
              <a:spcBef>
                <a:spcPct val="0"/>
              </a:spcBef>
              <a:spcAft>
                <a:spcPts val="600"/>
              </a:spcAft>
              <a:buClrTx/>
              <a:buSzTx/>
              <a:buNone/>
              <a:tabLst/>
            </a:pPr>
            <a:endParaRPr lang="en-US" altLang="en-US" sz="1800" dirty="0"/>
          </a:p>
          <a:p>
            <a:pPr marL="0" marR="0" lvl="0" indent="0" defTabSz="914400" rtl="0" eaLnBrk="0" fontAlgn="base" latinLnBrk="0" hangingPunct="0">
              <a:spcBef>
                <a:spcPct val="0"/>
              </a:spcBef>
              <a:spcAft>
                <a:spcPts val="600"/>
              </a:spcAft>
              <a:buClrTx/>
              <a:buSzTx/>
              <a:buNone/>
              <a:tabLst/>
            </a:pPr>
            <a:r>
              <a:rPr lang="en-US" altLang="en-US" sz="1800" b="1" dirty="0"/>
              <a:t>Long Short-Term Memory (LSTM)</a:t>
            </a:r>
          </a:p>
          <a:p>
            <a:pPr marL="0" marR="0" lvl="0" indent="0" defTabSz="914400" rtl="0" eaLnBrk="0" fontAlgn="base" latinLnBrk="0" hangingPunct="0">
              <a:spcBef>
                <a:spcPct val="0"/>
              </a:spcBef>
              <a:spcAft>
                <a:spcPts val="600"/>
              </a:spcAft>
              <a:buClrTx/>
              <a:buSzTx/>
              <a:buFontTx/>
              <a:buChar char="•"/>
              <a:tabLst/>
            </a:pPr>
            <a:r>
              <a:rPr lang="en-US" altLang="en-US" sz="1800" dirty="0"/>
              <a:t>Tested: Hidden size (h), layers (l), dropout (d), </a:t>
            </a:r>
            <a:r>
              <a:rPr lang="en-US" altLang="en-US" sz="1800" dirty="0" err="1"/>
              <a:t>lr</a:t>
            </a:r>
            <a:r>
              <a:rPr lang="en-US" altLang="en-US" sz="1800" dirty="0"/>
              <a:t>.</a:t>
            </a:r>
          </a:p>
          <a:p>
            <a:pPr marL="0" marR="0" lvl="0" indent="0" defTabSz="914400" rtl="0" eaLnBrk="0" fontAlgn="base" latinLnBrk="0" hangingPunct="0">
              <a:spcBef>
                <a:spcPct val="0"/>
              </a:spcBef>
              <a:spcAft>
                <a:spcPts val="600"/>
              </a:spcAft>
              <a:buClrTx/>
              <a:buSzTx/>
              <a:buFontTx/>
              <a:buChar char="•"/>
              <a:tabLst/>
            </a:pPr>
            <a:r>
              <a:rPr lang="en-US" altLang="en-US" sz="1800" dirty="0"/>
              <a:t>Many LSTMs got stuck around 0.751 Val BACC.</a:t>
            </a:r>
          </a:p>
          <a:p>
            <a:pPr marL="0" marR="0" lvl="0" indent="0" defTabSz="914400" rtl="0" eaLnBrk="0" fontAlgn="base" latinLnBrk="0" hangingPunct="0">
              <a:spcBef>
                <a:spcPct val="0"/>
              </a:spcBef>
              <a:spcAft>
                <a:spcPts val="600"/>
              </a:spcAft>
              <a:buClrTx/>
              <a:buSzTx/>
              <a:buFontTx/>
              <a:buChar char="•"/>
              <a:tabLst/>
            </a:pPr>
            <a:r>
              <a:rPr lang="en-US" altLang="en-US" sz="1800" dirty="0"/>
              <a:t>Best: 1 layer, h=256.</a:t>
            </a:r>
          </a:p>
          <a:p>
            <a:pPr marL="0" marR="0" lvl="0" indent="0" defTabSz="914400" rtl="0" eaLnBrk="0" fontAlgn="base" latinLnBrk="0" hangingPunct="0">
              <a:spcBef>
                <a:spcPct val="0"/>
              </a:spcBef>
              <a:spcAft>
                <a:spcPts val="600"/>
              </a:spcAft>
              <a:buClrTx/>
              <a:buSzTx/>
              <a:buFontTx/>
              <a:buChar char="•"/>
              <a:tabLst/>
            </a:pPr>
            <a:r>
              <a:rPr lang="en-US" altLang="en-US" sz="1800" dirty="0"/>
              <a:t>Dropout helped stop overfitting.</a:t>
            </a:r>
          </a:p>
          <a:p>
            <a:pPr marL="0" marR="0" lvl="0" indent="0" defTabSz="914400" rtl="0" eaLnBrk="0" fontAlgn="base" latinLnBrk="0" hangingPunct="0">
              <a:spcBef>
                <a:spcPct val="0"/>
              </a:spcBef>
              <a:spcAft>
                <a:spcPts val="600"/>
              </a:spcAft>
              <a:buClrTx/>
              <a:buSzTx/>
              <a:buFontTx/>
              <a:buChar char="•"/>
              <a:tabLst/>
            </a:pPr>
            <a:r>
              <a:rPr lang="en-US" altLang="en-US" sz="1800" dirty="0"/>
              <a:t>Best Validation BACC (during search): 0.7807.</a:t>
            </a:r>
          </a:p>
        </p:txBody>
      </p:sp>
      <p:pic>
        <p:nvPicPr>
          <p:cNvPr id="9" name="Picture 8" descr="A graph of a graph and a graph of a graph&#10;&#10;AI-generated content may be incorrect.">
            <a:extLst>
              <a:ext uri="{FF2B5EF4-FFF2-40B4-BE49-F238E27FC236}">
                <a16:creationId xmlns:a16="http://schemas.microsoft.com/office/drawing/2014/main" id="{19525C61-F495-D821-DEC4-2F6B6C78A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707" y="1828800"/>
            <a:ext cx="5078677" cy="2120347"/>
          </a:xfrm>
          <a:prstGeom prst="rect">
            <a:avLst/>
          </a:prstGeom>
          <a:noFill/>
        </p:spPr>
      </p:pic>
      <p:pic>
        <p:nvPicPr>
          <p:cNvPr id="13" name="Picture 12" descr="A graph of a graph with numbers and lines&#10;&#10;AI-generated content may be incorrect.">
            <a:extLst>
              <a:ext uri="{FF2B5EF4-FFF2-40B4-BE49-F238E27FC236}">
                <a16:creationId xmlns:a16="http://schemas.microsoft.com/office/drawing/2014/main" id="{3BF17BBD-03DC-7A37-953E-FAC4FD623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707" y="4114800"/>
            <a:ext cx="5080116" cy="2116715"/>
          </a:xfrm>
          <a:prstGeom prst="rect">
            <a:avLst/>
          </a:prstGeom>
        </p:spPr>
      </p:pic>
    </p:spTree>
    <p:extLst>
      <p:ext uri="{BB962C8B-B14F-4D97-AF65-F5344CB8AC3E}">
        <p14:creationId xmlns:p14="http://schemas.microsoft.com/office/powerpoint/2010/main" val="148311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CC78A-3C44-8380-0F6A-822186C01419}"/>
            </a:ext>
          </a:extLst>
        </p:cNvPr>
        <p:cNvGrpSpPr/>
        <p:nvPr/>
      </p:nvGrpSpPr>
      <p:grpSpPr>
        <a:xfrm>
          <a:off x="0" y="0"/>
          <a:ext cx="0" cy="0"/>
          <a:chOff x="0" y="0"/>
          <a:chExt cx="0" cy="0"/>
        </a:xfrm>
      </p:grpSpPr>
      <p:sp>
        <p:nvSpPr>
          <p:cNvPr id="21" name="Title 1">
            <a:extLst>
              <a:ext uri="{FF2B5EF4-FFF2-40B4-BE49-F238E27FC236}">
                <a16:creationId xmlns:a16="http://schemas.microsoft.com/office/drawing/2014/main" id="{DB6703ED-A2BC-73BA-7E02-083DC1054660}"/>
              </a:ext>
            </a:extLst>
          </p:cNvPr>
          <p:cNvSpPr>
            <a:spLocks noGrp="1"/>
          </p:cNvSpPr>
          <p:nvPr>
            <p:ph type="title"/>
          </p:nvPr>
        </p:nvSpPr>
        <p:spPr>
          <a:xfrm>
            <a:off x="1218883" y="274637"/>
            <a:ext cx="10360501" cy="639763"/>
          </a:xfrm>
        </p:spPr>
        <p:txBody>
          <a:bodyPr/>
          <a:lstStyle/>
          <a:p>
            <a:r>
              <a:rPr lang="en-US" altLang="en-US" sz="3600" dirty="0"/>
              <a:t>1D CNNs: Getting the Best Results</a:t>
            </a:r>
            <a:endParaRPr lang="en-US" dirty="0"/>
          </a:p>
        </p:txBody>
      </p:sp>
      <p:sp>
        <p:nvSpPr>
          <p:cNvPr id="9" name="Rectangle 1">
            <a:extLst>
              <a:ext uri="{FF2B5EF4-FFF2-40B4-BE49-F238E27FC236}">
                <a16:creationId xmlns:a16="http://schemas.microsoft.com/office/drawing/2014/main" id="{FD924E2C-232B-D150-DCCC-F5068738D8A1}"/>
              </a:ext>
            </a:extLst>
          </p:cNvPr>
          <p:cNvSpPr>
            <a:spLocks noGrp="1" noChangeArrowheads="1"/>
          </p:cNvSpPr>
          <p:nvPr>
            <p:ph sz="half" idx="1"/>
          </p:nvPr>
        </p:nvSpPr>
        <p:spPr bwMode="auto">
          <a:xfrm>
            <a:off x="1218883" y="1706880"/>
            <a:ext cx="5078677" cy="446532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lang="en-US" altLang="en-US" sz="1800" b="1" dirty="0"/>
              <a:t>1D Convolutional Neural Network (CNN1D)</a:t>
            </a:r>
          </a:p>
          <a:p>
            <a:pPr marL="0" marR="0" lvl="0" indent="0" defTabSz="914400" rtl="0" eaLnBrk="0" fontAlgn="base" latinLnBrk="0" hangingPunct="0">
              <a:spcBef>
                <a:spcPct val="0"/>
              </a:spcBef>
              <a:spcAft>
                <a:spcPts val="600"/>
              </a:spcAft>
              <a:buClrTx/>
              <a:buSzTx/>
              <a:buFontTx/>
              <a:buChar char="•"/>
              <a:tabLst/>
            </a:pPr>
            <a:r>
              <a:rPr lang="en-US" altLang="en-US" sz="1800" dirty="0"/>
              <a:t>Model with two 1D CNN parts (plus BatchNorm, Dropout).</a:t>
            </a:r>
          </a:p>
          <a:p>
            <a:pPr marL="0" marR="0" lvl="0" indent="0" defTabSz="914400" rtl="0" eaLnBrk="0" fontAlgn="base" latinLnBrk="0" hangingPunct="0">
              <a:spcBef>
                <a:spcPct val="0"/>
              </a:spcBef>
              <a:spcAft>
                <a:spcPts val="600"/>
              </a:spcAft>
              <a:buClrTx/>
              <a:buSzTx/>
              <a:buFontTx/>
              <a:buChar char="•"/>
              <a:tabLst/>
            </a:pPr>
            <a:r>
              <a:rPr lang="en-US" altLang="en-US" sz="1800" dirty="0"/>
              <a:t>Tested: Filters (f1​,f2​), kernel size (</a:t>
            </a:r>
            <a:r>
              <a:rPr lang="en-US" altLang="en-US" sz="1800" dirty="0" err="1"/>
              <a:t>ks</a:t>
            </a:r>
            <a:r>
              <a:rPr lang="en-US" altLang="en-US" sz="1800" dirty="0"/>
              <a:t>∈{3,5}), dropout (d∈{0.25,0.4}), </a:t>
            </a:r>
            <a:r>
              <a:rPr lang="en-US" altLang="en-US" sz="1800" dirty="0" err="1"/>
              <a:t>lr</a:t>
            </a:r>
            <a:r>
              <a:rPr lang="en-US" altLang="en-US" sz="1800" dirty="0"/>
              <a:t>.</a:t>
            </a:r>
          </a:p>
          <a:p>
            <a:pPr marL="0" marR="0" lvl="0" indent="0" defTabSz="914400" rtl="0" eaLnBrk="0" fontAlgn="base" latinLnBrk="0" hangingPunct="0">
              <a:spcBef>
                <a:spcPct val="0"/>
              </a:spcBef>
              <a:spcAft>
                <a:spcPts val="600"/>
              </a:spcAft>
              <a:buClrTx/>
              <a:buSzTx/>
              <a:buFontTx/>
              <a:buChar char="•"/>
              <a:tabLst/>
            </a:pPr>
            <a:r>
              <a:rPr lang="en-US" altLang="en-US" sz="1800" dirty="0"/>
              <a:t>Found:</a:t>
            </a:r>
          </a:p>
          <a:p>
            <a:pPr marL="457200" marR="0" lvl="1" indent="0" defTabSz="914400" rtl="0" eaLnBrk="0" fontAlgn="base" latinLnBrk="0" hangingPunct="0">
              <a:spcBef>
                <a:spcPct val="0"/>
              </a:spcBef>
              <a:spcAft>
                <a:spcPts val="600"/>
              </a:spcAft>
              <a:buClrTx/>
              <a:buSzTx/>
              <a:buFontTx/>
              <a:buChar char="•"/>
              <a:tabLst/>
            </a:pPr>
            <a:r>
              <a:rPr lang="en-US" altLang="en-US" sz="1800" dirty="0"/>
              <a:t>Kernel size 5 was better than 3.</a:t>
            </a:r>
          </a:p>
          <a:p>
            <a:pPr marL="457200" marR="0" lvl="1" indent="0" defTabSz="914400" rtl="0" eaLnBrk="0" fontAlgn="base" latinLnBrk="0" hangingPunct="0">
              <a:spcBef>
                <a:spcPct val="0"/>
              </a:spcBef>
              <a:spcAft>
                <a:spcPts val="600"/>
              </a:spcAft>
              <a:buClrTx/>
              <a:buSzTx/>
              <a:buFontTx/>
              <a:buChar char="•"/>
              <a:tabLst/>
            </a:pPr>
            <a:r>
              <a:rPr lang="en-US" altLang="en-US" sz="1800" dirty="0"/>
              <a:t>More filters (e.g., f1​=128,f2​=128) &amp; more dropout (d=0.4) were good.</a:t>
            </a:r>
          </a:p>
          <a:p>
            <a:pPr marL="457200" marR="0" lvl="1" indent="0" defTabSz="914400" rtl="0" eaLnBrk="0" fontAlgn="base" latinLnBrk="0" hangingPunct="0">
              <a:spcBef>
                <a:spcPct val="0"/>
              </a:spcBef>
              <a:spcAft>
                <a:spcPts val="600"/>
              </a:spcAft>
              <a:buClrTx/>
              <a:buSzTx/>
              <a:buFontTx/>
              <a:buChar char="•"/>
              <a:tabLst/>
            </a:pPr>
            <a:r>
              <a:rPr lang="en-US" altLang="en-US" sz="1800" dirty="0"/>
              <a:t>Best learning speed: around 5</a:t>
            </a:r>
            <a:r>
              <a:rPr lang="en-US" sz="1400" dirty="0"/>
              <a:t>×</a:t>
            </a:r>
            <a:r>
              <a:rPr lang="en-US" altLang="en-US" sz="1800" dirty="0"/>
              <a:t>10</a:t>
            </a:r>
            <a:r>
              <a:rPr lang="en-US" altLang="en-US" sz="1800" baseline="30000" dirty="0"/>
              <a:t>−4</a:t>
            </a:r>
            <a:r>
              <a:rPr lang="en-US" altLang="en-US" sz="1800" dirty="0"/>
              <a:t>.</a:t>
            </a:r>
          </a:p>
          <a:p>
            <a:pPr marL="0" marR="0" lvl="0" indent="0" defTabSz="914400" rtl="0" eaLnBrk="0" fontAlgn="base" latinLnBrk="0" hangingPunct="0">
              <a:spcBef>
                <a:spcPct val="0"/>
              </a:spcBef>
              <a:spcAft>
                <a:spcPts val="600"/>
              </a:spcAft>
              <a:buClrTx/>
              <a:buSzTx/>
              <a:buFontTx/>
              <a:buChar char="•"/>
              <a:tabLst/>
            </a:pPr>
            <a:r>
              <a:rPr lang="en-US" altLang="en-US" sz="1800" dirty="0"/>
              <a:t>Good at learning: Often Validation BACC &gt; Training BACC (Good!).</a:t>
            </a:r>
          </a:p>
          <a:p>
            <a:pPr marL="0" marR="0" lvl="0" indent="0" defTabSz="914400" rtl="0" eaLnBrk="0" fontAlgn="base" latinLnBrk="0" hangingPunct="0">
              <a:spcBef>
                <a:spcPct val="0"/>
              </a:spcBef>
              <a:spcAft>
                <a:spcPts val="600"/>
              </a:spcAft>
              <a:buClrTx/>
              <a:buSzTx/>
              <a:buFontTx/>
              <a:buChar char="•"/>
              <a:tabLst/>
            </a:pPr>
            <a:r>
              <a:rPr lang="en-US" altLang="en-US" sz="1800" dirty="0"/>
              <a:t>Best Validation BACC (during search): 0.8134.</a:t>
            </a:r>
          </a:p>
        </p:txBody>
      </p:sp>
      <p:pic>
        <p:nvPicPr>
          <p:cNvPr id="16" name="Picture 15" descr="A graph of a graph&#10;&#10;AI-generated content may be incorrect.">
            <a:extLst>
              <a:ext uri="{FF2B5EF4-FFF2-40B4-BE49-F238E27FC236}">
                <a16:creationId xmlns:a16="http://schemas.microsoft.com/office/drawing/2014/main" id="{ABD62813-C63D-8DF1-3227-CCC429DE7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812" y="2590800"/>
            <a:ext cx="5078677" cy="2120347"/>
          </a:xfrm>
          <a:prstGeom prst="rect">
            <a:avLst/>
          </a:prstGeom>
          <a:noFill/>
        </p:spPr>
      </p:pic>
    </p:spTree>
    <p:extLst>
      <p:ext uri="{BB962C8B-B14F-4D97-AF65-F5344CB8AC3E}">
        <p14:creationId xmlns:p14="http://schemas.microsoft.com/office/powerpoint/2010/main" val="87155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90EE3-FCFE-0CAD-9E79-89039A30D452}"/>
            </a:ext>
          </a:extLst>
        </p:cNvPr>
        <p:cNvGrpSpPr/>
        <p:nvPr/>
      </p:nvGrpSpPr>
      <p:grpSpPr>
        <a:xfrm>
          <a:off x="0" y="0"/>
          <a:ext cx="0" cy="0"/>
          <a:chOff x="0" y="0"/>
          <a:chExt cx="0" cy="0"/>
        </a:xfrm>
      </p:grpSpPr>
      <p:sp>
        <p:nvSpPr>
          <p:cNvPr id="24" name="Title 23">
            <a:extLst>
              <a:ext uri="{FF2B5EF4-FFF2-40B4-BE49-F238E27FC236}">
                <a16:creationId xmlns:a16="http://schemas.microsoft.com/office/drawing/2014/main" id="{EABBE784-E1B3-2F69-07BF-297DCAB479B5}"/>
              </a:ext>
            </a:extLst>
          </p:cNvPr>
          <p:cNvSpPr>
            <a:spLocks noGrp="1"/>
          </p:cNvSpPr>
          <p:nvPr>
            <p:ph type="title"/>
          </p:nvPr>
        </p:nvSpPr>
        <p:spPr>
          <a:xfrm>
            <a:off x="1218883" y="274637"/>
            <a:ext cx="10360501" cy="639763"/>
          </a:xfrm>
        </p:spPr>
        <p:txBody>
          <a:bodyPr/>
          <a:lstStyle/>
          <a:p>
            <a:r>
              <a:rPr lang="en-US" altLang="en-US" sz="3600" dirty="0"/>
              <a:t>Analysis &amp; Our Best Model</a:t>
            </a:r>
            <a:endParaRPr lang="en-US" dirty="0"/>
          </a:p>
        </p:txBody>
      </p:sp>
      <p:sp>
        <p:nvSpPr>
          <p:cNvPr id="20" name="Rectangle 10">
            <a:extLst>
              <a:ext uri="{FF2B5EF4-FFF2-40B4-BE49-F238E27FC236}">
                <a16:creationId xmlns:a16="http://schemas.microsoft.com/office/drawing/2014/main" id="{50055459-56ED-7F7B-1C26-622BFBE42581}"/>
              </a:ext>
            </a:extLst>
          </p:cNvPr>
          <p:cNvSpPr>
            <a:spLocks noGrp="1" noChangeArrowheads="1"/>
          </p:cNvSpPr>
          <p:nvPr>
            <p:ph idx="1"/>
          </p:nvPr>
        </p:nvSpPr>
        <p:spPr bwMode="auto">
          <a:xfrm>
            <a:off x="1218883" y="1676400"/>
            <a:ext cx="6858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t>Key Insights: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CNN1D superior (Test BACC 0.8201): Best at local patterns &amp; good regularization.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MLP: Good simple model (Test BACC 0.8008).</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t>LSTM: Harder to optimize here (Test BACC 0.7986).</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p>
          <a:p>
            <a:pPr marL="0" indent="0" defTabSz="914400" eaLnBrk="0" fontAlgn="base" hangingPunct="0">
              <a:lnSpc>
                <a:spcPct val="100000"/>
              </a:lnSpc>
              <a:spcBef>
                <a:spcPct val="0"/>
              </a:spcBef>
              <a:spcAft>
                <a:spcPct val="0"/>
              </a:spcAft>
              <a:buClrTx/>
              <a:buSzTx/>
              <a:buNone/>
            </a:pPr>
            <a:r>
              <a:rPr lang="en-US" altLang="en-US" sz="1800" b="1" dirty="0"/>
              <a:t>Our Choice</a:t>
            </a:r>
            <a:r>
              <a:rPr lang="en-US" altLang="en-US" sz="1800" dirty="0"/>
              <a:t>: CNN1D (</a:t>
            </a:r>
            <a:r>
              <a:rPr lang="en-US" sz="1800" dirty="0">
                <a:effectLst/>
              </a:rPr>
              <a:t>f</a:t>
            </a:r>
            <a:r>
              <a:rPr lang="en-US" sz="1800" dirty="0"/>
              <a:t>_1/</a:t>
            </a:r>
            <a:r>
              <a:rPr lang="en-US" sz="1800" dirty="0">
                <a:effectLst/>
              </a:rPr>
              <a:t>f</a:t>
            </a:r>
            <a:r>
              <a:rPr lang="en-US" sz="1800" dirty="0"/>
              <a:t>_2=128,</a:t>
            </a:r>
            <a:r>
              <a:rPr lang="en-US" sz="1800" dirty="0">
                <a:effectLst/>
              </a:rPr>
              <a:t>k</a:t>
            </a:r>
            <a:r>
              <a:rPr lang="en-US" sz="1800" dirty="0"/>
              <a:t>s=5,d=0.4,</a:t>
            </a:r>
            <a:r>
              <a:rPr lang="en-US" sz="1800" dirty="0">
                <a:effectLst/>
              </a:rPr>
              <a:t>lr</a:t>
            </a:r>
            <a:r>
              <a:rPr lang="en-US" sz="1800" dirty="0"/>
              <a:t>=5</a:t>
            </a:r>
            <a:r>
              <a:rPr lang="en-US" sz="1200" dirty="0"/>
              <a:t>×</a:t>
            </a:r>
            <a:r>
              <a:rPr lang="en-US" sz="1800" dirty="0"/>
              <a:t>10</a:t>
            </a:r>
            <a:r>
              <a:rPr lang="en-US" sz="1800" baseline="30000" dirty="0">
                <a:effectLst/>
              </a:rPr>
              <a:t>−4</a:t>
            </a:r>
            <a:r>
              <a:rPr lang="en-US" altLang="en-US" sz="1800" dirty="0"/>
              <a:t>)</a:t>
            </a:r>
          </a:p>
        </p:txBody>
      </p:sp>
      <p:graphicFrame>
        <p:nvGraphicFramePr>
          <p:cNvPr id="21" name="Table 20">
            <a:extLst>
              <a:ext uri="{FF2B5EF4-FFF2-40B4-BE49-F238E27FC236}">
                <a16:creationId xmlns:a16="http://schemas.microsoft.com/office/drawing/2014/main" id="{F89372B3-989D-8027-BFE4-6CE1FAC93D40}"/>
              </a:ext>
            </a:extLst>
          </p:cNvPr>
          <p:cNvGraphicFramePr>
            <a:graphicFrameLocks noGrp="1"/>
          </p:cNvGraphicFramePr>
          <p:nvPr>
            <p:extLst>
              <p:ext uri="{D42A27DB-BD31-4B8C-83A1-F6EECF244321}">
                <p14:modId xmlns:p14="http://schemas.microsoft.com/office/powerpoint/2010/main" val="1215792960"/>
              </p:ext>
            </p:extLst>
          </p:nvPr>
        </p:nvGraphicFramePr>
        <p:xfrm>
          <a:off x="3808412" y="4114800"/>
          <a:ext cx="8153400" cy="2585323"/>
        </p:xfrm>
        <a:graphic>
          <a:graphicData uri="http://schemas.openxmlformats.org/drawingml/2006/table">
            <a:tbl>
              <a:tblPr firstRow="1" bandRow="1">
                <a:tableStyleId>{5C22544A-7EE6-4342-B048-85BDC9FD1C3A}</a:tableStyleId>
              </a:tblPr>
              <a:tblGrid>
                <a:gridCol w="929640">
                  <a:extLst>
                    <a:ext uri="{9D8B030D-6E8A-4147-A177-3AD203B41FA5}">
                      <a16:colId xmlns:a16="http://schemas.microsoft.com/office/drawing/2014/main" val="3029539484"/>
                    </a:ext>
                  </a:extLst>
                </a:gridCol>
                <a:gridCol w="3718560">
                  <a:extLst>
                    <a:ext uri="{9D8B030D-6E8A-4147-A177-3AD203B41FA5}">
                      <a16:colId xmlns:a16="http://schemas.microsoft.com/office/drawing/2014/main" val="667799136"/>
                    </a:ext>
                  </a:extLst>
                </a:gridCol>
                <a:gridCol w="2160524">
                  <a:extLst>
                    <a:ext uri="{9D8B030D-6E8A-4147-A177-3AD203B41FA5}">
                      <a16:colId xmlns:a16="http://schemas.microsoft.com/office/drawing/2014/main" val="1842557885"/>
                    </a:ext>
                  </a:extLst>
                </a:gridCol>
                <a:gridCol w="1344676">
                  <a:extLst>
                    <a:ext uri="{9D8B030D-6E8A-4147-A177-3AD203B41FA5}">
                      <a16:colId xmlns:a16="http://schemas.microsoft.com/office/drawing/2014/main" val="2425761616"/>
                    </a:ext>
                  </a:extLst>
                </a:gridCol>
              </a:tblGrid>
              <a:tr h="904858">
                <a:tc>
                  <a:txBody>
                    <a:bodyPr/>
                    <a:lstStyle/>
                    <a:p>
                      <a:pPr algn="ctr"/>
                      <a:r>
                        <a:rPr lang="en-US" sz="2000" dirty="0"/>
                        <a:t>Model Family</a:t>
                      </a:r>
                    </a:p>
                  </a:txBody>
                  <a:tcPr anchor="ctr"/>
                </a:tc>
                <a:tc>
                  <a:txBody>
                    <a:bodyPr/>
                    <a:lstStyle/>
                    <a:p>
                      <a:pPr algn="ctr"/>
                      <a:r>
                        <a:rPr lang="en-US" sz="2000" b="1" dirty="0"/>
                        <a:t>Best Hyperparameters (Search)</a:t>
                      </a:r>
                      <a:endParaRPr lang="en-US" sz="2000" dirty="0"/>
                    </a:p>
                  </a:txBody>
                  <a:tcPr anchor="ctr"/>
                </a:tc>
                <a:tc>
                  <a:txBody>
                    <a:bodyPr/>
                    <a:lstStyle/>
                    <a:p>
                      <a:pPr algn="ctr"/>
                      <a:r>
                        <a:rPr lang="en-US" sz="2000" b="1" dirty="0"/>
                        <a:t>Val BACC (Retrain)</a:t>
                      </a:r>
                      <a:endParaRPr lang="en-US" sz="2000" dirty="0"/>
                    </a:p>
                  </a:txBody>
                  <a:tcPr anchor="ctr"/>
                </a:tc>
                <a:tc>
                  <a:txBody>
                    <a:bodyPr/>
                    <a:lstStyle/>
                    <a:p>
                      <a:pPr algn="ctr"/>
                      <a:r>
                        <a:rPr lang="en-US" sz="2000" dirty="0"/>
                        <a:t>Test BACC</a:t>
                      </a:r>
                    </a:p>
                  </a:txBody>
                  <a:tcPr anchor="ctr"/>
                </a:tc>
                <a:extLst>
                  <a:ext uri="{0D108BD9-81ED-4DB2-BD59-A6C34878D82A}">
                    <a16:rowId xmlns:a16="http://schemas.microsoft.com/office/drawing/2014/main" val="2830939965"/>
                  </a:ext>
                </a:extLst>
              </a:tr>
              <a:tr h="419147">
                <a:tc>
                  <a:txBody>
                    <a:bodyPr/>
                    <a:lstStyle/>
                    <a:p>
                      <a:pPr algn="ctr"/>
                      <a:r>
                        <a:rPr lang="en-US" sz="2000" dirty="0"/>
                        <a:t>MLP</a:t>
                      </a:r>
                    </a:p>
                  </a:txBody>
                  <a:tcPr anchor="ctr"/>
                </a:tc>
                <a:tc>
                  <a:txBody>
                    <a:bodyPr/>
                    <a:lstStyle/>
                    <a:p>
                      <a:pPr algn="ctr"/>
                      <a:r>
                        <a:rPr lang="pt-BR" sz="2000" dirty="0"/>
                        <a:t>h=512,</a:t>
                      </a:r>
                      <a:r>
                        <a:rPr lang="pt-BR" sz="2000" dirty="0">
                          <a:effectLst/>
                        </a:rPr>
                        <a:t>lr</a:t>
                      </a:r>
                      <a:r>
                        <a:rPr lang="pt-BR" sz="2000" dirty="0"/>
                        <a:t>=10</a:t>
                      </a:r>
                      <a:r>
                        <a:rPr lang="pt-BR" sz="2000" baseline="30000" dirty="0"/>
                        <a:t>−3</a:t>
                      </a:r>
                      <a:endParaRPr lang="en-US" sz="2000" baseline="30000" dirty="0"/>
                    </a:p>
                  </a:txBody>
                  <a:tcPr anchor="ctr"/>
                </a:tc>
                <a:tc>
                  <a:txBody>
                    <a:bodyPr/>
                    <a:lstStyle/>
                    <a:p>
                      <a:pPr algn="ctr"/>
                      <a:r>
                        <a:rPr lang="en-US" sz="2000" dirty="0"/>
                        <a:t>0.7960</a:t>
                      </a:r>
                    </a:p>
                  </a:txBody>
                  <a:tcPr anchor="ctr"/>
                </a:tc>
                <a:tc>
                  <a:txBody>
                    <a:bodyPr/>
                    <a:lstStyle/>
                    <a:p>
                      <a:pPr algn="ctr"/>
                      <a:r>
                        <a:rPr lang="en-US" sz="2000" dirty="0"/>
                        <a:t>0.8008</a:t>
                      </a:r>
                    </a:p>
                  </a:txBody>
                  <a:tcPr anchor="ctr"/>
                </a:tc>
                <a:extLst>
                  <a:ext uri="{0D108BD9-81ED-4DB2-BD59-A6C34878D82A}">
                    <a16:rowId xmlns:a16="http://schemas.microsoft.com/office/drawing/2014/main" val="2894717536"/>
                  </a:ext>
                </a:extLst>
              </a:tr>
              <a:tr h="630659">
                <a:tc>
                  <a:txBody>
                    <a:bodyPr/>
                    <a:lstStyle/>
                    <a:p>
                      <a:pPr algn="ctr"/>
                      <a:r>
                        <a:rPr lang="en-US" sz="2000" dirty="0"/>
                        <a:t>LSTM</a:t>
                      </a:r>
                    </a:p>
                  </a:txBody>
                  <a:tcPr anchor="ctr"/>
                </a:tc>
                <a:tc>
                  <a:txBody>
                    <a:bodyPr/>
                    <a:lstStyle/>
                    <a:p>
                      <a:pPr algn="ctr"/>
                      <a:r>
                        <a:rPr lang="pt-BR" sz="2000" dirty="0"/>
                        <a:t>h=256,</a:t>
                      </a:r>
                      <a:r>
                        <a:rPr lang="pt-BR" sz="2000" dirty="0">
                          <a:effectLst/>
                        </a:rPr>
                        <a:t>l</a:t>
                      </a:r>
                      <a:r>
                        <a:rPr lang="pt-BR" sz="2000" dirty="0"/>
                        <a:t>=1,d=0.25,</a:t>
                      </a:r>
                      <a:r>
                        <a:rPr lang="pt-BR" sz="2000" dirty="0">
                          <a:effectLst/>
                        </a:rPr>
                        <a:t>lr</a:t>
                      </a:r>
                      <a:r>
                        <a:rPr lang="pt-BR" sz="2000" dirty="0"/>
                        <a:t>=10</a:t>
                      </a:r>
                      <a:r>
                        <a:rPr lang="pt-BR" sz="2000" baseline="30000" dirty="0">
                          <a:effectLst/>
                        </a:rPr>
                        <a:t>−3</a:t>
                      </a:r>
                      <a:endParaRPr lang="en-US" sz="2000" baseline="30000" dirty="0"/>
                    </a:p>
                  </a:txBody>
                  <a:tcPr anchor="ctr"/>
                </a:tc>
                <a:tc>
                  <a:txBody>
                    <a:bodyPr/>
                    <a:lstStyle/>
                    <a:p>
                      <a:pPr algn="ctr"/>
                      <a:r>
                        <a:rPr lang="en-US" sz="2000" dirty="0"/>
                        <a:t>0.7970</a:t>
                      </a:r>
                    </a:p>
                  </a:txBody>
                  <a:tcPr anchor="ctr"/>
                </a:tc>
                <a:tc>
                  <a:txBody>
                    <a:bodyPr/>
                    <a:lstStyle/>
                    <a:p>
                      <a:pPr algn="ctr"/>
                      <a:r>
                        <a:rPr lang="en-US" sz="2000" dirty="0"/>
                        <a:t>0.7986</a:t>
                      </a:r>
                    </a:p>
                  </a:txBody>
                  <a:tcPr anchor="ctr"/>
                </a:tc>
                <a:extLst>
                  <a:ext uri="{0D108BD9-81ED-4DB2-BD59-A6C34878D82A}">
                    <a16:rowId xmlns:a16="http://schemas.microsoft.com/office/drawing/2014/main" val="1014073148"/>
                  </a:ext>
                </a:extLst>
              </a:tr>
              <a:tr h="630659">
                <a:tc>
                  <a:txBody>
                    <a:bodyPr/>
                    <a:lstStyle/>
                    <a:p>
                      <a:pPr algn="ctr"/>
                      <a:r>
                        <a:rPr lang="en-US" sz="2000" dirty="0"/>
                        <a:t>CNN1D</a:t>
                      </a:r>
                    </a:p>
                  </a:txBody>
                  <a:tcPr anchor="ctr"/>
                </a:tc>
                <a:tc>
                  <a:txBody>
                    <a:bodyPr/>
                    <a:lstStyle/>
                    <a:p>
                      <a:pPr algn="ctr"/>
                      <a:r>
                        <a:rPr lang="en-US" sz="2000" dirty="0">
                          <a:effectLst/>
                        </a:rPr>
                        <a:t>f</a:t>
                      </a:r>
                      <a:r>
                        <a:rPr lang="en-US" sz="2000" dirty="0"/>
                        <a:t>_1/</a:t>
                      </a:r>
                      <a:r>
                        <a:rPr lang="en-US" sz="2000" dirty="0">
                          <a:effectLst/>
                        </a:rPr>
                        <a:t>f</a:t>
                      </a:r>
                      <a:r>
                        <a:rPr lang="en-US" sz="2000" dirty="0"/>
                        <a:t>_2=128,</a:t>
                      </a:r>
                      <a:r>
                        <a:rPr lang="en-US" sz="2000" dirty="0">
                          <a:effectLst/>
                        </a:rPr>
                        <a:t>k</a:t>
                      </a:r>
                      <a:r>
                        <a:rPr lang="en-US" sz="2000" dirty="0"/>
                        <a:t>s=5,d=0.4,</a:t>
                      </a:r>
                      <a:r>
                        <a:rPr lang="en-US" sz="2000" dirty="0">
                          <a:effectLst/>
                        </a:rPr>
                        <a:t>lr</a:t>
                      </a:r>
                      <a:r>
                        <a:rPr lang="en-US" sz="2000" dirty="0"/>
                        <a:t>=5×10</a:t>
                      </a:r>
                      <a:r>
                        <a:rPr lang="en-US" sz="2000" baseline="30000" dirty="0">
                          <a:effectLst/>
                        </a:rPr>
                        <a:t>−4</a:t>
                      </a:r>
                      <a:endParaRPr lang="en-US" sz="2000" baseline="30000" dirty="0"/>
                    </a:p>
                  </a:txBody>
                  <a:tcPr anchor="ctr"/>
                </a:tc>
                <a:tc>
                  <a:txBody>
                    <a:bodyPr/>
                    <a:lstStyle/>
                    <a:p>
                      <a:pPr algn="ctr"/>
                      <a:r>
                        <a:rPr lang="en-US" sz="2000" dirty="0"/>
                        <a:t>0.8151</a:t>
                      </a:r>
                    </a:p>
                  </a:txBody>
                  <a:tcPr anchor="ctr"/>
                </a:tc>
                <a:tc>
                  <a:txBody>
                    <a:bodyPr/>
                    <a:lstStyle/>
                    <a:p>
                      <a:pPr algn="ctr"/>
                      <a:r>
                        <a:rPr lang="en-US" sz="2000" dirty="0"/>
                        <a:t>0.8201</a:t>
                      </a:r>
                    </a:p>
                  </a:txBody>
                  <a:tcPr anchor="ctr"/>
                </a:tc>
                <a:extLst>
                  <a:ext uri="{0D108BD9-81ED-4DB2-BD59-A6C34878D82A}">
                    <a16:rowId xmlns:a16="http://schemas.microsoft.com/office/drawing/2014/main" val="2079313509"/>
                  </a:ext>
                </a:extLst>
              </a:tr>
            </a:tbl>
          </a:graphicData>
        </a:graphic>
      </p:graphicFrame>
    </p:spTree>
    <p:extLst>
      <p:ext uri="{BB962C8B-B14F-4D97-AF65-F5344CB8AC3E}">
        <p14:creationId xmlns:p14="http://schemas.microsoft.com/office/powerpoint/2010/main" val="384491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999</TotalTime>
  <Words>1259</Words>
  <Application>Microsoft Office PowerPoint</Application>
  <PresentationFormat>Custom</PresentationFormat>
  <Paragraphs>112</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Tech 16x9</vt:lpstr>
      <vt:lpstr>Experiments</vt:lpstr>
      <vt:lpstr>How We Test Models</vt:lpstr>
      <vt:lpstr>MLP &amp; LSTM: Checking Performance</vt:lpstr>
      <vt:lpstr>1D CNNs: Getting the Best Results</vt:lpstr>
      <vt:lpstr>Analysis &amp; Our Best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Lorand _</dc:creator>
  <cp:lastModifiedBy>SereGergo@sulid.hu</cp:lastModifiedBy>
  <cp:revision>33</cp:revision>
  <dcterms:created xsi:type="dcterms:W3CDTF">2025-04-13T14:39:56Z</dcterms:created>
  <dcterms:modified xsi:type="dcterms:W3CDTF">2025-05-19T20:15:05Z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