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6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6331C-5758-4008-B43B-EFAEB553F283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88DC0-F1A1-400D-A33A-BE216D1B4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D71CD6-BD79-4726-ABE8-DD555D1CBC57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CC46-F412-443A-99F6-B32E8E6941F7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01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6A9-1F32-429C-9004-24EAEA8F9F4C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9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4FE6-9547-425C-8EF0-962CC80E1D15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8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5D3-5464-4A51-8A1E-F9EAE4195631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7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A230-E434-4D01-830F-DCF12FFD92EF}" type="datetime1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87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2194-BFF8-4456-AA52-23A423D9AFF0}" type="datetime1">
              <a:rPr lang="ru-RU" smtClean="0"/>
              <a:t>02.05.2024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0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150D-E1B3-4A4D-8373-E3BC72EAE56B}" type="datetime1">
              <a:rPr lang="ru-RU" smtClean="0"/>
              <a:t>02.05.2024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08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A3D9-8F6E-450E-896D-5D22885E4606}" type="datetime1">
              <a:rPr lang="ru-RU" smtClean="0"/>
              <a:t>02.05.2024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92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9C44-AEB4-4CA0-9C09-3EDD5D617F78}" type="datetime1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92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F3F9-448B-4275-ACF2-B6835E4BFED4}" type="datetime1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FBD057-67EE-468D-8F6E-04328C7613B1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A393DB-30A7-4472-8CB9-BC141184163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CCECB-6B2B-4427-A8B5-DB0A7A948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7658100" cy="1241576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ElsevierGulliver"/>
              </a:rPr>
              <a:t>Оценка точности фотограмметрии БПЛА</a:t>
            </a:r>
            <a:br>
              <a:rPr lang="ru-RU" b="0" i="0" dirty="0">
                <a:solidFill>
                  <a:srgbClr val="1F1F1F"/>
                </a:solidFill>
                <a:effectLst/>
                <a:latin typeface="ElsevierGulliver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CC10B2-C9D5-4A51-841E-6D028BE3F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Georgia" panose="02040502050405020303" pitchFamily="18" charset="0"/>
              </a:rPr>
              <a:t>Самарский университет</a:t>
            </a:r>
          </a:p>
          <a:p>
            <a:r>
              <a:rPr lang="ru-RU" dirty="0">
                <a:latin typeface="Georgia" panose="02040502050405020303" pitchFamily="18" charset="0"/>
              </a:rPr>
              <a:t>Студент Алиева С.Ф.</a:t>
            </a:r>
          </a:p>
          <a:p>
            <a:r>
              <a:rPr lang="ru-RU" dirty="0">
                <a:latin typeface="Georgia" panose="02040502050405020303" pitchFamily="18" charset="0"/>
              </a:rPr>
              <a:t>Студент </a:t>
            </a:r>
            <a:r>
              <a:rPr lang="ru-RU" dirty="0" err="1">
                <a:latin typeface="Georgia" panose="02040502050405020303" pitchFamily="18" charset="0"/>
              </a:rPr>
              <a:t>Середова</a:t>
            </a:r>
            <a:r>
              <a:rPr lang="ru-RU" dirty="0">
                <a:latin typeface="Georgia" panose="02040502050405020303" pitchFamily="18" charset="0"/>
              </a:rPr>
              <a:t> С.Д.</a:t>
            </a:r>
          </a:p>
        </p:txBody>
      </p:sp>
    </p:spTree>
    <p:extLst>
      <p:ext uri="{BB962C8B-B14F-4D97-AF65-F5344CB8AC3E}">
        <p14:creationId xmlns:p14="http://schemas.microsoft.com/office/powerpoint/2010/main" val="408092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5DB4F-768D-4B87-8F05-2ADF34CD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Georgia" panose="02040502050405020303" pitchFamily="18" charset="0"/>
              </a:rPr>
              <a:t>Обсуждение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C6D18DC-C9B5-429D-AC5E-7A5027400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49424"/>
                <a:ext cx="9720071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Georgia" panose="02040502050405020303" pitchFamily="18" charset="0"/>
                  </a:rPr>
                  <a:t>Наилучшая точность была менее 1 м для горизонтального RMSE, полученного с помощью </a:t>
                </a:r>
                <a:r>
                  <a:rPr lang="ru-RU" sz="2000" b="0" i="0" dirty="0" err="1">
                    <a:solidFill>
                      <a:srgbClr val="1F1F1F"/>
                    </a:solidFill>
                    <a:effectLst/>
                    <a:latin typeface="Georgia" panose="02040502050405020303" pitchFamily="18" charset="0"/>
                  </a:rPr>
                  <a:t>Agisoft</a:t>
                </a: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ru-RU" sz="2000" b="0" i="0" dirty="0" err="1">
                    <a:solidFill>
                      <a:srgbClr val="1F1F1F"/>
                    </a:solidFill>
                    <a:effectLst/>
                    <a:latin typeface="Georgia" panose="02040502050405020303" pitchFamily="18" charset="0"/>
                  </a:rPr>
                  <a:t>Metashape</a:t>
                </a: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Georgia" panose="02040502050405020303" pitchFamily="18" charset="0"/>
                  </a:rPr>
                  <a:t>.</a:t>
                </a:r>
                <a:endParaRPr lang="en-US" sz="2000" b="0" i="0" dirty="0">
                  <a:solidFill>
                    <a:srgbClr val="1F1F1F"/>
                  </a:solidFill>
                  <a:effectLst/>
                  <a:latin typeface="Georgia" panose="02040502050405020303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Georgia" panose="02040502050405020303" pitchFamily="18" charset="0"/>
                  </a:rPr>
                  <a:t>Наилучшая точность была получена при использовании семи хорошо распределенных опорных точек (одна в центре, а остальные на границах).</a:t>
                </a:r>
                <a:endParaRPr lang="en-US" sz="2000" b="0" i="0" dirty="0">
                  <a:solidFill>
                    <a:srgbClr val="1F1F1F"/>
                  </a:solidFill>
                  <a:effectLst/>
                  <a:latin typeface="Georgia" panose="02040502050405020303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Georgia" panose="02040502050405020303" pitchFamily="18" charset="0"/>
                  </a:rPr>
                  <a:t>Полученная </a:t>
                </a:r>
                <a:r>
                  <a:rPr lang="ru-RU" sz="2000" dirty="0">
                    <a:effectLst/>
                    <a:latin typeface="Georgia" panose="020405020504050203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RMSE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Georgia" panose="02040502050405020303" pitchFamily="18" charset="0"/>
                  </a:rPr>
                  <a:t> значения варьировались от 0,04 м до 0,06 м для </a:t>
                </a:r>
                <a:r>
                  <a:rPr lang="ru-RU" sz="2000" b="0" i="0" dirty="0" err="1">
                    <a:solidFill>
                      <a:srgbClr val="1F1F1F"/>
                    </a:solidFill>
                    <a:effectLst/>
                    <a:latin typeface="Georgia" panose="02040502050405020303" pitchFamily="18" charset="0"/>
                  </a:rPr>
                  <a:t>Agisoft</a:t>
                </a: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ru-RU" sz="2000" b="0" i="0" dirty="0" err="1">
                    <a:solidFill>
                      <a:srgbClr val="1F1F1F"/>
                    </a:solidFill>
                    <a:effectLst/>
                    <a:latin typeface="Georgia" panose="02040502050405020303" pitchFamily="18" charset="0"/>
                  </a:rPr>
                  <a:t>Metashape</a:t>
                </a:r>
                <a:r>
                  <a:rPr lang="ru-RU" sz="2000" b="0" i="0" dirty="0">
                    <a:solidFill>
                      <a:srgbClr val="1F1F1F"/>
                    </a:solidFill>
                    <a:effectLst/>
                    <a:latin typeface="Georgia" panose="02040502050405020303" pitchFamily="18" charset="0"/>
                  </a:rPr>
                  <a:t> и Pix4dmapper. Основной причиной этих расхождений является ручное измерение координат цели на снимках при обработке.</a:t>
                </a:r>
                <a:endParaRPr lang="ru-RU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C6D18DC-C9B5-429D-AC5E-7A5027400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49424"/>
                <a:ext cx="9720071" cy="4023360"/>
              </a:xfrm>
              <a:blipFill>
                <a:blip r:embed="rId2"/>
                <a:stretch>
                  <a:fillRect l="-1004" t="-1667" r="-3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EAA44C-EBE2-4950-9A43-B4DCEFA5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A9136A-B5DB-4C0F-A2B9-28121DDC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9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7A2F0-428F-4101-B450-9ECA24FB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Georgia" panose="02040502050405020303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E410A8-E2A6-4919-A224-B1AF3427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В </a:t>
            </a:r>
            <a:r>
              <a:rPr lang="ru-RU" sz="2000" dirty="0">
                <a:solidFill>
                  <a:srgbClr val="1F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этом </a:t>
            </a:r>
            <a:r>
              <a:rPr lang="ru-RU" sz="20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исследовании была проверена возможность использования дрона DJI Mavic Pro для получения точных </a:t>
            </a:r>
            <a:r>
              <a:rPr lang="ru-RU" sz="2000" dirty="0" err="1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геопространственных</a:t>
            </a:r>
            <a:r>
              <a:rPr lang="ru-RU" sz="20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3D-данных.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На точность полученных пространственных данных сильно влияют многие переменные, такие как методы географической привязки, количество GCP и тип используемого программного обеспечения.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Учитывая результаты </a:t>
            </a:r>
            <a:r>
              <a:rPr lang="en-US" sz="2000" dirty="0">
                <a:solidFill>
                  <a:srgbClr val="1F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RMSE</a:t>
            </a:r>
            <a:r>
              <a:rPr lang="ru-RU" sz="20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, БПЛА DJI Mavic Pro в сочетании с семью GCP может использоваться для создания 3D-геопространственных данных в масштабе 1:200 с интервалом контуров 30 см.</a:t>
            </a:r>
            <a:endParaRPr lang="ru-RU" sz="2000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B6EB34-B00C-445C-9ACF-52191218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63FEF7-0011-4DC0-A18E-7A8E16C7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9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9CD530-06D2-443A-92B6-9752C59F468E}"/>
              </a:ext>
            </a:extLst>
          </p:cNvPr>
          <p:cNvSpPr txBox="1"/>
          <p:nvPr/>
        </p:nvSpPr>
        <p:spPr>
          <a:xfrm>
            <a:off x="2516526" y="2967335"/>
            <a:ext cx="8686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Georgia" panose="02040502050405020303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5946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62D1B-EADA-4EB4-8EAA-F63599F7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Введение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AE7A8-5A5D-4787-BA5C-DD2B3607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85950"/>
            <a:ext cx="9720073" cy="44234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1F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С</a:t>
            </a:r>
            <a:r>
              <a:rPr lang="ru-RU" sz="20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егодня БПЛА стали широко используемым инструментом для сбора данных.</a:t>
            </a:r>
            <a:endParaRPr lang="en-US" sz="2000" dirty="0">
              <a:solidFill>
                <a:srgbClr val="1F1F1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Этот метод обеспечивает недорогую альтернативу классической аэрофотограмметрии небольших территорий и крупномасштабному топографическому картографированию</a:t>
            </a:r>
            <a:r>
              <a:rPr lang="en-US" sz="20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.</a:t>
            </a:r>
            <a:endParaRPr lang="ru-RU" sz="2000" dirty="0">
              <a:solidFill>
                <a:srgbClr val="1F1F1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Общей целью данного исследования является оценка возможности использования недорогого БПЛА DJI Mavic Pro для получения точных 3D-пространственных данных для крупномасштабных карт. </a:t>
            </a:r>
            <a:endParaRPr lang="ru-RU" sz="2000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3DEBDF-4CFD-48D3-B40A-5BD8223D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2E483F-A783-4919-A9C8-60BD522D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3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4A7EB-32C5-4BC5-97B1-CD8C30D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8924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Georgia" panose="02040502050405020303" pitchFamily="18" charset="0"/>
              </a:rPr>
              <a:t>Ход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A958D0-1FE1-43F4-8272-D42C65FA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0114"/>
            <a:ext cx="10136562" cy="461058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5100" dirty="0">
                <a:latin typeface="Georgia" panose="02040502050405020303" pitchFamily="18" charset="0"/>
              </a:rPr>
              <a:t> </a:t>
            </a:r>
            <a:r>
              <a:rPr lang="ru-RU" sz="60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Описание исследуемой территории и системы БПЛА</a:t>
            </a:r>
            <a:r>
              <a:rPr lang="ru-RU" sz="38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;</a:t>
            </a:r>
            <a:endParaRPr lang="en-US" sz="3800" dirty="0">
              <a:solidFill>
                <a:srgbClr val="1F1F1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60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4300" dirty="0">
                <a:solidFill>
                  <a:srgbClr val="1F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Область исследования</a:t>
            </a:r>
          </a:p>
          <a:p>
            <a:pPr marL="360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43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Система БПЛА</a:t>
            </a:r>
          </a:p>
          <a:p>
            <a:pPr marL="360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4300" dirty="0">
                <a:solidFill>
                  <a:srgbClr val="1F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Наземные контрольные точки</a:t>
            </a:r>
            <a:endParaRPr lang="ru-RU" sz="4300" dirty="0">
              <a:solidFill>
                <a:srgbClr val="1F1F1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3800" dirty="0">
                <a:solidFill>
                  <a:srgbClr val="1F1F1F"/>
                </a:solidFill>
                <a:latin typeface="Georgia" panose="02040502050405020303" pitchFamily="18" charset="0"/>
              </a:rPr>
              <a:t> </a:t>
            </a:r>
            <a:r>
              <a:rPr lang="ru-RU" sz="6000" dirty="0">
                <a:solidFill>
                  <a:srgbClr val="1F1F1F"/>
                </a:solidFill>
                <a:latin typeface="Georgia" panose="02040502050405020303" pitchFamily="18" charset="0"/>
              </a:rPr>
              <a:t>Методология обработки;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6000" dirty="0">
                <a:solidFill>
                  <a:srgbClr val="1F1F1F"/>
                </a:solidFill>
                <a:latin typeface="Georgia" panose="02040502050405020303" pitchFamily="18" charset="0"/>
              </a:rPr>
              <a:t> Результаты и анализ</a:t>
            </a:r>
            <a:endParaRPr lang="en-US" sz="6000" dirty="0">
              <a:solidFill>
                <a:srgbClr val="1F1F1F"/>
              </a:solidFill>
              <a:latin typeface="Georgia" panose="02040502050405020303" pitchFamily="18" charset="0"/>
            </a:endParaRPr>
          </a:p>
          <a:p>
            <a:pPr marL="360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43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Точность прямой географической привязки с использованием необработанных бортовых данных GPS</a:t>
            </a:r>
            <a:endParaRPr lang="en-US" sz="4300" dirty="0">
              <a:solidFill>
                <a:srgbClr val="1F1F1F"/>
              </a:solidFill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60000"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4300" b="0" i="0" dirty="0">
                <a:solidFill>
                  <a:srgbClr val="1F1F1F"/>
                </a:solidFill>
                <a:effectLst/>
                <a:latin typeface="Georgia" panose="02040502050405020303" pitchFamily="18" charset="0"/>
              </a:rPr>
              <a:t>Точность косвенной географической привязки на основе конфигурации 7-GCP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5000" b="0" i="0" dirty="0">
                <a:solidFill>
                  <a:srgbClr val="1F1F1F"/>
                </a:solidFill>
                <a:effectLst/>
                <a:latin typeface="Georgia" panose="02040502050405020303" pitchFamily="18" charset="0"/>
              </a:rPr>
              <a:t>Обсуждение</a:t>
            </a:r>
            <a:br>
              <a:rPr lang="ru-RU" sz="3800" b="0" i="0" dirty="0">
                <a:solidFill>
                  <a:srgbClr val="1F1F1F"/>
                </a:solidFill>
                <a:effectLst/>
                <a:latin typeface="Georgia" panose="02040502050405020303" pitchFamily="18" charset="0"/>
              </a:rPr>
            </a:br>
            <a:endParaRPr lang="ru-RU" sz="3800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32BC93-CEE8-4DCD-9A27-690E3AB6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1" y="6470704"/>
            <a:ext cx="5901458" cy="274320"/>
          </a:xfrm>
        </p:spPr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DB53FC-2AB5-424C-B9D4-D9F9B339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2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53871-769F-43AE-9C20-7EB01EA8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Описание исследуемой территории </a:t>
            </a:r>
            <a:endParaRPr lang="ru-RU" sz="3600" dirty="0">
              <a:latin typeface="Georgia" panose="02040502050405020303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D4CC0C-3D61-4101-815B-48E78663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АЛИЕВА С.Ф. | СЕРЕДОВА С.Д. | САМАРСКИЙ УН-Т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68025E-5318-487A-8733-4F82265A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ACDDCB-B160-48E5-96AE-A6F8C833E3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274838"/>
            <a:ext cx="6664452" cy="347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FEE03-0068-4839-8347-9BCF7739B8AF}"/>
              </a:ext>
            </a:extLst>
          </p:cNvPr>
          <p:cNvSpPr txBox="1"/>
          <p:nvPr/>
        </p:nvSpPr>
        <p:spPr>
          <a:xfrm>
            <a:off x="8953500" y="2274838"/>
            <a:ext cx="2724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Территория испытательного полигона в кампусе университета Наджран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0177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22B48-1699-4EA0-9DD2-FDACACEA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Система БПЛА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E2F91-9511-4C8F-967F-674FEEFC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450" y="2084831"/>
            <a:ext cx="3376422" cy="268833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222222"/>
                </a:solidFill>
                <a:effectLst/>
                <a:latin typeface="Georgia" panose="02040502050405020303" pitchFamily="18" charset="0"/>
                <a:ea typeface="Aptos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solidFill>
                  <a:srgbClr val="222222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полевых испытаний</a:t>
            </a:r>
            <a:r>
              <a:rPr lang="ru-RU" sz="2400" dirty="0">
                <a:solidFill>
                  <a:srgbClr val="222222"/>
                </a:solidFill>
                <a:effectLst/>
                <a:latin typeface="Georgia" panose="02040502050405020303" pitchFamily="18" charset="0"/>
                <a:ea typeface="Aptos"/>
                <a:cs typeface="Times New Roman" panose="02020603050405020304" pitchFamily="18" charset="0"/>
              </a:rPr>
              <a:t> для съемки тестовой зоны использовался беспилотник DJI Mavic Pro Platinum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43B583-A2E5-4E30-BE7E-A395B9C9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CD1FBF-8B6C-4F22-AD4A-6852D754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D3B113-5C9B-4B43-85C8-214D9254E9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90" y="2533650"/>
            <a:ext cx="4728210" cy="25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F0262-0845-4B27-A8C0-EA0D9798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Наземные контрольные точки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E9D57F5-0022-450B-B34F-D95C422D1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084831"/>
                <a:ext cx="5071871" cy="369760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>
                    <a:effectLst/>
                    <a:latin typeface="Georgia" panose="02040502050405020303" pitchFamily="18" charset="0"/>
                    <a:ea typeface="Aptos"/>
                    <a:cs typeface="Times New Roman" panose="02020603050405020304" pitchFamily="18" charset="0"/>
                  </a:rPr>
                  <a:t>Была использована 21 опорная точка</a:t>
                </a:r>
                <a:r>
                  <a:rPr lang="en-US" dirty="0">
                    <a:latin typeface="Georgia" panose="02040502050405020303" pitchFamily="18" charset="0"/>
                    <a:ea typeface="Aptos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dirty="0">
                    <a:effectLst/>
                    <a:latin typeface="Georgia" panose="02040502050405020303" pitchFamily="18" charset="0"/>
                    <a:ea typeface="Aptos"/>
                    <a:cs typeface="Times New Roman" panose="02020603050405020304" pitchFamily="18" charset="0"/>
                  </a:rPr>
                  <a:t>Расчет среднеквадратичной ошибки: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RMSE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𝑈𝐴𝑉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𝐺𝑃𝑆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>
                  <a:latin typeface="Georgia" panose="020405020504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RMSE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𝑈𝐴𝑉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𝐺𝑃𝑆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RMSE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𝑈𝐴𝑉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𝐺𝑃𝑆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>
                  <a:latin typeface="Georgia" panose="020405020504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RMSE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ru-RU" b="0" dirty="0">
                    <a:latin typeface="Georgia" panose="02040502050405020303" pitchFamily="18" charset="0"/>
                  </a:rPr>
                  <a:t>.</a:t>
                </a:r>
                <a:endParaRPr lang="en-US" b="0" dirty="0">
                  <a:latin typeface="Georgia" panose="02040502050405020303" pitchFamily="18" charset="0"/>
                </a:endParaRPr>
              </a:p>
              <a:p>
                <a:endParaRPr lang="ru-RU" sz="18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E9D57F5-0022-450B-B34F-D95C422D1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084831"/>
                <a:ext cx="5071871" cy="3697606"/>
              </a:xfrm>
              <a:blipFill>
                <a:blip r:embed="rId2"/>
                <a:stretch>
                  <a:fillRect l="-361" t="-2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80DEA9-5624-43D9-ABD2-AF60A19F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16C420-7D14-4044-BDB2-E29ECA15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01C1CA-9DE6-443A-A62F-D2C5E55C9C0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3327" r="21927" b="3221"/>
          <a:stretch/>
        </p:blipFill>
        <p:spPr>
          <a:xfrm>
            <a:off x="6629401" y="1579245"/>
            <a:ext cx="4829175" cy="42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4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DC6FC3-ED72-4F2D-BD8D-4DAEE89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АЛИЕВА С.Ф. | СЕРЕДОВА С.Д. | САМАРСКИЙ УН-Т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C1BEDB-E7D1-47D3-9E43-526E20C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7</a:t>
            </a:fld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D82E71D-E54E-43C9-9CBF-2ACD37D6DC3F}"/>
              </a:ext>
            </a:extLst>
          </p:cNvPr>
          <p:cNvSpPr/>
          <p:nvPr/>
        </p:nvSpPr>
        <p:spPr>
          <a:xfrm>
            <a:off x="3956955" y="2059418"/>
            <a:ext cx="4278087" cy="10069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F6189159-8EF3-44DB-972B-D19DAB02BF86}"/>
              </a:ext>
            </a:extLst>
          </p:cNvPr>
          <p:cNvSpPr/>
          <p:nvPr/>
        </p:nvSpPr>
        <p:spPr>
          <a:xfrm>
            <a:off x="1676552" y="4473186"/>
            <a:ext cx="2952752" cy="10069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 err="1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Agisoft</a:t>
            </a:r>
            <a:r>
              <a:rPr lang="ru-RU" sz="18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ru-RU" sz="1800" dirty="0" err="1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Metashape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25373E-E466-4FC4-B572-B5DF09BA3C87}"/>
              </a:ext>
            </a:extLst>
          </p:cNvPr>
          <p:cNvCxnSpPr/>
          <p:nvPr/>
        </p:nvCxnSpPr>
        <p:spPr>
          <a:xfrm flipH="1">
            <a:off x="3238500" y="3257981"/>
            <a:ext cx="990601" cy="1006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F7CB7AE-2AF9-41D8-BE24-F94AE40FBA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71065" y="3291870"/>
            <a:ext cx="990601" cy="1006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8AD1F5-FB77-47EB-8D37-C9FEC5CAE5C7}"/>
              </a:ext>
            </a:extLst>
          </p:cNvPr>
          <p:cNvSpPr txBox="1"/>
          <p:nvPr/>
        </p:nvSpPr>
        <p:spPr>
          <a:xfrm>
            <a:off x="4105275" y="2399833"/>
            <a:ext cx="398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Обработка</a:t>
            </a:r>
            <a:r>
              <a:rPr lang="ru-RU" sz="2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изображений</a:t>
            </a:r>
            <a:endParaRPr lang="ru-RU" sz="20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D80B872-362A-4E46-8AC6-BAB9DBEB2216}"/>
              </a:ext>
            </a:extLst>
          </p:cNvPr>
          <p:cNvSpPr/>
          <p:nvPr/>
        </p:nvSpPr>
        <p:spPr>
          <a:xfrm>
            <a:off x="7675430" y="4473186"/>
            <a:ext cx="2952752" cy="10069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Pix4dmapper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C1519-0024-426F-BDAE-F048F28BA024}"/>
              </a:ext>
            </a:extLst>
          </p:cNvPr>
          <p:cNvSpPr txBox="1"/>
          <p:nvPr/>
        </p:nvSpPr>
        <p:spPr>
          <a:xfrm>
            <a:off x="1090766" y="1069446"/>
            <a:ext cx="707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cap="all" dirty="0">
                <a:solidFill>
                  <a:srgbClr val="1F1F1F"/>
                </a:solidFill>
                <a:latin typeface="Georgia" panose="02040502050405020303" pitchFamily="18" charset="0"/>
              </a:rPr>
              <a:t>Методология обработки</a:t>
            </a:r>
            <a:endParaRPr lang="ru-RU" sz="3600" cap="all" dirty="0"/>
          </a:p>
        </p:txBody>
      </p:sp>
    </p:spTree>
    <p:extLst>
      <p:ext uri="{BB962C8B-B14F-4D97-AF65-F5344CB8AC3E}">
        <p14:creationId xmlns:p14="http://schemas.microsoft.com/office/powerpoint/2010/main" val="305979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3B0C5-211F-4DBD-A747-9C5743B0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1F1F1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Точность прямой географической привязки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A5142C5E-515D-4173-A3B9-533E2594B9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1967985"/>
                  </p:ext>
                </p:extLst>
              </p:nvPr>
            </p:nvGraphicFramePr>
            <p:xfrm>
              <a:off x="1023944" y="1873431"/>
              <a:ext cx="9720256" cy="458495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88608">
                      <a:extLst>
                        <a:ext uri="{9D8B030D-6E8A-4147-A177-3AD203B41FA5}">
                          <a16:colId xmlns:a16="http://schemas.microsoft.com/office/drawing/2014/main" val="2219157190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3252343618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930006787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2726848725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3035951842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3750468791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1784607178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CP</a:t>
                          </a:r>
                          <a:b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</a:b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Ошибки Pix4dmapper (м)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Ошибки </a:t>
                          </a:r>
                          <a:r>
                            <a:rPr lang="en-US" sz="16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Agisoft</a:t>
                          </a:r>
                          <a:r>
                            <a:rPr lang="en-US" sz="1600" b="1" i="0" kern="1200" dirty="0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Metashape</a:t>
                          </a:r>
                          <a:r>
                            <a:rPr lang="en-US" sz="1600" b="1" i="0" kern="1200" dirty="0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(м)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3536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Z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Z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579626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−1.062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−1.324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−45.773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0.617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0.437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43.474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1546633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−0.571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−1.175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−45.880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0.302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0.380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43.348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3379545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0.399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−0.767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−45.620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−0.330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0.166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42.947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3358447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0.603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−0.666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−45.548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−0.452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0.116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42.835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4292955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1.477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−0.364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−44.797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−1.045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−0.001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42.369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347111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1.239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0.389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−44.892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−0.803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−0.355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42.246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003629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0.523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2.204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−43.648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−0.057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−1.169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41.133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1258980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−0.294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1.682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−44.383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0.409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−0.839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41.620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86652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0.020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1.045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−45.104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0.114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−0.621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42.231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30205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RMSE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xy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1,408 </m:t>
                                </m:r>
                                <m:r>
                                  <a:rPr lang="ru-RU" sz="16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м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RMSE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xy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16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,883 </m:t>
                                </m:r>
                                <m:r>
                                  <a:rPr lang="ru-RU" sz="16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м</m:t>
                                </m:r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782909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A5142C5E-515D-4173-A3B9-533E2594B9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1967985"/>
                  </p:ext>
                </p:extLst>
              </p:nvPr>
            </p:nvGraphicFramePr>
            <p:xfrm>
              <a:off x="1023944" y="1873431"/>
              <a:ext cx="9720256" cy="458495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88608">
                      <a:extLst>
                        <a:ext uri="{9D8B030D-6E8A-4147-A177-3AD203B41FA5}">
                          <a16:colId xmlns:a16="http://schemas.microsoft.com/office/drawing/2014/main" val="2219157190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3252343618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930006787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2726848725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3035951842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3750468791"/>
                        </a:ext>
                      </a:extLst>
                    </a:gridCol>
                    <a:gridCol w="1388608">
                      <a:extLst>
                        <a:ext uri="{9D8B030D-6E8A-4147-A177-3AD203B41FA5}">
                          <a16:colId xmlns:a16="http://schemas.microsoft.com/office/drawing/2014/main" val="1784607178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CP</a:t>
                          </a:r>
                          <a:b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</a:b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Ошибки Pix4dmapper (м)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Ошибки </a:t>
                          </a:r>
                          <a:r>
                            <a:rPr lang="en-US" sz="16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Agisoft</a:t>
                          </a:r>
                          <a:r>
                            <a:rPr lang="en-US" sz="1600" b="1" i="0" kern="1200" dirty="0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Metashape</a:t>
                          </a:r>
                          <a:r>
                            <a:rPr lang="en-US" sz="1600" b="1" i="0" kern="1200" dirty="0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(м)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3536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Z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</a:t>
                          </a:r>
                          <a:r>
                            <a:rPr lang="ru-RU" sz="1600" b="1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Z</a:t>
                          </a: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579626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−1.062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−1.324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−45.773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0.617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0.437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43.474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1546633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−0.571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−1.175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−45.880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0.302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0.380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43.348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3379545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0.399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−0.767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−45.620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−0.330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0.166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42.947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3358447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0.603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−0.666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−45.548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−0.452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0.116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42.835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4292955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1.477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−0.364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−44.797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−1.045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−0.001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42.369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3471119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1.239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0.389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−44.892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−0.803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−0.355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42.246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003629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0.523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2.204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−43.648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−0.057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−1.169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41.133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1258980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−0.294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1.682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−44.383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0.409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−0.839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41.620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86652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0.020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1.045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−45.104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0.114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−0.621</a:t>
                          </a:r>
                        </a:p>
                      </a:txBody>
                      <a:tcPr marL="47625" marR="47625" marT="47625" marB="476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  <a:latin typeface="Georgia" panose="02040502050405020303" pitchFamily="18" charset="0"/>
                              <a:ea typeface="Aptos"/>
                              <a:cs typeface="Times New Roman" panose="02020603050405020304" pitchFamily="18" charset="0"/>
                            </a:rPr>
                            <a:t>42.231</a:t>
                          </a: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302059256"/>
                      </a:ext>
                    </a:extLst>
                  </a:tr>
                  <a:tr h="5057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7625" marR="47625" marT="47625" marB="47625" anchor="ctr">
                        <a:blipFill>
                          <a:blip r:embed="rId2"/>
                          <a:stretch>
                            <a:fillRect l="-33480" t="-808434" r="-100439" b="-2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47625" marR="47625" marT="47625" marB="47625" anchor="ctr">
                        <a:blipFill>
                          <a:blip r:embed="rId2"/>
                          <a:stretch>
                            <a:fillRect l="-133480" t="-808434" r="-439" b="-2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16000"/>
                            </a:lnSpc>
                            <a:spcAft>
                              <a:spcPts val="800"/>
                            </a:spcAft>
                          </a:pPr>
                          <a:endParaRPr lang="ru-RU" sz="1600" dirty="0">
                            <a:effectLst/>
                            <a:latin typeface="Georgia" panose="02040502050405020303" pitchFamily="18" charset="0"/>
                            <a:ea typeface="Aptos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47625" marB="47625" anchor="ctr"/>
                    </a:tc>
                    <a:extLst>
                      <a:ext uri="{0D108BD9-81ED-4DB2-BD59-A6C34878D82A}">
                        <a16:rowId xmlns:a16="http://schemas.microsoft.com/office/drawing/2014/main" val="2782909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C1A425-7A99-43AE-9587-ED00F7B1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АЛИЕВА С.Ф. | СЕРЕДОВА С.Д. | САМАРСКИЙ УН-Т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406A80-D532-446B-A62E-14D2D0C4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4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08D4B-187B-4BFB-925B-39BB3CCB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18" y="735532"/>
            <a:ext cx="9720072" cy="1499616"/>
          </a:xfrm>
        </p:spPr>
        <p:txBody>
          <a:bodyPr>
            <a:noAutofit/>
          </a:bodyPr>
          <a:lstStyle/>
          <a:p>
            <a:r>
              <a:rPr lang="ru-RU" sz="3600" b="0" i="0" dirty="0">
                <a:solidFill>
                  <a:srgbClr val="1F1F1F"/>
                </a:solidFill>
                <a:effectLst/>
                <a:latin typeface="Georgia" panose="02040502050405020303" pitchFamily="18" charset="0"/>
              </a:rPr>
              <a:t>Точность косвенной географической привязки</a:t>
            </a:r>
            <a:br>
              <a:rPr lang="ru-RU" sz="3600" b="0" i="0" dirty="0">
                <a:solidFill>
                  <a:srgbClr val="1F1F1F"/>
                </a:solidFill>
                <a:effectLst/>
                <a:latin typeface="Georgia" panose="02040502050405020303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D7550-68A1-4F96-A240-308ECDBB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84617" cy="40233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1F1F1F"/>
                </a:solidFill>
                <a:effectLst/>
                <a:latin typeface="Georgia" panose="02040502050405020303" pitchFamily="18" charset="0"/>
              </a:rPr>
              <a:t>Наборы данных облака точек и </a:t>
            </a:r>
            <a:r>
              <a:rPr lang="ru-RU" sz="2400" b="0" i="0" dirty="0" err="1">
                <a:solidFill>
                  <a:srgbClr val="1F1F1F"/>
                </a:solidFill>
                <a:effectLst/>
                <a:latin typeface="Georgia" panose="02040502050405020303" pitchFamily="18" charset="0"/>
              </a:rPr>
              <a:t>ортофотоплана</a:t>
            </a:r>
            <a:r>
              <a:rPr lang="ru-RU" sz="2400" b="0" i="0" dirty="0">
                <a:solidFill>
                  <a:srgbClr val="1F1F1F"/>
                </a:solidFill>
                <a:effectLst/>
                <a:latin typeface="Georgia" panose="02040502050405020303" pitchFamily="18" charset="0"/>
              </a:rPr>
              <a:t>, полученные с помощью Pix4dmapper и </a:t>
            </a:r>
            <a:r>
              <a:rPr lang="ru-RU" sz="2400" b="0" i="0" dirty="0" err="1">
                <a:solidFill>
                  <a:srgbClr val="1F1F1F"/>
                </a:solidFill>
                <a:effectLst/>
                <a:latin typeface="Georgia" panose="02040502050405020303" pitchFamily="18" charset="0"/>
              </a:rPr>
              <a:t>Agisoft</a:t>
            </a:r>
            <a:r>
              <a:rPr lang="ru-RU" sz="2400" b="0" i="0" dirty="0">
                <a:solidFill>
                  <a:srgbClr val="1F1F1F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0" i="0" dirty="0" err="1">
                <a:solidFill>
                  <a:srgbClr val="1F1F1F"/>
                </a:solidFill>
                <a:effectLst/>
                <a:latin typeface="Georgia" panose="02040502050405020303" pitchFamily="18" charset="0"/>
              </a:rPr>
              <a:t>Metashape</a:t>
            </a:r>
            <a:endParaRPr lang="ru-RU" sz="2400" b="0" i="0" dirty="0">
              <a:solidFill>
                <a:srgbClr val="1F1F1F"/>
              </a:solidFill>
              <a:effectLst/>
              <a:latin typeface="Georgia" panose="02040502050405020303" pitchFamily="18" charset="0"/>
            </a:endParaRPr>
          </a:p>
          <a:p>
            <a:br>
              <a:rPr lang="ru-RU" dirty="0">
                <a:latin typeface="Georgia" panose="02040502050405020303" pitchFamily="18" charset="0"/>
              </a:rPr>
            </a:b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473C97-03F0-4A02-A6C8-7512AA33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АЛИЕВА С.Ф. | СЕРЕДОВА С.Д. | САМАРСКИЙ УН-Т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139DF9-8163-4F26-AFCE-F5F48D1A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93DB-30A7-4472-8CB9-BC1411841631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49739B-C426-4BC9-B437-EA6535A472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37" y="1837316"/>
            <a:ext cx="4298748" cy="20971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A09238-2C69-43AE-8C78-6F24F234C0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316" y="4095764"/>
            <a:ext cx="4459445" cy="22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90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236</TotalTime>
  <Words>613</Words>
  <Application>Microsoft Office PowerPoint</Application>
  <PresentationFormat>Широкоэкранный</PresentationFormat>
  <Paragraphs>140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Calibri</vt:lpstr>
      <vt:lpstr>Cambria Math</vt:lpstr>
      <vt:lpstr>ElsevierGulliver</vt:lpstr>
      <vt:lpstr>Georgia</vt:lpstr>
      <vt:lpstr>Tw Cen MT</vt:lpstr>
      <vt:lpstr>Tw Cen MT Condensed</vt:lpstr>
      <vt:lpstr>Wingdings</vt:lpstr>
      <vt:lpstr>Wingdings 3</vt:lpstr>
      <vt:lpstr>Интеграл</vt:lpstr>
      <vt:lpstr>Оценка точности фотограмметрии БПЛА </vt:lpstr>
      <vt:lpstr>Введение</vt:lpstr>
      <vt:lpstr>Ход исследования</vt:lpstr>
      <vt:lpstr>Описание исследуемой территории </vt:lpstr>
      <vt:lpstr>Система БПЛА</vt:lpstr>
      <vt:lpstr>Наземные контрольные точки</vt:lpstr>
      <vt:lpstr>Презентация PowerPoint</vt:lpstr>
      <vt:lpstr>Точность прямой географической привязки</vt:lpstr>
      <vt:lpstr>Точность косвенной географической привязки </vt:lpstr>
      <vt:lpstr>Обсуждение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точности фотограмметрии БПЛА </dc:title>
  <dc:creator>Сабина</dc:creator>
  <cp:lastModifiedBy>Сабина</cp:lastModifiedBy>
  <cp:revision>29</cp:revision>
  <dcterms:created xsi:type="dcterms:W3CDTF">2024-04-25T04:03:49Z</dcterms:created>
  <dcterms:modified xsi:type="dcterms:W3CDTF">2024-05-02T13:52:22Z</dcterms:modified>
</cp:coreProperties>
</file>