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6420" autoAdjust="0"/>
  </p:normalViewPr>
  <p:slideViewPr>
    <p:cSldViewPr snapToGrid="0">
      <p:cViewPr varScale="1">
        <p:scale>
          <a:sx n="17" d="100"/>
          <a:sy n="17" d="100"/>
        </p:scale>
        <p:origin x="3752" y="288"/>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AE8C9D0-4832-F5FD-4696-F33382B2F220}"/>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0559B798-61C6-9107-670A-A58AD398913C}"/>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EF36B8ED-82B9-EEC8-608A-A2DE2B312800}"/>
              </a:ext>
            </a:extLst>
          </p:cNvPr>
          <p:cNvSpPr>
            <a:spLocks noRo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80512254-3969-C267-6FE5-A14B57BCD01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E62AF3F-F6D3-8D0A-695E-3C084E197598}"/>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025983A3-97D3-9635-C582-12B085BEFDF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E2A6916-DCF3-5F4A-8298-5C58C1F20BC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7D62C86-4F60-6799-636C-C62699CAD2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fld id="{6C0ADDF1-826F-4F4C-9136-1F4DCD3FAC04}" type="slidenum">
              <a:rPr lang="en-US" altLang="en-US" sz="1200"/>
              <a:pPr/>
              <a:t>1</a:t>
            </a:fld>
            <a:endParaRPr lang="en-US" altLang="en-US" sz="1200"/>
          </a:p>
        </p:txBody>
      </p:sp>
      <p:sp>
        <p:nvSpPr>
          <p:cNvPr id="4099" name="Rectangle 2">
            <a:extLst>
              <a:ext uri="{FF2B5EF4-FFF2-40B4-BE49-F238E27FC236}">
                <a16:creationId xmlns:a16="http://schemas.microsoft.com/office/drawing/2014/main" id="{A7F76302-666B-4655-9D73-CD627C90EE5A}"/>
              </a:ext>
            </a:extLst>
          </p:cNvPr>
          <p:cNvSpPr>
            <a:spLocks noRot="1" noChangeArrowheads="1" noTextEdit="1"/>
          </p:cNvSpPr>
          <p:nvPr>
            <p:ph type="sldImg" idx="4294967295"/>
          </p:nvPr>
        </p:nvSpPr>
        <p:spPr>
          <a:ln/>
        </p:spPr>
      </p:sp>
      <p:sp>
        <p:nvSpPr>
          <p:cNvPr id="4100" name="Rectangle 3">
            <a:extLst>
              <a:ext uri="{FF2B5EF4-FFF2-40B4-BE49-F238E27FC236}">
                <a16:creationId xmlns:a16="http://schemas.microsoft.com/office/drawing/2014/main" id="{FE6C4F21-7BB1-B522-6A78-5512C0F5C377}"/>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F9209952-BD60-059D-884E-487DFA2B5D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ADD3CD-55EC-ABC7-9BB3-0925128BC5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0E2D02-818F-F060-27B7-0FCFB7BDE3F0}"/>
              </a:ext>
            </a:extLst>
          </p:cNvPr>
          <p:cNvSpPr>
            <a:spLocks noGrp="1" noChangeArrowheads="1"/>
          </p:cNvSpPr>
          <p:nvPr>
            <p:ph type="sldNum" sz="quarter" idx="12"/>
          </p:nvPr>
        </p:nvSpPr>
        <p:spPr>
          <a:ln/>
        </p:spPr>
        <p:txBody>
          <a:bodyPr/>
          <a:lstStyle>
            <a:lvl1pPr>
              <a:defRPr/>
            </a:lvl1pPr>
          </a:lstStyle>
          <a:p>
            <a:fld id="{55E5AEC6-E58B-414B-8C0B-98A6BCF3F658}" type="slidenum">
              <a:rPr lang="en-US" altLang="en-US"/>
              <a:pPr/>
              <a:t>‹#›</a:t>
            </a:fld>
            <a:endParaRPr lang="en-US" altLang="en-US"/>
          </a:p>
        </p:txBody>
      </p:sp>
    </p:spTree>
    <p:extLst>
      <p:ext uri="{BB962C8B-B14F-4D97-AF65-F5344CB8AC3E}">
        <p14:creationId xmlns:p14="http://schemas.microsoft.com/office/powerpoint/2010/main" val="178192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0C96590D-EB02-4F57-987A-B5714E3D7B3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AA3474-B210-DBDB-0DF5-4CC2C65930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1BEC7E-B37E-2636-02DF-D9A91D1B30B3}"/>
              </a:ext>
            </a:extLst>
          </p:cNvPr>
          <p:cNvSpPr>
            <a:spLocks noGrp="1" noChangeArrowheads="1"/>
          </p:cNvSpPr>
          <p:nvPr>
            <p:ph type="sldNum" sz="quarter" idx="12"/>
          </p:nvPr>
        </p:nvSpPr>
        <p:spPr>
          <a:ln/>
        </p:spPr>
        <p:txBody>
          <a:bodyPr/>
          <a:lstStyle>
            <a:lvl1pPr>
              <a:defRPr/>
            </a:lvl1pPr>
          </a:lstStyle>
          <a:p>
            <a:fld id="{4890E824-42BD-A249-A0C2-473E1F559363}" type="slidenum">
              <a:rPr lang="en-US" altLang="en-US"/>
              <a:pPr/>
              <a:t>‹#›</a:t>
            </a:fld>
            <a:endParaRPr lang="en-US" altLang="en-US"/>
          </a:p>
        </p:txBody>
      </p:sp>
    </p:spTree>
    <p:extLst>
      <p:ext uri="{BB962C8B-B14F-4D97-AF65-F5344CB8AC3E}">
        <p14:creationId xmlns:p14="http://schemas.microsoft.com/office/powerpoint/2010/main" val="127253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217B2BB2-D415-53EF-D879-CF691A651C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26D66B9-935E-4455-80B1-09FA224108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C3D0D5-4302-A29D-AC2C-647822A104EF}"/>
              </a:ext>
            </a:extLst>
          </p:cNvPr>
          <p:cNvSpPr>
            <a:spLocks noGrp="1" noChangeArrowheads="1"/>
          </p:cNvSpPr>
          <p:nvPr>
            <p:ph type="sldNum" sz="quarter" idx="12"/>
          </p:nvPr>
        </p:nvSpPr>
        <p:spPr>
          <a:ln/>
        </p:spPr>
        <p:txBody>
          <a:bodyPr/>
          <a:lstStyle>
            <a:lvl1pPr>
              <a:defRPr/>
            </a:lvl1pPr>
          </a:lstStyle>
          <a:p>
            <a:fld id="{CBBB1292-727F-E44E-95A9-81B5B3ED378D}" type="slidenum">
              <a:rPr lang="en-US" altLang="en-US"/>
              <a:pPr/>
              <a:t>‹#›</a:t>
            </a:fld>
            <a:endParaRPr lang="en-US" altLang="en-US"/>
          </a:p>
        </p:txBody>
      </p:sp>
    </p:spTree>
    <p:extLst>
      <p:ext uri="{BB962C8B-B14F-4D97-AF65-F5344CB8AC3E}">
        <p14:creationId xmlns:p14="http://schemas.microsoft.com/office/powerpoint/2010/main" val="259036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C1212D14-2CBF-BCFD-0620-27F17B023C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916BDEF-DAA6-6007-29C5-9A1C3E87F9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50EACA2-2165-3490-A470-0908DFAE1FB1}"/>
              </a:ext>
            </a:extLst>
          </p:cNvPr>
          <p:cNvSpPr>
            <a:spLocks noGrp="1" noChangeArrowheads="1"/>
          </p:cNvSpPr>
          <p:nvPr>
            <p:ph type="sldNum" sz="quarter" idx="12"/>
          </p:nvPr>
        </p:nvSpPr>
        <p:spPr>
          <a:ln/>
        </p:spPr>
        <p:txBody>
          <a:bodyPr/>
          <a:lstStyle>
            <a:lvl1pPr>
              <a:defRPr/>
            </a:lvl1pPr>
          </a:lstStyle>
          <a:p>
            <a:fld id="{E3C40AB6-28FF-A242-A546-E271CB7ED7E2}" type="slidenum">
              <a:rPr lang="en-US" altLang="en-US"/>
              <a:pPr/>
              <a:t>‹#›</a:t>
            </a:fld>
            <a:endParaRPr lang="en-US" altLang="en-US"/>
          </a:p>
        </p:txBody>
      </p:sp>
    </p:spTree>
    <p:extLst>
      <p:ext uri="{BB962C8B-B14F-4D97-AF65-F5344CB8AC3E}">
        <p14:creationId xmlns:p14="http://schemas.microsoft.com/office/powerpoint/2010/main" val="57148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42ACA6CE-C7A1-62C9-3B69-C221AD3F70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91B7D8E-CF81-AFD4-92D2-BFA334D308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D3F4C9A-DC51-A3F0-D1C8-52A59C582115}"/>
              </a:ext>
            </a:extLst>
          </p:cNvPr>
          <p:cNvSpPr>
            <a:spLocks noGrp="1" noChangeArrowheads="1"/>
          </p:cNvSpPr>
          <p:nvPr>
            <p:ph type="sldNum" sz="quarter" idx="12"/>
          </p:nvPr>
        </p:nvSpPr>
        <p:spPr>
          <a:ln/>
        </p:spPr>
        <p:txBody>
          <a:bodyPr/>
          <a:lstStyle>
            <a:lvl1pPr>
              <a:defRPr/>
            </a:lvl1pPr>
          </a:lstStyle>
          <a:p>
            <a:fld id="{BE6C488B-27F3-5445-BB68-1708AD014375}" type="slidenum">
              <a:rPr lang="en-US" altLang="en-US"/>
              <a:pPr/>
              <a:t>‹#›</a:t>
            </a:fld>
            <a:endParaRPr lang="en-US" altLang="en-US"/>
          </a:p>
        </p:txBody>
      </p:sp>
    </p:spTree>
    <p:extLst>
      <p:ext uri="{BB962C8B-B14F-4D97-AF65-F5344CB8AC3E}">
        <p14:creationId xmlns:p14="http://schemas.microsoft.com/office/powerpoint/2010/main" val="426773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8D80D833-F27A-F116-9068-CA036271540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D0DA2AF-E8F7-11D2-6DD5-6159419F54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2872AE-2269-1F58-D11D-45DAF9B73F96}"/>
              </a:ext>
            </a:extLst>
          </p:cNvPr>
          <p:cNvSpPr>
            <a:spLocks noGrp="1" noChangeArrowheads="1"/>
          </p:cNvSpPr>
          <p:nvPr>
            <p:ph type="sldNum" sz="quarter" idx="12"/>
          </p:nvPr>
        </p:nvSpPr>
        <p:spPr>
          <a:ln/>
        </p:spPr>
        <p:txBody>
          <a:bodyPr/>
          <a:lstStyle>
            <a:lvl1pPr>
              <a:defRPr/>
            </a:lvl1pPr>
          </a:lstStyle>
          <a:p>
            <a:fld id="{FD35BDA7-1F13-3740-A850-19A61CCEC2AC}" type="slidenum">
              <a:rPr lang="en-US" altLang="en-US"/>
              <a:pPr/>
              <a:t>‹#›</a:t>
            </a:fld>
            <a:endParaRPr lang="en-US" altLang="en-US"/>
          </a:p>
        </p:txBody>
      </p:sp>
    </p:spTree>
    <p:extLst>
      <p:ext uri="{BB962C8B-B14F-4D97-AF65-F5344CB8AC3E}">
        <p14:creationId xmlns:p14="http://schemas.microsoft.com/office/powerpoint/2010/main" val="293047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66847040-9648-6C65-3E26-306B32AA8D3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036C9AE-4ABD-A4B3-7E1E-103D45B4AC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9B1BE75-AAD6-456C-4A72-2871BF0BAF14}"/>
              </a:ext>
            </a:extLst>
          </p:cNvPr>
          <p:cNvSpPr>
            <a:spLocks noGrp="1" noChangeArrowheads="1"/>
          </p:cNvSpPr>
          <p:nvPr>
            <p:ph type="sldNum" sz="quarter" idx="12"/>
          </p:nvPr>
        </p:nvSpPr>
        <p:spPr>
          <a:ln/>
        </p:spPr>
        <p:txBody>
          <a:bodyPr/>
          <a:lstStyle>
            <a:lvl1pPr>
              <a:defRPr/>
            </a:lvl1pPr>
          </a:lstStyle>
          <a:p>
            <a:fld id="{D8341992-4699-7348-9926-054AF2266D5A}" type="slidenum">
              <a:rPr lang="en-US" altLang="en-US"/>
              <a:pPr/>
              <a:t>‹#›</a:t>
            </a:fld>
            <a:endParaRPr lang="en-US" altLang="en-US"/>
          </a:p>
        </p:txBody>
      </p:sp>
    </p:spTree>
    <p:extLst>
      <p:ext uri="{BB962C8B-B14F-4D97-AF65-F5344CB8AC3E}">
        <p14:creationId xmlns:p14="http://schemas.microsoft.com/office/powerpoint/2010/main" val="357485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6506284A-EC9C-A7E5-E004-117E3A2BACD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50ABF72-4D64-7B06-BF91-C0CBB005F5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A46EDC5-255B-FE46-79A2-C8538A296A53}"/>
              </a:ext>
            </a:extLst>
          </p:cNvPr>
          <p:cNvSpPr>
            <a:spLocks noGrp="1" noChangeArrowheads="1"/>
          </p:cNvSpPr>
          <p:nvPr>
            <p:ph type="sldNum" sz="quarter" idx="12"/>
          </p:nvPr>
        </p:nvSpPr>
        <p:spPr>
          <a:ln/>
        </p:spPr>
        <p:txBody>
          <a:bodyPr/>
          <a:lstStyle>
            <a:lvl1pPr>
              <a:defRPr/>
            </a:lvl1pPr>
          </a:lstStyle>
          <a:p>
            <a:fld id="{CDD5AFF4-11A3-3E43-9C54-73BF89208D6E}" type="slidenum">
              <a:rPr lang="en-US" altLang="en-US"/>
              <a:pPr/>
              <a:t>‹#›</a:t>
            </a:fld>
            <a:endParaRPr lang="en-US" altLang="en-US"/>
          </a:p>
        </p:txBody>
      </p:sp>
    </p:spTree>
    <p:extLst>
      <p:ext uri="{BB962C8B-B14F-4D97-AF65-F5344CB8AC3E}">
        <p14:creationId xmlns:p14="http://schemas.microsoft.com/office/powerpoint/2010/main" val="128598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420D81-9DE1-9E93-6577-920D5CDAD7C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EE7E890-274D-0CAD-DDF6-35CCC0D3D5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05132B2-8861-D4CD-AA9A-48B9BE849459}"/>
              </a:ext>
            </a:extLst>
          </p:cNvPr>
          <p:cNvSpPr>
            <a:spLocks noGrp="1" noChangeArrowheads="1"/>
          </p:cNvSpPr>
          <p:nvPr>
            <p:ph type="sldNum" sz="quarter" idx="12"/>
          </p:nvPr>
        </p:nvSpPr>
        <p:spPr>
          <a:ln/>
        </p:spPr>
        <p:txBody>
          <a:bodyPr/>
          <a:lstStyle>
            <a:lvl1pPr>
              <a:defRPr/>
            </a:lvl1pPr>
          </a:lstStyle>
          <a:p>
            <a:fld id="{E5E651F7-AFC4-DB4C-9221-24B6CC6A76B3}" type="slidenum">
              <a:rPr lang="en-US" altLang="en-US"/>
              <a:pPr/>
              <a:t>‹#›</a:t>
            </a:fld>
            <a:endParaRPr lang="en-US" altLang="en-US"/>
          </a:p>
        </p:txBody>
      </p:sp>
    </p:spTree>
    <p:extLst>
      <p:ext uri="{BB962C8B-B14F-4D97-AF65-F5344CB8AC3E}">
        <p14:creationId xmlns:p14="http://schemas.microsoft.com/office/powerpoint/2010/main" val="428534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A0462A4B-29A8-EB9C-A4D3-7AD0205A38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4C5201-E3BD-57BE-63AA-8C86D5F5E6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7F0BC52-F035-2E6E-F660-2C66A2CA7525}"/>
              </a:ext>
            </a:extLst>
          </p:cNvPr>
          <p:cNvSpPr>
            <a:spLocks noGrp="1" noChangeArrowheads="1"/>
          </p:cNvSpPr>
          <p:nvPr>
            <p:ph type="sldNum" sz="quarter" idx="12"/>
          </p:nvPr>
        </p:nvSpPr>
        <p:spPr>
          <a:ln/>
        </p:spPr>
        <p:txBody>
          <a:bodyPr/>
          <a:lstStyle>
            <a:lvl1pPr>
              <a:defRPr/>
            </a:lvl1pPr>
          </a:lstStyle>
          <a:p>
            <a:fld id="{501E3EAB-CBD8-C24C-8C77-5CEA68DD9295}" type="slidenum">
              <a:rPr lang="en-US" altLang="en-US"/>
              <a:pPr/>
              <a:t>‹#›</a:t>
            </a:fld>
            <a:endParaRPr lang="en-US" altLang="en-US"/>
          </a:p>
        </p:txBody>
      </p:sp>
    </p:spTree>
    <p:extLst>
      <p:ext uri="{BB962C8B-B14F-4D97-AF65-F5344CB8AC3E}">
        <p14:creationId xmlns:p14="http://schemas.microsoft.com/office/powerpoint/2010/main" val="94888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99D0B5B8-C77C-6D2F-E963-CDA75D54357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BD4C70-D70B-594A-56B0-C928288D9C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AC52C6-BE3D-0E28-4104-2C2141283EA2}"/>
              </a:ext>
            </a:extLst>
          </p:cNvPr>
          <p:cNvSpPr>
            <a:spLocks noGrp="1" noChangeArrowheads="1"/>
          </p:cNvSpPr>
          <p:nvPr>
            <p:ph type="sldNum" sz="quarter" idx="12"/>
          </p:nvPr>
        </p:nvSpPr>
        <p:spPr>
          <a:ln/>
        </p:spPr>
        <p:txBody>
          <a:bodyPr/>
          <a:lstStyle>
            <a:lvl1pPr>
              <a:defRPr/>
            </a:lvl1pPr>
          </a:lstStyle>
          <a:p>
            <a:fld id="{D180A23F-8491-B647-8DD0-789479368F39}" type="slidenum">
              <a:rPr lang="en-US" altLang="en-US"/>
              <a:pPr/>
              <a:t>‹#›</a:t>
            </a:fld>
            <a:endParaRPr lang="en-US" altLang="en-US"/>
          </a:p>
        </p:txBody>
      </p:sp>
    </p:spTree>
    <p:extLst>
      <p:ext uri="{BB962C8B-B14F-4D97-AF65-F5344CB8AC3E}">
        <p14:creationId xmlns:p14="http://schemas.microsoft.com/office/powerpoint/2010/main" val="418257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C6AD40-FEE9-150A-8A9C-63ADB1176929}"/>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9600FAA-FD38-8FEF-E357-6F172C68C0E5}"/>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AEC08F9-7044-E30F-B51E-45E52236F70F}"/>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A5111054-5EC4-7A5A-AED7-2F7070F8146E}"/>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775454D6-9663-4E15-5462-574D74526C16}"/>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632D5846-06D8-E342-9D9A-3308EBF5E8A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click.aliexpress.com/e/z7yNbQ7" TargetMode="Externa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0051DA-3CBA-B00D-500C-337C70670B65}"/>
              </a:ext>
            </a:extLst>
          </p:cNvPr>
          <p:cNvSpPr>
            <a:spLocks noGrp="1" noChangeArrowheads="1"/>
          </p:cNvSpPr>
          <p:nvPr>
            <p:ph type="title"/>
          </p:nvPr>
        </p:nvSpPr>
        <p:spPr>
          <a:xfrm>
            <a:off x="1371600" y="869950"/>
            <a:ext cx="22906038" cy="2667000"/>
          </a:xfrm>
        </p:spPr>
        <p:txBody>
          <a:bodyPr/>
          <a:lstStyle/>
          <a:p>
            <a:pPr eaLnBrk="1" hangingPunct="1"/>
            <a:r>
              <a:rPr lang="en-US" altLang="en-US" sz="8000" b="1">
                <a:solidFill>
                  <a:schemeClr val="tx1"/>
                </a:solidFill>
              </a:rPr>
              <a:t>Laser Engraver </a:t>
            </a:r>
            <a:endParaRPr lang="en-US" altLang="en-US" sz="4800" b="1">
              <a:solidFill>
                <a:schemeClr val="tx1"/>
              </a:solidFill>
            </a:endParaRPr>
          </a:p>
        </p:txBody>
      </p:sp>
      <p:sp>
        <p:nvSpPr>
          <p:cNvPr id="2052" name="Text Box 7">
            <a:extLst>
              <a:ext uri="{FF2B5EF4-FFF2-40B4-BE49-F238E27FC236}">
                <a16:creationId xmlns:a16="http://schemas.microsoft.com/office/drawing/2014/main" id="{72E8316F-D0DC-E9E0-7D9D-BF0ED05B292E}"/>
              </a:ext>
            </a:extLst>
          </p:cNvPr>
          <p:cNvSpPr txBox="1">
            <a:spLocks noChangeArrowheads="1"/>
          </p:cNvSpPr>
          <p:nvPr/>
        </p:nvSpPr>
        <p:spPr bwMode="auto">
          <a:xfrm>
            <a:off x="1423988" y="6994525"/>
            <a:ext cx="11047412" cy="45212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nSpc>
                <a:spcPct val="107000"/>
              </a:lnSpc>
              <a:spcBef>
                <a:spcPts val="0"/>
              </a:spcBef>
              <a:spcAft>
                <a:spcPts val="0"/>
              </a:spcAft>
              <a:defRPr/>
            </a:pPr>
            <a:r>
              <a:rPr lang="en-US" sz="4400" b="1" dirty="0">
                <a:latin typeface="Times New Roman" panose="02020603050405020304" pitchFamily="18" charset="0"/>
                <a:cs typeface="Times New Roman" panose="02020603050405020304" pitchFamily="18" charset="0"/>
              </a:rPr>
              <a:t>Introduction</a:t>
            </a:r>
            <a:br>
              <a:rPr lang="en-US" sz="4400" b="1" dirty="0"/>
            </a:br>
            <a:r>
              <a:rPr lang="en-US" sz="2400" dirty="0">
                <a:latin typeface="Times New Roman" panose="02020603050405020304" pitchFamily="18" charset="0"/>
              </a:rPr>
              <a:t>A laser engraver is a machine that uses a laser to etch designs and patterns onto various materials, such as wood, metal, and plastic. This poster will provide an overview of the hardware and software components used to build a laser engraver using the PIC16F877A microcontroller and stepper motors. The PIC16F877A will be used to control the stepper motors, .This poster will explain how the PIC used to control the movement of the stepper motors and the laser, taking orders from a serial Bluetooth, resulting in high-quality engravings. </a:t>
            </a:r>
          </a:p>
        </p:txBody>
      </p:sp>
      <p:sp>
        <p:nvSpPr>
          <p:cNvPr id="2053" name="Text Box 8">
            <a:extLst>
              <a:ext uri="{FF2B5EF4-FFF2-40B4-BE49-F238E27FC236}">
                <a16:creationId xmlns:a16="http://schemas.microsoft.com/office/drawing/2014/main" id="{62A7B1FE-9E50-9B29-66F3-3D717F82E876}"/>
              </a:ext>
            </a:extLst>
          </p:cNvPr>
          <p:cNvSpPr txBox="1">
            <a:spLocks noChangeArrowheads="1"/>
          </p:cNvSpPr>
          <p:nvPr/>
        </p:nvSpPr>
        <p:spPr bwMode="auto">
          <a:xfrm>
            <a:off x="1423988" y="11888788"/>
            <a:ext cx="11061700" cy="194183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latin typeface="Times New Roman" panose="02020603050405020304" pitchFamily="18" charset="0"/>
                <a:cs typeface="Times New Roman" panose="02020603050405020304" pitchFamily="18" charset="0"/>
              </a:rPr>
              <a:t>Design</a:t>
            </a:r>
            <a:r>
              <a:rPr lang="en-US" sz="2400" dirty="0">
                <a:solidFill>
                  <a:srgbClr val="FF8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br>
              <a:rPr lang="en-US" sz="2400" b="1" dirty="0">
                <a:latin typeface="Times New Roman" panose="02020603050405020304" pitchFamily="18" charset="0"/>
              </a:rPr>
            </a:br>
            <a:br>
              <a:rPr lang="en-US" sz="2400" b="1" dirty="0">
                <a:latin typeface="Times New Roman" panose="02020603050405020304" pitchFamily="18" charset="0"/>
              </a:rPr>
            </a:br>
            <a:r>
              <a:rPr lang="en-US" sz="2400" b="1" dirty="0">
                <a:latin typeface="Times New Roman" panose="02020603050405020304" pitchFamily="18" charset="0"/>
              </a:rPr>
              <a:t>Figure 1: Electrical Circuit Diagram</a:t>
            </a:r>
          </a:p>
          <a:p>
            <a:pPr algn="ctr" eaLnBrk="1" hangingPunct="1">
              <a:spcBef>
                <a:spcPct val="10000"/>
              </a:spcBef>
              <a:defRPr/>
            </a:pPr>
            <a:endParaRPr lang="en-US" sz="2400" b="1"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2: Software Diagram</a:t>
            </a:r>
            <a:r>
              <a:rPr lang="en-US" sz="2400" dirty="0">
                <a:latin typeface="Times New Roman" panose="02020603050405020304" pitchFamily="18" charset="0"/>
              </a:rPr>
              <a:t>	</a:t>
            </a:r>
          </a:p>
        </p:txBody>
      </p:sp>
      <p:sp>
        <p:nvSpPr>
          <p:cNvPr id="2054" name="Text Box 9">
            <a:extLst>
              <a:ext uri="{FF2B5EF4-FFF2-40B4-BE49-F238E27FC236}">
                <a16:creationId xmlns:a16="http://schemas.microsoft.com/office/drawing/2014/main" id="{A95D6DAF-4A72-F218-BBED-1B369A532FF7}"/>
              </a:ext>
            </a:extLst>
          </p:cNvPr>
          <p:cNvSpPr txBox="1">
            <a:spLocks noChangeArrowheads="1"/>
          </p:cNvSpPr>
          <p:nvPr/>
        </p:nvSpPr>
        <p:spPr bwMode="auto">
          <a:xfrm>
            <a:off x="13581063" y="6994525"/>
            <a:ext cx="10512425" cy="2400776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latin typeface="Times New Roman" panose="02020603050405020304" pitchFamily="18" charset="0"/>
                <a:cs typeface="Times New Roman" panose="02020603050405020304" pitchFamily="18" charset="0"/>
              </a:rPr>
              <a:t>Results</a:t>
            </a:r>
          </a:p>
          <a:p>
            <a:pPr algn="just" eaLnBrk="1" hangingPunct="1">
              <a:spcBef>
                <a:spcPct val="10000"/>
              </a:spcBef>
              <a:defRPr/>
            </a:pPr>
            <a:r>
              <a:rPr lang="en-US" sz="2400" dirty="0">
                <a:latin typeface="Times New Roman" panose="02020603050405020304" pitchFamily="18" charset="0"/>
              </a:rPr>
              <a:t>PIC16F877A were able to take orders from the Bluetooth Arduino application through a serial Bluetooth module to control the stepper motors, And draw squares.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br>
              <a:rPr lang="en-US" sz="2400" dirty="0">
                <a:latin typeface="Times New Roman" panose="02020603050405020304" pitchFamily="18" charset="0"/>
              </a:rPr>
            </a:br>
            <a:br>
              <a:rPr lang="en-US" sz="2400" dirty="0">
                <a:latin typeface="Times New Roman" panose="02020603050405020304" pitchFamily="18" charset="0"/>
              </a:rPr>
            </a:b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p:txBody>
      </p:sp>
      <p:sp>
        <p:nvSpPr>
          <p:cNvPr id="2055" name="Text Box 10">
            <a:extLst>
              <a:ext uri="{FF2B5EF4-FFF2-40B4-BE49-F238E27FC236}">
                <a16:creationId xmlns:a16="http://schemas.microsoft.com/office/drawing/2014/main" id="{080EA988-4C9F-F040-2CB0-A8C1178C0719}"/>
              </a:ext>
            </a:extLst>
          </p:cNvPr>
          <p:cNvSpPr txBox="1">
            <a:spLocks noChangeArrowheads="1"/>
          </p:cNvSpPr>
          <p:nvPr/>
        </p:nvSpPr>
        <p:spPr bwMode="auto">
          <a:xfrm>
            <a:off x="1446213" y="31611888"/>
            <a:ext cx="22901275" cy="4424362"/>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latin typeface="Times New Roman" panose="02020603050405020304" pitchFamily="18" charset="0"/>
                <a:cs typeface="Times New Roman" panose="02020603050405020304" pitchFamily="18" charset="0"/>
              </a:rPr>
              <a:t>Conclusion</a:t>
            </a:r>
          </a:p>
          <a:p>
            <a:pPr>
              <a:lnSpc>
                <a:spcPct val="107000"/>
              </a:lnSpc>
              <a:spcBef>
                <a:spcPts val="0"/>
              </a:spcBef>
              <a:spcAft>
                <a:spcPts val="0"/>
              </a:spcAft>
              <a:defRPr/>
            </a:pPr>
            <a:r>
              <a:rPr lang="en-US" sz="24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conclusion, this poster has provided an overview of the hardware and software components used to build a laser engraver using the PIC16F877A microcontroller, stepper motors, and stepper drivers. The PIC16F877A is used to control the stepper motors and stepper drivers, which are responsible for moving the laser in the x and y-axis, and providing the necessary current and voltage to drive the stepper motors.  </a:t>
            </a:r>
            <a:r>
              <a:rPr lang="en-US" sz="2800" dirty="0">
                <a:latin typeface="Times New Roman" panose="02020603050405020304" pitchFamily="18" charset="0"/>
                <a:cs typeface="Times New Roman" panose="02020603050405020304" pitchFamily="18" charset="0"/>
                <a:hlinkClick r:id="rId3"/>
              </a:rPr>
              <a:t>HC-05 Bluetooth module</a:t>
            </a:r>
            <a:r>
              <a:rPr lang="en-US" sz="2800" dirty="0">
                <a:latin typeface="Times New Roman" panose="02020603050405020304" pitchFamily="18" charset="0"/>
                <a:cs typeface="Times New Roman" panose="02020603050405020304" pitchFamily="18" charset="0"/>
              </a:rPr>
              <a:t> used to read, which contains the information about the image to be engraved on the material. Orders will be sent to the PIC16F877A via serial communication, which is used to control the movement of the stepper motors and the laser. The combination of the PIC16F877A, stepper motors, stepper drivers and Bluetooth module allows for precise control of the laser engraver, resulting in high-quality engravings. This poster has provided a detailed explanation of how these components work together to create a functional laser engraver.</a:t>
            </a:r>
          </a:p>
          <a:p>
            <a:pPr>
              <a:lnSpc>
                <a:spcPct val="107000"/>
              </a:lnSpc>
              <a:spcBef>
                <a:spcPts val="0"/>
              </a:spcBef>
              <a:spcAft>
                <a:spcPts val="800"/>
              </a:spcAft>
              <a:defRPr/>
            </a:pPr>
            <a:r>
              <a:rPr lang="en-US" sz="2800" dirty="0">
                <a:latin typeface="Times New Roman" panose="02020603050405020304" pitchFamily="18" charset="0"/>
                <a:cs typeface="Times New Roman" panose="02020603050405020304" pitchFamily="18" charset="0"/>
              </a:rPr>
              <a:t> </a:t>
            </a:r>
          </a:p>
          <a:p>
            <a:pPr eaLnBrk="1" hangingPunct="1">
              <a:spcBef>
                <a:spcPct val="10000"/>
              </a:spcBef>
              <a:defRPr/>
            </a:pPr>
            <a:endParaRPr lang="en-US" sz="2400" dirty="0">
              <a:latin typeface="Times New Roman" panose="02020603050405020304" pitchFamily="18" charset="0"/>
            </a:endParaRPr>
          </a:p>
        </p:txBody>
      </p:sp>
      <p:sp>
        <p:nvSpPr>
          <p:cNvPr id="3079" name="Rectangle 19">
            <a:extLst>
              <a:ext uri="{FF2B5EF4-FFF2-40B4-BE49-F238E27FC236}">
                <a16:creationId xmlns:a16="http://schemas.microsoft.com/office/drawing/2014/main" id="{4E8E2C15-F8AB-CEA3-C404-C3CA051A85DC}"/>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2887663" indent="-11112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4441825" indent="-8890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6218238"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7994650"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84518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89090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93662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98234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b="1"/>
              <a:t>S. Salah, S. Abdallah, and A. AlZoul</a:t>
            </a:r>
          </a:p>
          <a:p>
            <a:pPr algn="ctr" eaLnBrk="1" hangingPunct="1">
              <a:spcBef>
                <a:spcPct val="0"/>
              </a:spcBef>
              <a:buFontTx/>
              <a:buNone/>
            </a:pPr>
            <a:r>
              <a:rPr lang="en-US" altLang="en-US" sz="4000" b="1"/>
              <a:t>Supervisor: Dr. Belal Sababha</a:t>
            </a:r>
            <a:br>
              <a:rPr lang="en-US" altLang="en-US" sz="4000" b="1"/>
            </a:br>
            <a:r>
              <a:rPr lang="en-US" altLang="en-US" sz="4000" b="1"/>
              <a:t>Embedded Systems Final Design Project, Fall 2022 </a:t>
            </a:r>
            <a:br>
              <a:rPr lang="en-US" altLang="en-US" sz="4000" b="1"/>
            </a:br>
            <a:r>
              <a:rPr lang="en-US" altLang="en-US" sz="4000" b="1"/>
              <a:t>King Abdullah II School of Engineering</a:t>
            </a:r>
          </a:p>
          <a:p>
            <a:pPr algn="ctr" eaLnBrk="1" hangingPunct="1">
              <a:spcBef>
                <a:spcPct val="0"/>
              </a:spcBef>
              <a:buFontTx/>
              <a:buNone/>
            </a:pPr>
            <a:r>
              <a:rPr lang="en-US" altLang="en-US" sz="4000" b="1"/>
              <a:t>Princess Sumaya University for Technology</a:t>
            </a:r>
            <a:br>
              <a:rPr lang="en-US" altLang="en-US" sz="4000" b="1"/>
            </a:br>
            <a:endParaRPr lang="en-US" altLang="en-US" sz="4000" b="1"/>
          </a:p>
        </p:txBody>
      </p:sp>
      <p:sp>
        <p:nvSpPr>
          <p:cNvPr id="3080" name="Text Box 21">
            <a:extLst>
              <a:ext uri="{FF2B5EF4-FFF2-40B4-BE49-F238E27FC236}">
                <a16:creationId xmlns:a16="http://schemas.microsoft.com/office/drawing/2014/main" id="{C8307945-DC37-E133-B267-10A20927327A}"/>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eaLnBrk="1" hangingPunct="1"/>
            <a:endParaRPr lang="en-US" altLang="en-US" sz="2000">
              <a:latin typeface="Helvetica" pitchFamily="2" charset="0"/>
            </a:endParaRPr>
          </a:p>
        </p:txBody>
      </p:sp>
      <p:pic>
        <p:nvPicPr>
          <p:cNvPr id="3081" name="Picture 1">
            <a:extLst>
              <a:ext uri="{FF2B5EF4-FFF2-40B4-BE49-F238E27FC236}">
                <a16:creationId xmlns:a16="http://schemas.microsoft.com/office/drawing/2014/main" id="{932EB36C-5058-B061-9676-42B4F59D3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
            <a:extLst>
              <a:ext uri="{FF2B5EF4-FFF2-40B4-BE49-F238E27FC236}">
                <a16:creationId xmlns:a16="http://schemas.microsoft.com/office/drawing/2014/main" id="{6DD64D14-FB53-0A70-CE43-63119A33BE0B}"/>
              </a:ext>
            </a:extLst>
          </p:cNvPr>
          <p:cNvPicPr>
            <a:picLocks noChangeAspect="1"/>
          </p:cNvPicPr>
          <p:nvPr/>
        </p:nvPicPr>
        <p:blipFill>
          <a:blip r:embed="rId5"/>
          <a:srcRect/>
          <a:stretch>
            <a:fillRect/>
          </a:stretch>
        </p:blipFill>
        <p:spPr bwMode="auto">
          <a:xfrm>
            <a:off x="2212975" y="13377863"/>
            <a:ext cx="9469438" cy="50292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B5146CC-5FD9-0691-3478-E248C6B7F9B5}"/>
              </a:ext>
            </a:extLst>
          </p:cNvPr>
          <p:cNvPicPr>
            <a:picLocks noChangeAspect="1"/>
          </p:cNvPicPr>
          <p:nvPr/>
        </p:nvPicPr>
        <p:blipFill>
          <a:blip r:embed="rId6"/>
          <a:stretch>
            <a:fillRect/>
          </a:stretch>
        </p:blipFill>
        <p:spPr>
          <a:xfrm>
            <a:off x="14287500" y="9418638"/>
            <a:ext cx="4224338" cy="46323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2C67B3E-3D7D-AD6E-A726-377DE17D0E0F}"/>
              </a:ext>
            </a:extLst>
          </p:cNvPr>
          <p:cNvPicPr>
            <a:picLocks noChangeAspect="1"/>
          </p:cNvPicPr>
          <p:nvPr/>
        </p:nvPicPr>
        <p:blipFill rotWithShape="1">
          <a:blip r:embed="rId7"/>
          <a:srcRect t="1933" b="4974"/>
          <a:stretch/>
        </p:blipFill>
        <p:spPr>
          <a:xfrm>
            <a:off x="19415125" y="9418638"/>
            <a:ext cx="4095750" cy="4632325"/>
          </a:xfrm>
          <a:prstGeom prst="rect">
            <a:avLst/>
          </a:prstGeom>
          <a:ln>
            <a:noFill/>
          </a:ln>
          <a:effectLst>
            <a:outerShdw blurRad="190500" algn="tl" rotWithShape="0">
              <a:srgbClr val="000000">
                <a:alpha val="70000"/>
              </a:srgbClr>
            </a:outerShdw>
          </a:effectLst>
        </p:spPr>
      </p:pic>
      <p:sp>
        <p:nvSpPr>
          <p:cNvPr id="3085" name="TextBox 7">
            <a:extLst>
              <a:ext uri="{FF2B5EF4-FFF2-40B4-BE49-F238E27FC236}">
                <a16:creationId xmlns:a16="http://schemas.microsoft.com/office/drawing/2014/main" id="{C68EDED7-2534-DA0A-B13C-C9203CADB7F4}"/>
              </a:ext>
            </a:extLst>
          </p:cNvPr>
          <p:cNvSpPr txBox="1">
            <a:spLocks noChangeArrowheads="1"/>
          </p:cNvSpPr>
          <p:nvPr/>
        </p:nvSpPr>
        <p:spPr bwMode="auto">
          <a:xfrm>
            <a:off x="13893800" y="14439900"/>
            <a:ext cx="461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r>
              <a:rPr lang="en-US" altLang="en-US" sz="2400" b="1">
                <a:latin typeface="Times New Roman" panose="02020603050405020304" pitchFamily="18" charset="0"/>
                <a:cs typeface="Times New Roman" panose="02020603050405020304" pitchFamily="18" charset="0"/>
              </a:rPr>
              <a:t>Figure 3: Circuit on bread Board</a:t>
            </a:r>
          </a:p>
        </p:txBody>
      </p:sp>
      <p:sp>
        <p:nvSpPr>
          <p:cNvPr id="3086" name="TextBox 32">
            <a:extLst>
              <a:ext uri="{FF2B5EF4-FFF2-40B4-BE49-F238E27FC236}">
                <a16:creationId xmlns:a16="http://schemas.microsoft.com/office/drawing/2014/main" id="{BE573C95-0296-9EBB-C495-27029153E53B}"/>
              </a:ext>
            </a:extLst>
          </p:cNvPr>
          <p:cNvSpPr txBox="1">
            <a:spLocks noChangeArrowheads="1"/>
          </p:cNvSpPr>
          <p:nvPr/>
        </p:nvSpPr>
        <p:spPr bwMode="auto">
          <a:xfrm>
            <a:off x="19154775" y="14439900"/>
            <a:ext cx="461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r>
              <a:rPr lang="en-US" altLang="en-US" sz="2400" b="1">
                <a:latin typeface="Times New Roman" panose="02020603050405020304" pitchFamily="18" charset="0"/>
                <a:cs typeface="Times New Roman" panose="02020603050405020304" pitchFamily="18" charset="0"/>
              </a:rPr>
              <a:t>Figure 4: Circuit after Soldering</a:t>
            </a:r>
          </a:p>
        </p:txBody>
      </p:sp>
      <p:pic>
        <p:nvPicPr>
          <p:cNvPr id="10" name="Picture 9">
            <a:extLst>
              <a:ext uri="{FF2B5EF4-FFF2-40B4-BE49-F238E27FC236}">
                <a16:creationId xmlns:a16="http://schemas.microsoft.com/office/drawing/2014/main" id="{9BF06083-F514-F330-48AD-E3F7717EC64B}"/>
              </a:ext>
            </a:extLst>
          </p:cNvPr>
          <p:cNvPicPr>
            <a:picLocks noChangeAspect="1"/>
          </p:cNvPicPr>
          <p:nvPr/>
        </p:nvPicPr>
        <p:blipFill>
          <a:blip r:embed="rId8"/>
          <a:stretch>
            <a:fillRect/>
          </a:stretch>
        </p:blipFill>
        <p:spPr>
          <a:xfrm>
            <a:off x="15800388" y="15554325"/>
            <a:ext cx="6197600" cy="6469063"/>
          </a:xfrm>
          <a:prstGeom prst="rect">
            <a:avLst/>
          </a:prstGeom>
          <a:ln>
            <a:noFill/>
          </a:ln>
          <a:effectLst>
            <a:outerShdw blurRad="190500" algn="tl" rotWithShape="0">
              <a:srgbClr val="000000">
                <a:alpha val="70000"/>
              </a:srgbClr>
            </a:outerShdw>
          </a:effectLst>
        </p:spPr>
      </p:pic>
      <p:sp>
        <p:nvSpPr>
          <p:cNvPr id="3088" name="TextBox 35">
            <a:extLst>
              <a:ext uri="{FF2B5EF4-FFF2-40B4-BE49-F238E27FC236}">
                <a16:creationId xmlns:a16="http://schemas.microsoft.com/office/drawing/2014/main" id="{6D2ABC4F-2ACF-0B9B-41BC-833CC05CF94E}"/>
              </a:ext>
            </a:extLst>
          </p:cNvPr>
          <p:cNvSpPr txBox="1">
            <a:spLocks noChangeArrowheads="1"/>
          </p:cNvSpPr>
          <p:nvPr/>
        </p:nvSpPr>
        <p:spPr bwMode="auto">
          <a:xfrm>
            <a:off x="16589375" y="22369463"/>
            <a:ext cx="4618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algn="ctr"/>
            <a:r>
              <a:rPr lang="en-US" altLang="en-US" sz="2400" b="1">
                <a:latin typeface="Times New Roman" panose="02020603050405020304" pitchFamily="18" charset="0"/>
                <a:cs typeface="Times New Roman" panose="02020603050405020304" pitchFamily="18" charset="0"/>
              </a:rPr>
              <a:t>Figure 5: Final Design</a:t>
            </a:r>
          </a:p>
        </p:txBody>
      </p:sp>
      <p:pic>
        <p:nvPicPr>
          <p:cNvPr id="16" name="Picture 15">
            <a:extLst>
              <a:ext uri="{FF2B5EF4-FFF2-40B4-BE49-F238E27FC236}">
                <a16:creationId xmlns:a16="http://schemas.microsoft.com/office/drawing/2014/main" id="{13FF17FE-393E-8549-46F0-D9C621F2DF05}"/>
              </a:ext>
            </a:extLst>
          </p:cNvPr>
          <p:cNvPicPr>
            <a:picLocks noChangeAspect="1" noChangeArrowheads="1"/>
          </p:cNvPicPr>
          <p:nvPr/>
        </p:nvPicPr>
        <p:blipFill>
          <a:blip r:embed="rId9"/>
          <a:srcRect t="20282" r="4805" b="8498"/>
          <a:stretch>
            <a:fillRect/>
          </a:stretch>
        </p:blipFill>
        <p:spPr bwMode="auto">
          <a:xfrm>
            <a:off x="14287500" y="23523575"/>
            <a:ext cx="4224338" cy="4606925"/>
          </a:xfrm>
          <a:prstGeom prst="rect">
            <a:avLst/>
          </a:prstGeom>
          <a:noFill/>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4D5F9783-A63D-214B-D246-1121E92C51EC}"/>
              </a:ext>
            </a:extLst>
          </p:cNvPr>
          <p:cNvPicPr>
            <a:picLocks noChangeAspect="1"/>
          </p:cNvPicPr>
          <p:nvPr/>
        </p:nvPicPr>
        <p:blipFill rotWithShape="1">
          <a:blip r:embed="rId10"/>
          <a:srcRect t="19801" b="38112"/>
          <a:stretch/>
        </p:blipFill>
        <p:spPr>
          <a:xfrm>
            <a:off x="19154775" y="23523575"/>
            <a:ext cx="4356100" cy="4606925"/>
          </a:xfrm>
          <a:prstGeom prst="rect">
            <a:avLst/>
          </a:prstGeom>
          <a:ln>
            <a:noFill/>
          </a:ln>
          <a:effectLst>
            <a:outerShdw blurRad="190500" algn="tl" rotWithShape="0">
              <a:srgbClr val="000000">
                <a:alpha val="70000"/>
              </a:srgbClr>
            </a:outerShdw>
          </a:effectLst>
        </p:spPr>
      </p:pic>
      <p:sp>
        <p:nvSpPr>
          <p:cNvPr id="3091" name="TextBox 44">
            <a:extLst>
              <a:ext uri="{FF2B5EF4-FFF2-40B4-BE49-F238E27FC236}">
                <a16:creationId xmlns:a16="http://schemas.microsoft.com/office/drawing/2014/main" id="{7DAAA4AE-EC4A-EE4F-18BC-8BDECD4845D2}"/>
              </a:ext>
            </a:extLst>
          </p:cNvPr>
          <p:cNvSpPr txBox="1">
            <a:spLocks noChangeArrowheads="1"/>
          </p:cNvSpPr>
          <p:nvPr/>
        </p:nvSpPr>
        <p:spPr bwMode="auto">
          <a:xfrm>
            <a:off x="14043025" y="28498800"/>
            <a:ext cx="461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algn="ctr"/>
            <a:r>
              <a:rPr lang="en-US" altLang="en-US" sz="2400" b="1">
                <a:latin typeface="Times New Roman" panose="02020603050405020304" pitchFamily="18" charset="0"/>
                <a:cs typeface="Times New Roman" panose="02020603050405020304" pitchFamily="18" charset="0"/>
              </a:rPr>
              <a:t>Figure 6: Drawing Squares</a:t>
            </a:r>
          </a:p>
        </p:txBody>
      </p:sp>
      <p:sp>
        <p:nvSpPr>
          <p:cNvPr id="3092" name="TextBox 45">
            <a:extLst>
              <a:ext uri="{FF2B5EF4-FFF2-40B4-BE49-F238E27FC236}">
                <a16:creationId xmlns:a16="http://schemas.microsoft.com/office/drawing/2014/main" id="{A9E286A0-9E56-B0F4-7BDB-9851B8F38CFD}"/>
              </a:ext>
            </a:extLst>
          </p:cNvPr>
          <p:cNvSpPr txBox="1">
            <a:spLocks noChangeArrowheads="1"/>
          </p:cNvSpPr>
          <p:nvPr/>
        </p:nvSpPr>
        <p:spPr bwMode="auto">
          <a:xfrm>
            <a:off x="19023013" y="28498800"/>
            <a:ext cx="4618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algn="ctr"/>
            <a:r>
              <a:rPr lang="en-US" altLang="en-US" sz="2400" b="1">
                <a:latin typeface="Times New Roman" panose="02020603050405020304" pitchFamily="18" charset="0"/>
                <a:cs typeface="Times New Roman" panose="02020603050405020304" pitchFamily="18" charset="0"/>
              </a:rPr>
              <a:t>Figure 7: Final Results</a:t>
            </a:r>
          </a:p>
        </p:txBody>
      </p:sp>
      <p:pic>
        <p:nvPicPr>
          <p:cNvPr id="3093" name="Picture 2">
            <a:extLst>
              <a:ext uri="{FF2B5EF4-FFF2-40B4-BE49-F238E27FC236}">
                <a16:creationId xmlns:a16="http://schemas.microsoft.com/office/drawing/2014/main" id="{B743C26E-51C7-89D4-0361-D3DB9CE93CCA}"/>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19069050"/>
            <a:ext cx="8990013" cy="1166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388</Words>
  <Application>Microsoft Macintosh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Helvetica</vt:lpstr>
      <vt:lpstr>Default Design</vt:lpstr>
      <vt:lpstr>Laser Engraver </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Sereen.wael@outlook.com</cp:lastModifiedBy>
  <cp:revision>81</cp:revision>
  <dcterms:created xsi:type="dcterms:W3CDTF">2004-09-22T15:05:03Z</dcterms:created>
  <dcterms:modified xsi:type="dcterms:W3CDTF">2023-01-24T20:10:30Z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