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leninka.ru/article/n/otsenka-stoimosti-it-uslu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Методы формирования стоимости </a:t>
            </a:r>
            <a:r>
              <a:rPr lang="ru-RU" sz="3600" dirty="0" err="1" smtClean="0"/>
              <a:t>ИТ-сервисов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Выполнил:</a:t>
            </a:r>
            <a:r>
              <a:rPr lang="en-US" dirty="0" smtClean="0"/>
              <a:t> </a:t>
            </a:r>
            <a:r>
              <a:rPr lang="ru-RU" dirty="0" smtClean="0"/>
              <a:t>студент </a:t>
            </a:r>
            <a:r>
              <a:rPr lang="ru-RU" dirty="0" smtClean="0"/>
              <a:t>3 курса ИВТ  Храмов Сергей Анатольевич Научный </a:t>
            </a:r>
            <a:r>
              <a:rPr lang="ru-RU" dirty="0" smtClean="0"/>
              <a:t>руководитель:</a:t>
            </a:r>
            <a:r>
              <a:rPr lang="en-US" dirty="0" smtClean="0"/>
              <a:t>	</a:t>
            </a:r>
            <a:r>
              <a:rPr lang="ru-RU" dirty="0" err="1" smtClean="0"/>
              <a:t>Атаян</a:t>
            </a:r>
            <a:r>
              <a:rPr lang="ru-RU" dirty="0" smtClean="0"/>
              <a:t> </a:t>
            </a:r>
            <a:r>
              <a:rPr lang="ru-RU" dirty="0" err="1" smtClean="0"/>
              <a:t>Ануш</a:t>
            </a:r>
            <a:r>
              <a:rPr lang="ru-RU" dirty="0" smtClean="0"/>
              <a:t> Михайловна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57620" y="6286520"/>
            <a:ext cx="111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РГПУ, 2019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Финансовое управление для </a:t>
            </a:r>
            <a:r>
              <a:rPr lang="ru-RU" dirty="0" err="1" smtClean="0"/>
              <a:t>ИТ-сервисов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Финансовое управление является разумным проводником денежных ресурсов организации. Оно поддерживает организацию в планировании и достижении своих бизнес целей и требует единообразного применения принципов по всей организации для достижения максимальной эффективности и минимума конфликтов.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Два подхода понимания </a:t>
            </a:r>
            <a:r>
              <a:rPr lang="ru-RU" dirty="0" err="1" smtClean="0"/>
              <a:t>ИТ-затрат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Существует два главных подхода: </a:t>
            </a:r>
            <a:r>
              <a:rPr lang="ru-RU" dirty="0" smtClean="0"/>
              <a:t>«Учет затрат по центрам затрат» и «Учет затрат по деятельностям или </a:t>
            </a:r>
            <a:r>
              <a:rPr lang="ru-RU" dirty="0" smtClean="0"/>
              <a:t>сервисам».</a:t>
            </a:r>
          </a:p>
          <a:p>
            <a:pPr indent="274320">
              <a:buNone/>
            </a:pPr>
            <a:r>
              <a:rPr lang="ru-RU" dirty="0" smtClean="0"/>
              <a:t>Учет затрат и </a:t>
            </a:r>
            <a:r>
              <a:rPr lang="ru-RU" dirty="0" err="1" smtClean="0"/>
              <a:t>ИТ-услуг</a:t>
            </a:r>
            <a:r>
              <a:rPr lang="ru-RU" dirty="0" smtClean="0"/>
              <a:t> по центрам затрат – это практика отнесения всех затрат и расходов в прямой форме на клиента или организационную </a:t>
            </a:r>
            <a:r>
              <a:rPr lang="ru-RU" dirty="0" smtClean="0"/>
              <a:t>единицу</a:t>
            </a:r>
          </a:p>
          <a:p>
            <a:pPr indent="274320">
              <a:buNone/>
            </a:pPr>
            <a:r>
              <a:rPr lang="ru-RU" dirty="0" smtClean="0"/>
              <a:t>Учет затрат по деятельностям или сервисам – это практика отнесения всех связанных затрат и расходов на определенную деятельность или </a:t>
            </a:r>
            <a:r>
              <a:rPr lang="ru-RU" dirty="0" err="1" smtClean="0"/>
              <a:t>ИТ-сервис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Расчет затрат на 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indent="274320">
              <a:buNone/>
            </a:pPr>
            <a:r>
              <a:rPr lang="ru-RU" dirty="0" smtClean="0"/>
              <a:t>Важно разработать методологию, которая включает все три типа </a:t>
            </a:r>
            <a:r>
              <a:rPr lang="ru-RU" dirty="0" smtClean="0"/>
              <a:t>затрат(прямые затраты, косвенные затраты, накладные </a:t>
            </a:r>
            <a:r>
              <a:rPr lang="ru-RU" dirty="0" smtClean="0"/>
              <a:t>расходы</a:t>
            </a:r>
            <a:r>
              <a:rPr lang="ru-RU" dirty="0" smtClean="0"/>
              <a:t>), </a:t>
            </a:r>
            <a:r>
              <a:rPr lang="ru-RU" dirty="0" smtClean="0"/>
              <a:t>так как сервис, затраты на который будут рассчитываться только исходя из прямых затрат, в конце концов не будет окупаться.</a:t>
            </a:r>
          </a:p>
          <a:p>
            <a:pPr indent="274320">
              <a:buNone/>
            </a:pPr>
            <a:r>
              <a:rPr lang="ru-RU" dirty="0" smtClean="0"/>
              <a:t>Методология </a:t>
            </a:r>
            <a:r>
              <a:rPr lang="ru-RU" dirty="0" smtClean="0"/>
              <a:t>расчета затрат и совокупность центров затрат должны быть определены с помощью определений сервисов полученных в процессе Управления Уровнем Сервисов и опубликованных в </a:t>
            </a:r>
            <a:r>
              <a:rPr lang="ru-RU" dirty="0" smtClean="0"/>
              <a:t>каталоге сервисов.</a:t>
            </a:r>
          </a:p>
          <a:p>
            <a:pPr indent="274320">
              <a:buNone/>
            </a:pPr>
            <a:r>
              <a:rPr lang="ru-RU" dirty="0" smtClean="0"/>
              <a:t>Каждая </a:t>
            </a:r>
            <a:r>
              <a:rPr lang="ru-RU" dirty="0" smtClean="0"/>
              <a:t>строка в клиентском счете должна соответствовать сервису, как он определен </a:t>
            </a:r>
            <a:r>
              <a:rPr lang="ru-RU" dirty="0" smtClean="0"/>
              <a:t>в соглашение </a:t>
            </a:r>
            <a:r>
              <a:rPr lang="ru-RU" dirty="0" smtClean="0"/>
              <a:t>об уровне </a:t>
            </a:r>
            <a:r>
              <a:rPr lang="ru-RU" dirty="0" smtClean="0"/>
              <a:t>сервиса.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Компонентные </a:t>
            </a:r>
            <a:r>
              <a:rPr lang="ru-RU" dirty="0" smtClean="0"/>
              <a:t>сервисы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При </a:t>
            </a:r>
            <a:r>
              <a:rPr lang="ru-RU" dirty="0" smtClean="0"/>
              <a:t>установлении косвенных или накладных затрат следует учитывать такой элемент как компонентные сервисы. </a:t>
            </a:r>
          </a:p>
          <a:p>
            <a:pPr indent="274320">
              <a:buNone/>
            </a:pPr>
            <a:r>
              <a:rPr lang="ru-RU" dirty="0" smtClean="0"/>
              <a:t>Компонентный сервис </a:t>
            </a:r>
            <a:r>
              <a:rPr lang="ru-RU" dirty="0" smtClean="0"/>
              <a:t>– </a:t>
            </a:r>
            <a:r>
              <a:rPr lang="ru-RU" dirty="0" smtClean="0"/>
              <a:t>это полностью расцененный сервис, который прямо не указывается в счетах </a:t>
            </a:r>
            <a:r>
              <a:rPr lang="ru-RU" dirty="0" smtClean="0"/>
              <a:t>пользователя.</a:t>
            </a:r>
          </a:p>
          <a:p>
            <a:pPr indent="274320">
              <a:buNone/>
            </a:pPr>
            <a:r>
              <a:rPr lang="ru-RU" dirty="0" smtClean="0"/>
              <a:t>Результатом такого решения является то, что эти сервисы должны учитываться сверх прямых или видимых клиентом сервисов для того, чтобы обеспечить финансовое </a:t>
            </a:r>
            <a:r>
              <a:rPr lang="ru-RU" dirty="0" smtClean="0"/>
              <a:t>возмещение.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Шаги по расчету затрат на 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Шаг 1: Определение IT-сервисов и IT-систем</a:t>
            </a:r>
          </a:p>
          <a:p>
            <a:r>
              <a:rPr lang="ru-RU" dirty="0" smtClean="0"/>
              <a:t>Шаг 2: Проведение классификации сервисов (Базовые, Подписные, Заказные) </a:t>
            </a:r>
          </a:p>
          <a:p>
            <a:r>
              <a:rPr lang="ru-RU" dirty="0" smtClean="0"/>
              <a:t>Шаг 3: Моделирование сервисов и систем в </a:t>
            </a:r>
            <a:r>
              <a:rPr lang="ru-RU" dirty="0" smtClean="0"/>
              <a:t>базе </a:t>
            </a:r>
            <a:r>
              <a:rPr lang="ru-RU" dirty="0" smtClean="0"/>
              <a:t>данных управления конфигурации</a:t>
            </a:r>
          </a:p>
          <a:p>
            <a:r>
              <a:rPr lang="ru-RU" dirty="0" smtClean="0"/>
              <a:t>Шаг 4: Выбор сервисов и систем, которые будут указываться в счетах пользователя </a:t>
            </a:r>
          </a:p>
          <a:p>
            <a:r>
              <a:rPr lang="ru-RU" dirty="0" smtClean="0"/>
              <a:t>Шаг 5: Разнесение </a:t>
            </a:r>
            <a:r>
              <a:rPr lang="ru-RU" dirty="0" err="1" smtClean="0"/>
              <a:t>ИТ-сервисов</a:t>
            </a:r>
            <a:r>
              <a:rPr lang="ru-RU" dirty="0" smtClean="0"/>
              <a:t>, которые не будут присутствовать в счетах клиента, по другим </a:t>
            </a:r>
            <a:r>
              <a:rPr lang="ru-RU" dirty="0" err="1" smtClean="0"/>
              <a:t>ИТ-сервисам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Шаг 6: Определение методологии разнесения затрат для компонентных </a:t>
            </a:r>
            <a:r>
              <a:rPr lang="ru-RU" dirty="0" err="1" smtClean="0"/>
              <a:t>ИТ-сервисов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 7: Определение единицы затрат для видимых пользователю сервисов на основе способа их использования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indent="274320">
              <a:buNone/>
            </a:pPr>
            <a:r>
              <a:rPr lang="ru-RU" dirty="0" smtClean="0"/>
              <a:t>Таким образом, мы рассмотрели методы формирования стоимости </a:t>
            </a:r>
            <a:r>
              <a:rPr lang="ru-RU" dirty="0" err="1" smtClean="0"/>
              <a:t>ИТ-Сервисов</a:t>
            </a:r>
            <a:r>
              <a:rPr lang="ru-RU" dirty="0" smtClean="0"/>
              <a:t>. Сервисы должны быть определены и </a:t>
            </a:r>
            <a:r>
              <a:rPr lang="ru-RU" dirty="0" smtClean="0"/>
              <a:t>управляемы, </a:t>
            </a:r>
            <a:r>
              <a:rPr lang="ru-RU" dirty="0" smtClean="0"/>
              <a:t>что облегчает принятие управленческих решений. Важно понимать интеграцию Управления Уровнем сервиса, Конфигурацией и управление </a:t>
            </a:r>
            <a:r>
              <a:rPr lang="en-US" dirty="0" smtClean="0"/>
              <a:t>IT</a:t>
            </a:r>
            <a:r>
              <a:rPr lang="ru-RU" dirty="0" smtClean="0"/>
              <a:t>-Финансами, а также силу такой интегрированной модели. Можно пойти дальше и обсудить корреляцию с Доступностью, Емкостью и Непрерывностью </a:t>
            </a:r>
            <a:r>
              <a:rPr lang="en-US" dirty="0" smtClean="0"/>
              <a:t>IT</a:t>
            </a:r>
            <a:r>
              <a:rPr lang="ru-RU" dirty="0" smtClean="0"/>
              <a:t>-Сервисов, которые также должны быть синхронизированы в своей разработке и отчетности с определением сервисов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Список источников и </a:t>
            </a:r>
            <a:r>
              <a:rPr lang="ru-RU" dirty="0" smtClean="0"/>
              <a:t>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Баронов В.В. Информационные технологии и управление предприятием. / В.В. Баронов, Г.Н. </a:t>
            </a:r>
            <a:r>
              <a:rPr lang="ru-RU" dirty="0" err="1" smtClean="0"/>
              <a:t>Калянов</a:t>
            </a:r>
            <a:r>
              <a:rPr lang="ru-RU" dirty="0" smtClean="0"/>
              <a:t>. М.: «ДМК Пресс», 2009</a:t>
            </a:r>
          </a:p>
          <a:p>
            <a:pPr lvl="0"/>
            <a:r>
              <a:rPr lang="ru-RU" dirty="0" smtClean="0"/>
              <a:t>Ван Бон Ян. ИТ Сервис-менеджмент. Вводный курс на основе ITIL</a:t>
            </a:r>
          </a:p>
          <a:p>
            <a:pPr lvl="0"/>
            <a:r>
              <a:rPr lang="ru-RU" dirty="0" smtClean="0"/>
              <a:t>Евгений Калинин. Книга про </a:t>
            </a:r>
            <a:r>
              <a:rPr lang="ru-RU" dirty="0" err="1" smtClean="0"/>
              <a:t>ИТ-аутсорсинг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ITIL </a:t>
            </a:r>
            <a:r>
              <a:rPr lang="ru-RU" dirty="0" err="1" smtClean="0"/>
              <a:t>Service</a:t>
            </a:r>
            <a:r>
              <a:rPr lang="ru-RU" dirty="0" smtClean="0"/>
              <a:t> </a:t>
            </a:r>
            <a:r>
              <a:rPr lang="ru-RU" dirty="0" err="1" smtClean="0"/>
              <a:t>Delivery</a:t>
            </a:r>
            <a:endParaRPr lang="ru-RU" dirty="0" smtClean="0"/>
          </a:p>
          <a:p>
            <a:pPr lvl="0"/>
            <a:r>
              <a:rPr lang="ru-RU" dirty="0" smtClean="0"/>
              <a:t>Лобанова Н.М. Оценка стоимости IT-услуг. / Лобанова Н.М., Научная статья, </a:t>
            </a:r>
            <a:r>
              <a:rPr lang="ru-RU" u="sng" dirty="0" smtClean="0">
                <a:hlinkClick r:id="rId2"/>
              </a:rPr>
              <a:t>https://cyberleninka.ru/article/n/otsenka-stoimosti-it-uslug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00118" y="2857496"/>
            <a:ext cx="8229600" cy="914400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Цель реферата: исследовать методы формирования стоимости </a:t>
            </a:r>
            <a:r>
              <a:rPr lang="ru-RU" dirty="0" err="1" smtClean="0"/>
              <a:t>ИТ-услуг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Актуальность реферата: в</a:t>
            </a:r>
            <a:r>
              <a:rPr lang="ru-RU" dirty="0" smtClean="0"/>
              <a:t> </a:t>
            </a:r>
            <a:r>
              <a:rPr lang="ru-RU" dirty="0" smtClean="0"/>
              <a:t>настоящее время зависимость большинства компаний от ИТ сильно возросла по сравнению с серединой прошлого века, и тенденция развития этой области такова, что вклад ИТ в производственные процессы будет только увеличиваться. В результате ИТ из вспомогательного производства, отвечавшего в первую очередь за информационную поддержку бизнес-процессов предприятия, переходит в разряд основного производства, то есть участвует в цепочке формирования прибавочной стоимости продукции совместно с основными производственными подразделениями.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274320">
              <a:buNone/>
            </a:pPr>
            <a:r>
              <a:rPr lang="ru-RU" dirty="0" smtClean="0"/>
              <a:t>ИТ сервис – это услуга в сфере информационных технологий, которую компания, осуществляющая облуживание ИТ инфраструктуры, или внутреннее специализированное подразделение предоставляет предприятию для </a:t>
            </a:r>
            <a:r>
              <a:rPr lang="ru-RU" dirty="0" smtClean="0"/>
              <a:t>поддержки </a:t>
            </a:r>
            <a:r>
              <a:rPr lang="ru-RU" dirty="0" smtClean="0"/>
              <a:t>его бизнес-процессов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Разработка прикладных систем</a:t>
            </a:r>
          </a:p>
          <a:p>
            <a:pPr lvl="0"/>
            <a:r>
              <a:rPr lang="ru-RU" dirty="0" smtClean="0"/>
              <a:t>Эксплуатация</a:t>
            </a:r>
          </a:p>
          <a:p>
            <a:pPr lvl="0"/>
            <a:r>
              <a:rPr lang="ru-RU" dirty="0" smtClean="0"/>
              <a:t>Поддержка</a:t>
            </a:r>
          </a:p>
          <a:p>
            <a:pPr lvl="0"/>
            <a:r>
              <a:rPr lang="ru-RU" dirty="0" smtClean="0"/>
              <a:t>Безопасность</a:t>
            </a:r>
          </a:p>
          <a:p>
            <a:pPr lvl="0"/>
            <a:r>
              <a:rPr lang="ru-RU" dirty="0" smtClean="0"/>
              <a:t>Архитектурное планирование</a:t>
            </a:r>
          </a:p>
          <a:p>
            <a:pPr indent="274320"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Базовые </a:t>
            </a:r>
            <a:r>
              <a:rPr lang="ru-RU" dirty="0" smtClean="0"/>
              <a:t>определения </a:t>
            </a:r>
            <a:r>
              <a:rPr lang="ru-RU" dirty="0" smtClean="0"/>
              <a:t>относительно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IT-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indent="274320">
              <a:buNone/>
            </a:pPr>
            <a:r>
              <a:rPr lang="ru-RU" dirty="0" err="1" smtClean="0"/>
              <a:t>ИТ-Сервис</a:t>
            </a:r>
            <a:r>
              <a:rPr lang="ru-RU" dirty="0" smtClean="0"/>
              <a:t> обладает следующими характеристиками:</a:t>
            </a:r>
          </a:p>
          <a:p>
            <a:pPr lvl="0"/>
            <a:r>
              <a:rPr lang="ru-RU" dirty="0" smtClean="0"/>
              <a:t>Удовлетворяет одну или более потребностей заказчика.</a:t>
            </a:r>
          </a:p>
          <a:p>
            <a:pPr lvl="0"/>
            <a:r>
              <a:rPr lang="ru-RU" dirty="0" smtClean="0"/>
              <a:t>Поддерживает </a:t>
            </a:r>
            <a:r>
              <a:rPr lang="ru-RU" dirty="0" err="1" smtClean="0"/>
              <a:t>бизнес-цели</a:t>
            </a:r>
            <a:r>
              <a:rPr lang="ru-RU" dirty="0" smtClean="0"/>
              <a:t> заказчика.</a:t>
            </a:r>
          </a:p>
          <a:p>
            <a:pPr lvl="0"/>
            <a:r>
              <a:rPr lang="ru-RU" dirty="0" smtClean="0"/>
              <a:t>Воспринимается заказчиком как единое целое или как готовый к использованию продукт.</a:t>
            </a:r>
          </a:p>
          <a:p>
            <a:pPr indent="274320">
              <a:buNone/>
            </a:pPr>
            <a:r>
              <a:rPr lang="ru-RU" dirty="0" err="1" smtClean="0"/>
              <a:t>ИТ-Система</a:t>
            </a:r>
            <a:r>
              <a:rPr lang="ru-RU" dirty="0" smtClean="0"/>
              <a:t>, состоящая из одного или более процессов, аппаратных средств, программных средств, людей, которое предоставляет возможность для удовлетворения установленной потребности или цели:</a:t>
            </a:r>
          </a:p>
          <a:p>
            <a:pPr lvl="0"/>
            <a:r>
              <a:rPr lang="ru-RU" dirty="0" smtClean="0"/>
              <a:t>Является набором ресурсов, элементов конфигурации или имущественных единиц, которые необходимы для предоставления </a:t>
            </a:r>
            <a:r>
              <a:rPr lang="ru-RU" dirty="0" err="1" smtClean="0"/>
              <a:t>ИТ-сервиса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ИТ-систему</a:t>
            </a:r>
            <a:r>
              <a:rPr lang="ru-RU" dirty="0" smtClean="0"/>
              <a:t> иногда называют Технологическим </a:t>
            </a:r>
            <a:r>
              <a:rPr lang="ru-RU" dirty="0" smtClean="0"/>
              <a:t>Решением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Два </a:t>
            </a:r>
            <a:r>
              <a:rPr lang="ru-RU" dirty="0" smtClean="0"/>
              <a:t>основных вида </a:t>
            </a:r>
            <a:r>
              <a:rPr lang="en-US" dirty="0" smtClean="0"/>
              <a:t>IT-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Технические</a:t>
            </a:r>
            <a:r>
              <a:rPr lang="en-US" dirty="0" smtClean="0"/>
              <a:t> </a:t>
            </a:r>
            <a:r>
              <a:rPr lang="ru-RU" dirty="0" smtClean="0"/>
              <a:t>сервисы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возможность, которую использует или потребляет заказчик для облегчения бизнес процесса или какой-либо функции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Профессиональные сервисы – </a:t>
            </a:r>
            <a:br>
              <a:rPr lang="ru-RU" dirty="0" smtClean="0"/>
            </a:br>
            <a:r>
              <a:rPr lang="ru-RU" dirty="0" smtClean="0"/>
              <a:t>действия </a:t>
            </a:r>
            <a:r>
              <a:rPr lang="ru-RU" dirty="0" err="1" smtClean="0"/>
              <a:t>ИТ-персонала</a:t>
            </a:r>
            <a:r>
              <a:rPr lang="ru-RU" dirty="0" smtClean="0"/>
              <a:t>, </a:t>
            </a:r>
            <a:r>
              <a:rPr lang="ru-RU" dirty="0" smtClean="0"/>
              <a:t>которые он выполняет для поддержки, сопровождения, мониторинга и обеспечения работоспособности технических сервисов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</a:t>
            </a:r>
            <a:r>
              <a:rPr lang="en-US" dirty="0" smtClean="0"/>
              <a:t>IT-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Базовый сервис – это сервис, который требуется всем потребителям и за который каждый потребитель должен платить соответствующую </a:t>
            </a:r>
            <a:r>
              <a:rPr lang="ru-RU" dirty="0" smtClean="0"/>
              <a:t>долю.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Подписной сервис – это сервис, который может быть выбран из списка на основе бизнес-функций, в которых заказчик задействован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Заказные сервисы – это сервисы, которые ИТ предоставляет на основе «</a:t>
            </a:r>
            <a:r>
              <a:rPr lang="ru-RU" dirty="0" err="1" smtClean="0"/>
              <a:t>плати-и-тогда-получишь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Порядок определения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Шаг 1: Определить Основные Бизнес </a:t>
            </a:r>
            <a:r>
              <a:rPr lang="ru-RU" dirty="0" smtClean="0"/>
              <a:t>Процессы</a:t>
            </a:r>
          </a:p>
          <a:p>
            <a:pPr lvl="1"/>
            <a:r>
              <a:rPr lang="ru-RU" dirty="0" smtClean="0"/>
              <a:t>Процессы Управления</a:t>
            </a:r>
          </a:p>
          <a:p>
            <a:pPr lvl="1"/>
            <a:r>
              <a:rPr lang="ru-RU" dirty="0" smtClean="0"/>
              <a:t>Процессы Поддержки</a:t>
            </a:r>
          </a:p>
          <a:p>
            <a:pPr lvl="1"/>
            <a:r>
              <a:rPr lang="ru-RU" dirty="0" smtClean="0"/>
              <a:t>Процессы Инноваций</a:t>
            </a:r>
          </a:p>
          <a:p>
            <a:pPr lvl="1"/>
            <a:r>
              <a:rPr lang="ru-RU" dirty="0" smtClean="0"/>
              <a:t>Главные Бизнес </a:t>
            </a:r>
            <a:r>
              <a:rPr lang="ru-RU" dirty="0" smtClean="0"/>
              <a:t>Процессы</a:t>
            </a:r>
            <a:endParaRPr lang="ru-RU" dirty="0" smtClean="0"/>
          </a:p>
          <a:p>
            <a:r>
              <a:rPr lang="ru-RU" dirty="0" smtClean="0"/>
              <a:t>Шаг 2: Определить </a:t>
            </a:r>
            <a:r>
              <a:rPr lang="ru-RU" dirty="0" err="1" smtClean="0"/>
              <a:t>ИТ-Сервисы</a:t>
            </a:r>
            <a:endParaRPr lang="ru-RU" dirty="0" smtClean="0"/>
          </a:p>
          <a:p>
            <a:r>
              <a:rPr lang="ru-RU" dirty="0" smtClean="0"/>
              <a:t>Шаг 3: Отобразить </a:t>
            </a:r>
            <a:r>
              <a:rPr lang="ru-RU" dirty="0" err="1" smtClean="0"/>
              <a:t>ИТ-Системы</a:t>
            </a:r>
            <a:r>
              <a:rPr lang="ru-RU" dirty="0" smtClean="0"/>
              <a:t> в </a:t>
            </a:r>
            <a:r>
              <a:rPr lang="ru-RU" dirty="0" err="1" smtClean="0"/>
              <a:t>ИТ-Сервисы</a:t>
            </a:r>
            <a:endParaRPr lang="ru-RU" dirty="0" smtClean="0"/>
          </a:p>
          <a:p>
            <a:r>
              <a:rPr lang="ru-RU" dirty="0" smtClean="0"/>
              <a:t>Шаг 4: Отобразить </a:t>
            </a:r>
            <a:r>
              <a:rPr lang="ru-RU" dirty="0" err="1" smtClean="0"/>
              <a:t>ИТ-Компоненты</a:t>
            </a:r>
            <a:r>
              <a:rPr lang="ru-RU" dirty="0" smtClean="0"/>
              <a:t> в </a:t>
            </a:r>
            <a:r>
              <a:rPr lang="ru-RU" dirty="0" err="1" smtClean="0"/>
              <a:t>ИТ-Системы</a:t>
            </a:r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управления </a:t>
            </a:r>
            <a:r>
              <a:rPr lang="ru-RU" dirty="0" smtClean="0"/>
              <a:t>конфигурацией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Учет </a:t>
            </a:r>
            <a:r>
              <a:rPr lang="ru-RU" dirty="0" smtClean="0"/>
              <a:t>всего </a:t>
            </a:r>
            <a:r>
              <a:rPr lang="ru-RU" dirty="0" err="1" smtClean="0"/>
              <a:t>ИТ-имущества</a:t>
            </a:r>
            <a:r>
              <a:rPr lang="ru-RU" dirty="0" smtClean="0"/>
              <a:t> и его конфигураций в организации и ее сервисах.</a:t>
            </a:r>
          </a:p>
          <a:p>
            <a:pPr lvl="0"/>
            <a:r>
              <a:rPr lang="ru-RU" dirty="0" smtClean="0"/>
              <a:t>Предоставление </a:t>
            </a:r>
            <a:r>
              <a:rPr lang="ru-RU" dirty="0" smtClean="0"/>
              <a:t>точной информации по конфигурациям и их документирование для поддержки всех процессов управления сервисами.</a:t>
            </a:r>
          </a:p>
          <a:p>
            <a:pPr lvl="0"/>
            <a:r>
              <a:rPr lang="ru-RU" dirty="0" smtClean="0"/>
              <a:t>Предоставление </a:t>
            </a:r>
            <a:r>
              <a:rPr lang="ru-RU" dirty="0" smtClean="0"/>
              <a:t>прочной базы для Управления Инцидентами, Управления Проблемами и Управления Релизами.</a:t>
            </a:r>
          </a:p>
          <a:p>
            <a:pPr lvl="0"/>
            <a:r>
              <a:rPr lang="ru-RU" dirty="0" smtClean="0"/>
              <a:t>Проверка </a:t>
            </a:r>
            <a:r>
              <a:rPr lang="ru-RU" dirty="0" smtClean="0"/>
              <a:t>соответствия конфигурационных записей инфраструктуре (CMDB) и исправление всех отклонений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конфигурацией и учет компьютеров при моделировании </a:t>
            </a:r>
            <a:r>
              <a:rPr lang="ru-RU" dirty="0" err="1" smtClean="0"/>
              <a:t>ИТ-Сервисов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indent="274320">
              <a:buNone/>
            </a:pPr>
            <a:r>
              <a:rPr lang="ru-RU" dirty="0" smtClean="0"/>
              <a:t>Ключевые преимущества, вытекающие </a:t>
            </a:r>
            <a:r>
              <a:rPr lang="ru-RU" dirty="0" smtClean="0"/>
              <a:t>из </a:t>
            </a:r>
            <a:r>
              <a:rPr lang="ru-RU" dirty="0" smtClean="0"/>
              <a:t>управления конфигурацией:</a:t>
            </a:r>
            <a:endParaRPr lang="ru-RU" dirty="0" smtClean="0"/>
          </a:p>
          <a:p>
            <a:pPr lvl="0"/>
            <a:r>
              <a:rPr lang="ru-RU" dirty="0" smtClean="0"/>
              <a:t>Понимание того, как </a:t>
            </a:r>
            <a:r>
              <a:rPr lang="ru-RU" dirty="0" err="1" smtClean="0"/>
              <a:t>ИТ-компоненты</a:t>
            </a:r>
            <a:r>
              <a:rPr lang="ru-RU" dirty="0" smtClean="0"/>
              <a:t> связаны </a:t>
            </a:r>
            <a:r>
              <a:rPr lang="ru-RU" dirty="0" smtClean="0"/>
              <a:t>с ИТ </a:t>
            </a:r>
            <a:r>
              <a:rPr lang="ru-RU" dirty="0" err="1" smtClean="0"/>
              <a:t>бизнес-сервисами</a:t>
            </a:r>
            <a:r>
              <a:rPr lang="ru-RU" dirty="0" smtClean="0"/>
              <a:t> в рамках процесса</a:t>
            </a:r>
          </a:p>
          <a:p>
            <a:pPr lvl="0"/>
            <a:r>
              <a:rPr lang="ru-RU" dirty="0" smtClean="0"/>
              <a:t>Какие прямые и косвенные имущественные затраты связаны с </a:t>
            </a:r>
            <a:r>
              <a:rPr lang="ru-RU" dirty="0" err="1" smtClean="0"/>
              <a:t>ИТ-сервисами</a:t>
            </a:r>
            <a:r>
              <a:rPr lang="ru-RU" dirty="0" smtClean="0"/>
              <a:t> </a:t>
            </a:r>
          </a:p>
          <a:p>
            <a:pPr lvl="0"/>
            <a:r>
              <a:rPr lang="ru-RU" dirty="0" smtClean="0"/>
              <a:t>Как параметры доступности связаны с отдельными </a:t>
            </a:r>
            <a:r>
              <a:rPr lang="ru-RU" dirty="0" err="1" smtClean="0"/>
              <a:t>ИТ-компонентами</a:t>
            </a:r>
            <a:r>
              <a:rPr lang="ru-RU" dirty="0" smtClean="0"/>
              <a:t>, их группами и </a:t>
            </a:r>
            <a:r>
              <a:rPr lang="ru-RU" dirty="0" smtClean="0"/>
              <a:t>общими целями доступности сервиса</a:t>
            </a:r>
          </a:p>
          <a:p>
            <a:pPr lvl="0"/>
            <a:r>
              <a:rPr lang="ru-RU" dirty="0" smtClean="0"/>
              <a:t>Какие </a:t>
            </a:r>
            <a:r>
              <a:rPr lang="ru-RU" dirty="0" err="1" smtClean="0"/>
              <a:t>ИТ-компоненты</a:t>
            </a:r>
            <a:r>
              <a:rPr lang="ru-RU" dirty="0" smtClean="0"/>
              <a:t> </a:t>
            </a:r>
            <a:r>
              <a:rPr lang="ru-RU" dirty="0" smtClean="0"/>
              <a:t>обеспечивают </a:t>
            </a:r>
            <a:r>
              <a:rPr lang="ru-RU" dirty="0" smtClean="0"/>
              <a:t>несколько сервисов</a:t>
            </a:r>
          </a:p>
          <a:p>
            <a:pPr lvl="0"/>
            <a:r>
              <a:rPr lang="ru-RU" dirty="0" smtClean="0"/>
              <a:t>Как определяется приоритет </a:t>
            </a:r>
            <a:r>
              <a:rPr lang="ru-RU" dirty="0" err="1" smtClean="0"/>
              <a:t>ИТ-компонент</a:t>
            </a:r>
            <a:r>
              <a:rPr lang="ru-RU" dirty="0" smtClean="0"/>
              <a:t> в </a:t>
            </a:r>
            <a:r>
              <a:rPr lang="ru-RU" dirty="0" smtClean="0"/>
              <a:t>отношении критичности бизнеса и функций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</TotalTime>
  <Words>909</Words>
  <PresentationFormat>Экран (4:3)</PresentationFormat>
  <Paragraphs>80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Начальная</vt:lpstr>
      <vt:lpstr>Методы формирования стоимости ИТ-сервисов</vt:lpstr>
      <vt:lpstr>Введение</vt:lpstr>
      <vt:lpstr>IT-сервис</vt:lpstr>
      <vt:lpstr>Базовые определения относительно IT- сервисов</vt:lpstr>
      <vt:lpstr>Два основных вида IT-сервисов</vt:lpstr>
      <vt:lpstr>Классификация IT-сервисов</vt:lpstr>
      <vt:lpstr>Порядок определения сервисов</vt:lpstr>
      <vt:lpstr>Задача управления конфигурацией</vt:lpstr>
      <vt:lpstr>Управление конфигурацией и учет компьютеров при моделировании ИТ-Сервисов</vt:lpstr>
      <vt:lpstr>Финансовое управление для ИТ-сервисов</vt:lpstr>
      <vt:lpstr>Два подхода понимания ИТ-затрат</vt:lpstr>
      <vt:lpstr>Расчет затрат на сервис</vt:lpstr>
      <vt:lpstr>Компонентные сервисы</vt:lpstr>
      <vt:lpstr>Шаги по расчету затрат на сервис</vt:lpstr>
      <vt:lpstr>Заключение</vt:lpstr>
      <vt:lpstr>Список источников и литературы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формирования стоимости ИТ-сервисов</dc:title>
  <dc:creator>Храмов</dc:creator>
  <cp:lastModifiedBy>Храмова</cp:lastModifiedBy>
  <cp:revision>15</cp:revision>
  <dcterms:created xsi:type="dcterms:W3CDTF">2019-12-24T22:11:49Z</dcterms:created>
  <dcterms:modified xsi:type="dcterms:W3CDTF">2019-12-25T01:01:56Z</dcterms:modified>
</cp:coreProperties>
</file>