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9" r:id="rId4"/>
    <p:sldId id="266" r:id="rId5"/>
    <p:sldId id="267" r:id="rId6"/>
    <p:sldId id="257" r:id="rId7"/>
    <p:sldId id="268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934" autoAdjust="0"/>
    <p:restoredTop sz="92125" autoAdjust="0"/>
  </p:normalViewPr>
  <p:slideViewPr>
    <p:cSldViewPr snapToGrid="0">
      <p:cViewPr>
        <p:scale>
          <a:sx n="50" d="100"/>
          <a:sy n="50" d="100"/>
        </p:scale>
        <p:origin x="-78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735566-1251-43E9-A681-7138A7680B32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D9DCF53-FBDB-4114-B8F6-674F672744DA}">
      <dgm:prSet phldrT="[Текст]"/>
      <dgm:spPr/>
      <dgm:t>
        <a:bodyPr/>
        <a:lstStyle/>
        <a:p>
          <a:r>
            <a:rPr lang="ru-RU" dirty="0" smtClean="0"/>
            <a:t>Стимулирующие факторы игрофикации</a:t>
          </a:r>
          <a:endParaRPr lang="ru-RU" dirty="0"/>
        </a:p>
      </dgm:t>
    </dgm:pt>
    <dgm:pt modelId="{C382B614-67F6-4ED7-AF74-B245896918BD}" type="parTrans" cxnId="{9035955C-E6BA-415A-87B5-CFA357AA78C3}">
      <dgm:prSet/>
      <dgm:spPr/>
      <dgm:t>
        <a:bodyPr/>
        <a:lstStyle/>
        <a:p>
          <a:endParaRPr lang="ru-RU"/>
        </a:p>
      </dgm:t>
    </dgm:pt>
    <dgm:pt modelId="{4DA196FE-AD43-48A2-B950-1434C82147AC}" type="sibTrans" cxnId="{9035955C-E6BA-415A-87B5-CFA357AA78C3}">
      <dgm:prSet/>
      <dgm:spPr/>
      <dgm:t>
        <a:bodyPr/>
        <a:lstStyle/>
        <a:p>
          <a:endParaRPr lang="ru-RU"/>
        </a:p>
      </dgm:t>
    </dgm:pt>
    <dgm:pt modelId="{DB35C1AE-CBF2-4A25-A2FF-22374448679B}">
      <dgm:prSet phldrT="[Текст]"/>
      <dgm:spPr/>
      <dgm:t>
        <a:bodyPr/>
        <a:lstStyle/>
        <a:p>
          <a:r>
            <a:rPr lang="ru-RU" b="1" i="0" u="sng" dirty="0" smtClean="0"/>
            <a:t>Структурированные правила и цели</a:t>
          </a:r>
          <a:r>
            <a:rPr lang="ru-RU" b="0" i="0" dirty="0" smtClean="0"/>
            <a:t>: </a:t>
          </a:r>
        </a:p>
        <a:p>
          <a:r>
            <a:rPr lang="ru-RU" b="0" i="0" dirty="0" smtClean="0"/>
            <a:t>как и в любой хорошей игре, необходимо определить комплекс четких правил и целей, направляющих игроков на пути к достижениям и вовлеченности.</a:t>
          </a:r>
          <a:endParaRPr lang="ru-RU" dirty="0"/>
        </a:p>
      </dgm:t>
    </dgm:pt>
    <dgm:pt modelId="{3B8697F9-DC0F-41E4-B38E-4A6E5FB82D04}" type="parTrans" cxnId="{4DD290AB-CB72-496D-9394-04CF8869CD1D}">
      <dgm:prSet/>
      <dgm:spPr/>
      <dgm:t>
        <a:bodyPr/>
        <a:lstStyle/>
        <a:p>
          <a:endParaRPr lang="ru-RU"/>
        </a:p>
      </dgm:t>
    </dgm:pt>
    <dgm:pt modelId="{6C301006-F4F2-4BCF-B16C-33DE467ED0A2}" type="sibTrans" cxnId="{4DD290AB-CB72-496D-9394-04CF8869CD1D}">
      <dgm:prSet/>
      <dgm:spPr/>
      <dgm:t>
        <a:bodyPr/>
        <a:lstStyle/>
        <a:p>
          <a:endParaRPr lang="ru-RU"/>
        </a:p>
      </dgm:t>
    </dgm:pt>
    <dgm:pt modelId="{A1B1C9E6-B4F0-4C89-8B42-1DBF4ED1B7FC}">
      <dgm:prSet phldrT="[Текст]"/>
      <dgm:spPr/>
      <dgm:t>
        <a:bodyPr/>
        <a:lstStyle/>
        <a:p>
          <a:r>
            <a:rPr lang="ru-RU" b="1" i="0" u="sng" dirty="0" smtClean="0"/>
            <a:t>Выполнимые задания</a:t>
          </a:r>
          <a:r>
            <a:rPr lang="ru-RU" b="0" i="0" dirty="0" smtClean="0"/>
            <a:t>: </a:t>
          </a:r>
        </a:p>
        <a:p>
          <a:r>
            <a:rPr lang="ru-RU" b="0" i="0" dirty="0" smtClean="0"/>
            <a:t>трудные задания делают процесс интересным, но нельзя забывать об их выполнимости — только так можно поддержать активность пользователя.</a:t>
          </a:r>
          <a:endParaRPr lang="ru-RU" dirty="0"/>
        </a:p>
      </dgm:t>
    </dgm:pt>
    <dgm:pt modelId="{40F9DEB4-D705-4694-9A04-8EFED4DEF72D}" type="parTrans" cxnId="{97483BEE-223C-4F2A-ACAA-3F1A5FA63650}">
      <dgm:prSet/>
      <dgm:spPr/>
      <dgm:t>
        <a:bodyPr/>
        <a:lstStyle/>
        <a:p>
          <a:endParaRPr lang="ru-RU"/>
        </a:p>
      </dgm:t>
    </dgm:pt>
    <dgm:pt modelId="{C7A87E03-5865-41AE-9B46-B5D2E91458ED}" type="sibTrans" cxnId="{97483BEE-223C-4F2A-ACAA-3F1A5FA63650}">
      <dgm:prSet/>
      <dgm:spPr/>
      <dgm:t>
        <a:bodyPr/>
        <a:lstStyle/>
        <a:p>
          <a:endParaRPr lang="ru-RU"/>
        </a:p>
      </dgm:t>
    </dgm:pt>
    <dgm:pt modelId="{555FF9FD-0D40-4544-9E97-78ECEEFDB338}">
      <dgm:prSet phldrT="[Текст]"/>
      <dgm:spPr/>
      <dgm:t>
        <a:bodyPr/>
        <a:lstStyle/>
        <a:p>
          <a:r>
            <a:rPr lang="ru-RU" b="1" i="0" u="sng" dirty="0" smtClean="0"/>
            <a:t>Интересный сюжет:</a:t>
          </a:r>
        </a:p>
        <a:p>
          <a:r>
            <a:rPr lang="ru-RU" b="0" i="0" dirty="0" smtClean="0"/>
            <a:t>чтобы привлечь участников, необходимо подкрепить цели захватывающей идей.</a:t>
          </a:r>
          <a:endParaRPr lang="ru-RU" dirty="0"/>
        </a:p>
      </dgm:t>
    </dgm:pt>
    <dgm:pt modelId="{2DE98FF8-19AF-4452-B3BC-720E7B7B6897}" type="parTrans" cxnId="{D79B202F-D3B7-4B99-A375-E973099D38FE}">
      <dgm:prSet/>
      <dgm:spPr/>
      <dgm:t>
        <a:bodyPr/>
        <a:lstStyle/>
        <a:p>
          <a:endParaRPr lang="ru-RU"/>
        </a:p>
      </dgm:t>
    </dgm:pt>
    <dgm:pt modelId="{50F69841-51F8-488D-BE6A-80B1CAAA74C1}" type="sibTrans" cxnId="{D79B202F-D3B7-4B99-A375-E973099D38FE}">
      <dgm:prSet/>
      <dgm:spPr/>
      <dgm:t>
        <a:bodyPr/>
        <a:lstStyle/>
        <a:p>
          <a:endParaRPr lang="ru-RU"/>
        </a:p>
      </dgm:t>
    </dgm:pt>
    <dgm:pt modelId="{53233B86-02B7-42B9-9228-BD9F8BEB32E4}">
      <dgm:prSet phldrT="[Текст]"/>
      <dgm:spPr/>
      <dgm:t>
        <a:bodyPr/>
        <a:lstStyle/>
        <a:p>
          <a:r>
            <a:rPr lang="ru-RU" b="1" i="0" u="sng" dirty="0" smtClean="0"/>
            <a:t>Постоянная обратная связь: </a:t>
          </a:r>
        </a:p>
        <a:p>
          <a:r>
            <a:rPr lang="ru-RU" b="0" i="0" dirty="0" smtClean="0"/>
            <a:t>вовлеченность поддерживается за счет постоянной обратной связи.</a:t>
          </a:r>
          <a:endParaRPr lang="ru-RU" dirty="0"/>
        </a:p>
      </dgm:t>
    </dgm:pt>
    <dgm:pt modelId="{947C7373-7067-49DB-A01D-02B5A2D1C872}" type="parTrans" cxnId="{EEC6E781-374B-4830-9BE5-AA75F4BD44F8}">
      <dgm:prSet/>
      <dgm:spPr/>
      <dgm:t>
        <a:bodyPr/>
        <a:lstStyle/>
        <a:p>
          <a:endParaRPr lang="ru-RU"/>
        </a:p>
      </dgm:t>
    </dgm:pt>
    <dgm:pt modelId="{4F65D146-BB09-4C3F-BF61-7539D764CC68}" type="sibTrans" cxnId="{EEC6E781-374B-4830-9BE5-AA75F4BD44F8}">
      <dgm:prSet/>
      <dgm:spPr/>
      <dgm:t>
        <a:bodyPr/>
        <a:lstStyle/>
        <a:p>
          <a:endParaRPr lang="ru-RU"/>
        </a:p>
      </dgm:t>
    </dgm:pt>
    <dgm:pt modelId="{33ED2C87-CBD4-494D-B16C-D5DA05577E52}" type="pres">
      <dgm:prSet presAssocID="{00735566-1251-43E9-A681-7138A7680B3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FF9EA2-0EEC-49C5-A820-2854753AE65D}" type="pres">
      <dgm:prSet presAssocID="{1D9DCF53-FBDB-4114-B8F6-674F672744DA}" presName="roof" presStyleLbl="dkBgShp" presStyleIdx="0" presStyleCnt="2"/>
      <dgm:spPr/>
      <dgm:t>
        <a:bodyPr/>
        <a:lstStyle/>
        <a:p>
          <a:endParaRPr lang="ru-RU"/>
        </a:p>
      </dgm:t>
    </dgm:pt>
    <dgm:pt modelId="{2A4D5855-D5CF-45CF-81FE-232C0104EB84}" type="pres">
      <dgm:prSet presAssocID="{1D9DCF53-FBDB-4114-B8F6-674F672744DA}" presName="pillars" presStyleCnt="0"/>
      <dgm:spPr/>
    </dgm:pt>
    <dgm:pt modelId="{83359607-B3C2-465B-8E5E-8B456388BE6E}" type="pres">
      <dgm:prSet presAssocID="{1D9DCF53-FBDB-4114-B8F6-674F672744DA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7E7E1AC-7431-4378-A4EF-A4010173E7DF}" type="pres">
      <dgm:prSet presAssocID="{53233B86-02B7-42B9-9228-BD9F8BEB32E4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D947B04-ECE8-497D-B68D-DC3327BF86D1}" type="pres">
      <dgm:prSet presAssocID="{A1B1C9E6-B4F0-4C89-8B42-1DBF4ED1B7FC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33CF2D-0992-48FA-8A60-24C423B84810}" type="pres">
      <dgm:prSet presAssocID="{555FF9FD-0D40-4544-9E97-78ECEEFDB338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C5E8EB-02B1-44F2-B485-554474AFA3E0}" type="pres">
      <dgm:prSet presAssocID="{1D9DCF53-FBDB-4114-B8F6-674F672744DA}" presName="base" presStyleLbl="dkBgShp" presStyleIdx="1" presStyleCnt="2"/>
      <dgm:spPr/>
    </dgm:pt>
  </dgm:ptLst>
  <dgm:cxnLst>
    <dgm:cxn modelId="{9CD43728-63FC-4599-9F2F-97B145B9E474}" type="presOf" srcId="{53233B86-02B7-42B9-9228-BD9F8BEB32E4}" destId="{17E7E1AC-7431-4378-A4EF-A4010173E7DF}" srcOrd="0" destOrd="0" presId="urn:microsoft.com/office/officeart/2005/8/layout/hList3"/>
    <dgm:cxn modelId="{1AA4053D-6481-4675-B717-6184F7ED903B}" type="presOf" srcId="{00735566-1251-43E9-A681-7138A7680B32}" destId="{33ED2C87-CBD4-494D-B16C-D5DA05577E52}" srcOrd="0" destOrd="0" presId="urn:microsoft.com/office/officeart/2005/8/layout/hList3"/>
    <dgm:cxn modelId="{9035955C-E6BA-415A-87B5-CFA357AA78C3}" srcId="{00735566-1251-43E9-A681-7138A7680B32}" destId="{1D9DCF53-FBDB-4114-B8F6-674F672744DA}" srcOrd="0" destOrd="0" parTransId="{C382B614-67F6-4ED7-AF74-B245896918BD}" sibTransId="{4DA196FE-AD43-48A2-B950-1434C82147AC}"/>
    <dgm:cxn modelId="{C47ABC9F-59EA-45BF-B07A-13610719EE5A}" type="presOf" srcId="{555FF9FD-0D40-4544-9E97-78ECEEFDB338}" destId="{CB33CF2D-0992-48FA-8A60-24C423B84810}" srcOrd="0" destOrd="0" presId="urn:microsoft.com/office/officeart/2005/8/layout/hList3"/>
    <dgm:cxn modelId="{D79B202F-D3B7-4B99-A375-E973099D38FE}" srcId="{1D9DCF53-FBDB-4114-B8F6-674F672744DA}" destId="{555FF9FD-0D40-4544-9E97-78ECEEFDB338}" srcOrd="3" destOrd="0" parTransId="{2DE98FF8-19AF-4452-B3BC-720E7B7B6897}" sibTransId="{50F69841-51F8-488D-BE6A-80B1CAAA74C1}"/>
    <dgm:cxn modelId="{9F91241E-900E-4D8A-A98F-C9D351C0BAE0}" type="presOf" srcId="{DB35C1AE-CBF2-4A25-A2FF-22374448679B}" destId="{83359607-B3C2-465B-8E5E-8B456388BE6E}" srcOrd="0" destOrd="0" presId="urn:microsoft.com/office/officeart/2005/8/layout/hList3"/>
    <dgm:cxn modelId="{C843D581-12EA-4F5B-AB29-D48556082FE9}" type="presOf" srcId="{A1B1C9E6-B4F0-4C89-8B42-1DBF4ED1B7FC}" destId="{2D947B04-ECE8-497D-B68D-DC3327BF86D1}" srcOrd="0" destOrd="0" presId="urn:microsoft.com/office/officeart/2005/8/layout/hList3"/>
    <dgm:cxn modelId="{97483BEE-223C-4F2A-ACAA-3F1A5FA63650}" srcId="{1D9DCF53-FBDB-4114-B8F6-674F672744DA}" destId="{A1B1C9E6-B4F0-4C89-8B42-1DBF4ED1B7FC}" srcOrd="2" destOrd="0" parTransId="{40F9DEB4-D705-4694-9A04-8EFED4DEF72D}" sibTransId="{C7A87E03-5865-41AE-9B46-B5D2E91458ED}"/>
    <dgm:cxn modelId="{EEC6E781-374B-4830-9BE5-AA75F4BD44F8}" srcId="{1D9DCF53-FBDB-4114-B8F6-674F672744DA}" destId="{53233B86-02B7-42B9-9228-BD9F8BEB32E4}" srcOrd="1" destOrd="0" parTransId="{947C7373-7067-49DB-A01D-02B5A2D1C872}" sibTransId="{4F65D146-BB09-4C3F-BF61-7539D764CC68}"/>
    <dgm:cxn modelId="{4DD290AB-CB72-496D-9394-04CF8869CD1D}" srcId="{1D9DCF53-FBDB-4114-B8F6-674F672744DA}" destId="{DB35C1AE-CBF2-4A25-A2FF-22374448679B}" srcOrd="0" destOrd="0" parTransId="{3B8697F9-DC0F-41E4-B38E-4A6E5FB82D04}" sibTransId="{6C301006-F4F2-4BCF-B16C-33DE467ED0A2}"/>
    <dgm:cxn modelId="{6C9E4744-9DA8-428A-A921-2ADB81907F94}" type="presOf" srcId="{1D9DCF53-FBDB-4114-B8F6-674F672744DA}" destId="{71FF9EA2-0EEC-49C5-A820-2854753AE65D}" srcOrd="0" destOrd="0" presId="urn:microsoft.com/office/officeart/2005/8/layout/hList3"/>
    <dgm:cxn modelId="{E599D523-386F-44EA-B67B-F7B4B1E9B06F}" type="presParOf" srcId="{33ED2C87-CBD4-494D-B16C-D5DA05577E52}" destId="{71FF9EA2-0EEC-49C5-A820-2854753AE65D}" srcOrd="0" destOrd="0" presId="urn:microsoft.com/office/officeart/2005/8/layout/hList3"/>
    <dgm:cxn modelId="{941A07A4-5E58-45C8-98AD-9F040EC7BCA2}" type="presParOf" srcId="{33ED2C87-CBD4-494D-B16C-D5DA05577E52}" destId="{2A4D5855-D5CF-45CF-81FE-232C0104EB84}" srcOrd="1" destOrd="0" presId="urn:microsoft.com/office/officeart/2005/8/layout/hList3"/>
    <dgm:cxn modelId="{A2A36D50-0B52-48BC-91A7-9F822267D845}" type="presParOf" srcId="{2A4D5855-D5CF-45CF-81FE-232C0104EB84}" destId="{83359607-B3C2-465B-8E5E-8B456388BE6E}" srcOrd="0" destOrd="0" presId="urn:microsoft.com/office/officeart/2005/8/layout/hList3"/>
    <dgm:cxn modelId="{1FD94D44-B3D8-48AF-A238-D576C4515A8A}" type="presParOf" srcId="{2A4D5855-D5CF-45CF-81FE-232C0104EB84}" destId="{17E7E1AC-7431-4378-A4EF-A4010173E7DF}" srcOrd="1" destOrd="0" presId="urn:microsoft.com/office/officeart/2005/8/layout/hList3"/>
    <dgm:cxn modelId="{50FF47C0-79E4-47F4-A9D1-A5A934BC34A9}" type="presParOf" srcId="{2A4D5855-D5CF-45CF-81FE-232C0104EB84}" destId="{2D947B04-ECE8-497D-B68D-DC3327BF86D1}" srcOrd="2" destOrd="0" presId="urn:microsoft.com/office/officeart/2005/8/layout/hList3"/>
    <dgm:cxn modelId="{1526D78A-6AE4-416D-A6C4-EDCEAF0D892C}" type="presParOf" srcId="{2A4D5855-D5CF-45CF-81FE-232C0104EB84}" destId="{CB33CF2D-0992-48FA-8A60-24C423B84810}" srcOrd="3" destOrd="0" presId="urn:microsoft.com/office/officeart/2005/8/layout/hList3"/>
    <dgm:cxn modelId="{D96A4090-32D2-41AA-87F3-41CEAA2766EE}" type="presParOf" srcId="{33ED2C87-CBD4-494D-B16C-D5DA05577E52}" destId="{D2C5E8EB-02B1-44F2-B485-554474AFA3E0}" srcOrd="2" destOrd="0" presId="urn:microsoft.com/office/officeart/2005/8/layout/hLis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E75A7B9-40C0-4F2F-8F6C-8CFC0451057D}" type="datetimeFigureOut">
              <a:rPr lang="ru-RU" smtClean="0"/>
              <a:pPr/>
              <a:t>30.03.2018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2211197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30.03.2018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0052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30.03.2018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194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30.03.2018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4195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30.03.2018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251102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30.03.2018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0391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30.03.2018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4272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30.03.2018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4002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30.03.2018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94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30.03.2018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941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30.03.2018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8594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E75A7B9-40C0-4F2F-8F6C-8CFC0451057D}" type="datetimeFigureOut">
              <a:rPr lang="ru-RU" smtClean="0"/>
              <a:pPr/>
              <a:t>30.03.2018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4808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05722" y="5867400"/>
            <a:ext cx="2643378" cy="7239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 smtClean="0"/>
              <a:t>РГПУ </a:t>
            </a:r>
            <a:r>
              <a:rPr lang="ru-RU" sz="1800" dirty="0" err="1" smtClean="0"/>
              <a:t>им.Герцена</a:t>
            </a: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 smtClean="0"/>
              <a:t>ИВТ-1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 smtClean="0"/>
              <a:t>Храмов Сергей</a:t>
            </a:r>
          </a:p>
          <a:p>
            <a:endParaRPr lang="ru-RU" sz="1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46149828"/>
              </p:ext>
            </p:extLst>
          </p:nvPr>
        </p:nvGraphicFramePr>
        <p:xfrm>
          <a:off x="1261872" y="758952"/>
          <a:ext cx="6875780" cy="4094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75780">
                  <a:extLst>
                    <a:ext uri="{9D8B030D-6E8A-4147-A177-3AD203B41FA5}">
                      <a16:colId xmlns="" xmlns:a16="http://schemas.microsoft.com/office/drawing/2014/main" val="1912885241"/>
                    </a:ext>
                  </a:extLst>
                </a:gridCol>
              </a:tblGrid>
              <a:tr h="143986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 smtClean="0">
                          <a:effectLst/>
                        </a:rPr>
                        <a:t>Геймификация – внедрение игровых механизмов в образовательном процессе.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72003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137160" marB="137160"/>
                </a:tc>
                <a:extLst>
                  <a:ext uri="{0D108BD9-81ED-4DB2-BD59-A6C34878D82A}">
                    <a16:rowId xmlns="" xmlns:a16="http://schemas.microsoft.com/office/drawing/2014/main" val="764346972"/>
                  </a:ext>
                </a:extLst>
              </a:tr>
            </a:tbl>
          </a:graphicData>
        </a:graphic>
      </p:graphicFrame>
      <p:sp>
        <p:nvSpPr>
          <p:cNvPr id="6" name="Подзаголовок 2"/>
          <p:cNvSpPr txBox="1">
            <a:spLocks/>
          </p:cNvSpPr>
          <p:nvPr/>
        </p:nvSpPr>
        <p:spPr>
          <a:xfrm>
            <a:off x="4699762" y="6496050"/>
            <a:ext cx="2871978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Санкт-Петербург, 201</a:t>
            </a:r>
            <a:r>
              <a:rPr lang="en-US" sz="1800" dirty="0" smtClean="0"/>
              <a:t>8</a:t>
            </a:r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34107291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 такое?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Игрофикация (геймификация, </a:t>
            </a:r>
            <a:r>
              <a:rPr lang="ru-RU" sz="2800" dirty="0" err="1" smtClean="0"/>
              <a:t>геймизация</a:t>
            </a:r>
            <a:r>
              <a:rPr lang="ru-RU" sz="2800" dirty="0" smtClean="0"/>
              <a:t>) — </a:t>
            </a:r>
            <a:r>
              <a:rPr lang="ru-RU" sz="2800" dirty="0" err="1" smtClean="0"/>
              <a:t>применениеигровых</a:t>
            </a:r>
            <a:r>
              <a:rPr lang="ru-RU" sz="2800" dirty="0" smtClean="0"/>
              <a:t> элементов в неигровых процессах. </a:t>
            </a:r>
          </a:p>
          <a:p>
            <a:r>
              <a:rPr lang="ru-RU" sz="2800" dirty="0" smtClean="0"/>
              <a:t>Её применяют в различных сферах с целью привлечения пользователей и потребителей, повышения их вовлечённости в решении задач, использование продуктов, услуг.</a:t>
            </a:r>
            <a:endParaRPr lang="ru-RU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Гейб</a:t>
            </a:r>
            <a:r>
              <a:rPr lang="ru-RU" dirty="0" smtClean="0"/>
              <a:t> </a:t>
            </a:r>
            <a:r>
              <a:rPr lang="ru-RU" dirty="0" err="1" smtClean="0"/>
              <a:t>Зихерман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 2011г. в Нью-Йорке психолог </a:t>
            </a:r>
            <a:br>
              <a:rPr lang="ru-RU" sz="2800" dirty="0" smtClean="0"/>
            </a:br>
            <a:r>
              <a:rPr lang="ru-RU" sz="2800" dirty="0" err="1" smtClean="0"/>
              <a:t>Гейб</a:t>
            </a:r>
            <a:r>
              <a:rPr lang="ru-RU" sz="2800" dirty="0" smtClean="0"/>
              <a:t> </a:t>
            </a:r>
            <a:r>
              <a:rPr lang="ru-RU" sz="2800" dirty="0" err="1" smtClean="0"/>
              <a:t>Зихерман</a:t>
            </a:r>
            <a:r>
              <a:rPr lang="ru-RU" sz="2800" dirty="0" smtClean="0"/>
              <a:t> провел первый </a:t>
            </a:r>
            <a:br>
              <a:rPr lang="ru-RU" sz="2800" dirty="0" smtClean="0"/>
            </a:br>
            <a:r>
              <a:rPr lang="ru-RU" sz="2800" dirty="0" smtClean="0"/>
              <a:t>«</a:t>
            </a:r>
            <a:r>
              <a:rPr lang="ru-RU" sz="2800" dirty="0" err="1" smtClean="0"/>
              <a:t>Игрофикационный</a:t>
            </a:r>
            <a:r>
              <a:rPr lang="ru-RU" sz="2800" dirty="0" smtClean="0"/>
              <a:t> саммит» - </a:t>
            </a:r>
            <a:br>
              <a:rPr lang="ru-RU" sz="2800" dirty="0" smtClean="0"/>
            </a:br>
            <a:r>
              <a:rPr lang="ru-RU" sz="2800" dirty="0" smtClean="0"/>
              <a:t>крупный международный форум, </a:t>
            </a:r>
            <a:br>
              <a:rPr lang="ru-RU" sz="2800" dirty="0" smtClean="0"/>
            </a:br>
            <a:r>
              <a:rPr lang="ru-RU" sz="2800" dirty="0" smtClean="0"/>
              <a:t>который стал традиционным. На </a:t>
            </a:r>
            <a:br>
              <a:rPr lang="ru-RU" sz="2800" dirty="0" smtClean="0"/>
            </a:br>
            <a:r>
              <a:rPr lang="ru-RU" sz="2800" dirty="0" smtClean="0"/>
              <a:t>этом саммите обсуждаются </a:t>
            </a:r>
            <a:br>
              <a:rPr lang="ru-RU" sz="2800" dirty="0" smtClean="0"/>
            </a:br>
            <a:r>
              <a:rPr lang="ru-RU" sz="2800" dirty="0" smtClean="0"/>
              <a:t>геймификация и пути ее</a:t>
            </a:r>
            <a:br>
              <a:rPr lang="ru-RU" sz="2800" dirty="0" smtClean="0"/>
            </a:br>
            <a:r>
              <a:rPr lang="ru-RU" sz="2800" dirty="0" smtClean="0"/>
              <a:t>интеграции </a:t>
            </a:r>
            <a:r>
              <a:rPr lang="ru-RU" sz="2800" smtClean="0"/>
              <a:t>во все сферы общества.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2546" y="1847850"/>
            <a:ext cx="3489341" cy="476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образовательном процессе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Сама по себе геймификация не несет содержания, а является средством организации образовательной деятельности. </a:t>
            </a:r>
          </a:p>
          <a:p>
            <a:r>
              <a:rPr lang="ru-RU" sz="2800" dirty="0" smtClean="0"/>
              <a:t>В случае игрофикации процесс игры и процессы образования идут одновременно и параллельно, причем </a:t>
            </a:r>
            <a:r>
              <a:rPr lang="ru-RU" sz="2800" dirty="0" err="1" smtClean="0"/>
              <a:t>игрофикация</a:t>
            </a:r>
            <a:r>
              <a:rPr lang="ru-RU" sz="2800" dirty="0" smtClean="0"/>
              <a:t> не влияет на содержание образования, но мотивирует участников к активности. </a:t>
            </a:r>
            <a:endParaRPr lang="ru-RU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http://specialedtech.net/wp-content/uploads/2015/09/classcraft_ma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035755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2536" name="Picture 8" descr="http://i.imgur.com/ZQZCov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3520"/>
            <a:ext cx="12192000" cy="689152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1204722" y="1790700"/>
            <a:ext cx="8595360" cy="4351337"/>
          </a:xfrm>
        </p:spPr>
        <p:txBody>
          <a:bodyPr>
            <a:noAutofit/>
          </a:bodyPr>
          <a:lstStyle/>
          <a:p>
            <a:r>
              <a:rPr lang="ru-RU" sz="2800" dirty="0" smtClean="0"/>
              <a:t>Игрофикация в образовании – это процесс распространения игры на различные сферы образования, который позволяет рассматривать игру и как метод обучения и воспитания, и как средство организации целостного образовательного процесса. Игрофикация как средство организации процесса обучения и/или воспитания выражается в специально сконструированной на основе игровых элементов и игрового дизайна оболочке для образовательного процесса.</a:t>
            </a:r>
            <a:endParaRPr lang="ru-RU" sz="2800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7255205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427</TotalTime>
  <Words>213</Words>
  <Application>Microsoft Office PowerPoint</Application>
  <PresentationFormat>Произвольный</PresentationFormat>
  <Paragraphs>24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View</vt:lpstr>
      <vt:lpstr>Слайд 1</vt:lpstr>
      <vt:lpstr>Что это такое?</vt:lpstr>
      <vt:lpstr>Гейб Зихерман</vt:lpstr>
      <vt:lpstr>Слайд 4</vt:lpstr>
      <vt:lpstr>В образовательном процессе</vt:lpstr>
      <vt:lpstr>Слайд 6</vt:lpstr>
      <vt:lpstr>Слайд 7</vt:lpstr>
      <vt:lpstr>Итог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User2</dc:creator>
  <cp:lastModifiedBy>Храмова</cp:lastModifiedBy>
  <cp:revision>47</cp:revision>
  <dcterms:created xsi:type="dcterms:W3CDTF">2017-11-14T07:17:33Z</dcterms:created>
  <dcterms:modified xsi:type="dcterms:W3CDTF">2018-03-29T21:57:35Z</dcterms:modified>
</cp:coreProperties>
</file>