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34" autoAdjust="0"/>
    <p:restoredTop sz="94660"/>
  </p:normalViewPr>
  <p:slideViewPr>
    <p:cSldViewPr snapToGrid="0">
      <p:cViewPr>
        <p:scale>
          <a:sx n="50" d="100"/>
          <a:sy n="50" d="100"/>
        </p:scale>
        <p:origin x="-174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52795-C0BD-4474-8A51-6642DE197964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712109-CD80-4F0D-9F90-72D7B6011C01}">
      <dgm:prSet phldrT="[Текст]"/>
      <dgm:spPr/>
      <dgm:t>
        <a:bodyPr/>
        <a:lstStyle/>
        <a:p>
          <a:r>
            <a:rPr lang="ru-RU" b="0" i="0" dirty="0" smtClean="0"/>
            <a:t>объектно-ориентированный JS — конструкторы и фабрики, наследование</a:t>
          </a:r>
          <a:endParaRPr lang="ru-RU" dirty="0"/>
        </a:p>
      </dgm:t>
    </dgm:pt>
    <dgm:pt modelId="{91E92FF3-ED28-42D9-A274-12A3980F8208}" type="parTrans" cxnId="{7917970D-FA93-4B30-8FF7-DC9B912EB38C}">
      <dgm:prSet/>
      <dgm:spPr/>
      <dgm:t>
        <a:bodyPr/>
        <a:lstStyle/>
        <a:p>
          <a:endParaRPr lang="ru-RU"/>
        </a:p>
      </dgm:t>
    </dgm:pt>
    <dgm:pt modelId="{5A0F5529-AA9D-46D8-B7D2-58FDBD7DE8FC}" type="sibTrans" cxnId="{7917970D-FA93-4B30-8FF7-DC9B912EB38C}">
      <dgm:prSet/>
      <dgm:spPr/>
      <dgm:t>
        <a:bodyPr/>
        <a:lstStyle/>
        <a:p>
          <a:endParaRPr lang="ru-RU"/>
        </a:p>
      </dgm:t>
    </dgm:pt>
    <dgm:pt modelId="{B034ACE7-B5AF-4020-ACFC-2AD3238811E3}">
      <dgm:prSet phldrT="[Текст]"/>
      <dgm:spPr/>
      <dgm:t>
        <a:bodyPr/>
        <a:lstStyle/>
        <a:p>
          <a:r>
            <a:rPr lang="ru-RU" b="0" i="0" dirty="0" smtClean="0"/>
            <a:t>функциональный JS — функции высшего порядка, замыкания, рекурсия</a:t>
          </a:r>
          <a:endParaRPr lang="ru-RU" dirty="0"/>
        </a:p>
      </dgm:t>
    </dgm:pt>
    <dgm:pt modelId="{EBC3FF6E-0F8B-47DD-ADA0-C0909CCC66E8}" type="parTrans" cxnId="{E106E537-F0D7-42F7-AE00-4E97A9E79DAE}">
      <dgm:prSet/>
      <dgm:spPr/>
      <dgm:t>
        <a:bodyPr/>
        <a:lstStyle/>
        <a:p>
          <a:endParaRPr lang="ru-RU"/>
        </a:p>
      </dgm:t>
    </dgm:pt>
    <dgm:pt modelId="{64F0AF1B-8773-442D-A77E-92A26B5D5DD2}" type="sibTrans" cxnId="{E106E537-F0D7-42F7-AE00-4E97A9E79DAE}">
      <dgm:prSet/>
      <dgm:spPr/>
      <dgm:t>
        <a:bodyPr/>
        <a:lstStyle/>
        <a:p>
          <a:endParaRPr lang="ru-RU"/>
        </a:p>
      </dgm:t>
    </dgm:pt>
    <dgm:pt modelId="{1063172E-BFC6-4D4A-9F07-863D42F61AC5}">
      <dgm:prSet phldrT="[Текст]"/>
      <dgm:spPr/>
      <dgm:t>
        <a:bodyPr/>
        <a:lstStyle/>
        <a:p>
          <a:r>
            <a:rPr lang="ru-RU" b="0" i="0" dirty="0" smtClean="0"/>
            <a:t>спецификации тестов </a:t>
          </a:r>
          <a:r>
            <a:rPr lang="en-US" b="0" i="0" dirty="0" smtClean="0"/>
            <a:t>Jasmine</a:t>
          </a:r>
          <a:endParaRPr lang="ru-RU" dirty="0"/>
        </a:p>
      </dgm:t>
    </dgm:pt>
    <dgm:pt modelId="{88958FC6-A63A-4FE6-9417-8D0FF48ABB12}" type="parTrans" cxnId="{A74CCA36-C0EF-4E4B-B108-3BFBFB3C99EC}">
      <dgm:prSet/>
      <dgm:spPr/>
      <dgm:t>
        <a:bodyPr/>
        <a:lstStyle/>
        <a:p>
          <a:endParaRPr lang="ru-RU"/>
        </a:p>
      </dgm:t>
    </dgm:pt>
    <dgm:pt modelId="{1768F87C-D5CF-46D2-B7F0-34042224EBBA}" type="sibTrans" cxnId="{A74CCA36-C0EF-4E4B-B108-3BFBFB3C99EC}">
      <dgm:prSet/>
      <dgm:spPr/>
      <dgm:t>
        <a:bodyPr/>
        <a:lstStyle/>
        <a:p>
          <a:endParaRPr lang="ru-RU"/>
        </a:p>
      </dgm:t>
    </dgm:pt>
    <dgm:pt modelId="{33129FF0-7A2B-4CAC-9827-699E9E37927D}">
      <dgm:prSet phldrT="[Текст]"/>
      <dgm:spPr/>
      <dgm:t>
        <a:bodyPr/>
        <a:lstStyle/>
        <a:p>
          <a:r>
            <a:rPr lang="ru-RU" b="0" i="0" dirty="0" smtClean="0"/>
            <a:t>основы HTML, CSS и </a:t>
          </a:r>
          <a:r>
            <a:rPr lang="ru-RU" b="0" i="0" dirty="0" err="1" smtClean="0"/>
            <a:t>jQuery</a:t>
          </a:r>
          <a:endParaRPr lang="ru-RU" b="1" dirty="0"/>
        </a:p>
      </dgm:t>
    </dgm:pt>
    <dgm:pt modelId="{8840F4D4-A4CD-432D-A8D0-364DD586C8F3}" type="parTrans" cxnId="{39D1B7CE-2C63-4C15-8DB9-C54312390599}">
      <dgm:prSet/>
      <dgm:spPr/>
      <dgm:t>
        <a:bodyPr/>
        <a:lstStyle/>
        <a:p>
          <a:endParaRPr lang="ru-RU"/>
        </a:p>
      </dgm:t>
    </dgm:pt>
    <dgm:pt modelId="{0DB05F0B-3227-4D71-8764-0FD774405EA1}" type="sibTrans" cxnId="{39D1B7CE-2C63-4C15-8DB9-C54312390599}">
      <dgm:prSet/>
      <dgm:spPr/>
      <dgm:t>
        <a:bodyPr/>
        <a:lstStyle/>
        <a:p>
          <a:endParaRPr lang="ru-RU"/>
        </a:p>
      </dgm:t>
    </dgm:pt>
    <dgm:pt modelId="{AD832574-FAE9-40E6-B512-A5019032A92D}" type="pres">
      <dgm:prSet presAssocID="{05C52795-C0BD-4474-8A51-6642DE1979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930906-80BD-419D-A11A-ECA0BF17EE46}" type="pres">
      <dgm:prSet presAssocID="{EE712109-CD80-4F0D-9F90-72D7B6011C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B444E-7F7F-4BA4-857F-044530535CCB}" type="pres">
      <dgm:prSet presAssocID="{5A0F5529-AA9D-46D8-B7D2-58FDBD7DE8FC}" presName="sibTrans" presStyleCnt="0"/>
      <dgm:spPr/>
    </dgm:pt>
    <dgm:pt modelId="{070BEFC5-F6F4-47B8-BBEC-450BEB052643}" type="pres">
      <dgm:prSet presAssocID="{B034ACE7-B5AF-4020-ACFC-2AD3238811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9EA2BE-1F17-453E-85B5-1596A4F28A41}" type="pres">
      <dgm:prSet presAssocID="{64F0AF1B-8773-442D-A77E-92A26B5D5DD2}" presName="sibTrans" presStyleCnt="0"/>
      <dgm:spPr/>
    </dgm:pt>
    <dgm:pt modelId="{60E66691-50BA-4ED3-AE8A-7D458CDCF3A0}" type="pres">
      <dgm:prSet presAssocID="{1063172E-BFC6-4D4A-9F07-863D42F61AC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000B0-4850-4E5C-BBC3-B4F80F857D87}" type="pres">
      <dgm:prSet presAssocID="{1768F87C-D5CF-46D2-B7F0-34042224EBBA}" presName="sibTrans" presStyleCnt="0"/>
      <dgm:spPr/>
    </dgm:pt>
    <dgm:pt modelId="{F4DB12A3-8693-40EB-8DDB-4671B908ABA9}" type="pres">
      <dgm:prSet presAssocID="{33129FF0-7A2B-4CAC-9827-699E9E3792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0D32E38-A8C7-495B-875F-90725AE049E8}" type="presOf" srcId="{33129FF0-7A2B-4CAC-9827-699E9E37927D}" destId="{F4DB12A3-8693-40EB-8DDB-4671B908ABA9}" srcOrd="0" destOrd="0" presId="urn:microsoft.com/office/officeart/2005/8/layout/default#1"/>
    <dgm:cxn modelId="{7917970D-FA93-4B30-8FF7-DC9B912EB38C}" srcId="{05C52795-C0BD-4474-8A51-6642DE197964}" destId="{EE712109-CD80-4F0D-9F90-72D7B6011C01}" srcOrd="0" destOrd="0" parTransId="{91E92FF3-ED28-42D9-A274-12A3980F8208}" sibTransId="{5A0F5529-AA9D-46D8-B7D2-58FDBD7DE8FC}"/>
    <dgm:cxn modelId="{A74CCA36-C0EF-4E4B-B108-3BFBFB3C99EC}" srcId="{05C52795-C0BD-4474-8A51-6642DE197964}" destId="{1063172E-BFC6-4D4A-9F07-863D42F61AC5}" srcOrd="2" destOrd="0" parTransId="{88958FC6-A63A-4FE6-9417-8D0FF48ABB12}" sibTransId="{1768F87C-D5CF-46D2-B7F0-34042224EBBA}"/>
    <dgm:cxn modelId="{39D1B7CE-2C63-4C15-8DB9-C54312390599}" srcId="{05C52795-C0BD-4474-8A51-6642DE197964}" destId="{33129FF0-7A2B-4CAC-9827-699E9E37927D}" srcOrd="3" destOrd="0" parTransId="{8840F4D4-A4CD-432D-A8D0-364DD586C8F3}" sibTransId="{0DB05F0B-3227-4D71-8764-0FD774405EA1}"/>
    <dgm:cxn modelId="{601800AE-9413-4D82-B37A-547E475E3F25}" type="presOf" srcId="{EE712109-CD80-4F0D-9F90-72D7B6011C01}" destId="{3E930906-80BD-419D-A11A-ECA0BF17EE46}" srcOrd="0" destOrd="0" presId="urn:microsoft.com/office/officeart/2005/8/layout/default#1"/>
    <dgm:cxn modelId="{DB43CABA-1ACD-44AE-8408-12E8FAAEC995}" type="presOf" srcId="{1063172E-BFC6-4D4A-9F07-863D42F61AC5}" destId="{60E66691-50BA-4ED3-AE8A-7D458CDCF3A0}" srcOrd="0" destOrd="0" presId="urn:microsoft.com/office/officeart/2005/8/layout/default#1"/>
    <dgm:cxn modelId="{E106E537-F0D7-42F7-AE00-4E97A9E79DAE}" srcId="{05C52795-C0BD-4474-8A51-6642DE197964}" destId="{B034ACE7-B5AF-4020-ACFC-2AD3238811E3}" srcOrd="1" destOrd="0" parTransId="{EBC3FF6E-0F8B-47DD-ADA0-C0909CCC66E8}" sibTransId="{64F0AF1B-8773-442D-A77E-92A26B5D5DD2}"/>
    <dgm:cxn modelId="{C974F608-A15F-402A-BEFA-DA89F206F10C}" type="presOf" srcId="{05C52795-C0BD-4474-8A51-6642DE197964}" destId="{AD832574-FAE9-40E6-B512-A5019032A92D}" srcOrd="0" destOrd="0" presId="urn:microsoft.com/office/officeart/2005/8/layout/default#1"/>
    <dgm:cxn modelId="{EE451AA5-1154-4DE0-AFF1-C53C541AE74D}" type="presOf" srcId="{B034ACE7-B5AF-4020-ACFC-2AD3238811E3}" destId="{070BEFC5-F6F4-47B8-BBEC-450BEB052643}" srcOrd="0" destOrd="0" presId="urn:microsoft.com/office/officeart/2005/8/layout/default#1"/>
    <dgm:cxn modelId="{792D8A46-7A3C-485F-B26E-8EF3A00DD69A}" type="presParOf" srcId="{AD832574-FAE9-40E6-B512-A5019032A92D}" destId="{3E930906-80BD-419D-A11A-ECA0BF17EE46}" srcOrd="0" destOrd="0" presId="urn:microsoft.com/office/officeart/2005/8/layout/default#1"/>
    <dgm:cxn modelId="{A2ADA27B-2A6D-4ECD-919D-B009848ED57A}" type="presParOf" srcId="{AD832574-FAE9-40E6-B512-A5019032A92D}" destId="{303B444E-7F7F-4BA4-857F-044530535CCB}" srcOrd="1" destOrd="0" presId="urn:microsoft.com/office/officeart/2005/8/layout/default#1"/>
    <dgm:cxn modelId="{546738AF-13A6-499A-A050-15E009830792}" type="presParOf" srcId="{AD832574-FAE9-40E6-B512-A5019032A92D}" destId="{070BEFC5-F6F4-47B8-BBEC-450BEB052643}" srcOrd="2" destOrd="0" presId="urn:microsoft.com/office/officeart/2005/8/layout/default#1"/>
    <dgm:cxn modelId="{EA4854DD-7365-4B4A-BC4A-89AF4ADE233E}" type="presParOf" srcId="{AD832574-FAE9-40E6-B512-A5019032A92D}" destId="{159EA2BE-1F17-453E-85B5-1596A4F28A41}" srcOrd="3" destOrd="0" presId="urn:microsoft.com/office/officeart/2005/8/layout/default#1"/>
    <dgm:cxn modelId="{FFF68C3E-A113-4897-A218-7539DE62F23A}" type="presParOf" srcId="{AD832574-FAE9-40E6-B512-A5019032A92D}" destId="{60E66691-50BA-4ED3-AE8A-7D458CDCF3A0}" srcOrd="4" destOrd="0" presId="urn:microsoft.com/office/officeart/2005/8/layout/default#1"/>
    <dgm:cxn modelId="{B427EA47-0920-4422-9046-F4E4F200145E}" type="presParOf" srcId="{AD832574-FAE9-40E6-B512-A5019032A92D}" destId="{6FF000B0-4850-4E5C-BBC3-B4F80F857D87}" srcOrd="5" destOrd="0" presId="urn:microsoft.com/office/officeart/2005/8/layout/default#1"/>
    <dgm:cxn modelId="{C2F58D4E-A9BE-4704-98A8-9DD780A0CDB0}" type="presParOf" srcId="{AD832574-FAE9-40E6-B512-A5019032A92D}" destId="{F4DB12A3-8693-40EB-8DDB-4671B908ABA9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30906-80BD-419D-A11A-ECA0BF17EE46}">
      <dsp:nvSpPr>
        <dsp:cNvPr id="0" name=""/>
        <dsp:cNvSpPr/>
      </dsp:nvSpPr>
      <dsp:spPr>
        <a:xfrm>
          <a:off x="785401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объектно-ориентированный JS — конструкторы и фабрики, наследование</a:t>
          </a:r>
          <a:endParaRPr lang="ru-RU" sz="2600" kern="1200" dirty="0"/>
        </a:p>
      </dsp:txBody>
      <dsp:txXfrm>
        <a:off x="785401" y="1598"/>
        <a:ext cx="3344724" cy="2006834"/>
      </dsp:txXfrm>
    </dsp:sp>
    <dsp:sp modelId="{070BEFC5-F6F4-47B8-BBEC-450BEB052643}">
      <dsp:nvSpPr>
        <dsp:cNvPr id="0" name=""/>
        <dsp:cNvSpPr/>
      </dsp:nvSpPr>
      <dsp:spPr>
        <a:xfrm>
          <a:off x="4464598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функциональный JS — функции высшего порядка, замыкания, рекурсия</a:t>
          </a:r>
          <a:endParaRPr lang="ru-RU" sz="2600" kern="1200" dirty="0"/>
        </a:p>
      </dsp:txBody>
      <dsp:txXfrm>
        <a:off x="4464598" y="1598"/>
        <a:ext cx="3344724" cy="2006834"/>
      </dsp:txXfrm>
    </dsp:sp>
    <dsp:sp modelId="{60E66691-50BA-4ED3-AE8A-7D458CDCF3A0}">
      <dsp:nvSpPr>
        <dsp:cNvPr id="0" name=""/>
        <dsp:cNvSpPr/>
      </dsp:nvSpPr>
      <dsp:spPr>
        <a:xfrm>
          <a:off x="785401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спецификации тестов </a:t>
          </a:r>
          <a:r>
            <a:rPr lang="en-US" sz="2600" b="0" i="0" kern="1200" dirty="0" smtClean="0"/>
            <a:t>Jasmine</a:t>
          </a:r>
          <a:endParaRPr lang="ru-RU" sz="2600" kern="1200" dirty="0"/>
        </a:p>
      </dsp:txBody>
      <dsp:txXfrm>
        <a:off x="785401" y="2342905"/>
        <a:ext cx="3344724" cy="2006834"/>
      </dsp:txXfrm>
    </dsp:sp>
    <dsp:sp modelId="{F4DB12A3-8693-40EB-8DDB-4671B908ABA9}">
      <dsp:nvSpPr>
        <dsp:cNvPr id="0" name=""/>
        <dsp:cNvSpPr/>
      </dsp:nvSpPr>
      <dsp:spPr>
        <a:xfrm>
          <a:off x="4464598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основы HTML, CSS и </a:t>
          </a:r>
          <a:r>
            <a:rPr lang="ru-RU" sz="2600" b="0" i="0" kern="1200" dirty="0" err="1" smtClean="0"/>
            <a:t>jQuery</a:t>
          </a:r>
          <a:endParaRPr lang="ru-RU" sz="2600" b="1" kern="1200" dirty="0"/>
        </a:p>
      </dsp:txBody>
      <dsp:txXfrm>
        <a:off x="4464598" y="2342905"/>
        <a:ext cx="3344724" cy="200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1119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05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94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19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110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39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27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00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41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9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28.11.2017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80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05722" y="5867400"/>
            <a:ext cx="2643378" cy="723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РГПУ </a:t>
            </a:r>
            <a:r>
              <a:rPr lang="ru-RU" sz="1800" dirty="0" err="1" smtClean="0"/>
              <a:t>им.Герцена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ИВТ-1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Храмов Сергей</a:t>
            </a:r>
          </a:p>
          <a:p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6149828"/>
              </p:ext>
            </p:extLst>
          </p:nvPr>
        </p:nvGraphicFramePr>
        <p:xfrm>
          <a:off x="1261872" y="758952"/>
          <a:ext cx="6875780" cy="2692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5780">
                  <a:extLst>
                    <a:ext uri="{9D8B030D-6E8A-4147-A177-3AD203B41FA5}">
                      <a16:colId xmlns:a16="http://schemas.microsoft.com/office/drawing/2014/main" xmlns="" val="1912885241"/>
                    </a:ext>
                  </a:extLst>
                </a:gridCol>
              </a:tblGrid>
              <a:tr h="14398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0" dirty="0">
                          <a:effectLst/>
                        </a:rPr>
                        <a:t>Хочу стать веб-разработчиком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200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Подробный план по изучению </a:t>
                      </a:r>
                      <a:r>
                        <a:rPr lang="en-US" sz="1800" dirty="0">
                          <a:effectLst/>
                        </a:rPr>
                        <a:t>JavaScript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/>
                </a:tc>
                <a:extLst>
                  <a:ext uri="{0D108BD9-81ED-4DB2-BD59-A6C34878D82A}">
                    <a16:rowId xmlns:a16="http://schemas.microsoft.com/office/drawing/2014/main" xmlns="" val="764346972"/>
                  </a:ext>
                </a:extLst>
              </a:tr>
            </a:tbl>
          </a:graphicData>
        </a:graphic>
      </p:graphicFrame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2017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4107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Веб-разработка </a:t>
            </a:r>
            <a:r>
              <a:rPr lang="ru-RU" sz="2000" dirty="0"/>
              <a:t>— одно из самых </a:t>
            </a:r>
            <a:r>
              <a:rPr lang="ru-RU" sz="2000" dirty="0" smtClean="0"/>
              <a:t>простых </a:t>
            </a:r>
            <a:r>
              <a:rPr lang="ru-RU" sz="2000" dirty="0"/>
              <a:t>и оттого популярных </a:t>
            </a:r>
            <a:r>
              <a:rPr lang="ru-RU" sz="2000" dirty="0" smtClean="0"/>
              <a:t>направлений </a:t>
            </a:r>
            <a:r>
              <a:rPr lang="ru-RU" sz="2000" dirty="0"/>
              <a:t>среди начинающих </a:t>
            </a:r>
            <a:r>
              <a:rPr lang="ru-RU" sz="2000" dirty="0" smtClean="0"/>
              <a:t>программистов</a:t>
            </a:r>
            <a:r>
              <a:rPr lang="ru-RU" sz="2000" dirty="0"/>
              <a:t>. Для </a:t>
            </a:r>
            <a:r>
              <a:rPr lang="ru-RU" sz="2000" dirty="0" smtClean="0"/>
              <a:t>работы </a:t>
            </a:r>
            <a:r>
              <a:rPr lang="ru-RU" sz="2000" dirty="0"/>
              <a:t>достаточно любого текстового </a:t>
            </a:r>
            <a:r>
              <a:rPr lang="ru-RU" sz="2000" dirty="0" smtClean="0"/>
              <a:t>редактора </a:t>
            </a:r>
            <a:r>
              <a:rPr lang="ru-RU" sz="2000" dirty="0"/>
              <a:t>и браузера, не нужно изучать алгоритмы на продвинутом уровне, результат каждого этапа </a:t>
            </a:r>
            <a:r>
              <a:rPr lang="ru-RU" sz="2000" dirty="0" smtClean="0"/>
              <a:t>написания программы нагляден — в общем, преимуществ много. Ключевым навыком в контексте веб-разработки считается знание </a:t>
            </a:r>
            <a:r>
              <a:rPr lang="ru-RU" sz="2000" b="1" dirty="0" err="1" smtClean="0"/>
              <a:t>JavaScript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003575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ru-RU" dirty="0" err="1"/>
              <a:t>JavaScript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Стоит </a:t>
            </a:r>
            <a:r>
              <a:rPr lang="ru-RU" sz="2000" dirty="0"/>
              <a:t>отметить открытость языка — компании, обычно соперничающие друг с другом, сотрудничают с целью развития </a:t>
            </a:r>
            <a:r>
              <a:rPr lang="ru-RU" sz="2000" dirty="0" err="1"/>
              <a:t>JavaScript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Язык </a:t>
            </a:r>
            <a:r>
              <a:rPr lang="ru-RU" sz="2000" dirty="0"/>
              <a:t>очень гибок и подойдёт сторонникам как объектно-ориентированного, так и функционального подхода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Огромное </a:t>
            </a:r>
            <a:r>
              <a:rPr lang="ru-RU" sz="2000" dirty="0"/>
              <a:t>количество библиотек и </a:t>
            </a:r>
            <a:r>
              <a:rPr lang="ru-RU" sz="2000" dirty="0" err="1"/>
              <a:t>фреймворков</a:t>
            </a:r>
            <a:r>
              <a:rPr lang="ru-RU" sz="2000" dirty="0"/>
              <a:t> позволяет с лёгкостью решать любые типы </a:t>
            </a:r>
            <a:r>
              <a:rPr lang="ru-RU" sz="2000" dirty="0" smtClean="0"/>
              <a:t>задач. </a:t>
            </a:r>
          </a:p>
          <a:p>
            <a:r>
              <a:rPr lang="ru-RU" sz="2000" dirty="0" smtClean="0"/>
              <a:t>Вы </a:t>
            </a:r>
            <a:r>
              <a:rPr lang="ru-RU" sz="2000" dirty="0"/>
              <a:t>можете писать настольные и мобильные </a:t>
            </a:r>
            <a:r>
              <a:rPr lang="ru-RU" sz="2000" dirty="0" smtClean="0"/>
              <a:t>приложения.</a:t>
            </a:r>
            <a:endParaRPr lang="ru-RU" sz="2000" dirty="0"/>
          </a:p>
        </p:txBody>
      </p:sp>
      <p:pic>
        <p:nvPicPr>
          <p:cNvPr id="4" name="Рисунок 3" descr="https://imandynguyen.com/wp-content/uploads/2016/10/javscript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028541"/>
            <a:ext cx="213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399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ru-RU" dirty="0" smtClean="0"/>
              <a:t>Основы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6695560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69685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Бэкенд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Бэкенд</a:t>
            </a:r>
            <a:r>
              <a:rPr lang="ru-RU" sz="2000" dirty="0"/>
              <a:t> </a:t>
            </a:r>
            <a:r>
              <a:rPr lang="ru-RU" sz="2000" dirty="0" smtClean="0"/>
              <a:t>– все</a:t>
            </a:r>
            <a:r>
              <a:rPr lang="ru-RU" sz="2000" dirty="0"/>
              <a:t>, что происходит на </a:t>
            </a:r>
            <a:r>
              <a:rPr lang="ru-RU" sz="2000" b="1" dirty="0"/>
              <a:t>сервере</a:t>
            </a:r>
            <a:r>
              <a:rPr lang="ru-RU" sz="2000" dirty="0"/>
              <a:t> (другими словами «не в браузере» или «на </a:t>
            </a:r>
            <a:r>
              <a:rPr lang="ru-RU" sz="2000" dirty="0" smtClean="0"/>
              <a:t>компьютере).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Необходимо изучить: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Node.js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Серверы, </a:t>
            </a:r>
            <a:r>
              <a:rPr lang="en-US" sz="2000" dirty="0"/>
              <a:t>HTTP, </a:t>
            </a:r>
            <a:r>
              <a:rPr lang="en-US" sz="2000" dirty="0" smtClean="0"/>
              <a:t>Express.js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Асинхронный </a:t>
            </a:r>
            <a:r>
              <a:rPr lang="en-US" sz="2000" dirty="0" smtClean="0"/>
              <a:t>JavaScript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Базы данных, схемы, модели и ORM</a:t>
            </a:r>
          </a:p>
        </p:txBody>
      </p:sp>
    </p:spTree>
    <p:extLst>
      <p:ext uri="{BB962C8B-B14F-4D97-AF65-F5344CB8AC3E}">
        <p14:creationId xmlns:p14="http://schemas.microsoft.com/office/powerpoint/2010/main" xmlns="" val="2725520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Фронтенд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Фронтенд</a:t>
            </a:r>
            <a:r>
              <a:rPr lang="ru-RU" sz="2000" dirty="0"/>
              <a:t> – </a:t>
            </a:r>
            <a:r>
              <a:rPr lang="ru-RU" sz="2000" dirty="0" smtClean="0"/>
              <a:t>все</a:t>
            </a:r>
            <a:r>
              <a:rPr lang="ru-RU" sz="2000" dirty="0"/>
              <a:t>, что браузер способен воспринять, отобразить и/или запустить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Необходимо изучить: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HTML </a:t>
            </a:r>
            <a:r>
              <a:rPr lang="ru-RU" sz="2000" dirty="0"/>
              <a:t>и </a:t>
            </a:r>
            <a:r>
              <a:rPr lang="en-US" sz="2000" dirty="0" smtClean="0"/>
              <a:t>CSS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jQuery </a:t>
            </a:r>
            <a:r>
              <a:rPr lang="ru-RU" sz="2000" dirty="0"/>
              <a:t>и манипуляция </a:t>
            </a:r>
            <a:r>
              <a:rPr lang="en-US" sz="2000" dirty="0" smtClean="0"/>
              <a:t>DOM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Инструменты разработчика </a:t>
            </a:r>
            <a:r>
              <a:rPr lang="en-US" sz="2000" dirty="0" smtClean="0"/>
              <a:t>Chrome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AJAX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462162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Продвинутые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Необходимо изучить: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Разработка через </a:t>
            </a:r>
            <a:r>
              <a:rPr lang="ru-RU" sz="2000" dirty="0" smtClean="0"/>
              <a:t>тестирование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 smtClean="0"/>
              <a:t>Веб-сокеты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ES6, Babel, </a:t>
            </a:r>
            <a:r>
              <a:rPr lang="en-US" sz="2000" dirty="0" err="1" smtClean="0"/>
              <a:t>Webpack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React </a:t>
            </a:r>
            <a:r>
              <a:rPr lang="ru-RU" sz="2000" dirty="0"/>
              <a:t>и </a:t>
            </a:r>
            <a:r>
              <a:rPr lang="en-US" sz="2000" dirty="0" err="1" smtClean="0"/>
              <a:t>Redux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Аутентификация, сессии, </a:t>
            </a:r>
            <a:r>
              <a:rPr lang="en-US" sz="2000" dirty="0" smtClean="0"/>
              <a:t>cookies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dirty="0"/>
              <a:t>Веб-безопасность</a:t>
            </a:r>
          </a:p>
        </p:txBody>
      </p:sp>
      <p:pic>
        <p:nvPicPr>
          <p:cNvPr id="3074" name="Picture 2" descr="Картинки по запросу next lv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533900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27525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50</TotalTime>
  <Words>233</Words>
  <Application>Microsoft Office PowerPoint</Application>
  <PresentationFormat>Произвольный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View</vt:lpstr>
      <vt:lpstr>Слайд 1</vt:lpstr>
      <vt:lpstr>Введение</vt:lpstr>
      <vt:lpstr>Почему JavaScript?</vt:lpstr>
      <vt:lpstr>                     Основы</vt:lpstr>
      <vt:lpstr>Бэкенд</vt:lpstr>
      <vt:lpstr>Фронтенд</vt:lpstr>
      <vt:lpstr>Продвинутые темы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User2</dc:creator>
  <cp:lastModifiedBy>Храмова</cp:lastModifiedBy>
  <cp:revision>6</cp:revision>
  <dcterms:created xsi:type="dcterms:W3CDTF">2017-11-14T07:17:33Z</dcterms:created>
  <dcterms:modified xsi:type="dcterms:W3CDTF">2017-11-28T07:00:24Z</dcterms:modified>
</cp:coreProperties>
</file>