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Математические объекты и их представления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5751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Выполнил:</a:t>
            </a:r>
            <a:br>
              <a:rPr lang="ru-RU" dirty="0" smtClean="0"/>
            </a:br>
            <a:r>
              <a:rPr lang="ru-RU" dirty="0" smtClean="0"/>
              <a:t>Храмов С.А.</a:t>
            </a:r>
            <a:br>
              <a:rPr lang="ru-RU" dirty="0" smtClean="0"/>
            </a:br>
            <a:r>
              <a:rPr lang="ru-RU" dirty="0" smtClean="0"/>
              <a:t>студент 2 курса ИВТ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СПБ, 2019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Вещественные числа в программировании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/>
              <a:t>В языках программирования вещественные числа обозначаются «</a:t>
            </a:r>
            <a:r>
              <a:rPr lang="en-US" dirty="0" smtClean="0"/>
              <a:t>float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в некоторых языках так же есть «</a:t>
            </a:r>
            <a:r>
              <a:rPr lang="en-US" dirty="0" smtClean="0"/>
              <a:t>double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двойная точность</a:t>
            </a:r>
            <a:endParaRPr lang="ru-RU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710" y="3786190"/>
            <a:ext cx="856157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Вещественные числа в электронных таблицах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MS Excel </a:t>
            </a:r>
            <a:r>
              <a:rPr lang="ru-RU" dirty="0" smtClean="0"/>
              <a:t>нет деления на вещественные числа (существует тип «Дробные» числа, но его очень редко используют)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9166" y="3143248"/>
            <a:ext cx="1693927" cy="347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Алгебраические функции в математике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Алгебраическая функция — элементарная функция, которая в окрестности каждой точки области определения может быть неявно задана с помощью алгебраического уравнения.</a:t>
            </a:r>
            <a:br>
              <a:rPr lang="ru-RU" dirty="0" smtClean="0"/>
            </a:br>
            <a:r>
              <a:rPr lang="ru-RU" dirty="0" smtClean="0"/>
              <a:t>Функция                        называется алгебраической в точке                         </a:t>
            </a:r>
            <a:r>
              <a:rPr lang="en-US" dirty="0" smtClean="0"/>
              <a:t>, </a:t>
            </a:r>
            <a:r>
              <a:rPr lang="ru-RU" dirty="0" smtClean="0"/>
              <a:t>если существует окрестность точки </a:t>
            </a:r>
            <a:r>
              <a:rPr lang="en-US" dirty="0" smtClean="0"/>
              <a:t>A, </a:t>
            </a:r>
            <a:r>
              <a:rPr lang="ru-RU" dirty="0" smtClean="0"/>
              <a:t>в которой верно тождество 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22" y="4038604"/>
            <a:ext cx="2144868" cy="5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2528" y="4557720"/>
            <a:ext cx="2295111" cy="53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5643578"/>
            <a:ext cx="4318409" cy="3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Алгебраические функции в 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/>
              <a:t>Алгебраической называется функция, являющаяся решением уравнения: G(</a:t>
            </a:r>
            <a:r>
              <a:rPr lang="ru-RU" dirty="0" err="1" smtClean="0"/>
              <a:t>x</a:t>
            </a:r>
            <a:r>
              <a:rPr lang="ru-RU" dirty="0" smtClean="0"/>
              <a:t>)=0, где G(</a:t>
            </a:r>
            <a:r>
              <a:rPr lang="ru-RU" dirty="0" err="1" smtClean="0"/>
              <a:t>x</a:t>
            </a:r>
            <a:r>
              <a:rPr lang="ru-RU" dirty="0" smtClean="0"/>
              <a:t>) – порождающий полином от одной переменной с коэффициентами – полиномами от нескольких переменных с целыми коэффициентами. </a:t>
            </a:r>
            <a:br>
              <a:rPr lang="ru-RU" dirty="0" smtClean="0"/>
            </a:br>
            <a:r>
              <a:rPr lang="ru-RU" dirty="0" smtClean="0"/>
              <a:t>Пример. Полином G(</a:t>
            </a:r>
            <a:r>
              <a:rPr lang="ru-RU" dirty="0" err="1" smtClean="0"/>
              <a:t>x</a:t>
            </a:r>
            <a:r>
              <a:rPr lang="ru-RU" dirty="0" smtClean="0"/>
              <a:t>)</a:t>
            </a:r>
            <a:r>
              <a:rPr lang="ru-RU" dirty="0" err="1" smtClean="0"/>
              <a:t>=x</a:t>
            </a:r>
            <a:r>
              <a:rPr lang="en-US" dirty="0" smtClean="0"/>
              <a:t>^</a:t>
            </a:r>
            <a:r>
              <a:rPr lang="ru-RU" dirty="0" smtClean="0"/>
              <a:t>2</a:t>
            </a:r>
            <a:r>
              <a:rPr lang="en-US" dirty="0" smtClean="0"/>
              <a:t>-</a:t>
            </a:r>
            <a:r>
              <a:rPr lang="ru-RU" dirty="0" smtClean="0"/>
              <a:t>2+y порождает алгебраическую функцию </a:t>
            </a:r>
            <a:r>
              <a:rPr lang="ru-RU" dirty="0" err="1" smtClean="0"/>
              <a:t>√</a:t>
            </a:r>
            <a:r>
              <a:rPr lang="ru-RU" dirty="0" smtClean="0"/>
              <a:t>(2–</a:t>
            </a:r>
            <a:r>
              <a:rPr lang="ru-RU" dirty="0" err="1" smtClean="0"/>
              <a:t>y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Алгебраические функции в программировании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400" dirty="0" smtClean="0"/>
              <a:t>В программировании, чтобы задействовать алгебраические функции, нужно импортировать модуль. Например в </a:t>
            </a:r>
            <a:r>
              <a:rPr lang="en-US" sz="2400" dirty="0" smtClean="0"/>
              <a:t>Python – </a:t>
            </a:r>
            <a:r>
              <a:rPr lang="ru-RU" sz="2400" dirty="0" smtClean="0"/>
              <a:t>модуль </a:t>
            </a:r>
            <a:r>
              <a:rPr lang="en-US" sz="2400" dirty="0" smtClean="0"/>
              <a:t> math.</a:t>
            </a:r>
            <a:endParaRPr lang="ru-RU" sz="24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86058"/>
            <a:ext cx="7916361" cy="319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Алгебраические функции в электронных таблицах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MS Excel </a:t>
            </a:r>
            <a:r>
              <a:rPr lang="ru-RU" sz="2400" dirty="0" smtClean="0"/>
              <a:t>существует множество алгебраических функций, все они вызываются внесением знака «=» в пустую ячейку</a:t>
            </a:r>
            <a:endParaRPr lang="ru-RU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743200"/>
            <a:ext cx="43148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в математике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800" dirty="0" smtClean="0"/>
              <a:t>Матрица — математический объект, записываемый в виде прямоугольной таблицы элементов, которая представляет собой совокупность строк и столбцов, на пересечении которых находятся её элементы.</a:t>
            </a:r>
            <a:endParaRPr lang="ru-RU" sz="2800" dirty="0"/>
          </a:p>
        </p:txBody>
      </p:sp>
      <p:pic>
        <p:nvPicPr>
          <p:cNvPr id="4" name="Picture 2" descr="ÐÐ°ÑÑÐ¸Ð½ÐºÐ¸ Ð¿Ð¾ Ð·Ð°Ð¿ÑÐ¾ÑÑ Ð¼Ð°ÑÑÐ¸ÑÑ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143380"/>
            <a:ext cx="4457700" cy="1657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в 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>
              <a:buNone/>
            </a:pPr>
            <a:r>
              <a:rPr lang="ru-RU" dirty="0" smtClean="0"/>
              <a:t>Различают две формы представления </a:t>
            </a:r>
            <a:r>
              <a:rPr lang="ru-RU" dirty="0" smtClean="0"/>
              <a:t>матриц</a:t>
            </a:r>
            <a:r>
              <a:rPr lang="en-US" dirty="0" smtClean="0"/>
              <a:t>.</a:t>
            </a:r>
          </a:p>
          <a:p>
            <a:pPr marL="857250" indent="-514350">
              <a:buFont typeface="+mj-lt"/>
              <a:buAutoNum type="arabicPeriod"/>
            </a:pPr>
            <a:r>
              <a:rPr lang="ru-RU" dirty="0" smtClean="0"/>
              <a:t>Двумерный </a:t>
            </a:r>
            <a:r>
              <a:rPr lang="ru-RU" dirty="0" smtClean="0"/>
              <a:t>массив </a:t>
            </a:r>
            <a:r>
              <a:rPr lang="ru-RU" dirty="0" smtClean="0"/>
              <a:t>:</a:t>
            </a:r>
            <a:endParaRPr lang="en-US" dirty="0" smtClean="0"/>
          </a:p>
          <a:p>
            <a:pPr marL="857250" indent="-514350">
              <a:buFont typeface="+mj-lt"/>
              <a:buAutoNum type="arabicPeriod"/>
            </a:pPr>
            <a:endParaRPr lang="en-US" dirty="0" smtClean="0"/>
          </a:p>
          <a:p>
            <a:pPr marL="857250" indent="-514350">
              <a:buFont typeface="+mj-lt"/>
              <a:buAutoNum type="arabicPeriod"/>
            </a:pPr>
            <a:endParaRPr lang="en-US" dirty="0" smtClean="0"/>
          </a:p>
          <a:p>
            <a:pPr marL="857250" indent="-514350">
              <a:buFont typeface="+mj-lt"/>
              <a:buAutoNum type="arabicPeriod"/>
            </a:pPr>
            <a:endParaRPr lang="en-US" dirty="0" smtClean="0"/>
          </a:p>
          <a:p>
            <a:pPr marL="857250" indent="-514350">
              <a:buFont typeface="+mj-lt"/>
              <a:buAutoNum type="arabicPeriod"/>
            </a:pPr>
            <a:r>
              <a:rPr lang="ru-RU" dirty="0" smtClean="0"/>
              <a:t>Список списков </a:t>
            </a:r>
            <a:r>
              <a:rPr lang="ru-RU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t-BR" dirty="0" smtClean="0"/>
              <a:t>((</a:t>
            </a:r>
            <a:r>
              <a:rPr lang="pt-BR" dirty="0" smtClean="0"/>
              <a:t>a 11 , a 12 , … , a </a:t>
            </a:r>
            <a:r>
              <a:rPr lang="pt-BR" dirty="0" smtClean="0"/>
              <a:t>1n) </a:t>
            </a:r>
            <a:r>
              <a:rPr lang="pt-BR" dirty="0" smtClean="0"/>
              <a:t>, </a:t>
            </a:r>
            <a:r>
              <a:rPr lang="pt-BR" dirty="0" smtClean="0"/>
              <a:t>(a </a:t>
            </a:r>
            <a:r>
              <a:rPr lang="pt-BR" dirty="0" smtClean="0"/>
              <a:t>21 , a 22 , … , </a:t>
            </a:r>
            <a:r>
              <a:rPr lang="pt-BR" dirty="0" smtClean="0"/>
              <a:t>a2n) </a:t>
            </a:r>
            <a:r>
              <a:rPr lang="pt-BR" dirty="0" smtClean="0"/>
              <a:t>, … , </a:t>
            </a:r>
            <a:r>
              <a:rPr lang="pt-BR" dirty="0" smtClean="0"/>
              <a:t>(a </a:t>
            </a:r>
            <a:r>
              <a:rPr lang="pt-BR" dirty="0" smtClean="0"/>
              <a:t>m1 , a m2 , … , a </a:t>
            </a:r>
            <a:r>
              <a:rPr lang="pt-BR" dirty="0" smtClean="0"/>
              <a:t>mn))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16" y="2714620"/>
            <a:ext cx="7048493" cy="173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в программировании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/>
              <a:t>Представляет собой двумерный массив</a:t>
            </a: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7215206" cy="93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Матрицы в электронных таблицах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MS Excel </a:t>
            </a:r>
            <a:r>
              <a:rPr lang="ru-RU" dirty="0" smtClean="0"/>
              <a:t>м</a:t>
            </a:r>
            <a:r>
              <a:rPr lang="ru-RU" dirty="0" smtClean="0"/>
              <a:t>атрица</a:t>
            </a:r>
            <a:r>
              <a:rPr lang="ru-RU" dirty="0" smtClean="0"/>
              <a:t> А размерностью </a:t>
            </a:r>
            <a:r>
              <a:rPr lang="ru-RU" dirty="0" err="1" smtClean="0"/>
              <a:t>i</a:t>
            </a:r>
            <a:r>
              <a:rPr lang="ru-RU" dirty="0" smtClean="0"/>
              <a:t> </a:t>
            </a:r>
            <a:r>
              <a:rPr lang="ru-RU" dirty="0" err="1" smtClean="0"/>
              <a:t>x</a:t>
            </a:r>
            <a:r>
              <a:rPr lang="ru-RU" dirty="0" smtClean="0"/>
              <a:t> </a:t>
            </a:r>
            <a:r>
              <a:rPr lang="ru-RU" dirty="0" err="1" smtClean="0"/>
              <a:t>j</a:t>
            </a:r>
            <a:r>
              <a:rPr lang="ru-RU" dirty="0" smtClean="0"/>
              <a:t> — это прямоугольная таблица чисел, состоящая из </a:t>
            </a:r>
            <a:r>
              <a:rPr lang="ru-RU" dirty="0" err="1" smtClean="0"/>
              <a:t>i</a:t>
            </a:r>
            <a:r>
              <a:rPr lang="ru-RU" dirty="0" smtClean="0"/>
              <a:t> строк и </a:t>
            </a:r>
            <a:r>
              <a:rPr lang="ru-RU" dirty="0" err="1" smtClean="0"/>
              <a:t>j</a:t>
            </a:r>
            <a:endParaRPr lang="ru-RU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71876"/>
            <a:ext cx="5089553" cy="200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0">
              <a:lnSpc>
                <a:spcPct val="120000"/>
              </a:lnSpc>
              <a:buNone/>
            </a:pPr>
            <a:r>
              <a:rPr lang="ru-RU" dirty="0" smtClean="0"/>
              <a:t>Математический объект — абстрактный объект, определяемый и изучаемый в математике.</a:t>
            </a:r>
          </a:p>
          <a:p>
            <a:pPr indent="0">
              <a:buNone/>
            </a:pPr>
            <a:r>
              <a:rPr lang="ru-RU" dirty="0" smtClean="0"/>
              <a:t>В современной математике приняты следующие соглашения: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 определении объекта задаются его название и перечень свойств (обычно в виде списка аксиом).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Любой математический объект, свойства которого непротиворечивы, считается допустимым и существующим.</a:t>
            </a:r>
          </a:p>
          <a:p>
            <a:pPr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700" dirty="0" smtClean="0"/>
              <a:t>Я выделил 4 типа важных математических объектов: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2700" dirty="0" smtClean="0"/>
              <a:t>Целые числа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2700" dirty="0" smtClean="0"/>
              <a:t>Вещественные числа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2700" dirty="0" smtClean="0"/>
              <a:t>Алгебраические функции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2700" dirty="0" smtClean="0"/>
              <a:t>Матрицы</a:t>
            </a:r>
            <a:endParaRPr lang="ru-RU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Целые числа в математике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700" dirty="0" smtClean="0"/>
              <a:t>Целые числа —  расширение множества  натуральных чисел, получаемое добавлением к нему нуля и отрицательных чисел.</a:t>
            </a:r>
            <a:endParaRPr lang="ru-RU" sz="2700" dirty="0"/>
          </a:p>
        </p:txBody>
      </p:sp>
      <p:pic>
        <p:nvPicPr>
          <p:cNvPr id="1026" name="Picture 2" descr="https://upload.wikimedia.org/wikipedia/commons/thumb/2/21/Number-line-2.svg/1920px-Number-line-2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8127935" cy="685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Целые числа в 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ru-RU" dirty="0" smtClean="0"/>
              <a:t>Возможны различные способы представлений целых чисел: </a:t>
            </a:r>
          </a:p>
          <a:p>
            <a:pPr marL="857250" indent="-514350">
              <a:buFont typeface="+mj-lt"/>
              <a:buAutoNum type="arabicPeriod"/>
            </a:pPr>
            <a:r>
              <a:rPr lang="ru-RU" dirty="0" smtClean="0"/>
              <a:t>Ограниченной точности, когда количество </a:t>
            </a:r>
            <a:r>
              <a:rPr lang="ru-RU" dirty="0" err="1" smtClean="0"/>
              <a:t>цифрвцелом</a:t>
            </a:r>
            <a:r>
              <a:rPr lang="ru-RU" dirty="0" smtClean="0"/>
              <a:t> числе задано. К таковым относятся все стандартные арифметики в языках программирования. </a:t>
            </a:r>
          </a:p>
          <a:p>
            <a:pPr marL="857250" indent="-514350">
              <a:buFont typeface="+mj-lt"/>
              <a:buAutoNum type="arabicPeriod"/>
            </a:pPr>
            <a:r>
              <a:rPr lang="ru-RU" dirty="0" smtClean="0"/>
              <a:t>Произвольно заданной точности, когда количество цифр в заданном числе можно менять, но только один раз – задавать перед вычислениями. </a:t>
            </a:r>
          </a:p>
          <a:p>
            <a:pPr marL="857250" indent="-514350">
              <a:buFont typeface="+mj-lt"/>
              <a:buAutoNum type="arabicPeriod"/>
            </a:pPr>
            <a:r>
              <a:rPr lang="ru-RU" dirty="0" smtClean="0"/>
              <a:t>Неограниченной точности, когда количество цифр в числе не ограничивается никаким наперёд заданным числом, кроме ограничений, связанных с размером памяти машины. </a:t>
            </a:r>
          </a:p>
          <a:p>
            <a:pPr marL="342000" indent="0">
              <a:buNone/>
            </a:pPr>
            <a:r>
              <a:rPr lang="ru-RU" dirty="0" smtClean="0"/>
              <a:t>В системах компьютерной алгебры целые числа неограниченной точности, реализуются программным путем, (этот тип данных считается базовым).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Целые числа в программировании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Целое, целочисленный тип данных (англ. </a:t>
            </a:r>
            <a:r>
              <a:rPr lang="ru-RU" dirty="0" err="1" smtClean="0"/>
              <a:t>Integer</a:t>
            </a:r>
            <a:r>
              <a:rPr lang="ru-RU" dirty="0" smtClean="0"/>
              <a:t>), в программировании — один из простейших и самых распространённых типов данных в языках программирования. Служит для представления целых чисел.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214" y="5143512"/>
            <a:ext cx="7399686" cy="126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Целые числа в электронных таблицах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MS Excel </a:t>
            </a:r>
            <a:r>
              <a:rPr lang="ru-RU" dirty="0" smtClean="0"/>
              <a:t>нет деления на целые числа</a:t>
            </a:r>
            <a:endParaRPr lang="ru-RU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143116"/>
            <a:ext cx="21812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Вещественные числа в математике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sz="2800" dirty="0" smtClean="0"/>
              <a:t>Вещественное, или — математический объект, возникший из потребности измерения геометрических и физических величин окружающего мира, а также проведения таких вычислительных операций, как извлечение корня, вычисление логарифмов, решение алгебраических уравнений, исследование поведения функций.</a:t>
            </a:r>
            <a:endParaRPr lang="ru-RU" sz="2800" dirty="0"/>
          </a:p>
        </p:txBody>
      </p:sp>
      <p:pic>
        <p:nvPicPr>
          <p:cNvPr id="30723" name="Picture 3" descr="C:\Users\Храмова\Desktop\1920px-Real_number_lin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929198"/>
            <a:ext cx="5906380" cy="1928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Вещественные числа в 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ru-RU" dirty="0" smtClean="0"/>
              <a:t>Возможны различные способы представлений рациональных чисел произвольной точности : </a:t>
            </a:r>
          </a:p>
          <a:p>
            <a:pPr marL="857250" indent="-514350">
              <a:buFont typeface="+mj-lt"/>
              <a:buAutoNum type="arabicPeriod"/>
            </a:pPr>
            <a:r>
              <a:rPr lang="ru-RU" dirty="0" smtClean="0"/>
              <a:t>Отношение числителя и знаменателя (оба - числа произвольной точности) (более точно, в виде записи, хранящей ссылку на список – числитель и ссылку на список – знаменатель). Такое представление является нормальным. Проблема - для нормального представления необходимо распознавание идентичных чисел. Пример. Записи вида –2 / 3, 2 / -3, 4 / -6, -10 / 15 и т.п. представляют одно и то же число. </a:t>
            </a:r>
          </a:p>
          <a:p>
            <a:pPr marL="857250" indent="-514350">
              <a:buFont typeface="+mj-lt"/>
              <a:buAutoNum type="arabicPeriod"/>
            </a:pPr>
            <a:r>
              <a:rPr lang="ru-RU" dirty="0" smtClean="0"/>
              <a:t>Так же, как в (1), но выполнив дополнительные условия : (а) числитель и знаменатель числа должны быть сокращены на наибольший общий делитель (НОД); (б) знаменатель должен быть положительным числом. Такое представление является каноническим. Проблема - требуется вычисление НОД двух целых чисел произвольной точности. При большом количестве цифр в числах эта процедура является алгоритмически сложной. Тем более, её надо производить на одном из самых низких уровнях вычислений – при каждом вычислении чисел.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507</Words>
  <PresentationFormat>Экран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Математические объекты и их представления</vt:lpstr>
      <vt:lpstr>Определение</vt:lpstr>
      <vt:lpstr>Слайд 3</vt:lpstr>
      <vt:lpstr>Целые числа в математике</vt:lpstr>
      <vt:lpstr>Целые числа в СКА</vt:lpstr>
      <vt:lpstr>Целые числа в программировании</vt:lpstr>
      <vt:lpstr>Целые числа в электронных таблицах</vt:lpstr>
      <vt:lpstr>Вещественные числа в математике</vt:lpstr>
      <vt:lpstr>Вещественные числа в СКА</vt:lpstr>
      <vt:lpstr>Вещественные числа в программировании</vt:lpstr>
      <vt:lpstr>Вещественные числа в электронных таблицах</vt:lpstr>
      <vt:lpstr>Алгебраические функции в математике</vt:lpstr>
      <vt:lpstr>Алгебраические функции в СКА</vt:lpstr>
      <vt:lpstr>Алгебраические функции в программировании</vt:lpstr>
      <vt:lpstr>Алгебраические функции в электронных таблицах</vt:lpstr>
      <vt:lpstr>Матрицы в математике</vt:lpstr>
      <vt:lpstr>Матрицы в СКА</vt:lpstr>
      <vt:lpstr>Матрицы в программировании</vt:lpstr>
      <vt:lpstr>Матрицы в электронных таблицах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Храмов</dc:creator>
  <cp:lastModifiedBy>Храмова</cp:lastModifiedBy>
  <cp:revision>21</cp:revision>
  <dcterms:created xsi:type="dcterms:W3CDTF">2019-06-11T17:02:34Z</dcterms:created>
  <dcterms:modified xsi:type="dcterms:W3CDTF">2019-06-11T18:58:59Z</dcterms:modified>
</cp:coreProperties>
</file>