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3" r:id="rId3"/>
    <p:sldId id="257" r:id="rId4"/>
    <p:sldId id="258" r:id="rId5"/>
    <p:sldId id="259" r:id="rId6"/>
    <p:sldId id="260" r:id="rId7"/>
    <p:sldId id="265" r:id="rId8"/>
    <p:sldId id="262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549" autoAdjust="0"/>
    <p:restoredTop sz="94660"/>
  </p:normalViewPr>
  <p:slideViewPr>
    <p:cSldViewPr>
      <p:cViewPr varScale="1">
        <p:scale>
          <a:sx n="52" d="100"/>
          <a:sy n="52" d="100"/>
        </p:scale>
        <p:origin x="-84" y="-4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9453A2-7AEE-44E3-9CEF-BCC75377FDAF}" type="datetimeFigureOut">
              <a:rPr lang="ru-RU" smtClean="0"/>
              <a:pPr/>
              <a:t>09.11.2017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736218-F89B-481C-A7F5-C5C1B78898B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B106E36-FD25-4E2D-B0AA-010F637433A0}" type="datetimeFigureOut">
              <a:rPr lang="ru-RU" smtClean="0"/>
              <a:pPr/>
              <a:t>09.11.2017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09.11.2017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09.11.2017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09.11.2017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09.11.2017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09.11.2017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&#1055;&#1086;&#1089;&#1090;&#1086;&#1103;&#1085;&#1085;&#1099;&#1081;_&#1090;&#1086;&#1082;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&#1069;&#1083;&#1077;&#1082;&#1090;&#1088;&#1080;&#1095;&#1077;&#1089;&#1082;&#1086;&#1077;_&#1085;&#1072;&#1087;&#1088;&#1103;&#1078;&#1077;&#1085;&#1080;&#1077;" TargetMode="External"/><Relationship Id="rId2" Type="http://schemas.openxmlformats.org/officeDocument/2006/relationships/hyperlink" Target="https://ru.wikipedia.org/wiki/&#1057;&#1080;&#1083;&#1072;_&#1090;&#1086;&#1082;&#1072;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toom.ru/content/view/35/1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Лабораторная работа №</a:t>
            </a:r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«</a:t>
            </a:r>
            <a:r>
              <a:rPr lang="ru-RU" dirty="0" smtClean="0">
                <a:solidFill>
                  <a:schemeClr val="tx1"/>
                </a:solidFill>
              </a:rPr>
              <a:t>Источник постоянного тока»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714744" y="5929330"/>
            <a:ext cx="4482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ИВТ2, 1-й курс, Храмов Сергей Анатольевич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ru-RU" dirty="0" smtClean="0"/>
              <a:t>Отчёт(</a:t>
            </a:r>
            <a:r>
              <a:rPr lang="en-US" dirty="0" smtClean="0"/>
              <a:t>3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5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ru-RU" sz="1800" dirty="0" smtClean="0"/>
              <a:t>В качестве системы для проведения исследования я возьму ПО от </a:t>
            </a:r>
            <a:r>
              <a:rPr lang="en-US" sz="1800" dirty="0" smtClean="0"/>
              <a:t>Microsoft - Excel </a:t>
            </a:r>
            <a:r>
              <a:rPr lang="ru-RU" sz="1800" dirty="0" smtClean="0"/>
              <a:t>2007</a:t>
            </a:r>
            <a:r>
              <a:rPr lang="en-US" sz="1800" dirty="0" smtClean="0"/>
              <a:t>.</a:t>
            </a:r>
            <a:endParaRPr lang="ru-RU" sz="1800" dirty="0" smtClean="0"/>
          </a:p>
          <a:p>
            <a:pPr>
              <a:lnSpc>
                <a:spcPct val="120000"/>
              </a:lnSpc>
            </a:pPr>
            <a:r>
              <a:rPr lang="ru-RU" sz="1800" dirty="0" smtClean="0"/>
              <a:t>В </a:t>
            </a:r>
            <a:r>
              <a:rPr lang="ru-RU" sz="1800" dirty="0" smtClean="0"/>
              <a:t>ячейке</a:t>
            </a:r>
            <a:r>
              <a:rPr lang="ru-RU" sz="1800" dirty="0" smtClean="0"/>
              <a:t> </a:t>
            </a:r>
            <a:r>
              <a:rPr lang="en-US" sz="1800" dirty="0" smtClean="0"/>
              <a:t>B</a:t>
            </a:r>
            <a:r>
              <a:rPr lang="ru-RU" sz="1800" dirty="0" smtClean="0"/>
              <a:t>1</a:t>
            </a:r>
            <a:r>
              <a:rPr lang="en-US" sz="1800" dirty="0" smtClean="0"/>
              <a:t> </a:t>
            </a:r>
            <a:r>
              <a:rPr lang="ru-RU" sz="1800" dirty="0" smtClean="0"/>
              <a:t>расположу значение </a:t>
            </a:r>
            <a:r>
              <a:rPr lang="ru-RU" sz="1800" dirty="0" smtClean="0"/>
              <a:t>ЭДС, в ячейке</a:t>
            </a:r>
            <a:r>
              <a:rPr lang="en-US" sz="1800" dirty="0" smtClean="0"/>
              <a:t> B2</a:t>
            </a:r>
            <a:r>
              <a:rPr lang="ru-RU" sz="1800" dirty="0" smtClean="0"/>
              <a:t> значение </a:t>
            </a:r>
            <a:r>
              <a:rPr lang="en-US" sz="1800" dirty="0" smtClean="0"/>
              <a:t>r, </a:t>
            </a:r>
            <a:r>
              <a:rPr lang="ru-RU" sz="1800" dirty="0" smtClean="0"/>
              <a:t>в ячейке </a:t>
            </a:r>
            <a:r>
              <a:rPr lang="en-US" sz="1800" dirty="0" smtClean="0"/>
              <a:t>B3 </a:t>
            </a:r>
            <a:r>
              <a:rPr lang="ru-RU" sz="1800" dirty="0" smtClean="0"/>
              <a:t>значение начальной силы  тока.</a:t>
            </a:r>
          </a:p>
          <a:p>
            <a:pPr>
              <a:lnSpc>
                <a:spcPct val="120000"/>
              </a:lnSpc>
            </a:pPr>
            <a:r>
              <a:rPr lang="ru-RU" sz="1800" dirty="0" smtClean="0"/>
              <a:t>В </a:t>
            </a:r>
            <a:r>
              <a:rPr lang="ru-RU" sz="1800" dirty="0" smtClean="0"/>
              <a:t>строке </a:t>
            </a:r>
            <a:r>
              <a:rPr lang="ru-RU" sz="1800" dirty="0" smtClean="0"/>
              <a:t>5</a:t>
            </a:r>
            <a:r>
              <a:rPr lang="en-US" sz="1800" dirty="0" smtClean="0"/>
              <a:t> </a:t>
            </a:r>
            <a:r>
              <a:rPr lang="ru-RU" sz="1800" dirty="0" smtClean="0"/>
              <a:t>расположу </a:t>
            </a:r>
            <a:r>
              <a:rPr lang="ru-RU" sz="1800" dirty="0" smtClean="0"/>
              <a:t>значения </a:t>
            </a:r>
            <a:r>
              <a:rPr lang="en-US" sz="1800" dirty="0" smtClean="0"/>
              <a:t>R</a:t>
            </a:r>
            <a:r>
              <a:rPr lang="ru-RU" sz="1800" dirty="0" smtClean="0"/>
              <a:t>.</a:t>
            </a:r>
            <a:endParaRPr lang="ru-RU" sz="1800" dirty="0" smtClean="0"/>
          </a:p>
          <a:p>
            <a:pPr>
              <a:lnSpc>
                <a:spcPct val="120000"/>
              </a:lnSpc>
            </a:pPr>
            <a:r>
              <a:rPr lang="ru-RU" sz="1800" dirty="0" smtClean="0"/>
              <a:t>В строке 6 расположу значения </a:t>
            </a:r>
            <a:r>
              <a:rPr lang="en-US" sz="1800" dirty="0" smtClean="0"/>
              <a:t>I, </a:t>
            </a:r>
            <a:r>
              <a:rPr lang="ru-RU" sz="1800" dirty="0" smtClean="0"/>
              <a:t>рассчитываемые </a:t>
            </a:r>
            <a:r>
              <a:rPr lang="ru-RU" sz="1800" dirty="0" smtClean="0"/>
              <a:t>по выведенной прежде формуле</a:t>
            </a:r>
            <a:r>
              <a:rPr lang="ru-RU" sz="18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ru-RU" sz="1800" dirty="0" smtClean="0"/>
              <a:t>В строке 7 расположу значения </a:t>
            </a:r>
            <a:r>
              <a:rPr lang="en-US" sz="1800" dirty="0" smtClean="0"/>
              <a:t> </a:t>
            </a:r>
            <a:r>
              <a:rPr lang="en-US" sz="1800" dirty="0" smtClean="0"/>
              <a:t>P</a:t>
            </a:r>
            <a:r>
              <a:rPr lang="ru-RU" sz="1800" dirty="0" err="1" smtClean="0"/>
              <a:t>п</a:t>
            </a:r>
            <a:r>
              <a:rPr lang="en-US" sz="1800" dirty="0" smtClean="0"/>
              <a:t>, </a:t>
            </a:r>
            <a:r>
              <a:rPr lang="ru-RU" sz="1800" dirty="0" smtClean="0"/>
              <a:t>рассчитываемые по выведенной прежде формуле.</a:t>
            </a:r>
            <a:endParaRPr lang="ru-RU" sz="1800" dirty="0" smtClean="0"/>
          </a:p>
          <a:p>
            <a:pPr>
              <a:lnSpc>
                <a:spcPct val="120000"/>
              </a:lnSpc>
            </a:pPr>
            <a:r>
              <a:rPr lang="ru-RU" sz="1800" dirty="0" smtClean="0"/>
              <a:t>Я проведу вычисления на отрезке </a:t>
            </a:r>
            <a:r>
              <a:rPr lang="en-US" sz="1800" dirty="0" smtClean="0"/>
              <a:t>R</a:t>
            </a:r>
            <a:r>
              <a:rPr lang="en-US" sz="1800" dirty="0" smtClean="0"/>
              <a:t> </a:t>
            </a:r>
            <a:r>
              <a:rPr lang="el-GR" sz="1800" dirty="0" smtClean="0"/>
              <a:t>ϵ</a:t>
            </a:r>
            <a:r>
              <a:rPr lang="en-US" sz="1800" dirty="0" smtClean="0"/>
              <a:t> </a:t>
            </a:r>
            <a:r>
              <a:rPr lang="en-US" sz="1800" dirty="0" smtClean="0"/>
              <a:t>(</a:t>
            </a:r>
            <a:r>
              <a:rPr lang="ru-RU" sz="1800" dirty="0" smtClean="0"/>
              <a:t>0.0</a:t>
            </a:r>
            <a:r>
              <a:rPr lang="ru-RU" sz="1800" dirty="0" smtClean="0"/>
              <a:t>1</a:t>
            </a:r>
            <a:r>
              <a:rPr lang="en-US" sz="1800" dirty="0" smtClean="0"/>
              <a:t>;</a:t>
            </a:r>
            <a:r>
              <a:rPr lang="ru-RU" sz="1800" dirty="0" smtClean="0"/>
              <a:t>3</a:t>
            </a:r>
            <a:r>
              <a:rPr lang="en-US" sz="1800" dirty="0" smtClean="0"/>
              <a:t>) </a:t>
            </a:r>
            <a:r>
              <a:rPr lang="ru-RU" sz="1800" dirty="0" smtClean="0"/>
              <a:t>с шагом 0.01</a:t>
            </a:r>
            <a:endParaRPr lang="en-US" sz="1800" b="1" i="1" dirty="0" smtClean="0"/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714348" y="5429264"/>
            <a:ext cx="3026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 результате было получено:</a:t>
            </a:r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744" y="5000636"/>
            <a:ext cx="3087069" cy="185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ru-RU" dirty="0" smtClean="0"/>
              <a:t>Отчёт(4)</a:t>
            </a:r>
            <a:endParaRPr lang="ru-RU" dirty="0"/>
          </a:p>
        </p:txBody>
      </p:sp>
      <p:sp>
        <p:nvSpPr>
          <p:cNvPr id="5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ru-RU" sz="1800" dirty="0" smtClean="0"/>
              <a:t>В качестве системы для проведения исследования я возьму ПО от </a:t>
            </a:r>
            <a:r>
              <a:rPr lang="en-US" sz="1800" dirty="0" smtClean="0"/>
              <a:t>Microsoft - Excel </a:t>
            </a:r>
            <a:r>
              <a:rPr lang="ru-RU" sz="1800" dirty="0" smtClean="0"/>
              <a:t>20</a:t>
            </a:r>
            <a:r>
              <a:rPr lang="ru-RU" sz="1800" dirty="0" smtClean="0"/>
              <a:t>07</a:t>
            </a:r>
            <a:r>
              <a:rPr lang="en-US" sz="1800" dirty="0" smtClean="0"/>
              <a:t>.</a:t>
            </a:r>
            <a:endParaRPr lang="ru-RU" sz="1800" dirty="0" smtClean="0"/>
          </a:p>
          <a:p>
            <a:pPr>
              <a:lnSpc>
                <a:spcPct val="120000"/>
              </a:lnSpc>
            </a:pPr>
            <a:r>
              <a:rPr lang="ru-RU" sz="1800" dirty="0" smtClean="0"/>
              <a:t>В </a:t>
            </a:r>
            <a:r>
              <a:rPr lang="ru-RU" sz="1800" dirty="0" smtClean="0"/>
              <a:t>ячейке</a:t>
            </a:r>
            <a:r>
              <a:rPr lang="ru-RU" sz="1800" dirty="0" smtClean="0"/>
              <a:t> </a:t>
            </a:r>
            <a:r>
              <a:rPr lang="en-US" sz="1800" dirty="0" smtClean="0"/>
              <a:t>B</a:t>
            </a:r>
            <a:r>
              <a:rPr lang="ru-RU" sz="1800" dirty="0" smtClean="0"/>
              <a:t>1</a:t>
            </a:r>
            <a:r>
              <a:rPr lang="en-US" sz="1800" dirty="0" smtClean="0"/>
              <a:t> </a:t>
            </a:r>
            <a:r>
              <a:rPr lang="ru-RU" sz="1800" dirty="0" smtClean="0"/>
              <a:t>расположу значение </a:t>
            </a:r>
            <a:r>
              <a:rPr lang="ru-RU" sz="1800" dirty="0" smtClean="0"/>
              <a:t>ЭДС, в ячейке</a:t>
            </a:r>
            <a:r>
              <a:rPr lang="en-US" sz="1800" dirty="0" smtClean="0"/>
              <a:t> B2</a:t>
            </a:r>
            <a:r>
              <a:rPr lang="ru-RU" sz="1800" dirty="0" smtClean="0"/>
              <a:t> значение </a:t>
            </a:r>
            <a:r>
              <a:rPr lang="en-US" sz="1800" dirty="0" smtClean="0"/>
              <a:t>r, </a:t>
            </a:r>
            <a:r>
              <a:rPr lang="ru-RU" sz="1800" dirty="0" smtClean="0"/>
              <a:t>в ячейке </a:t>
            </a:r>
            <a:r>
              <a:rPr lang="en-US" sz="1800" dirty="0" smtClean="0"/>
              <a:t>B3 </a:t>
            </a:r>
            <a:r>
              <a:rPr lang="ru-RU" sz="1800" dirty="0" smtClean="0"/>
              <a:t>значение начальной силы  тока.</a:t>
            </a:r>
          </a:p>
          <a:p>
            <a:pPr>
              <a:lnSpc>
                <a:spcPct val="120000"/>
              </a:lnSpc>
            </a:pPr>
            <a:r>
              <a:rPr lang="ru-RU" sz="1800" dirty="0" smtClean="0"/>
              <a:t>В </a:t>
            </a:r>
            <a:r>
              <a:rPr lang="ru-RU" sz="1800" dirty="0" smtClean="0"/>
              <a:t>строке </a:t>
            </a:r>
            <a:r>
              <a:rPr lang="ru-RU" sz="1800" dirty="0" smtClean="0"/>
              <a:t>5</a:t>
            </a:r>
            <a:r>
              <a:rPr lang="en-US" sz="1800" dirty="0" smtClean="0"/>
              <a:t> </a:t>
            </a:r>
            <a:r>
              <a:rPr lang="ru-RU" sz="1800" dirty="0" smtClean="0"/>
              <a:t>расположу </a:t>
            </a:r>
            <a:r>
              <a:rPr lang="ru-RU" sz="1800" dirty="0" smtClean="0"/>
              <a:t>значения </a:t>
            </a:r>
            <a:r>
              <a:rPr lang="en-US" sz="1800" dirty="0" smtClean="0"/>
              <a:t>R</a:t>
            </a:r>
            <a:r>
              <a:rPr lang="ru-RU" sz="1800" dirty="0" smtClean="0"/>
              <a:t>.</a:t>
            </a:r>
            <a:endParaRPr lang="ru-RU" sz="1800" dirty="0" smtClean="0"/>
          </a:p>
          <a:p>
            <a:pPr>
              <a:lnSpc>
                <a:spcPct val="120000"/>
              </a:lnSpc>
            </a:pPr>
            <a:r>
              <a:rPr lang="ru-RU" sz="1800" dirty="0" smtClean="0"/>
              <a:t>В строке 6 расположу значения </a:t>
            </a:r>
            <a:r>
              <a:rPr lang="en-US" sz="1800" dirty="0" smtClean="0"/>
              <a:t>I, </a:t>
            </a:r>
            <a:r>
              <a:rPr lang="ru-RU" sz="1800" dirty="0" smtClean="0"/>
              <a:t>рассчитываемые </a:t>
            </a:r>
            <a:r>
              <a:rPr lang="ru-RU" sz="1800" dirty="0" smtClean="0"/>
              <a:t>по выведенной прежде формуле</a:t>
            </a:r>
            <a:r>
              <a:rPr lang="ru-RU" sz="18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ru-RU" sz="1800" dirty="0" smtClean="0"/>
              <a:t>В строке 7 расположу значения </a:t>
            </a:r>
            <a:r>
              <a:rPr lang="en-US" sz="1800" dirty="0" smtClean="0"/>
              <a:t> </a:t>
            </a:r>
            <a:r>
              <a:rPr lang="ru-RU" sz="1800" dirty="0" smtClean="0"/>
              <a:t>КПД</a:t>
            </a:r>
            <a:r>
              <a:rPr lang="en-US" sz="1800" dirty="0" smtClean="0"/>
              <a:t>, </a:t>
            </a:r>
            <a:r>
              <a:rPr lang="ru-RU" sz="1800" dirty="0" smtClean="0"/>
              <a:t>рассчитываемые по выведенной прежде формуле.</a:t>
            </a:r>
            <a:endParaRPr lang="ru-RU" sz="1800" dirty="0" smtClean="0"/>
          </a:p>
          <a:p>
            <a:pPr>
              <a:lnSpc>
                <a:spcPct val="120000"/>
              </a:lnSpc>
            </a:pPr>
            <a:r>
              <a:rPr lang="ru-RU" sz="1800" dirty="0" smtClean="0"/>
              <a:t>Я проведу вычисления на отрезке </a:t>
            </a:r>
            <a:r>
              <a:rPr lang="en-US" sz="1800" dirty="0" smtClean="0"/>
              <a:t>R</a:t>
            </a:r>
            <a:r>
              <a:rPr lang="en-US" sz="1800" dirty="0" smtClean="0"/>
              <a:t> </a:t>
            </a:r>
            <a:r>
              <a:rPr lang="el-GR" sz="1800" dirty="0" smtClean="0"/>
              <a:t>ϵ</a:t>
            </a:r>
            <a:r>
              <a:rPr lang="en-US" sz="1800" dirty="0" smtClean="0"/>
              <a:t> </a:t>
            </a:r>
            <a:r>
              <a:rPr lang="en-US" sz="1800" dirty="0" smtClean="0"/>
              <a:t>(</a:t>
            </a:r>
            <a:r>
              <a:rPr lang="ru-RU" sz="1800" dirty="0" smtClean="0"/>
              <a:t>0.</a:t>
            </a:r>
            <a:r>
              <a:rPr lang="ru-RU" sz="1800" dirty="0" smtClean="0"/>
              <a:t>1</a:t>
            </a:r>
            <a:r>
              <a:rPr lang="en-US" sz="1800" dirty="0" smtClean="0"/>
              <a:t>;</a:t>
            </a:r>
            <a:r>
              <a:rPr lang="ru-RU" sz="1800" dirty="0" smtClean="0"/>
              <a:t>3</a:t>
            </a:r>
            <a:r>
              <a:rPr lang="en-US" sz="1800" dirty="0" smtClean="0"/>
              <a:t>) </a:t>
            </a:r>
            <a:r>
              <a:rPr lang="ru-RU" sz="1800" dirty="0" smtClean="0"/>
              <a:t>с шагом 0.1</a:t>
            </a:r>
            <a:endParaRPr lang="en-US" sz="1800" b="1" i="1" dirty="0" smtClean="0"/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714348" y="5429264"/>
            <a:ext cx="3026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 результате было получено:</a:t>
            </a:r>
            <a:endParaRPr lang="ru-RU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744" y="5000636"/>
            <a:ext cx="3093471" cy="185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Резюме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Я Храмов Сергей Анатольевич, учащийся в РГПУ им. А.И.Герцена. Эта работа – вычислительный эксперимент «Источник постоянного тока»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Библиография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3600" dirty="0" smtClean="0">
                <a:hlinkClick r:id="rId2"/>
              </a:rPr>
              <a:t>Источник постоянного тока</a:t>
            </a:r>
            <a:endParaRPr lang="ru-RU" sz="36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Справочник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4400" dirty="0" smtClean="0">
                <a:hlinkClick r:id="rId2"/>
              </a:rPr>
              <a:t>Сила тока</a:t>
            </a:r>
            <a:endParaRPr lang="ru-RU" sz="44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4000" dirty="0" smtClean="0">
                <a:hlinkClick r:id="rId3"/>
              </a:rPr>
              <a:t>Напряжение</a:t>
            </a:r>
            <a:endParaRPr lang="ru-RU" sz="40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4000" dirty="0" smtClean="0">
                <a:hlinkClick r:id="rId4"/>
              </a:rPr>
              <a:t>Полная и полезная мощность. КПД</a:t>
            </a:r>
            <a:endParaRPr lang="ru-RU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Глоссарий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sz="2800" b="1" dirty="0" err="1" smtClean="0"/>
              <a:t>Зако́н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О́ма</a:t>
            </a:r>
            <a:r>
              <a:rPr lang="ru-RU" sz="2800" dirty="0" smtClean="0"/>
              <a:t> — </a:t>
            </a:r>
            <a:r>
              <a:rPr lang="ru-RU" sz="2800" dirty="0" smtClean="0"/>
              <a:t>эмпирический физический</a:t>
            </a:r>
            <a:r>
              <a:rPr lang="ru-RU" sz="2800" dirty="0" smtClean="0"/>
              <a:t> закон, определяющий связь электродвижущей силы источника (или электрического напряжения) с силой тока, протекающего в проводнике, и сопротивлением проводника. </a:t>
            </a:r>
            <a:endParaRPr lang="ru-RU" sz="2800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Цикада цитат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Мы сделаем электричество таким дешевым, что жечь свечи будут только </a:t>
            </a:r>
            <a:r>
              <a:rPr lang="ru-RU" dirty="0" smtClean="0"/>
              <a:t>богачи (</a:t>
            </a:r>
            <a:r>
              <a:rPr lang="ru-RU" dirty="0" smtClean="0"/>
              <a:t>Томас </a:t>
            </a:r>
            <a:r>
              <a:rPr lang="ru-RU" dirty="0" smtClean="0"/>
              <a:t>Эдисон)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63842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3200" dirty="0" smtClean="0"/>
              <a:t>Найти зависимость напряжения на нагрузке U, полной мощности P, полезной мощности </a:t>
            </a:r>
            <a:r>
              <a:rPr lang="ru-RU" sz="3200" dirty="0" err="1" smtClean="0"/>
              <a:t>Pп</a:t>
            </a:r>
            <a:r>
              <a:rPr lang="ru-RU" sz="3200" dirty="0" smtClean="0"/>
              <a:t> и коэффициента полезного действия </a:t>
            </a:r>
            <a:r>
              <a:rPr lang="ru-RU" sz="3200" dirty="0" err="1" smtClean="0"/>
              <a:t>η </a:t>
            </a:r>
            <a:r>
              <a:rPr lang="ru-RU" sz="3200" dirty="0" smtClean="0"/>
              <a:t>от создаваемого источником тока I.</a:t>
            </a:r>
          </a:p>
          <a:p>
            <a:pPr>
              <a:buNone/>
            </a:pPr>
            <a:endParaRPr lang="ru-RU" sz="3200" dirty="0" smtClean="0"/>
          </a:p>
          <a:p>
            <a:pPr>
              <a:buNone/>
            </a:pPr>
            <a:endParaRPr lang="ru-RU" sz="32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ru-RU" sz="28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571472" y="3286124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Математическая модель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628680" y="4214818"/>
            <a:ext cx="8229600" cy="378621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>
              <a:buNone/>
            </a:pPr>
            <a:r>
              <a:rPr lang="en-US" sz="2800" dirty="0" smtClean="0"/>
              <a:t>U(I)=Ɛ-(</a:t>
            </a:r>
            <a:r>
              <a:rPr lang="ru-RU" sz="2800" dirty="0" smtClean="0"/>
              <a:t>1</a:t>
            </a:r>
            <a:r>
              <a:rPr lang="en-US" sz="2800" dirty="0" smtClean="0"/>
              <a:t>-(I/Io))</a:t>
            </a:r>
          </a:p>
          <a:p>
            <a:pPr>
              <a:buNone/>
            </a:pPr>
            <a:r>
              <a:rPr lang="en-US" sz="2800" dirty="0" smtClean="0"/>
              <a:t>P(I)=ƐI</a:t>
            </a:r>
          </a:p>
          <a:p>
            <a:pPr>
              <a:buNone/>
            </a:pPr>
            <a:r>
              <a:rPr lang="en-US" sz="2800" dirty="0" smtClean="0"/>
              <a:t>P</a:t>
            </a:r>
            <a:r>
              <a:rPr lang="ru-RU" sz="2800" dirty="0" err="1" smtClean="0"/>
              <a:t>п</a:t>
            </a:r>
            <a:r>
              <a:rPr lang="en-US" sz="2800" dirty="0" smtClean="0"/>
              <a:t>(I)=ƐI(</a:t>
            </a:r>
            <a:r>
              <a:rPr lang="ru-RU" sz="2800" dirty="0" smtClean="0"/>
              <a:t>1</a:t>
            </a:r>
            <a:r>
              <a:rPr lang="en-US" sz="2800" dirty="0" smtClean="0"/>
              <a:t>-(I/Io))</a:t>
            </a:r>
          </a:p>
          <a:p>
            <a:pPr>
              <a:buNone/>
            </a:pPr>
            <a:r>
              <a:rPr lang="el-GR" sz="2800" dirty="0" smtClean="0"/>
              <a:t>η</a:t>
            </a:r>
            <a:r>
              <a:rPr lang="en-US" sz="2800" dirty="0" smtClean="0"/>
              <a:t>=</a:t>
            </a:r>
            <a:r>
              <a:rPr lang="ru-RU" sz="2800" dirty="0" smtClean="0"/>
              <a:t>1-</a:t>
            </a:r>
            <a:r>
              <a:rPr lang="en-US" sz="2800" dirty="0" smtClean="0"/>
              <a:t>(I/Io)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Отчёт(1)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ru-RU" sz="1800" dirty="0" smtClean="0"/>
              <a:t>В качестве системы для проведения исследования я возьму ПО от </a:t>
            </a:r>
            <a:r>
              <a:rPr lang="en-US" sz="1800" dirty="0" smtClean="0"/>
              <a:t>Microsoft </a:t>
            </a:r>
            <a:r>
              <a:rPr lang="en-US" sz="1800" dirty="0" smtClean="0"/>
              <a:t>– </a:t>
            </a:r>
            <a:r>
              <a:rPr lang="en-US" sz="1800" dirty="0" smtClean="0"/>
              <a:t>Excel </a:t>
            </a:r>
            <a:r>
              <a:rPr lang="ru-RU" sz="1800" smtClean="0"/>
              <a:t>2007.</a:t>
            </a:r>
            <a:endParaRPr lang="ru-RU" sz="1800" dirty="0" smtClean="0"/>
          </a:p>
          <a:p>
            <a:pPr>
              <a:lnSpc>
                <a:spcPct val="120000"/>
              </a:lnSpc>
            </a:pPr>
            <a:r>
              <a:rPr lang="ru-RU" sz="1800" dirty="0" smtClean="0"/>
              <a:t>В </a:t>
            </a:r>
            <a:r>
              <a:rPr lang="ru-RU" sz="1800" dirty="0" smtClean="0"/>
              <a:t>ячейке</a:t>
            </a:r>
            <a:r>
              <a:rPr lang="ru-RU" sz="1800" dirty="0" smtClean="0"/>
              <a:t> </a:t>
            </a:r>
            <a:r>
              <a:rPr lang="en-US" sz="1800" dirty="0" smtClean="0"/>
              <a:t>B</a:t>
            </a:r>
            <a:r>
              <a:rPr lang="ru-RU" sz="1800" dirty="0" smtClean="0"/>
              <a:t>1</a:t>
            </a:r>
            <a:r>
              <a:rPr lang="en-US" sz="1800" dirty="0" smtClean="0"/>
              <a:t> </a:t>
            </a:r>
            <a:r>
              <a:rPr lang="ru-RU" sz="1800" dirty="0" smtClean="0"/>
              <a:t>расположу значение </a:t>
            </a:r>
            <a:r>
              <a:rPr lang="ru-RU" sz="1800" dirty="0" smtClean="0"/>
              <a:t>ЭДС, в ячейке</a:t>
            </a:r>
            <a:r>
              <a:rPr lang="en-US" sz="1800" dirty="0" smtClean="0"/>
              <a:t> B2</a:t>
            </a:r>
            <a:r>
              <a:rPr lang="ru-RU" sz="1800" dirty="0" smtClean="0"/>
              <a:t> значение </a:t>
            </a:r>
            <a:r>
              <a:rPr lang="en-US" sz="1800" dirty="0" smtClean="0"/>
              <a:t>r, </a:t>
            </a:r>
            <a:r>
              <a:rPr lang="ru-RU" sz="1800" dirty="0" smtClean="0"/>
              <a:t>в ячейке </a:t>
            </a:r>
            <a:r>
              <a:rPr lang="en-US" sz="1800" dirty="0" smtClean="0"/>
              <a:t>B3 </a:t>
            </a:r>
            <a:r>
              <a:rPr lang="ru-RU" sz="1800" dirty="0" smtClean="0"/>
              <a:t>значение начальной силы  тока.</a:t>
            </a:r>
          </a:p>
          <a:p>
            <a:pPr>
              <a:lnSpc>
                <a:spcPct val="120000"/>
              </a:lnSpc>
            </a:pPr>
            <a:r>
              <a:rPr lang="ru-RU" sz="1800" dirty="0" smtClean="0"/>
              <a:t>В </a:t>
            </a:r>
            <a:r>
              <a:rPr lang="ru-RU" sz="1800" dirty="0" smtClean="0"/>
              <a:t>строке </a:t>
            </a:r>
            <a:r>
              <a:rPr lang="ru-RU" sz="1800" dirty="0" smtClean="0"/>
              <a:t>5</a:t>
            </a:r>
            <a:r>
              <a:rPr lang="en-US" sz="1800" dirty="0" smtClean="0"/>
              <a:t> </a:t>
            </a:r>
            <a:r>
              <a:rPr lang="ru-RU" sz="1800" dirty="0" smtClean="0"/>
              <a:t>расположу </a:t>
            </a:r>
            <a:r>
              <a:rPr lang="ru-RU" sz="1800" dirty="0" smtClean="0"/>
              <a:t>значения </a:t>
            </a:r>
            <a:r>
              <a:rPr lang="en-US" sz="1800" dirty="0" smtClean="0"/>
              <a:t>R</a:t>
            </a:r>
            <a:r>
              <a:rPr lang="ru-RU" sz="1800" dirty="0" smtClean="0"/>
              <a:t>.</a:t>
            </a:r>
            <a:endParaRPr lang="ru-RU" sz="1800" dirty="0" smtClean="0"/>
          </a:p>
          <a:p>
            <a:pPr>
              <a:lnSpc>
                <a:spcPct val="120000"/>
              </a:lnSpc>
            </a:pPr>
            <a:r>
              <a:rPr lang="ru-RU" sz="1800" dirty="0" smtClean="0"/>
              <a:t>В строке 6 расположу значения </a:t>
            </a:r>
            <a:r>
              <a:rPr lang="en-US" sz="1800" dirty="0" smtClean="0"/>
              <a:t>I, </a:t>
            </a:r>
            <a:r>
              <a:rPr lang="ru-RU" sz="1800" dirty="0" smtClean="0"/>
              <a:t>рассчитываемые </a:t>
            </a:r>
            <a:r>
              <a:rPr lang="ru-RU" sz="1800" dirty="0" smtClean="0"/>
              <a:t>по выведенной прежде формуле</a:t>
            </a:r>
            <a:r>
              <a:rPr lang="ru-RU" sz="18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ru-RU" sz="1800" dirty="0" smtClean="0"/>
              <a:t>В строке 7 расположу значения </a:t>
            </a:r>
            <a:r>
              <a:rPr lang="en-US" sz="1800" dirty="0" smtClean="0"/>
              <a:t> U, </a:t>
            </a:r>
            <a:r>
              <a:rPr lang="ru-RU" sz="1800" dirty="0" smtClean="0"/>
              <a:t>рассчитываемые по выведенной прежде формуле.</a:t>
            </a:r>
            <a:endParaRPr lang="ru-RU" sz="1800" dirty="0" smtClean="0"/>
          </a:p>
          <a:p>
            <a:pPr>
              <a:lnSpc>
                <a:spcPct val="120000"/>
              </a:lnSpc>
            </a:pPr>
            <a:r>
              <a:rPr lang="ru-RU" sz="1800" dirty="0" smtClean="0"/>
              <a:t>Я проведу вычисления на отрезке </a:t>
            </a:r>
            <a:r>
              <a:rPr lang="en-US" sz="1800" dirty="0" smtClean="0"/>
              <a:t>R</a:t>
            </a:r>
            <a:r>
              <a:rPr lang="en-US" sz="1800" dirty="0" smtClean="0"/>
              <a:t> </a:t>
            </a:r>
            <a:r>
              <a:rPr lang="el-GR" sz="1800" dirty="0" smtClean="0"/>
              <a:t>ϵ</a:t>
            </a:r>
            <a:r>
              <a:rPr lang="en-US" sz="1800" dirty="0" smtClean="0"/>
              <a:t> </a:t>
            </a:r>
            <a:r>
              <a:rPr lang="en-US" sz="1800" dirty="0" smtClean="0"/>
              <a:t>(</a:t>
            </a:r>
            <a:r>
              <a:rPr lang="ru-RU" sz="1800" dirty="0" smtClean="0"/>
              <a:t>0</a:t>
            </a:r>
            <a:r>
              <a:rPr lang="ru-RU" sz="1800" dirty="0" smtClean="0"/>
              <a:t>.</a:t>
            </a:r>
            <a:r>
              <a:rPr lang="ru-RU" sz="1800" dirty="0" smtClean="0"/>
              <a:t>1</a:t>
            </a:r>
            <a:r>
              <a:rPr lang="en-US" sz="1800" dirty="0" smtClean="0"/>
              <a:t>;</a:t>
            </a:r>
            <a:r>
              <a:rPr lang="ru-RU" sz="1800" dirty="0" smtClean="0"/>
              <a:t>3</a:t>
            </a:r>
            <a:r>
              <a:rPr lang="en-US" sz="1800" dirty="0" smtClean="0"/>
              <a:t>) </a:t>
            </a:r>
            <a:r>
              <a:rPr lang="ru-RU" sz="1800" dirty="0" smtClean="0"/>
              <a:t>с шагом 0.1</a:t>
            </a:r>
            <a:endParaRPr lang="en-US" sz="1800" b="1" i="1" dirty="0" smtClean="0"/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714348" y="5429264"/>
            <a:ext cx="3026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 результате было получено: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744" y="5020328"/>
            <a:ext cx="3067056" cy="1837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ru-RU" dirty="0" smtClean="0"/>
              <a:t>Отчёт(2)</a:t>
            </a:r>
            <a:endParaRPr lang="ru-RU" dirty="0"/>
          </a:p>
        </p:txBody>
      </p:sp>
      <p:sp>
        <p:nvSpPr>
          <p:cNvPr id="9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ru-RU" sz="1800" dirty="0" smtClean="0"/>
              <a:t>В качестве системы для проведения исследования я возьму ПО от </a:t>
            </a:r>
            <a:r>
              <a:rPr lang="en-US" sz="1800" dirty="0" smtClean="0"/>
              <a:t>Microsoft - Excel </a:t>
            </a:r>
            <a:r>
              <a:rPr lang="ru-RU" sz="1800" dirty="0" smtClean="0"/>
              <a:t>2007</a:t>
            </a:r>
            <a:r>
              <a:rPr lang="en-US" sz="1800" dirty="0" smtClean="0"/>
              <a:t>.</a:t>
            </a:r>
            <a:endParaRPr lang="ru-RU" sz="1800" dirty="0" smtClean="0"/>
          </a:p>
          <a:p>
            <a:pPr>
              <a:lnSpc>
                <a:spcPct val="120000"/>
              </a:lnSpc>
            </a:pPr>
            <a:r>
              <a:rPr lang="ru-RU" sz="1800" dirty="0" smtClean="0"/>
              <a:t>В </a:t>
            </a:r>
            <a:r>
              <a:rPr lang="ru-RU" sz="1800" dirty="0" smtClean="0"/>
              <a:t>ячейке</a:t>
            </a:r>
            <a:r>
              <a:rPr lang="ru-RU" sz="1800" dirty="0" smtClean="0"/>
              <a:t> </a:t>
            </a:r>
            <a:r>
              <a:rPr lang="en-US" sz="1800" dirty="0" smtClean="0"/>
              <a:t>B</a:t>
            </a:r>
            <a:r>
              <a:rPr lang="ru-RU" sz="1800" dirty="0" smtClean="0"/>
              <a:t>1</a:t>
            </a:r>
            <a:r>
              <a:rPr lang="en-US" sz="1800" dirty="0" smtClean="0"/>
              <a:t> </a:t>
            </a:r>
            <a:r>
              <a:rPr lang="ru-RU" sz="1800" dirty="0" smtClean="0"/>
              <a:t>расположу значение </a:t>
            </a:r>
            <a:r>
              <a:rPr lang="ru-RU" sz="1800" dirty="0" smtClean="0"/>
              <a:t>ЭДС, в ячейке</a:t>
            </a:r>
            <a:r>
              <a:rPr lang="en-US" sz="1800" dirty="0" smtClean="0"/>
              <a:t> B2</a:t>
            </a:r>
            <a:r>
              <a:rPr lang="ru-RU" sz="1800" dirty="0" smtClean="0"/>
              <a:t> значение </a:t>
            </a:r>
            <a:r>
              <a:rPr lang="en-US" sz="1800" dirty="0" smtClean="0"/>
              <a:t>r, </a:t>
            </a:r>
            <a:r>
              <a:rPr lang="ru-RU" sz="1800" dirty="0" smtClean="0"/>
              <a:t>в ячейке </a:t>
            </a:r>
            <a:r>
              <a:rPr lang="en-US" sz="1800" dirty="0" smtClean="0"/>
              <a:t>B3 </a:t>
            </a:r>
            <a:r>
              <a:rPr lang="ru-RU" sz="1800" dirty="0" smtClean="0"/>
              <a:t>значение начальной силы  тока.</a:t>
            </a:r>
          </a:p>
          <a:p>
            <a:pPr>
              <a:lnSpc>
                <a:spcPct val="120000"/>
              </a:lnSpc>
            </a:pPr>
            <a:r>
              <a:rPr lang="ru-RU" sz="1800" dirty="0" smtClean="0"/>
              <a:t>В </a:t>
            </a:r>
            <a:r>
              <a:rPr lang="ru-RU" sz="1800" dirty="0" smtClean="0"/>
              <a:t>строке </a:t>
            </a:r>
            <a:r>
              <a:rPr lang="ru-RU" sz="1800" dirty="0" smtClean="0"/>
              <a:t>5</a:t>
            </a:r>
            <a:r>
              <a:rPr lang="en-US" sz="1800" dirty="0" smtClean="0"/>
              <a:t> </a:t>
            </a:r>
            <a:r>
              <a:rPr lang="ru-RU" sz="1800" dirty="0" smtClean="0"/>
              <a:t>расположу </a:t>
            </a:r>
            <a:r>
              <a:rPr lang="ru-RU" sz="1800" dirty="0" smtClean="0"/>
              <a:t>значения </a:t>
            </a:r>
            <a:r>
              <a:rPr lang="en-US" sz="1800" dirty="0" smtClean="0"/>
              <a:t>R</a:t>
            </a:r>
            <a:r>
              <a:rPr lang="ru-RU" sz="1800" dirty="0" smtClean="0"/>
              <a:t>.</a:t>
            </a:r>
            <a:endParaRPr lang="ru-RU" sz="1800" dirty="0" smtClean="0"/>
          </a:p>
          <a:p>
            <a:pPr>
              <a:lnSpc>
                <a:spcPct val="120000"/>
              </a:lnSpc>
            </a:pPr>
            <a:r>
              <a:rPr lang="ru-RU" sz="1800" dirty="0" smtClean="0"/>
              <a:t>В строке 6 расположу значения </a:t>
            </a:r>
            <a:r>
              <a:rPr lang="en-US" sz="1800" dirty="0" smtClean="0"/>
              <a:t>I, </a:t>
            </a:r>
            <a:r>
              <a:rPr lang="ru-RU" sz="1800" dirty="0" smtClean="0"/>
              <a:t>рассчитываемые </a:t>
            </a:r>
            <a:r>
              <a:rPr lang="ru-RU" sz="1800" dirty="0" smtClean="0"/>
              <a:t>по выведенной прежде формуле</a:t>
            </a:r>
            <a:r>
              <a:rPr lang="ru-RU" sz="18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ru-RU" sz="1800" dirty="0" smtClean="0"/>
              <a:t>В строке 7 расположу значения </a:t>
            </a:r>
            <a:r>
              <a:rPr lang="en-US" sz="1800" dirty="0" smtClean="0"/>
              <a:t> </a:t>
            </a:r>
            <a:r>
              <a:rPr lang="en-US" sz="1800" dirty="0" smtClean="0"/>
              <a:t>P</a:t>
            </a:r>
            <a:r>
              <a:rPr lang="en-US" sz="1800" dirty="0" smtClean="0"/>
              <a:t>, </a:t>
            </a:r>
            <a:r>
              <a:rPr lang="ru-RU" sz="1800" dirty="0" smtClean="0"/>
              <a:t>рассчитываемые по выведенной прежде формуле.</a:t>
            </a:r>
            <a:endParaRPr lang="ru-RU" sz="1800" dirty="0" smtClean="0"/>
          </a:p>
          <a:p>
            <a:pPr>
              <a:lnSpc>
                <a:spcPct val="120000"/>
              </a:lnSpc>
            </a:pPr>
            <a:r>
              <a:rPr lang="ru-RU" sz="1800" dirty="0" smtClean="0"/>
              <a:t>Я проведу вычисления на отрезке </a:t>
            </a:r>
            <a:r>
              <a:rPr lang="en-US" sz="1800" dirty="0" smtClean="0"/>
              <a:t>R</a:t>
            </a:r>
            <a:r>
              <a:rPr lang="en-US" sz="1800" dirty="0" smtClean="0"/>
              <a:t> </a:t>
            </a:r>
            <a:r>
              <a:rPr lang="el-GR" sz="1800" dirty="0" smtClean="0"/>
              <a:t>ϵ</a:t>
            </a:r>
            <a:r>
              <a:rPr lang="en-US" sz="1800" dirty="0" smtClean="0"/>
              <a:t> </a:t>
            </a:r>
            <a:r>
              <a:rPr lang="en-US" sz="1800" dirty="0" smtClean="0"/>
              <a:t>(</a:t>
            </a:r>
            <a:r>
              <a:rPr lang="ru-RU" sz="1800" dirty="0" smtClean="0"/>
              <a:t>0</a:t>
            </a:r>
            <a:r>
              <a:rPr lang="ru-RU" sz="1800" dirty="0" smtClean="0"/>
              <a:t>.</a:t>
            </a:r>
            <a:r>
              <a:rPr lang="ru-RU" sz="1800" dirty="0" smtClean="0"/>
              <a:t>1</a:t>
            </a:r>
            <a:r>
              <a:rPr lang="en-US" sz="1800" dirty="0" smtClean="0"/>
              <a:t>;</a:t>
            </a:r>
            <a:r>
              <a:rPr lang="ru-RU" sz="1800" dirty="0" smtClean="0"/>
              <a:t>3</a:t>
            </a:r>
            <a:r>
              <a:rPr lang="en-US" sz="1800" dirty="0" smtClean="0"/>
              <a:t>) </a:t>
            </a:r>
            <a:r>
              <a:rPr lang="ru-RU" sz="1800" dirty="0" smtClean="0"/>
              <a:t>с шагом 0.1</a:t>
            </a:r>
            <a:endParaRPr lang="en-US" sz="1800" b="1" i="1" dirty="0" smtClean="0"/>
          </a:p>
          <a:p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714348" y="5429264"/>
            <a:ext cx="3026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 результате было получено: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744" y="5000636"/>
            <a:ext cx="3091323" cy="185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135</TotalTime>
  <Words>493</Words>
  <PresentationFormat>Экран (4:3)</PresentationFormat>
  <Paragraphs>56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Начальная</vt:lpstr>
      <vt:lpstr>Лабораторная работа №5</vt:lpstr>
      <vt:lpstr>Резюме</vt:lpstr>
      <vt:lpstr>Библиография</vt:lpstr>
      <vt:lpstr>Справочник</vt:lpstr>
      <vt:lpstr>Глоссарий</vt:lpstr>
      <vt:lpstr>Цикада цитат</vt:lpstr>
      <vt:lpstr>Постановка задачи</vt:lpstr>
      <vt:lpstr>Отчёт(1)</vt:lpstr>
      <vt:lpstr>Отчёт(2)</vt:lpstr>
      <vt:lpstr>Отчёт(3)</vt:lpstr>
      <vt:lpstr>Отчёт(4)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creator>Храмов</dc:creator>
  <cp:lastModifiedBy>Храмова</cp:lastModifiedBy>
  <cp:revision>20</cp:revision>
  <dcterms:created xsi:type="dcterms:W3CDTF">2017-09-21T06:15:13Z</dcterms:created>
  <dcterms:modified xsi:type="dcterms:W3CDTF">2017-11-09T06:28:57Z</dcterms:modified>
</cp:coreProperties>
</file>