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49" autoAdjust="0"/>
    <p:restoredTop sz="94660"/>
  </p:normalViewPr>
  <p:slideViewPr>
    <p:cSldViewPr>
      <p:cViewPr varScale="1">
        <p:scale>
          <a:sx n="52" d="100"/>
          <a:sy n="52" d="100"/>
        </p:scale>
        <p:origin x="-8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53A2-7AEE-44E3-9CEF-BCC75377FDAF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36218-F89B-481C-A7F5-C5C1B7889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0;&#1090;&#1084;&#1086;&#1089;&#1092;&#1077;&#1088;&#1072;_&#1047;&#1077;&#1084;&#1083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6;&#1083;&#1103;&#1088;&#1085;&#1072;&#1103;_&#1084;&#1072;&#1089;&#1089;&#1072;" TargetMode="External"/><Relationship Id="rId2" Type="http://schemas.openxmlformats.org/officeDocument/2006/relationships/hyperlink" Target="https://ru.wikipedia.org/wiki/&#1063;&#1080;&#1089;&#1083;&#1086;_&#1040;&#1074;&#1086;&#1075;&#1072;&#1076;&#1088;&#1086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«</a:t>
            </a:r>
            <a:r>
              <a:rPr lang="ru-RU" dirty="0" smtClean="0">
                <a:solidFill>
                  <a:schemeClr val="tx1"/>
                </a:solidFill>
              </a:rPr>
              <a:t>Распределение молекул воздуха по высоте»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5929330"/>
            <a:ext cx="448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ИВТ, </a:t>
            </a:r>
            <a:r>
              <a:rPr lang="ru-RU" dirty="0" smtClean="0"/>
              <a:t>1-й курс, Храмов Сергей Анатольевич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 Храмов Сергей Анатольевич, учащийся в РГПУ им. </a:t>
            </a:r>
            <a:r>
              <a:rPr lang="ru-RU" dirty="0" smtClean="0"/>
              <a:t>А.И.Герцена</a:t>
            </a:r>
            <a:r>
              <a:rPr lang="en-US" dirty="0" smtClean="0"/>
              <a:t> </a:t>
            </a:r>
            <a:r>
              <a:rPr lang="ru-RU" dirty="0" smtClean="0"/>
              <a:t>в Институте Компьютерных Наук и Технологического Образования </a:t>
            </a:r>
            <a:r>
              <a:rPr lang="ru-RU" dirty="0" smtClean="0"/>
              <a:t>по направлению Информатика и вычислительная техника. </a:t>
            </a:r>
            <a:r>
              <a:rPr lang="ru-RU" dirty="0" smtClean="0"/>
              <a:t>Эта работа – вычислительный эксперимент </a:t>
            </a:r>
            <a:r>
              <a:rPr lang="ru-RU" dirty="0" smtClean="0"/>
              <a:t>«Распределение молекул воздуха по </a:t>
            </a:r>
            <a:r>
              <a:rPr lang="ru-RU" dirty="0" smtClean="0"/>
              <a:t>высоте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hlinkClick r:id="rId2"/>
              </a:rPr>
              <a:t>Атмосфера</a:t>
            </a:r>
            <a:r>
              <a:rPr lang="ru-RU" sz="3600" dirty="0" smtClean="0">
                <a:hlinkClick r:id="rId2"/>
              </a:rPr>
              <a:t> Земли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ru-RU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hlinkClick r:id="rId2"/>
              </a:rPr>
              <a:t>Число Авогадро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hlinkClick r:id="rId3"/>
              </a:rPr>
              <a:t>Молярная масса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b="1" dirty="0" smtClean="0"/>
              <a:t>Барометрическая формула</a:t>
            </a:r>
            <a:r>
              <a:rPr lang="ru-RU" dirty="0" smtClean="0"/>
              <a:t> — зависимость </a:t>
            </a:r>
            <a:r>
              <a:rPr lang="ru-RU" dirty="0" smtClean="0"/>
              <a:t>давления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или</a:t>
            </a:r>
            <a:r>
              <a:rPr lang="ru-RU" dirty="0" smtClean="0"/>
              <a:t> плотности газа от высоты в поле силы тяжести в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стационарных условиях.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ru-RU" dirty="0" smtClean="0"/>
              <a:t> идеального газа,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имеющего постоянную</a:t>
            </a:r>
            <a:r>
              <a:rPr lang="ru-RU" dirty="0" smtClean="0"/>
              <a:t> температуру </a:t>
            </a:r>
            <a:r>
              <a:rPr lang="ru-RU" dirty="0" smtClean="0"/>
              <a:t>T</a:t>
            </a:r>
            <a:r>
              <a:rPr lang="ru-RU" dirty="0" smtClean="0"/>
              <a:t> и находящегося в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однородном </a:t>
            </a:r>
            <a:r>
              <a:rPr lang="ru-RU" dirty="0" smtClean="0"/>
              <a:t>поле тяжести (во всех точках его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объёма</a:t>
            </a:r>
            <a:r>
              <a:rPr lang="ru-RU" dirty="0" smtClean="0"/>
              <a:t> ускорение свободного падения </a:t>
            </a:r>
            <a:r>
              <a:rPr lang="ru-RU" dirty="0" err="1" smtClean="0"/>
              <a:t>g</a:t>
            </a:r>
            <a:r>
              <a:rPr lang="ru-RU" dirty="0" smtClean="0"/>
              <a:t> одинаково),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барометрическая </a:t>
            </a:r>
            <a:r>
              <a:rPr lang="ru-RU" dirty="0" smtClean="0"/>
              <a:t>формула имеет следующий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вид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4000504"/>
            <a:ext cx="549092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 </a:t>
            </a:r>
            <a:r>
              <a:rPr lang="ru-RU" dirty="0" smtClean="0"/>
              <a:t>часто думаю об этом выражении: «Пойти подышать воздухом». Оно означает, что за воздухом тебе приходится идти куда-то в другое место. Что там, где ты сейчас, ты </a:t>
            </a:r>
            <a:r>
              <a:rPr lang="ru-RU" dirty="0" smtClean="0"/>
              <a:t>задыхаешься</a:t>
            </a:r>
            <a:r>
              <a:rPr lang="en-US" dirty="0" smtClean="0"/>
              <a:t> (</a:t>
            </a:r>
            <a:r>
              <a:rPr lang="ru-RU" dirty="0" smtClean="0"/>
              <a:t>Давид </a:t>
            </a:r>
            <a:r>
              <a:rPr lang="ru-RU" dirty="0" err="1" smtClean="0"/>
              <a:t>Фонкинос</a:t>
            </a:r>
            <a:r>
              <a:rPr lang="ru-RU" dirty="0" smtClean="0"/>
              <a:t>. Наши </a:t>
            </a:r>
            <a:r>
              <a:rPr lang="ru-RU" dirty="0" smtClean="0"/>
              <a:t>расставания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Воздух — это Бог, потому что без Воздуха мы не </a:t>
            </a:r>
            <a:r>
              <a:rPr lang="ru-RU" dirty="0" smtClean="0"/>
              <a:t>существуем</a:t>
            </a:r>
            <a:r>
              <a:rPr lang="en-US" dirty="0" smtClean="0"/>
              <a:t> (</a:t>
            </a:r>
            <a:r>
              <a:rPr lang="ru-RU" dirty="0" smtClean="0"/>
              <a:t>Чарльз </a:t>
            </a:r>
            <a:r>
              <a:rPr lang="ru-RU" dirty="0" err="1" smtClean="0"/>
              <a:t>Мэнсон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38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Вычислить </a:t>
            </a:r>
            <a:r>
              <a:rPr lang="ru-RU" sz="3200" dirty="0" smtClean="0"/>
              <a:t>полное число молекул N </a:t>
            </a:r>
            <a:r>
              <a:rPr lang="ru-RU" sz="3200" dirty="0" smtClean="0"/>
              <a:t>в атмосфере.</a:t>
            </a:r>
            <a:endParaRPr lang="en-US" sz="3200" dirty="0" smtClean="0"/>
          </a:p>
          <a:p>
            <a:pPr>
              <a:buNone/>
            </a:pPr>
            <a:r>
              <a:rPr lang="ru-RU" sz="3200" dirty="0" smtClean="0"/>
              <a:t>Построить зависимость давления газа от высоты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однородном поле</a:t>
            </a:r>
            <a:r>
              <a:rPr lang="en-US" sz="3200" dirty="0" smtClean="0"/>
              <a:t> </a:t>
            </a:r>
            <a:r>
              <a:rPr lang="ru-RU" sz="3200" dirty="0" smtClean="0"/>
              <a:t>тяжести </a:t>
            </a:r>
            <a:r>
              <a:rPr lang="ru-RU" sz="3200" dirty="0" smtClean="0"/>
              <a:t>и исследовать его.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71472" y="328612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28680" y="4214818"/>
            <a:ext cx="8229600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pt-BR" sz="3200" dirty="0" smtClean="0">
                <a:latin typeface="Calibri" pitchFamily="34" charset="0"/>
              </a:rPr>
              <a:t>N=(M/μ)*N*A=(4*π*R^2*p0/(μ*g))*Na</a:t>
            </a:r>
            <a:endParaRPr lang="ru-RU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</a:t>
            </a:r>
            <a:r>
              <a:rPr lang="ru-RU" sz="1800" dirty="0" smtClean="0"/>
              <a:t>возьмем </a:t>
            </a:r>
            <a:r>
              <a:rPr lang="ru-RU" sz="1800" dirty="0" smtClean="0"/>
              <a:t>ПО от </a:t>
            </a:r>
            <a:r>
              <a:rPr lang="en-US" sz="1800" dirty="0" smtClean="0">
                <a:latin typeface="Calibri" pitchFamily="34" charset="0"/>
              </a:rPr>
              <a:t>Microsoft – Excel </a:t>
            </a:r>
            <a:r>
              <a:rPr lang="ru-RU" sz="1800" dirty="0" smtClean="0">
                <a:latin typeface="Calibri" pitchFamily="34" charset="0"/>
              </a:rPr>
              <a:t>2007.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ячейке </a:t>
            </a:r>
            <a:r>
              <a:rPr lang="en-US" sz="1800" dirty="0" smtClean="0"/>
              <a:t>B</a:t>
            </a:r>
            <a:r>
              <a:rPr lang="en-US" sz="1800" dirty="0" smtClean="0"/>
              <a:t>5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расположим </a:t>
            </a:r>
            <a:r>
              <a:rPr lang="ru-RU" sz="1800" dirty="0" smtClean="0"/>
              <a:t>значение </a:t>
            </a:r>
            <a:r>
              <a:rPr lang="el-GR" sz="1800" dirty="0" smtClean="0"/>
              <a:t>μ </a:t>
            </a:r>
            <a:r>
              <a:rPr lang="ru-RU" sz="1800" dirty="0" smtClean="0"/>
              <a:t>, </a:t>
            </a:r>
            <a:r>
              <a:rPr lang="ru-RU" sz="1800" dirty="0" smtClean="0"/>
              <a:t>в ячейке</a:t>
            </a:r>
            <a:r>
              <a:rPr lang="en-US" sz="1800" dirty="0" smtClean="0"/>
              <a:t> </a:t>
            </a:r>
            <a:r>
              <a:rPr lang="en-US" sz="1800" dirty="0" smtClean="0"/>
              <a:t>B6</a:t>
            </a:r>
            <a:r>
              <a:rPr lang="ru-RU" sz="1800" dirty="0" smtClean="0"/>
              <a:t> </a:t>
            </a:r>
            <a:r>
              <a:rPr lang="ru-RU" sz="1800" dirty="0" smtClean="0"/>
              <a:t>значение </a:t>
            </a:r>
            <a:r>
              <a:rPr lang="en-US" sz="1800" dirty="0" smtClean="0"/>
              <a:t>g </a:t>
            </a:r>
            <a:r>
              <a:rPr lang="en-US" sz="1800" dirty="0" smtClean="0"/>
              <a:t>,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B7 </a:t>
            </a:r>
            <a:r>
              <a:rPr lang="ru-RU" sz="1800" dirty="0" smtClean="0"/>
              <a:t>значение</a:t>
            </a:r>
            <a:r>
              <a:rPr lang="en-US" sz="1800" dirty="0" smtClean="0"/>
              <a:t> </a:t>
            </a:r>
            <a:r>
              <a:rPr lang="en-US" sz="1800" dirty="0" smtClean="0"/>
              <a:t>R</a:t>
            </a:r>
            <a:r>
              <a:rPr lang="ru-RU" sz="1800" dirty="0" smtClean="0"/>
              <a:t>,  в ячейке </a:t>
            </a:r>
            <a:r>
              <a:rPr lang="en-US" sz="1800" dirty="0" smtClean="0"/>
              <a:t> B8 </a:t>
            </a:r>
            <a:r>
              <a:rPr lang="ru-RU" sz="1800" dirty="0" smtClean="0"/>
              <a:t>значение </a:t>
            </a:r>
            <a:r>
              <a:rPr lang="en-US" sz="1800" dirty="0" smtClean="0"/>
              <a:t>T</a:t>
            </a:r>
            <a:r>
              <a:rPr lang="ru-RU" sz="1800" dirty="0" smtClean="0"/>
              <a:t>, </a:t>
            </a:r>
            <a:r>
              <a:rPr lang="ru-RU" sz="1800" dirty="0" smtClean="0"/>
              <a:t>в ячейке</a:t>
            </a:r>
            <a:r>
              <a:rPr lang="en-US" sz="1800" dirty="0" smtClean="0"/>
              <a:t> </a:t>
            </a:r>
            <a:r>
              <a:rPr lang="en-US" sz="1800" dirty="0" smtClean="0"/>
              <a:t>B</a:t>
            </a:r>
            <a:r>
              <a:rPr lang="ru-RU" sz="1800" dirty="0" smtClean="0"/>
              <a:t>9 </a:t>
            </a:r>
            <a:r>
              <a:rPr lang="ru-RU" sz="1800" dirty="0" smtClean="0"/>
              <a:t>значение </a:t>
            </a:r>
            <a:r>
              <a:rPr lang="ru-RU" sz="1800" dirty="0" smtClean="0"/>
              <a:t>радиуса Земли</a:t>
            </a:r>
            <a:r>
              <a:rPr lang="en-US" sz="1800" dirty="0" smtClean="0"/>
              <a:t> </a:t>
            </a:r>
            <a:r>
              <a:rPr lang="en-US" sz="1800" dirty="0" smtClean="0"/>
              <a:t>,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B</a:t>
            </a:r>
            <a:r>
              <a:rPr lang="ru-RU" sz="1800" dirty="0" smtClean="0"/>
              <a:t>10</a:t>
            </a:r>
            <a:r>
              <a:rPr lang="en-US" sz="1800" dirty="0" smtClean="0"/>
              <a:t> </a:t>
            </a:r>
            <a:r>
              <a:rPr lang="ru-RU" sz="1800" dirty="0" smtClean="0"/>
              <a:t>значение</a:t>
            </a:r>
            <a:r>
              <a:rPr lang="en-US" sz="1800" dirty="0" smtClean="0"/>
              <a:t> Po </a:t>
            </a:r>
            <a:r>
              <a:rPr lang="ru-RU" sz="1800" dirty="0" smtClean="0"/>
              <a:t>, 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 </a:t>
            </a:r>
            <a:r>
              <a:rPr lang="en-US" sz="1800" dirty="0" smtClean="0"/>
              <a:t>B</a:t>
            </a:r>
            <a:r>
              <a:rPr lang="ru-RU" sz="1800" dirty="0" smtClean="0"/>
              <a:t>11</a:t>
            </a:r>
            <a:r>
              <a:rPr lang="en-US" sz="1800" dirty="0" smtClean="0"/>
              <a:t> </a:t>
            </a:r>
            <a:r>
              <a:rPr lang="ru-RU" sz="1800" dirty="0" smtClean="0"/>
              <a:t>значение </a:t>
            </a:r>
            <a:r>
              <a:rPr lang="ru-RU" sz="1800" dirty="0" smtClean="0"/>
              <a:t> </a:t>
            </a:r>
            <a:r>
              <a:rPr lang="en-US" sz="1800" dirty="0" smtClean="0"/>
              <a:t>Na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</a:t>
            </a:r>
            <a:r>
              <a:rPr lang="ru-RU" sz="1800" dirty="0" smtClean="0"/>
              <a:t>13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расположим </a:t>
            </a:r>
            <a:r>
              <a:rPr lang="ru-RU" sz="1800" dirty="0" smtClean="0"/>
              <a:t>значения </a:t>
            </a:r>
            <a:r>
              <a:rPr lang="en-US" sz="1800" dirty="0" smtClean="0"/>
              <a:t>h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</a:t>
            </a:r>
            <a:r>
              <a:rPr lang="ru-RU" sz="1800" dirty="0" smtClean="0"/>
              <a:t>14</a:t>
            </a:r>
            <a:r>
              <a:rPr lang="ru-RU" sz="1800" dirty="0" smtClean="0"/>
              <a:t> </a:t>
            </a:r>
            <a:r>
              <a:rPr lang="ru-RU" sz="1800" dirty="0" smtClean="0"/>
              <a:t>расположу значения </a:t>
            </a:r>
            <a:r>
              <a:rPr lang="ru-RU" sz="1800" dirty="0" smtClean="0"/>
              <a:t> </a:t>
            </a:r>
            <a:r>
              <a:rPr lang="en-US" sz="1800" dirty="0" smtClean="0"/>
              <a:t>P(h)</a:t>
            </a:r>
            <a:r>
              <a:rPr lang="ru-RU" sz="1800" dirty="0" smtClean="0"/>
              <a:t> 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рассчитываемые по выведенной прежде формуле.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Я </a:t>
            </a:r>
            <a:r>
              <a:rPr lang="ru-RU" sz="1800" dirty="0" smtClean="0"/>
              <a:t>проведу вычисления на отрезке </a:t>
            </a:r>
            <a:r>
              <a:rPr lang="en-US" sz="1800" dirty="0" smtClean="0"/>
              <a:t>h</a:t>
            </a:r>
            <a:r>
              <a:rPr lang="en-US" sz="1800" dirty="0" smtClean="0"/>
              <a:t> </a:t>
            </a:r>
            <a:r>
              <a:rPr lang="el-GR" sz="1800" dirty="0" smtClean="0"/>
              <a:t>ϵ</a:t>
            </a:r>
            <a:r>
              <a:rPr lang="en-US" sz="1800" dirty="0" smtClean="0"/>
              <a:t> </a:t>
            </a:r>
            <a:r>
              <a:rPr lang="en-US" sz="1800" dirty="0" smtClean="0"/>
              <a:t>(0;</a:t>
            </a:r>
            <a:r>
              <a:rPr lang="ru-RU" sz="1800" dirty="0" smtClean="0"/>
              <a:t>10000</a:t>
            </a:r>
            <a:r>
              <a:rPr lang="en-US" sz="1800" dirty="0" smtClean="0"/>
              <a:t>) </a:t>
            </a:r>
            <a:r>
              <a:rPr lang="ru-RU" sz="1800" dirty="0" smtClean="0"/>
              <a:t>с шагом </a:t>
            </a:r>
            <a:r>
              <a:rPr lang="en-US" sz="1800" dirty="0" smtClean="0"/>
              <a:t>5000.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5429264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643446"/>
            <a:ext cx="3348029" cy="19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785786" y="5786454"/>
            <a:ext cx="2928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увеличением высоты давление газа уменьшается.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</TotalTime>
  <Words>222</Words>
  <PresentationFormat>Экран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Начальная</vt:lpstr>
      <vt:lpstr>Лабораторная работа №6</vt:lpstr>
      <vt:lpstr>Резюме</vt:lpstr>
      <vt:lpstr>Библиография</vt:lpstr>
      <vt:lpstr>Справочник</vt:lpstr>
      <vt:lpstr>Глоссарий</vt:lpstr>
      <vt:lpstr>Цикада цитат</vt:lpstr>
      <vt:lpstr>Постановка задачи</vt:lpstr>
      <vt:lpstr>Отчёт(1)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Храмов</dc:creator>
  <cp:lastModifiedBy>Храмова</cp:lastModifiedBy>
  <cp:revision>27</cp:revision>
  <dcterms:created xsi:type="dcterms:W3CDTF">2017-09-21T06:15:13Z</dcterms:created>
  <dcterms:modified xsi:type="dcterms:W3CDTF">2017-11-16T06:07:28Z</dcterms:modified>
</cp:coreProperties>
</file>