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D96ECE4-D835-4E15-8383-DCB1B6AC6FE6}" type="datetimeFigureOut">
              <a:rPr lang="ru-RU" smtClean="0"/>
              <a:t>25.04.2021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324C62D-04C1-44FB-94D0-6123BAF32562}" type="slidenum">
              <a:rPr lang="ru-RU" smtClean="0"/>
              <a:t>‹#›</a:t>
            </a:fld>
            <a:endParaRPr lang="ru-RU"/>
          </a:p>
        </p:txBody>
      </p:sp>
    </p:spTree>
    <p:extLst>
      <p:ext uri="{BB962C8B-B14F-4D97-AF65-F5344CB8AC3E}">
        <p14:creationId xmlns:p14="http://schemas.microsoft.com/office/powerpoint/2010/main" val="18139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D96ECE4-D835-4E15-8383-DCB1B6AC6FE6}" type="datetimeFigureOut">
              <a:rPr lang="ru-RU" smtClean="0"/>
              <a:t>25.04.2021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324C62D-04C1-44FB-94D0-6123BAF32562}" type="slidenum">
              <a:rPr lang="ru-RU" smtClean="0"/>
              <a:t>‹#›</a:t>
            </a:fld>
            <a:endParaRPr lang="ru-RU"/>
          </a:p>
        </p:txBody>
      </p:sp>
    </p:spTree>
    <p:extLst>
      <p:ext uri="{BB962C8B-B14F-4D97-AF65-F5344CB8AC3E}">
        <p14:creationId xmlns:p14="http://schemas.microsoft.com/office/powerpoint/2010/main" val="84899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D96ECE4-D835-4E15-8383-DCB1B6AC6FE6}" type="datetimeFigureOut">
              <a:rPr lang="ru-RU" smtClean="0"/>
              <a:t>25.04.2021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324C62D-04C1-44FB-94D0-6123BAF32562}" type="slidenum">
              <a:rPr lang="ru-RU" smtClean="0"/>
              <a:t>‹#›</a:t>
            </a:fld>
            <a:endParaRPr lang="ru-RU"/>
          </a:p>
        </p:txBody>
      </p:sp>
    </p:spTree>
    <p:extLst>
      <p:ext uri="{BB962C8B-B14F-4D97-AF65-F5344CB8AC3E}">
        <p14:creationId xmlns:p14="http://schemas.microsoft.com/office/powerpoint/2010/main" val="374591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D96ECE4-D835-4E15-8383-DCB1B6AC6FE6}" type="datetimeFigureOut">
              <a:rPr lang="ru-RU" smtClean="0"/>
              <a:t>25.04.2021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324C62D-04C1-44FB-94D0-6123BAF32562}" type="slidenum">
              <a:rPr lang="ru-RU" smtClean="0"/>
              <a:t>‹#›</a:t>
            </a:fld>
            <a:endParaRPr lang="ru-RU"/>
          </a:p>
        </p:txBody>
      </p:sp>
    </p:spTree>
    <p:extLst>
      <p:ext uri="{BB962C8B-B14F-4D97-AF65-F5344CB8AC3E}">
        <p14:creationId xmlns:p14="http://schemas.microsoft.com/office/powerpoint/2010/main" val="408169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D96ECE4-D835-4E15-8383-DCB1B6AC6FE6}" type="datetimeFigureOut">
              <a:rPr lang="ru-RU" smtClean="0"/>
              <a:t>25.04.2021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324C62D-04C1-44FB-94D0-6123BAF32562}" type="slidenum">
              <a:rPr lang="ru-RU" smtClean="0"/>
              <a:t>‹#›</a:t>
            </a:fld>
            <a:endParaRPr lang="ru-RU"/>
          </a:p>
        </p:txBody>
      </p:sp>
    </p:spTree>
    <p:extLst>
      <p:ext uri="{BB962C8B-B14F-4D97-AF65-F5344CB8AC3E}">
        <p14:creationId xmlns:p14="http://schemas.microsoft.com/office/powerpoint/2010/main" val="164776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D96ECE4-D835-4E15-8383-DCB1B6AC6FE6}" type="datetimeFigureOut">
              <a:rPr lang="ru-RU" smtClean="0"/>
              <a:t>25.04.2021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324C62D-04C1-44FB-94D0-6123BAF32562}" type="slidenum">
              <a:rPr lang="ru-RU" smtClean="0"/>
              <a:t>‹#›</a:t>
            </a:fld>
            <a:endParaRPr lang="ru-RU"/>
          </a:p>
        </p:txBody>
      </p:sp>
    </p:spTree>
    <p:extLst>
      <p:ext uri="{BB962C8B-B14F-4D97-AF65-F5344CB8AC3E}">
        <p14:creationId xmlns:p14="http://schemas.microsoft.com/office/powerpoint/2010/main" val="72922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D96ECE4-D835-4E15-8383-DCB1B6AC6FE6}" type="datetimeFigureOut">
              <a:rPr lang="ru-RU" smtClean="0"/>
              <a:t>25.04.2021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324C62D-04C1-44FB-94D0-6123BAF32562}" type="slidenum">
              <a:rPr lang="ru-RU" smtClean="0"/>
              <a:t>‹#›</a:t>
            </a:fld>
            <a:endParaRPr lang="ru-RU"/>
          </a:p>
        </p:txBody>
      </p:sp>
    </p:spTree>
    <p:extLst>
      <p:ext uri="{BB962C8B-B14F-4D97-AF65-F5344CB8AC3E}">
        <p14:creationId xmlns:p14="http://schemas.microsoft.com/office/powerpoint/2010/main" val="139140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D96ECE4-D835-4E15-8383-DCB1B6AC6FE6}" type="datetimeFigureOut">
              <a:rPr lang="ru-RU" smtClean="0"/>
              <a:t>25.04.2021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324C62D-04C1-44FB-94D0-6123BAF32562}" type="slidenum">
              <a:rPr lang="ru-RU" smtClean="0"/>
              <a:t>‹#›</a:t>
            </a:fld>
            <a:endParaRPr lang="ru-RU"/>
          </a:p>
        </p:txBody>
      </p:sp>
    </p:spTree>
    <p:extLst>
      <p:ext uri="{BB962C8B-B14F-4D97-AF65-F5344CB8AC3E}">
        <p14:creationId xmlns:p14="http://schemas.microsoft.com/office/powerpoint/2010/main" val="398819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D96ECE4-D835-4E15-8383-DCB1B6AC6FE6}" type="datetimeFigureOut">
              <a:rPr lang="ru-RU" smtClean="0"/>
              <a:t>25.04.2021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324C62D-04C1-44FB-94D0-6123BAF32562}" type="slidenum">
              <a:rPr lang="ru-RU" smtClean="0"/>
              <a:t>‹#›</a:t>
            </a:fld>
            <a:endParaRPr lang="ru-RU"/>
          </a:p>
        </p:txBody>
      </p:sp>
    </p:spTree>
    <p:extLst>
      <p:ext uri="{BB962C8B-B14F-4D97-AF65-F5344CB8AC3E}">
        <p14:creationId xmlns:p14="http://schemas.microsoft.com/office/powerpoint/2010/main" val="329521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D96ECE4-D835-4E15-8383-DCB1B6AC6FE6}" type="datetimeFigureOut">
              <a:rPr lang="ru-RU" smtClean="0"/>
              <a:t>25.04.2021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324C62D-04C1-44FB-94D0-6123BAF32562}" type="slidenum">
              <a:rPr lang="ru-RU" smtClean="0"/>
              <a:t>‹#›</a:t>
            </a:fld>
            <a:endParaRPr lang="ru-RU"/>
          </a:p>
        </p:txBody>
      </p:sp>
    </p:spTree>
    <p:extLst>
      <p:ext uri="{BB962C8B-B14F-4D97-AF65-F5344CB8AC3E}">
        <p14:creationId xmlns:p14="http://schemas.microsoft.com/office/powerpoint/2010/main" val="304363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D96ECE4-D835-4E15-8383-DCB1B6AC6FE6}" type="datetimeFigureOut">
              <a:rPr lang="ru-RU" smtClean="0"/>
              <a:t>25.04.2021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324C62D-04C1-44FB-94D0-6123BAF32562}" type="slidenum">
              <a:rPr lang="ru-RU" smtClean="0"/>
              <a:t>‹#›</a:t>
            </a:fld>
            <a:endParaRPr lang="ru-RU"/>
          </a:p>
        </p:txBody>
      </p:sp>
    </p:spTree>
    <p:extLst>
      <p:ext uri="{BB962C8B-B14F-4D97-AF65-F5344CB8AC3E}">
        <p14:creationId xmlns:p14="http://schemas.microsoft.com/office/powerpoint/2010/main" val="342552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6ECE4-D835-4E15-8383-DCB1B6AC6FE6}" type="datetimeFigureOut">
              <a:rPr lang="ru-RU" smtClean="0"/>
              <a:t>25.04.2021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4C62D-04C1-44FB-94D0-6123BAF32562}" type="slidenum">
              <a:rPr lang="ru-RU" smtClean="0"/>
              <a:t>‹#›</a:t>
            </a:fld>
            <a:endParaRPr lang="ru-RU"/>
          </a:p>
        </p:txBody>
      </p:sp>
    </p:spTree>
    <p:extLst>
      <p:ext uri="{BB962C8B-B14F-4D97-AF65-F5344CB8AC3E}">
        <p14:creationId xmlns:p14="http://schemas.microsoft.com/office/powerpoint/2010/main" val="117899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files.school-collection.edu.ru/dlrstore/6587f15b-2776-4d54-bb16-963d773d140c/Bruk-biog.htm" TargetMode="External"/><Relationship Id="rId2" Type="http://schemas.openxmlformats.org/officeDocument/2006/relationships/hyperlink" Target="https://ru.wikipedia.org/wiki/%D0%91%D1%80%D1%83%D0%BA,_%D0%98%D1%81%D0%B0%D0%B0%D0%BA_%D0%A1%D0%B5%D0%BC%D1%91%D0%BD%D0%BE%D0%B2%D0%B8%D1%87" TargetMode="External"/><Relationship Id="rId1" Type="http://schemas.openxmlformats.org/officeDocument/2006/relationships/slideLayout" Target="../slideLayouts/slideLayout2.xml"/><Relationship Id="rId4" Type="http://schemas.openxmlformats.org/officeDocument/2006/relationships/hyperlink" Target="http://www.nsc.ru/win/elbib/data/show_page.dhtml?76+9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Исаак Семёнович Брук </a:t>
            </a:r>
          </a:p>
        </p:txBody>
      </p:sp>
      <p:sp>
        <p:nvSpPr>
          <p:cNvPr id="3" name="Подзаголовок 2"/>
          <p:cNvSpPr>
            <a:spLocks noGrp="1"/>
          </p:cNvSpPr>
          <p:nvPr>
            <p:ph type="subTitle" idx="1"/>
          </p:nvPr>
        </p:nvSpPr>
        <p:spPr/>
        <p:txBody>
          <a:bodyPr/>
          <a:lstStyle/>
          <a:p>
            <a:r>
              <a:rPr lang="ru-RU" dirty="0" smtClean="0"/>
              <a:t>создатель аналоговой вычислительной машины </a:t>
            </a:r>
            <a:endParaRPr lang="ru-RU" dirty="0"/>
          </a:p>
        </p:txBody>
      </p:sp>
      <p:sp>
        <p:nvSpPr>
          <p:cNvPr id="4" name="Подзаголовок 2"/>
          <p:cNvSpPr txBox="1">
            <a:spLocks/>
          </p:cNvSpPr>
          <p:nvPr/>
        </p:nvSpPr>
        <p:spPr>
          <a:xfrm>
            <a:off x="1283369" y="5349875"/>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2000" dirty="0" smtClean="0"/>
              <a:t>Храмов Сергей, 4 ИВТ</a:t>
            </a:r>
          </a:p>
          <a:p>
            <a:r>
              <a:rPr lang="ru-RU" sz="2000" dirty="0" smtClean="0"/>
              <a:t>СПб, 2021</a:t>
            </a:r>
            <a:endParaRPr lang="ru-RU" sz="2000" dirty="0"/>
          </a:p>
        </p:txBody>
      </p:sp>
    </p:spTree>
    <p:extLst>
      <p:ext uri="{BB962C8B-B14F-4D97-AF65-F5344CB8AC3E}">
        <p14:creationId xmlns:p14="http://schemas.microsoft.com/office/powerpoint/2010/main" val="225317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838200" y="1825625"/>
            <a:ext cx="7240587" cy="4351338"/>
          </a:xfrm>
        </p:spPr>
        <p:txBody>
          <a:bodyPr/>
          <a:lstStyle/>
          <a:p>
            <a:pPr marL="0" indent="0">
              <a:buNone/>
            </a:pPr>
            <a:r>
              <a:rPr lang="ru-RU" b="1" dirty="0"/>
              <a:t>Исаак Семёнович Брук</a:t>
            </a:r>
            <a:r>
              <a:rPr lang="ru-RU" dirty="0"/>
              <a:t> (1902, Минск — 1974, Москва) — советский ученый, изобретатель, один из основоположников отечественной вычислительной техники, основатель и первый директор Института электронных управляющих машин АН </a:t>
            </a:r>
            <a:r>
              <a:rPr lang="ru-RU" dirty="0" smtClean="0"/>
              <a:t>СССР.</a:t>
            </a:r>
            <a:endParaRPr lang="ru-RU" dirty="0"/>
          </a:p>
        </p:txBody>
      </p:sp>
      <p:pic>
        <p:nvPicPr>
          <p:cNvPr id="1026" name="Picture 2" descr="Исаак Семёнович Брук.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787" y="365125"/>
            <a:ext cx="3275013" cy="436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21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Ранние годы</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smtClean="0"/>
              <a:t>Исаак </a:t>
            </a:r>
            <a:r>
              <a:rPr lang="ru-RU" dirty="0"/>
              <a:t>Семенович Брук родился 8 ноября 1902 г. в Минске в бедной семье служащего табачной фабрики. В 1920 г. он окончил реальное училище, а в 1925 г. - электротехнический факультет МВТУ им. Н. Э. Баумана.</a:t>
            </a:r>
            <a:r>
              <a:rPr lang="ru-RU" dirty="0" smtClean="0"/>
              <a:t/>
            </a:r>
            <a:br>
              <a:rPr lang="ru-RU" dirty="0" smtClean="0"/>
            </a:br>
            <a:r>
              <a:rPr lang="ru-RU" dirty="0" smtClean="0"/>
              <a:t/>
            </a:r>
            <a:br>
              <a:rPr lang="ru-RU" dirty="0" smtClean="0"/>
            </a:br>
            <a:r>
              <a:rPr lang="ru-RU" dirty="0"/>
              <a:t>Еще будучи студентом, И. С. Брук занялся научными исследованиями. Его диплом был посвящен новым способам регулирования асинхронных двигателей. По окончании МВТУ И. С. Брук работал во Всесоюзном электротехническом институте им. В. И. Ленина, где участвовал в создании новой серии асинхронных двигателей и решении задач параллельной работы электрогенераторов.</a:t>
            </a:r>
          </a:p>
        </p:txBody>
      </p:sp>
    </p:spTree>
    <p:extLst>
      <p:ext uri="{BB962C8B-B14F-4D97-AF65-F5344CB8AC3E}">
        <p14:creationId xmlns:p14="http://schemas.microsoft.com/office/powerpoint/2010/main" val="24548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Вклад в советскую информатику</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ru-RU" dirty="0"/>
              <a:t>Основные труды посвящены проблемам </a:t>
            </a:r>
            <a:r>
              <a:rPr lang="ru-RU" dirty="0" smtClean="0"/>
              <a:t>электроэнергетических систем</a:t>
            </a:r>
            <a:r>
              <a:rPr lang="ru-RU" dirty="0"/>
              <a:t>, электрических и математических машин, с 1948 года Брук вёл работы по электронным ЦВМ и управлению с применением средств вычислительной техники.</a:t>
            </a:r>
          </a:p>
          <a:p>
            <a:pPr marL="0" indent="0">
              <a:buNone/>
            </a:pPr>
            <a:r>
              <a:rPr lang="ru-RU" dirty="0"/>
              <a:t>В 1939 году разработал аналоговую машину - механический </a:t>
            </a:r>
            <a:r>
              <a:rPr lang="ru-RU" dirty="0" smtClean="0"/>
              <a:t>интегратор, позволяющую </a:t>
            </a:r>
            <a:r>
              <a:rPr lang="ru-RU" dirty="0"/>
              <a:t>решать дифференциальные уравнения до 6-го </a:t>
            </a:r>
            <a:r>
              <a:rPr lang="ru-RU" dirty="0" smtClean="0"/>
              <a:t>порядка.</a:t>
            </a:r>
          </a:p>
          <a:p>
            <a:pPr marL="0" indent="0">
              <a:buNone/>
            </a:pPr>
            <a:r>
              <a:rPr lang="ru-RU" dirty="0" smtClean="0"/>
              <a:t>Брук значительно усовершенствовал анализаторы, разработанные Крыловым и Бушем, сконструировав ряд моделей, в том числе и полностью электронную аналоговую машину ЭДА (1947), позволявшую решать дифференциальные уравнения до 20-го порядка.</a:t>
            </a:r>
          </a:p>
          <a:p>
            <a:pPr marL="0" indent="0">
              <a:buNone/>
            </a:pPr>
            <a:r>
              <a:rPr lang="ru-RU" dirty="0"/>
              <a:t>Разработал в соавторстве с Б.И. </a:t>
            </a:r>
            <a:r>
              <a:rPr lang="ru-RU" dirty="0" err="1"/>
              <a:t>Рамеевым</a:t>
            </a:r>
            <a:r>
              <a:rPr lang="ru-RU" dirty="0"/>
              <a:t> еще в 1948 </a:t>
            </a:r>
            <a:r>
              <a:rPr lang="ru-RU" dirty="0" smtClean="0"/>
              <a:t>году проект </a:t>
            </a:r>
            <a:r>
              <a:rPr lang="ru-RU" dirty="0"/>
              <a:t>цифровой ЭВМ с программным </a:t>
            </a:r>
            <a:r>
              <a:rPr lang="ru-RU" dirty="0" smtClean="0"/>
              <a:t>управлением (это был первый в нашей стране проект цифровой ЭВМ).</a:t>
            </a:r>
          </a:p>
          <a:p>
            <a:pPr marL="0" indent="0">
              <a:buNone/>
            </a:pPr>
            <a:endParaRPr lang="ru-RU" dirty="0"/>
          </a:p>
        </p:txBody>
      </p:sp>
    </p:spTree>
    <p:extLst>
      <p:ext uri="{BB962C8B-B14F-4D97-AF65-F5344CB8AC3E}">
        <p14:creationId xmlns:p14="http://schemas.microsoft.com/office/powerpoint/2010/main" val="2287520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Изобретение ЭВМ</a:t>
            </a:r>
            <a:endParaRPr lang="ru-RU" dirty="0"/>
          </a:p>
        </p:txBody>
      </p:sp>
      <p:sp>
        <p:nvSpPr>
          <p:cNvPr id="3" name="Объект 2"/>
          <p:cNvSpPr>
            <a:spLocks noGrp="1"/>
          </p:cNvSpPr>
          <p:nvPr>
            <p:ph idx="1"/>
          </p:nvPr>
        </p:nvSpPr>
        <p:spPr>
          <a:xfrm>
            <a:off x="838200" y="1825625"/>
            <a:ext cx="7520576" cy="4351338"/>
          </a:xfrm>
        </p:spPr>
        <p:txBody>
          <a:bodyPr>
            <a:normAutofit fontScale="85000" lnSpcReduction="10000"/>
          </a:bodyPr>
          <a:lstStyle/>
          <a:p>
            <a:pPr marL="0" indent="0">
              <a:buNone/>
            </a:pPr>
            <a:r>
              <a:rPr lang="ru-RU" dirty="0"/>
              <a:t>4 декабря 1948 года (День рождения российской информатики) Госкомитет Совета Министров СССР по внедрение передовой техники в народное хозяйство выдал </a:t>
            </a:r>
            <a:r>
              <a:rPr lang="ru-RU" dirty="0" err="1"/>
              <a:t>И.С.Бруку</a:t>
            </a:r>
            <a:r>
              <a:rPr lang="ru-RU" dirty="0"/>
              <a:t> и </a:t>
            </a:r>
            <a:r>
              <a:rPr lang="ru-RU" dirty="0" err="1"/>
              <a:t>Б.И.Рамееву</a:t>
            </a:r>
            <a:r>
              <a:rPr lang="ru-RU" dirty="0"/>
              <a:t> авторское свидетельство за № 10475 об изобретении электронной вычислительной машины. Это первый официально зарегистрированный документ, свидетельствующий о том, что Россия, СССР вступили в новую эпоху - началась компьютерная эра</a:t>
            </a:r>
            <a:r>
              <a:rPr lang="ru-RU" dirty="0" smtClean="0"/>
              <a:t>.</a:t>
            </a:r>
          </a:p>
          <a:p>
            <a:pPr marL="0" indent="0">
              <a:buNone/>
            </a:pPr>
            <a:r>
              <a:rPr lang="ru-RU" dirty="0"/>
              <a:t>Под его руководством в 1950–1951 годах была создана первая малая цифровая электронная вычислительная машина с хранимой в памяти программой M-1.</a:t>
            </a:r>
          </a:p>
        </p:txBody>
      </p:sp>
      <p:pic>
        <p:nvPicPr>
          <p:cNvPr id="2052" name="Picture 4" descr="К 70-летию отечественной компьютерной индустри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776" y="647453"/>
            <a:ext cx="3595266"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01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Дальнейшие изобретения</a:t>
            </a:r>
            <a:endParaRPr lang="ru-RU" dirty="0"/>
          </a:p>
        </p:txBody>
      </p:sp>
      <p:sp>
        <p:nvSpPr>
          <p:cNvPr id="3" name="Объект 2"/>
          <p:cNvSpPr>
            <a:spLocks noGrp="1"/>
          </p:cNvSpPr>
          <p:nvPr>
            <p:ph idx="1"/>
          </p:nvPr>
        </p:nvSpPr>
        <p:spPr>
          <a:xfrm>
            <a:off x="838200" y="1825625"/>
            <a:ext cx="7375358" cy="4351338"/>
          </a:xfrm>
        </p:spPr>
        <p:txBody>
          <a:bodyPr>
            <a:normAutofit fontScale="92500" lnSpcReduction="20000"/>
          </a:bodyPr>
          <a:lstStyle/>
          <a:p>
            <a:pPr marL="0" indent="0">
              <a:buNone/>
            </a:pPr>
            <a:r>
              <a:rPr lang="ru-RU" dirty="0" err="1"/>
              <a:t>И.С.Брук</a:t>
            </a:r>
            <a:r>
              <a:rPr lang="ru-RU" dirty="0"/>
              <a:t> еще во второй половине 1950-х годов пришел к выводу, что наряду с применением ЭВМ для научных расчетов и управления объектами, необходимо развивать другую область применения ЭВМ – обработку экономической информации для задач учета, статистики, планирования, моделирования экономики. Познакомившись с методами линейного программирования </a:t>
            </a:r>
            <a:r>
              <a:rPr lang="ru-RU" dirty="0" err="1"/>
              <a:t>Л.В.Канторовича</a:t>
            </a:r>
            <a:r>
              <a:rPr lang="ru-RU" dirty="0"/>
              <a:t>, классическими динамическими моделями экономики и методами межотраслевых балансов </a:t>
            </a:r>
            <a:r>
              <a:rPr lang="ru-RU" dirty="0" err="1"/>
              <a:t>В.Леонтьева</a:t>
            </a:r>
            <a:r>
              <a:rPr lang="ru-RU" dirty="0"/>
              <a:t>, </a:t>
            </a:r>
            <a:r>
              <a:rPr lang="ru-RU" dirty="0" err="1"/>
              <a:t>И.С.Брук</a:t>
            </a:r>
            <a:r>
              <a:rPr lang="ru-RU" dirty="0"/>
              <a:t> развернул в ИНЭУМ работы по применению математических методов и вычислительной техники для решения экономических задач на государственном уровне.</a:t>
            </a:r>
          </a:p>
        </p:txBody>
      </p:sp>
      <p:pic>
        <p:nvPicPr>
          <p:cNvPr id="3074" name="Picture 2" descr="АЦВМ М-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3558" y="653882"/>
            <a:ext cx="3678314" cy="537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347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Использованные источники</a:t>
            </a:r>
            <a:endParaRPr lang="ru-RU" dirty="0"/>
          </a:p>
        </p:txBody>
      </p:sp>
      <p:sp>
        <p:nvSpPr>
          <p:cNvPr id="3" name="Объект 2"/>
          <p:cNvSpPr>
            <a:spLocks noGrp="1"/>
          </p:cNvSpPr>
          <p:nvPr>
            <p:ph idx="1"/>
          </p:nvPr>
        </p:nvSpPr>
        <p:spPr/>
        <p:txBody>
          <a:bodyPr/>
          <a:lstStyle/>
          <a:p>
            <a:r>
              <a:rPr lang="ru-RU" dirty="0" smtClean="0">
                <a:hlinkClick r:id="rId2"/>
              </a:rPr>
              <a:t>Статья на Википедии</a:t>
            </a:r>
            <a:endParaRPr lang="ru-RU" dirty="0" smtClean="0"/>
          </a:p>
          <a:p>
            <a:r>
              <a:rPr lang="ru-RU" dirty="0" smtClean="0">
                <a:hlinkClick r:id="rId3"/>
              </a:rPr>
              <a:t>Полная биография Исаака Семеновича Брука</a:t>
            </a:r>
            <a:endParaRPr lang="ru-RU" dirty="0" smtClean="0"/>
          </a:p>
          <a:p>
            <a:r>
              <a:rPr lang="ru-RU" dirty="0" smtClean="0">
                <a:hlinkClick r:id="rId4"/>
              </a:rPr>
              <a:t>НГУ - персоны в коллекции "Современные проблемы информатики"</a:t>
            </a:r>
            <a:endParaRPr lang="ru-RU" dirty="0"/>
          </a:p>
        </p:txBody>
      </p:sp>
    </p:spTree>
    <p:extLst>
      <p:ext uri="{BB962C8B-B14F-4D97-AF65-F5344CB8AC3E}">
        <p14:creationId xmlns:p14="http://schemas.microsoft.com/office/powerpoint/2010/main" val="3206213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txBody>
          <a:bodyPr/>
          <a:lstStyle/>
          <a:p>
            <a:pPr algn="ctr"/>
            <a:r>
              <a:rPr lang="ru-RU" dirty="0" smtClean="0"/>
              <a:t>СПАСИБО ЗА ВНИМАНИЕ!</a:t>
            </a:r>
            <a:endParaRPr lang="ru-RU" dirty="0"/>
          </a:p>
        </p:txBody>
      </p:sp>
    </p:spTree>
    <p:extLst>
      <p:ext uri="{BB962C8B-B14F-4D97-AF65-F5344CB8AC3E}">
        <p14:creationId xmlns:p14="http://schemas.microsoft.com/office/powerpoint/2010/main" val="3000042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202</Words>
  <Application>Microsoft Office PowerPoint</Application>
  <PresentationFormat>Широкоэкранный</PresentationFormat>
  <Paragraphs>22</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Исаак Семёнович Брук </vt:lpstr>
      <vt:lpstr>Презентация PowerPoint</vt:lpstr>
      <vt:lpstr>Ранние годы</vt:lpstr>
      <vt:lpstr>Вклад в советскую информатику</vt:lpstr>
      <vt:lpstr>Изобретение ЭВМ</vt:lpstr>
      <vt:lpstr>Дальнейшие изобретения</vt:lpstr>
      <vt:lpstr>Использованные источники</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Исаак Семёнович Брук </dc:title>
  <dc:creator>Сергей Храмов</dc:creator>
  <cp:lastModifiedBy>Сергей Храмов</cp:lastModifiedBy>
  <cp:revision>4</cp:revision>
  <dcterms:created xsi:type="dcterms:W3CDTF">2021-04-25T14:05:10Z</dcterms:created>
  <dcterms:modified xsi:type="dcterms:W3CDTF">2021-04-25T16:52:23Z</dcterms:modified>
</cp:coreProperties>
</file>