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67" r:id="rId5"/>
    <p:sldId id="268" r:id="rId6"/>
    <p:sldId id="271" r:id="rId7"/>
    <p:sldId id="272" r:id="rId8"/>
    <p:sldId id="273" r:id="rId9"/>
    <p:sldId id="274" r:id="rId10"/>
    <p:sldId id="269" r:id="rId11"/>
    <p:sldId id="270" r:id="rId12"/>
    <p:sldId id="275" r:id="rId13"/>
    <p:sldId id="276" r:id="rId14"/>
    <p:sldId id="261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971" autoAdjust="0"/>
    <p:restoredTop sz="92115" autoAdjust="0"/>
  </p:normalViewPr>
  <p:slideViewPr>
    <p:cSldViewPr snapToGrid="0">
      <p:cViewPr varScale="1">
        <p:scale>
          <a:sx n="43" d="100"/>
          <a:sy n="43" d="100"/>
        </p:scale>
        <p:origin x="-120" y="-5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E75A7B9-40C0-4F2F-8F6C-8CFC0451057D}" type="datetimeFigureOut">
              <a:rPr lang="ru-RU" smtClean="0"/>
              <a:pPr/>
              <a:t>24.05.2018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B4AE076-4005-4836-8FDC-44FA3CB7959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="" xmlns:p14="http://schemas.microsoft.com/office/powerpoint/2010/main" val="22111975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A7B9-40C0-4F2F-8F6C-8CFC0451057D}" type="datetimeFigureOut">
              <a:rPr lang="ru-RU" smtClean="0"/>
              <a:pPr/>
              <a:t>24.05.2018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E076-4005-4836-8FDC-44FA3CB7959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300526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A7B9-40C0-4F2F-8F6C-8CFC0451057D}" type="datetimeFigureOut">
              <a:rPr lang="ru-RU" smtClean="0"/>
              <a:pPr/>
              <a:t>24.05.2018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E076-4005-4836-8FDC-44FA3CB7959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31942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A7B9-40C0-4F2F-8F6C-8CFC0451057D}" type="datetimeFigureOut">
              <a:rPr lang="ru-RU" smtClean="0"/>
              <a:pPr/>
              <a:t>24.05.2018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E076-4005-4836-8FDC-44FA3CB7959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041955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A7B9-40C0-4F2F-8F6C-8CFC0451057D}" type="datetimeFigureOut">
              <a:rPr lang="ru-RU" smtClean="0"/>
              <a:pPr/>
              <a:t>24.05.2018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E076-4005-4836-8FDC-44FA3CB7959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="" xmlns:p14="http://schemas.microsoft.com/office/powerpoint/2010/main" val="2511027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A7B9-40C0-4F2F-8F6C-8CFC0451057D}" type="datetimeFigureOut">
              <a:rPr lang="ru-RU" smtClean="0"/>
              <a:pPr/>
              <a:t>24.05.2018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E076-4005-4836-8FDC-44FA3CB7959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303918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A7B9-40C0-4F2F-8F6C-8CFC0451057D}" type="datetimeFigureOut">
              <a:rPr lang="ru-RU" smtClean="0"/>
              <a:pPr/>
              <a:t>24.05.2018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E076-4005-4836-8FDC-44FA3CB7959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242723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A7B9-40C0-4F2F-8F6C-8CFC0451057D}" type="datetimeFigureOut">
              <a:rPr lang="ru-RU" smtClean="0"/>
              <a:pPr/>
              <a:t>24.05.2018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E076-4005-4836-8FDC-44FA3CB7959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040020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A7B9-40C0-4F2F-8F6C-8CFC0451057D}" type="datetimeFigureOut">
              <a:rPr lang="ru-RU" smtClean="0"/>
              <a:pPr/>
              <a:t>24.05.2018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E076-4005-4836-8FDC-44FA3CB7959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7947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A7B9-40C0-4F2F-8F6C-8CFC0451057D}" type="datetimeFigureOut">
              <a:rPr lang="ru-RU" smtClean="0"/>
              <a:pPr/>
              <a:t>24.05.2018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E076-4005-4836-8FDC-44FA3CB7959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19411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A7B9-40C0-4F2F-8F6C-8CFC0451057D}" type="datetimeFigureOut">
              <a:rPr lang="ru-RU" smtClean="0"/>
              <a:pPr/>
              <a:t>24.05.2018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E076-4005-4836-8FDC-44FA3CB7959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985947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E75A7B9-40C0-4F2F-8F6C-8CFC0451057D}" type="datetimeFigureOut">
              <a:rPr lang="ru-RU" smtClean="0"/>
              <a:pPr/>
              <a:t>24.05.2018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B4AE076-4005-4836-8FDC-44FA3CB7959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74808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205722" y="5867400"/>
            <a:ext cx="2643378" cy="7239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 smtClean="0"/>
              <a:t>РГПУ </a:t>
            </a:r>
            <a:r>
              <a:rPr lang="ru-RU" sz="1800" dirty="0" err="1" smtClean="0"/>
              <a:t>им.Герцена</a:t>
            </a:r>
            <a:endParaRPr lang="ru-RU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 smtClean="0"/>
              <a:t>ИВТ-1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 smtClean="0"/>
              <a:t>Храмов Сергей</a:t>
            </a:r>
          </a:p>
          <a:p>
            <a:endParaRPr lang="ru-RU" sz="18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46149828"/>
              </p:ext>
            </p:extLst>
          </p:nvPr>
        </p:nvGraphicFramePr>
        <p:xfrm>
          <a:off x="1261872" y="1787652"/>
          <a:ext cx="6875780" cy="20296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75780">
                  <a:extLst>
                    <a:ext uri="{9D8B030D-6E8A-4147-A177-3AD203B41FA5}">
                      <a16:colId xmlns="" xmlns:a16="http://schemas.microsoft.com/office/drawing/2014/main" val="1912885241"/>
                    </a:ext>
                  </a:extLst>
                </a:gridCol>
              </a:tblGrid>
              <a:tr h="143986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4000" dirty="0" smtClean="0">
                          <a:effectLst/>
                        </a:rPr>
                        <a:t>История развития оперативной памяти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0720030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137160" marB="137160"/>
                </a:tc>
                <a:extLst>
                  <a:ext uri="{0D108BD9-81ED-4DB2-BD59-A6C34878D82A}">
                    <a16:rowId xmlns="" xmlns:a16="http://schemas.microsoft.com/office/drawing/2014/main" val="764346972"/>
                  </a:ext>
                </a:extLst>
              </a:tr>
            </a:tbl>
          </a:graphicData>
        </a:graphic>
      </p:graphicFrame>
      <p:sp>
        <p:nvSpPr>
          <p:cNvPr id="6" name="Подзаголовок 2"/>
          <p:cNvSpPr txBox="1">
            <a:spLocks/>
          </p:cNvSpPr>
          <p:nvPr/>
        </p:nvSpPr>
        <p:spPr>
          <a:xfrm>
            <a:off x="4699762" y="6496050"/>
            <a:ext cx="2871978" cy="72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 smtClean="0"/>
              <a:t>Санкт-Петербург, 201</a:t>
            </a:r>
            <a:r>
              <a:rPr lang="en-US" sz="1800" dirty="0" smtClean="0"/>
              <a:t>8</a:t>
            </a:r>
            <a:endParaRPr lang="ru-RU" sz="1800" dirty="0"/>
          </a:p>
        </p:txBody>
      </p:sp>
    </p:spTree>
    <p:extLst>
      <p:ext uri="{BB962C8B-B14F-4D97-AF65-F5344CB8AC3E}">
        <p14:creationId xmlns="" xmlns:p14="http://schemas.microsoft.com/office/powerpoint/2010/main" val="341072919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4" descr="DSCF156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12925" y="0"/>
            <a:ext cx="9144874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5" descr="800px-SIPP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064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descr="SIMM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51563" y="2316163"/>
            <a:ext cx="4249737" cy="227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485900" y="302895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SIMM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848600" y="4476750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SIPP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28622" y="323850"/>
            <a:ext cx="8595360" cy="4351337"/>
          </a:xfrm>
        </p:spPr>
        <p:txBody>
          <a:bodyPr/>
          <a:lstStyle/>
          <a:p>
            <a:r>
              <a:rPr lang="ru-RU" dirty="0" smtClean="0"/>
              <a:t>Форм-фактор </a:t>
            </a:r>
            <a:r>
              <a:rPr lang="ru-RU" dirty="0" smtClean="0"/>
              <a:t>модулей памяти DRAM появился в 1997 году </a:t>
            </a:r>
          </a:p>
          <a:p>
            <a:r>
              <a:rPr lang="ru-RU" dirty="0" smtClean="0"/>
              <a:t>Тактовая частота 66-133Mhz</a:t>
            </a:r>
          </a:p>
          <a:p>
            <a:r>
              <a:rPr lang="ru-RU" dirty="0" smtClean="0"/>
              <a:t>Объем до 256Мб</a:t>
            </a:r>
          </a:p>
          <a:p>
            <a:r>
              <a:rPr lang="ru-RU" dirty="0" smtClean="0"/>
              <a:t>Пропускная способность – до 1600 Мбайт/сек</a:t>
            </a:r>
          </a:p>
          <a:p>
            <a:endParaRPr lang="ru-RU" dirty="0"/>
          </a:p>
        </p:txBody>
      </p:sp>
      <p:pic>
        <p:nvPicPr>
          <p:cNvPr id="4" name="Picture 5" descr="DIMM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63963" y="2643188"/>
            <a:ext cx="3960812" cy="2462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8" name="Picture 8" descr="https://upload.wikimedia.org/wikipedia/commons/thumb/1/1b/Desktop_DDR_Memory_Comparison.svg/575px-Desktop_DDR_Memory_Comparison.sv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62800" y="-38986"/>
            <a:ext cx="4584700" cy="6896985"/>
          </a:xfrm>
          <a:prstGeom prst="rect">
            <a:avLst/>
          </a:prstGeom>
          <a:noFill/>
        </p:spPr>
      </p:pic>
      <p:sp>
        <p:nvSpPr>
          <p:cNvPr id="9" name="Содержимое 2"/>
          <p:cNvSpPr>
            <a:spLocks noGrp="1"/>
          </p:cNvSpPr>
          <p:nvPr>
            <p:ph idx="1"/>
          </p:nvPr>
        </p:nvSpPr>
        <p:spPr>
          <a:xfrm>
            <a:off x="309372" y="228600"/>
            <a:ext cx="6910578" cy="63627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DDR: </a:t>
            </a:r>
            <a:r>
              <a:rPr lang="ru-RU" sz="2400" dirty="0" smtClean="0"/>
              <a:t>Максимальная тактовая частота: 350 МГц; Максимальная пропускная способность: 11.2 МБ/с;</a:t>
            </a:r>
            <a:r>
              <a:rPr lang="ru-RU" sz="2400" dirty="0"/>
              <a:t> </a:t>
            </a:r>
            <a:r>
              <a:rPr lang="ru-RU" sz="2400" dirty="0" smtClean="0"/>
              <a:t>объем памяти до 1 ГБ.</a:t>
            </a:r>
          </a:p>
          <a:p>
            <a:r>
              <a:rPr lang="en-US" sz="2400" dirty="0" smtClean="0"/>
              <a:t>DDR2</a:t>
            </a:r>
            <a:r>
              <a:rPr lang="ru-RU" sz="2400" dirty="0" smtClean="0"/>
              <a:t>: Максимальная тактовая частота: </a:t>
            </a:r>
            <a:r>
              <a:rPr lang="ru-RU" sz="2400" dirty="0" smtClean="0"/>
              <a:t>553 МГц</a:t>
            </a:r>
            <a:r>
              <a:rPr lang="ru-RU" sz="2400" dirty="0" smtClean="0"/>
              <a:t>; Максимальная пропускная способность: </a:t>
            </a:r>
            <a:r>
              <a:rPr lang="ru-RU" sz="2400" dirty="0" smtClean="0"/>
              <a:t>9.6 </a:t>
            </a:r>
            <a:r>
              <a:rPr lang="ru-RU" sz="2400" dirty="0" smtClean="0"/>
              <a:t>МБ/с; объем памяти до </a:t>
            </a:r>
            <a:r>
              <a:rPr lang="ru-RU" sz="2400" dirty="0" smtClean="0"/>
              <a:t>4 </a:t>
            </a:r>
            <a:r>
              <a:rPr lang="ru-RU" sz="2400" dirty="0" smtClean="0"/>
              <a:t>ГБ</a:t>
            </a:r>
            <a:r>
              <a:rPr lang="ru-RU" sz="2400" dirty="0" smtClean="0"/>
              <a:t>.</a:t>
            </a:r>
          </a:p>
          <a:p>
            <a:r>
              <a:rPr lang="en-US" sz="2400" dirty="0" smtClean="0"/>
              <a:t>DDR</a:t>
            </a:r>
            <a:r>
              <a:rPr lang="ru-RU" sz="2400" dirty="0" smtClean="0"/>
              <a:t>3</a:t>
            </a:r>
            <a:r>
              <a:rPr lang="ru-RU" sz="2400" dirty="0" smtClean="0"/>
              <a:t>: </a:t>
            </a:r>
            <a:r>
              <a:rPr lang="ru-RU" sz="2400" dirty="0" smtClean="0"/>
              <a:t>Максимальная тактовая частота: </a:t>
            </a:r>
            <a:r>
              <a:rPr lang="ru-RU" sz="2400" dirty="0" smtClean="0"/>
              <a:t>1200 МГц</a:t>
            </a:r>
            <a:r>
              <a:rPr lang="ru-RU" sz="2400" dirty="0" smtClean="0"/>
              <a:t>; Максимальная пропускная способность: </a:t>
            </a:r>
            <a:r>
              <a:rPr lang="ru-RU" sz="2400" dirty="0" smtClean="0"/>
              <a:t>19.2 МБ/с</a:t>
            </a:r>
            <a:r>
              <a:rPr lang="ru-RU" sz="2400" dirty="0" smtClean="0"/>
              <a:t>; объем памяти до </a:t>
            </a:r>
            <a:r>
              <a:rPr lang="ru-RU" sz="2400" dirty="0" smtClean="0"/>
              <a:t>16 </a:t>
            </a:r>
            <a:r>
              <a:rPr lang="ru-RU" sz="2400" dirty="0" smtClean="0"/>
              <a:t>ГБ.</a:t>
            </a:r>
          </a:p>
          <a:p>
            <a:r>
              <a:rPr lang="en-US" sz="2400" dirty="0" smtClean="0"/>
              <a:t>DDR</a:t>
            </a:r>
            <a:r>
              <a:rPr lang="ru-RU" sz="2400" dirty="0" smtClean="0"/>
              <a:t>4</a:t>
            </a:r>
            <a:r>
              <a:rPr lang="ru-RU" sz="2400" dirty="0" smtClean="0"/>
              <a:t>: </a:t>
            </a:r>
            <a:r>
              <a:rPr lang="ru-RU" sz="2400" dirty="0" smtClean="0"/>
              <a:t>Максимальная тактовая частота: </a:t>
            </a:r>
            <a:r>
              <a:rPr lang="ru-RU" sz="2400" dirty="0" smtClean="0"/>
              <a:t>1600 МГц</a:t>
            </a:r>
            <a:r>
              <a:rPr lang="ru-RU" sz="2400" dirty="0" smtClean="0"/>
              <a:t>; Максимальная пропускная способность: </a:t>
            </a:r>
            <a:r>
              <a:rPr lang="ru-RU" sz="2400" dirty="0" smtClean="0"/>
              <a:t>25.6 МБ/с</a:t>
            </a:r>
            <a:r>
              <a:rPr lang="ru-RU" sz="2400" dirty="0" smtClean="0"/>
              <a:t>; объем памяти до </a:t>
            </a:r>
            <a:r>
              <a:rPr lang="ru-RU" sz="2400" dirty="0" smtClean="0"/>
              <a:t>128 </a:t>
            </a:r>
            <a:r>
              <a:rPr lang="ru-RU" sz="2400" dirty="0" smtClean="0"/>
              <a:t>ГБ.</a:t>
            </a:r>
          </a:p>
          <a:p>
            <a:endParaRPr lang="ru-RU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823722" y="0"/>
            <a:ext cx="9692640" cy="1325562"/>
          </a:xfrm>
        </p:spPr>
        <p:txBody>
          <a:bodyPr/>
          <a:lstStyle/>
          <a:p>
            <a:pPr algn="ctr"/>
            <a:r>
              <a:rPr lang="ru-RU" dirty="0" smtClean="0"/>
              <a:t>Итог</a:t>
            </a:r>
            <a:endParaRPr lang="ru-RU" dirty="0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" y="1352550"/>
            <a:ext cx="5181600" cy="31089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29300" y="1352550"/>
            <a:ext cx="5219700" cy="312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72552058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Оперативная память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энергозависимая часть системы компьютерной памяти, в которой во время работы компьютера хранится выполняемый машинный код, а также входные, выходные и промежуточные данные, обрабатываемые процессором.</a:t>
            </a:r>
            <a:endParaRPr lang="ru-RU" sz="28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типы памяти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Статическое ОЗУ (</a:t>
            </a:r>
            <a:r>
              <a:rPr lang="en-US" sz="2800" dirty="0" smtClean="0"/>
              <a:t>SRAM</a:t>
            </a:r>
            <a:r>
              <a:rPr lang="ru-RU" sz="2800" dirty="0" smtClean="0"/>
              <a:t>)</a:t>
            </a:r>
            <a:br>
              <a:rPr lang="ru-RU" sz="2800" dirty="0" smtClean="0"/>
            </a:br>
            <a:r>
              <a:rPr lang="ru-RU" sz="2800" dirty="0" smtClean="0"/>
              <a:t>бит данных хранится в виде состояния триггера</a:t>
            </a:r>
          </a:p>
          <a:p>
            <a:r>
              <a:rPr lang="ru-RU" sz="2800" dirty="0" smtClean="0"/>
              <a:t>Динамическое ОЗУ</a:t>
            </a:r>
            <a:r>
              <a:rPr lang="en-US" sz="2800" dirty="0" smtClean="0"/>
              <a:t> (DRAM)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бит данных хранится в виде заряда конденсатора </a:t>
            </a:r>
            <a:endParaRPr lang="ru-RU" sz="2800" dirty="0"/>
          </a:p>
        </p:txBody>
      </p:sp>
      <p:pic>
        <p:nvPicPr>
          <p:cNvPr id="1026" name="Picture 2" descr="Ð¡ÑÐ°ÑÐ¸ÑÐµÑÐºÐ°Ñ Ð¾Ð¿ÐµÑÐ°ÑÐ¸Ð²Ð½Ð°Ñ Ð¿Ð°Ð¼ÑÑÑ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86750" y="1475287"/>
            <a:ext cx="2746374" cy="1828301"/>
          </a:xfrm>
          <a:prstGeom prst="rect">
            <a:avLst/>
          </a:prstGeom>
          <a:noFill/>
        </p:spPr>
      </p:pic>
      <p:pic>
        <p:nvPicPr>
          <p:cNvPr id="1028" name="Picture 4" descr="https://upload.wikimedia.org/wikipedia/commons/5/56/DRAM_DDR2_5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81450" y="4147202"/>
            <a:ext cx="5486400" cy="15296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Аналитическая машина(1834-1840)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7410" name="Picture 2" descr="https://graph.power.nstu.ru/templates/static/graph/%D0%A1%D0%BB%D0%BE%D0%B2%D0%B0%D1%80%D1%8C_%D1%81%D0%BF%D1%80%D0%B0%D0%B2%D0%BE%D1%87%D0%BD%D0%B8%D0%BA_29.11/RIS/mashina_bebbidzh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37275" y="1855787"/>
            <a:ext cx="4762500" cy="4038601"/>
          </a:xfrm>
          <a:prstGeom prst="rect">
            <a:avLst/>
          </a:prstGeom>
          <a:noFill/>
        </p:spPr>
      </p:pic>
      <p:pic>
        <p:nvPicPr>
          <p:cNvPr id="17412" name="Picture 4" descr="CharlesBabbag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9025" y="1787525"/>
            <a:ext cx="3457575" cy="4095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 descr="ÐÑÑÐ¾ÑÐ¸Ñ Ð¾Ð¿ÐµÑÐ°ÑÐ¸Ð²Ð½Ð¾Ð¹ Ð¿Ð°Ð¼ÑÑÐ¸ Ð¸ÑÑÐ¾ÑÐ¸Ñ ÐºÐ¾Ð¼Ð¿ÑÑÑÐµÑÐ°, Ð¾Ð¿ÐµÑÐ°ÑÐ¸Ð²Ð½Ð°Ñ Ð¿Ð°Ð¼ÑÑÑ, WITCH, ÐÐ­Ð¡Ð, ENIAC, RAM, Ð´Ð»Ð¸Ð½Ð½Ð¾Ð¿Ð¾ÑÑ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17875" y="0"/>
            <a:ext cx="4919656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1506" name="Picture 2" descr="ÐÑÑÐ¾ÑÐ¸Ñ Ð¾Ð¿ÐµÑÐ°ÑÐ¸Ð²Ð½Ð¾Ð¹ Ð¿Ð°Ð¼ÑÑÐ¸ Ð¸ÑÑÐ¾ÑÐ¸Ñ ÐºÐ¾Ð¼Ð¿ÑÑÑÐµÑÐ°, Ð¾Ð¿ÐµÑÐ°ÑÐ¸Ð²Ð½Ð°Ñ Ð¿Ð°Ð¼ÑÑÑ, WITCH, ÐÐ­Ð¡Ð, ENIAC, RAM, Ð´Ð»Ð¸Ð½Ð½Ð¾Ð¿Ð¾ÑÑ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66750"/>
            <a:ext cx="5676900" cy="4168467"/>
          </a:xfrm>
          <a:prstGeom prst="rect">
            <a:avLst/>
          </a:prstGeom>
          <a:noFill/>
        </p:spPr>
      </p:pic>
      <p:pic>
        <p:nvPicPr>
          <p:cNvPr id="21508" name="Picture 4" descr="ÐÑÑÐ¾ÑÐ¸Ñ Ð¾Ð¿ÐµÑÐ°ÑÐ¸Ð²Ð½Ð¾Ð¹ Ð¿Ð°Ð¼ÑÑÐ¸ Ð¸ÑÑÐ¾ÑÐ¸Ñ ÐºÐ¾Ð¼Ð¿ÑÑÑÐµÑÐ°, Ð¾Ð¿ÐµÑÐ°ÑÐ¸Ð²Ð½Ð°Ñ Ð¿Ð°Ð¼ÑÑÑ, WITCH, ÐÐ­Ð¡Ð, ENIAC, RAM, Ð´Ð»Ð¸Ð½Ð½Ð¾Ð¿Ð¾ÑÑ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76900" y="1835004"/>
            <a:ext cx="6515100" cy="43371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2530" name="Picture 2" descr="ÐÑÑÐ¾ÑÐ¸Ñ Ð¾Ð¿ÐµÑÐ°ÑÐ¸Ð²Ð½Ð¾Ð¹ Ð¿Ð°Ð¼ÑÑÐ¸ Ð¸ÑÑÐ¾ÑÐ¸Ñ ÐºÐ¾Ð¼Ð¿ÑÑÑÐµÑÐ°, Ð¾Ð¿ÐµÑÐ°ÑÐ¸Ð²Ð½Ð°Ñ Ð¿Ð°Ð¼ÑÑÑ, WITCH, ÐÐ­Ð¡Ð, ENIAC, RAM, Ð´Ð»Ð¸Ð½Ð½Ð¾Ð¿Ð¾ÑÑ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85750"/>
            <a:ext cx="5829300" cy="5829301"/>
          </a:xfrm>
          <a:prstGeom prst="rect">
            <a:avLst/>
          </a:prstGeom>
          <a:noFill/>
        </p:spPr>
      </p:pic>
      <p:pic>
        <p:nvPicPr>
          <p:cNvPr id="22532" name="Picture 4" descr="ÐÑÑÐ¾ÑÐ¸Ñ Ð¾Ð¿ÐµÑÐ°ÑÐ¸Ð²Ð½Ð¾Ð¹ Ð¿Ð°Ð¼ÑÑÐ¸ Ð¸ÑÑÐ¾ÑÐ¸Ñ ÐºÐ¾Ð¼Ð¿ÑÑÑÐµÑÐ°, Ð¾Ð¿ÐµÑÐ°ÑÐ¸Ð²Ð½Ð°Ñ Ð¿Ð°Ð¼ÑÑÑ, WITCH, ÐÐ­Ð¡Ð, ENIAC, RAM, Ð´Ð»Ð¸Ð½Ð½Ð¾Ð¿Ð¾ÑÑ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85360" y="1981200"/>
            <a:ext cx="6306640" cy="41894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3554" name="Picture 2" descr="ÐÑÑÐ¾ÑÐ¸Ñ Ð¾Ð¿ÐµÑÐ°ÑÐ¸Ð²Ð½Ð¾Ð¹ Ð¿Ð°Ð¼ÑÑÐ¸ Ð¸ÑÑÐ¾ÑÐ¸Ñ ÐºÐ¾Ð¼Ð¿ÑÑÑÐµÑÐ°, Ð¾Ð¿ÐµÑÐ°ÑÐ¸Ð²Ð½Ð°Ñ Ð¿Ð°Ð¼ÑÑÑ, WITCH, ÐÐ­Ð¡Ð, ENIAC, RAM, Ð´Ð»Ð¸Ð½Ð½Ð¾Ð¿Ð¾ÑÑ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51224" y="0"/>
            <a:ext cx="4702175" cy="68812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4578" name="Picture 2" descr="ÐÑÑÐ¾ÑÐ¸Ñ Ð¾Ð¿ÐµÑÐ°ÑÐ¸Ð²Ð½Ð¾Ð¹ Ð¿Ð°Ð¼ÑÑÐ¸ Ð¸ÑÑÐ¾ÑÐ¸Ñ ÐºÐ¾Ð¼Ð¿ÑÑÑÐµÑÐ°, Ð¾Ð¿ÐµÑÐ°ÑÐ¸Ð²Ð½Ð°Ñ Ð¿Ð°Ð¼ÑÑÑ, WITCH, ÐÐ­Ð¡Ð, ENIAC, RAM, Ð´Ð»Ð¸Ð½Ð½Ð¾Ð¿Ð¾ÑÑ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89225" y="742950"/>
            <a:ext cx="6667500" cy="5000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680</TotalTime>
  <Words>140</Words>
  <Application>Microsoft Office PowerPoint</Application>
  <PresentationFormat>Произвольный</PresentationFormat>
  <Paragraphs>22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View</vt:lpstr>
      <vt:lpstr>Слайд 1</vt:lpstr>
      <vt:lpstr>Оперативная память</vt:lpstr>
      <vt:lpstr>Основные типы памяти</vt:lpstr>
      <vt:lpstr>Аналитическая машина(1834-1840)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Итог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User2</dc:creator>
  <cp:lastModifiedBy>Храмова</cp:lastModifiedBy>
  <cp:revision>63</cp:revision>
  <dcterms:created xsi:type="dcterms:W3CDTF">2017-11-14T07:17:33Z</dcterms:created>
  <dcterms:modified xsi:type="dcterms:W3CDTF">2018-05-24T22:26:34Z</dcterms:modified>
</cp:coreProperties>
</file>