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63" r:id="rId3"/>
    <p:sldId id="257" r:id="rId4"/>
    <p:sldId id="258" r:id="rId5"/>
    <p:sldId id="259" r:id="rId6"/>
    <p:sldId id="260" r:id="rId7"/>
    <p:sldId id="265" r:id="rId8"/>
    <p:sldId id="262" r:id="rId9"/>
    <p:sldId id="266" r:id="rId10"/>
    <p:sldId id="267" r:id="rId1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53" d="100"/>
          <a:sy n="53" d="100"/>
        </p:scale>
        <p:origin x="-96" y="-3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9453A2-7AEE-44E3-9CEF-BCC75377FDAF}" type="datetimeFigureOut">
              <a:rPr lang="ru-RU" smtClean="0"/>
              <a:pPr/>
              <a:t>12.10.2017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736218-F89B-481C-A7F5-C5C1B78898B9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5B106E36-FD25-4E2D-B0AA-010F637433A0}" type="datetimeFigureOut">
              <a:rPr lang="ru-RU" smtClean="0"/>
              <a:pPr/>
              <a:t>12.10.2017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1" name="Прямоугольник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Прямоугольник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Прямоугольник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Прямоугольник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12.10.2017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12.10.2017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Равнобедренный треугольник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12.10.2017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Содержимое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5B106E36-FD25-4E2D-B0AA-010F637433A0}" type="datetimeFigureOut">
              <a:rPr lang="ru-RU" smtClean="0"/>
              <a:pPr/>
              <a:t>12.10.2017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12.10.2017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Содержимое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12.10.2017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Содержимое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12.10.2017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6" name="Равнобедренный треугольник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12.10.2017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5" name="Прямая соединительная линия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Равнобедренный треугольник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12.10.2017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Равнобедренный треугольник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Содержимое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12.10.2017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Равнобедренный треугольник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12.10.2017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8" name="Прямая соединительная линия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Прямая соединительная линия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Равнобедренный треугольник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&#1050;&#1088;&#1091;&#1075;&#1086;&#1074;&#1086;&#1077;_&#1076;&#1074;&#1080;&#1078;&#1077;&#1085;&#1080;&#1077;" TargetMode="External"/><Relationship Id="rId2" Type="http://schemas.openxmlformats.org/officeDocument/2006/relationships/hyperlink" Target="https://ru.wikipedia.org/wiki/&#1057;&#1086;&#1083;&#1085;&#1077;&#1095;&#1085;&#1072;&#1103;_&#1089;&#1080;&#1089;&#1090;&#1077;&#1084;&#1072;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%D0%97%D0%B5%D0%BC%D0%BB%D1%8F" TargetMode="External"/><Relationship Id="rId2" Type="http://schemas.openxmlformats.org/officeDocument/2006/relationships/hyperlink" Target="https://ru.wikipedia.org/wiki/%D0%9C%D0%B0%D1%80%D1%81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marsiada.ru/369/2096/1440/" TargetMode="External"/><Relationship Id="rId4" Type="http://schemas.openxmlformats.org/officeDocument/2006/relationships/hyperlink" Target="http://av-physics.narod.ru/mechanics/trajectory.htm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Лабораторная работа №1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b="1" dirty="0" smtClean="0"/>
              <a:t>«</a:t>
            </a:r>
            <a:r>
              <a:rPr lang="ru-RU" dirty="0" smtClean="0">
                <a:solidFill>
                  <a:schemeClr val="tx1"/>
                </a:solidFill>
              </a:rPr>
              <a:t>ИССЛЕДОВАНИЕ ВИДИМЫХ ТРАЕКТОРИЙ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ru-RU" dirty="0" smtClean="0">
                <a:solidFill>
                  <a:schemeClr val="tx1"/>
                </a:solidFill>
              </a:rPr>
              <a:t>ДВИЖЕНИЯ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ru-RU" dirty="0" smtClean="0">
                <a:solidFill>
                  <a:schemeClr val="tx1"/>
                </a:solidFill>
              </a:rPr>
              <a:t>ПЛАНЕТ СОЛНЕЧНОЙ СИСТЕМЫ»</a:t>
            </a:r>
          </a:p>
          <a:p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3714744" y="5929330"/>
            <a:ext cx="4482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ИВТ2, 1-й курс, Храмов Сергей Анатольевич</a:t>
            </a:r>
            <a:endParaRPr lang="ru-RU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/>
          <a:p>
            <a:r>
              <a:rPr lang="ru-RU" dirty="0" smtClean="0"/>
              <a:t>Отчёт</a:t>
            </a:r>
            <a:endParaRPr lang="ru-RU" dirty="0"/>
          </a:p>
        </p:txBody>
      </p:sp>
      <p:sp>
        <p:nvSpPr>
          <p:cNvPr id="9" name="Содержимое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ru-RU" sz="1800" dirty="0" smtClean="0"/>
              <a:t>В качестве системы для проведения исследования я возьму ПО от </a:t>
            </a:r>
            <a:r>
              <a:rPr lang="en-US" sz="1800" dirty="0" smtClean="0"/>
              <a:t>Microsoft - Excel 20</a:t>
            </a:r>
            <a:r>
              <a:rPr lang="ru-RU" sz="1800" dirty="0" smtClean="0"/>
              <a:t>07</a:t>
            </a:r>
            <a:r>
              <a:rPr lang="en-US" sz="1800" dirty="0" smtClean="0"/>
              <a:t>.</a:t>
            </a:r>
            <a:endParaRPr lang="ru-RU" sz="1800" dirty="0" smtClean="0"/>
          </a:p>
          <a:p>
            <a:pPr>
              <a:lnSpc>
                <a:spcPct val="120000"/>
              </a:lnSpc>
            </a:pPr>
            <a:r>
              <a:rPr lang="ru-RU" sz="1800" dirty="0" smtClean="0"/>
              <a:t>В столбце </a:t>
            </a:r>
            <a:r>
              <a:rPr lang="en-US" sz="1800" dirty="0" smtClean="0"/>
              <a:t>A </a:t>
            </a:r>
            <a:r>
              <a:rPr lang="ru-RU" sz="1800" dirty="0" smtClean="0"/>
              <a:t>расположу значение времени</a:t>
            </a:r>
            <a:r>
              <a:rPr lang="ru-RU" sz="1800" b="1" i="1" dirty="0" smtClean="0"/>
              <a:t> </a:t>
            </a:r>
            <a:r>
              <a:rPr lang="en-US" sz="1800" b="1" dirty="0" smtClean="0"/>
              <a:t>t</a:t>
            </a:r>
            <a:r>
              <a:rPr lang="ru-RU" sz="1800" b="1" i="1" dirty="0" smtClean="0"/>
              <a:t> </a:t>
            </a:r>
            <a:r>
              <a:rPr lang="ru-RU" sz="1800" dirty="0" smtClean="0"/>
              <a:t>с шагом </a:t>
            </a:r>
            <a:r>
              <a:rPr lang="en-US" sz="1800" dirty="0" smtClean="0"/>
              <a:t>5</a:t>
            </a:r>
            <a:r>
              <a:rPr lang="ru-RU" sz="1800" dirty="0" smtClean="0"/>
              <a:t> и началом </a:t>
            </a:r>
            <a:r>
              <a:rPr lang="en-US" sz="1800" dirty="0" smtClean="0"/>
              <a:t>5</a:t>
            </a:r>
            <a:r>
              <a:rPr lang="ru-RU" sz="1800" dirty="0" smtClean="0"/>
              <a:t>.</a:t>
            </a:r>
          </a:p>
          <a:p>
            <a:pPr>
              <a:lnSpc>
                <a:spcPct val="120000"/>
              </a:lnSpc>
            </a:pPr>
            <a:r>
              <a:rPr lang="ru-RU" sz="1800" dirty="0" smtClean="0"/>
              <a:t>В строке </a:t>
            </a:r>
            <a:r>
              <a:rPr lang="en-US" sz="1800" dirty="0" smtClean="0"/>
              <a:t>B10 </a:t>
            </a:r>
            <a:r>
              <a:rPr lang="ru-RU" sz="1800" dirty="0" smtClean="0"/>
              <a:t>расположу значение координаты</a:t>
            </a:r>
            <a:r>
              <a:rPr lang="ru-RU" sz="1800" b="1" i="1" dirty="0" smtClean="0"/>
              <a:t> </a:t>
            </a:r>
            <a:r>
              <a:rPr lang="en-US" sz="1800" b="1" dirty="0" smtClean="0"/>
              <a:t>x</a:t>
            </a:r>
            <a:r>
              <a:rPr lang="en-US" sz="1800" dirty="0" smtClean="0"/>
              <a:t>, </a:t>
            </a:r>
            <a:r>
              <a:rPr lang="ru-RU" sz="1800" dirty="0" smtClean="0"/>
              <a:t>рассчитываемое по выведенной прежде формуле.</a:t>
            </a:r>
          </a:p>
          <a:p>
            <a:pPr>
              <a:lnSpc>
                <a:spcPct val="120000"/>
              </a:lnSpc>
            </a:pPr>
            <a:r>
              <a:rPr lang="ru-RU" sz="1800" dirty="0" smtClean="0"/>
              <a:t>В ячейке </a:t>
            </a:r>
            <a:r>
              <a:rPr lang="en-US" sz="1800" dirty="0" smtClean="0"/>
              <a:t>C</a:t>
            </a:r>
            <a:r>
              <a:rPr lang="ru-RU" sz="1800" dirty="0" smtClean="0"/>
              <a:t>10</a:t>
            </a:r>
            <a:r>
              <a:rPr lang="en-US" sz="1800" dirty="0" smtClean="0"/>
              <a:t> </a:t>
            </a:r>
            <a:r>
              <a:rPr lang="ru-RU" sz="1800" dirty="0" smtClean="0"/>
              <a:t>расположу значение координаты</a:t>
            </a:r>
            <a:r>
              <a:rPr lang="ru-RU" sz="1800" b="1" i="1" dirty="0" smtClean="0"/>
              <a:t> </a:t>
            </a:r>
            <a:r>
              <a:rPr lang="en-US" sz="1800" b="1" dirty="0" smtClean="0"/>
              <a:t>y</a:t>
            </a:r>
            <a:r>
              <a:rPr lang="en-US" sz="1800" dirty="0" smtClean="0"/>
              <a:t>, </a:t>
            </a:r>
            <a:r>
              <a:rPr lang="ru-RU" sz="1800" dirty="0" smtClean="0"/>
              <a:t>рассчитываемое по выведенной прежде формуле.</a:t>
            </a:r>
          </a:p>
          <a:p>
            <a:pPr>
              <a:lnSpc>
                <a:spcPct val="120000"/>
              </a:lnSpc>
            </a:pPr>
            <a:r>
              <a:rPr lang="ru-RU" sz="1800" dirty="0" smtClean="0"/>
              <a:t>Я проведу вычисления на отрезке </a:t>
            </a:r>
            <a:r>
              <a:rPr lang="en-US" sz="1800" dirty="0" smtClean="0"/>
              <a:t>t </a:t>
            </a:r>
            <a:r>
              <a:rPr lang="el-GR" sz="1800" dirty="0" smtClean="0"/>
              <a:t>ϵ</a:t>
            </a:r>
            <a:r>
              <a:rPr lang="en-US" sz="1800" dirty="0" smtClean="0"/>
              <a:t> (</a:t>
            </a:r>
            <a:r>
              <a:rPr lang="en-US" sz="1800" dirty="0" smtClean="0"/>
              <a:t>5;57000</a:t>
            </a:r>
            <a:r>
              <a:rPr lang="en-US" sz="1800" dirty="0" smtClean="0"/>
              <a:t>)</a:t>
            </a:r>
            <a:endParaRPr lang="en-US" sz="1800" b="1" i="1" dirty="0" smtClean="0"/>
          </a:p>
          <a:p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2571736" y="4643446"/>
            <a:ext cx="3026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В результате было получено:</a:t>
            </a: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43570" y="4071942"/>
            <a:ext cx="3214710" cy="2234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Резюме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Я Храмов Сергей Анатольевич, учащийся в РГПУ им. А.И.Герцена. Эта работа – вычислительный эксперимент «Исследование видимых траекторий движения планет Солнечной системы»</a:t>
            </a:r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Библиография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sz="3600" dirty="0" smtClean="0">
                <a:hlinkClick r:id="rId2"/>
              </a:rPr>
              <a:t>Солнечная система</a:t>
            </a:r>
            <a:endParaRPr lang="ru-RU" sz="3600" dirty="0" smtClean="0"/>
          </a:p>
          <a:p>
            <a:pPr marL="514350" indent="-514350">
              <a:buFont typeface="+mj-lt"/>
              <a:buAutoNum type="arabicPeriod"/>
            </a:pPr>
            <a:r>
              <a:rPr lang="ru-RU" sz="3600" dirty="0" smtClean="0">
                <a:hlinkClick r:id="rId3"/>
              </a:rPr>
              <a:t>Круговое движение</a:t>
            </a:r>
            <a:endParaRPr lang="ru-RU" sz="3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Справочник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sz="4400" dirty="0" smtClean="0">
                <a:hlinkClick r:id="rId2"/>
              </a:rPr>
              <a:t>Марс</a:t>
            </a:r>
            <a:endParaRPr lang="ru-RU" sz="4400" dirty="0" smtClean="0"/>
          </a:p>
          <a:p>
            <a:pPr marL="514350" indent="-514350">
              <a:buFont typeface="+mj-lt"/>
              <a:buAutoNum type="arabicPeriod"/>
            </a:pPr>
            <a:r>
              <a:rPr lang="ru-RU" sz="4400" dirty="0" smtClean="0">
                <a:hlinkClick r:id="rId3"/>
              </a:rPr>
              <a:t>Земля</a:t>
            </a:r>
            <a:endParaRPr lang="ru-RU" sz="4400" dirty="0" smtClean="0"/>
          </a:p>
          <a:p>
            <a:pPr marL="514350" indent="-514350">
              <a:buFont typeface="+mj-lt"/>
              <a:buAutoNum type="arabicPeriod"/>
            </a:pPr>
            <a:r>
              <a:rPr lang="ru-RU" sz="4400" dirty="0" smtClean="0">
                <a:hlinkClick r:id="rId4"/>
              </a:rPr>
              <a:t>Что такое траектория?</a:t>
            </a:r>
            <a:endParaRPr lang="ru-RU" sz="4400" dirty="0" smtClean="0"/>
          </a:p>
          <a:p>
            <a:pPr marL="514350" indent="-514350">
              <a:buFont typeface="+mj-lt"/>
              <a:buAutoNum type="arabicPeriod"/>
            </a:pPr>
            <a:r>
              <a:rPr lang="ru-RU" sz="4400" dirty="0" smtClean="0">
                <a:hlinkClick r:id="rId5"/>
              </a:rPr>
              <a:t>Характеристики Земли и Марса</a:t>
            </a:r>
            <a:endParaRPr lang="ru-RU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Глоссарий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sz="2800" b="1" dirty="0" smtClean="0">
                <a:ln w="0"/>
              </a:rPr>
              <a:t>Период обращения </a:t>
            </a:r>
            <a:r>
              <a:rPr lang="ru-RU" sz="2800" dirty="0" smtClean="0">
                <a:ln w="0"/>
              </a:rPr>
              <a:t>—</a:t>
            </a:r>
            <a:r>
              <a:rPr lang="ru-RU" sz="2800" b="1" dirty="0" smtClean="0">
                <a:ln w="0"/>
              </a:rPr>
              <a:t> </a:t>
            </a:r>
            <a:r>
              <a:rPr lang="ru-RU" sz="2800" dirty="0" smtClean="0">
                <a:ln w="0"/>
              </a:rPr>
              <a:t>промежуток времени, в течение которого какое-либо небесное тело-спутник совершает вокруг главного тела полный оборот относительно звёзд</a:t>
            </a:r>
          </a:p>
          <a:p>
            <a:r>
              <a:rPr lang="ru-RU" sz="2800" b="1" dirty="0" smtClean="0">
                <a:ln w="0"/>
              </a:rPr>
              <a:t>Траектория материальной точки</a:t>
            </a:r>
            <a:r>
              <a:rPr lang="ru-RU" sz="2800" dirty="0" smtClean="0">
                <a:ln w="0"/>
              </a:rPr>
              <a:t>  </a:t>
            </a:r>
            <a:r>
              <a:rPr lang="ru-RU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— линия в пространстве, вдоль которой движется тело, представляющая собой множество точек, в которых находилась, находится или будет находиться материальная точка при своём перемещении в пространстве относительно выбранной системы отсчёта.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Цикада цитат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Из одной системы нам еще долго не выбраться — из солнечной (Станислав Ежи </a:t>
            </a:r>
            <a:r>
              <a:rPr lang="ru-RU" dirty="0" err="1" smtClean="0"/>
              <a:t>Лец</a:t>
            </a:r>
            <a:r>
              <a:rPr lang="ru-RU" dirty="0" smtClean="0"/>
              <a:t>)</a:t>
            </a:r>
          </a:p>
          <a:p>
            <a:r>
              <a:rPr lang="ru-RU" dirty="0" smtClean="0"/>
              <a:t>Это один маленький шаг для человека, но гигантский скачок для всего человечества (Нил </a:t>
            </a:r>
            <a:r>
              <a:rPr lang="ru-RU" dirty="0" err="1" smtClean="0"/>
              <a:t>Армстронг</a:t>
            </a:r>
            <a:r>
              <a:rPr lang="ru-RU" dirty="0" smtClean="0"/>
              <a:t>)</a:t>
            </a:r>
          </a:p>
          <a:p>
            <a:r>
              <a:rPr lang="ru-RU" dirty="0" smtClean="0"/>
              <a:t>Космонавтика имеет безграничное будущее, и ее перспективы беспредельны, как сама Вселенная (Сергей Павлович Королев)</a:t>
            </a:r>
          </a:p>
          <a:p>
            <a:endParaRPr lang="ru-RU" dirty="0" smtClean="0"/>
          </a:p>
          <a:p>
            <a:endParaRPr lang="ru-RU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Постановка задачи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ru-RU" sz="3200" dirty="0" smtClean="0"/>
              <a:t>Исследовать видимую траекторию движения Марса относи</a:t>
            </a:r>
            <a:r>
              <a:rPr lang="ru-RU" sz="2800" dirty="0" smtClean="0"/>
              <a:t>тельно Земли</a:t>
            </a:r>
            <a:endParaRPr lang="ru-RU" sz="2800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500034" y="208121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Математическая модель</a:t>
            </a: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Содержимое 2"/>
          <p:cNvSpPr txBox="1">
            <a:spLocks/>
          </p:cNvSpPr>
          <p:nvPr/>
        </p:nvSpPr>
        <p:spPr>
          <a:xfrm>
            <a:off x="500034" y="3071810"/>
            <a:ext cx="8229600" cy="378621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tabLst/>
              <a:defRPr/>
            </a:pPr>
            <a:r>
              <a:rPr kumimoji="0" lang="ru-RU" sz="2800" b="0" i="0" u="none" strike="noStrike" kern="1200" cap="none" spc="0" normalizeH="0" baseline="0" noProof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Calibri" pitchFamily="34" charset="0"/>
                <a:ea typeface="+mn-ea"/>
                <a:cs typeface="+mn-cs"/>
              </a:rPr>
              <a:t>Уравнение движения Марса относительно Земли имеет вид: 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Calibri" pitchFamily="34" charset="0"/>
                <a:ea typeface="+mn-ea"/>
                <a:cs typeface="+mn-cs"/>
              </a:rPr>
              <a:t>x = r</a:t>
            </a:r>
            <a:r>
              <a:rPr kumimoji="0" lang="ru-RU" sz="2800" b="0" i="0" u="none" strike="noStrike" kern="1200" cap="none" spc="0" normalizeH="0" baseline="0" noProof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Calibri" pitchFamily="34" charset="0"/>
                <a:ea typeface="+mn-ea"/>
                <a:cs typeface="+mn-cs"/>
              </a:rPr>
              <a:t> (Марса)</a:t>
            </a:r>
            <a:r>
              <a:rPr kumimoji="0" lang="en-US" sz="2800" b="0" i="0" u="none" strike="noStrike" kern="1200" cap="none" spc="0" normalizeH="0" baseline="0" noProof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Calibri" pitchFamily="34" charset="0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Calibri" pitchFamily="34" charset="0"/>
                <a:ea typeface="+mn-ea"/>
                <a:cs typeface="+mn-cs"/>
              </a:rPr>
              <a:t>cos</a:t>
            </a:r>
            <a:r>
              <a:rPr kumimoji="0" lang="en-US" sz="2800" b="0" i="0" u="none" strike="noStrike" kern="1200" cap="none" spc="0" normalizeH="0" baseline="0" noProof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Calibri" pitchFamily="34" charset="0"/>
                <a:ea typeface="+mn-ea"/>
                <a:cs typeface="+mn-cs"/>
              </a:rPr>
              <a:t> (w1*</a:t>
            </a:r>
            <a:r>
              <a:rPr kumimoji="0" lang="en-US" sz="2800" b="0" i="0" u="none" strike="noStrike" kern="1200" cap="none" spc="0" normalizeH="0" noProof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Calibri" pitchFamily="34" charset="0"/>
                <a:ea typeface="+mn-ea"/>
                <a:cs typeface="+mn-cs"/>
              </a:rPr>
              <a:t>t</a:t>
            </a:r>
            <a:r>
              <a:rPr kumimoji="0" lang="en-US" sz="2800" b="0" i="0" u="none" strike="noStrike" kern="1200" cap="none" spc="0" normalizeH="0" baseline="0" noProof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Calibri" pitchFamily="34" charset="0"/>
                <a:ea typeface="+mn-ea"/>
                <a:cs typeface="+mn-cs"/>
              </a:rPr>
              <a:t>) </a:t>
            </a:r>
            <a:r>
              <a:rPr kumimoji="0" lang="ru-RU" sz="2800" b="0" i="0" u="none" strike="noStrike" kern="1200" cap="none" spc="0" normalizeH="0" baseline="0" noProof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Calibri" pitchFamily="34" charset="0"/>
                <a:ea typeface="+mn-ea"/>
                <a:cs typeface="+mn-cs"/>
              </a:rPr>
              <a:t>-</a:t>
            </a:r>
            <a:r>
              <a:rPr kumimoji="0" lang="en-US" sz="2800" b="0" i="0" u="none" strike="noStrike" kern="1200" cap="none" spc="0" normalizeH="0" baseline="0" noProof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Calibri" pitchFamily="34" charset="0"/>
                <a:ea typeface="+mn-ea"/>
                <a:cs typeface="+mn-cs"/>
              </a:rPr>
              <a:t> r</a:t>
            </a:r>
            <a:r>
              <a:rPr kumimoji="0" lang="ru-RU" sz="2800" b="0" i="0" u="none" strike="noStrike" kern="1200" cap="none" spc="0" normalizeH="0" baseline="0" noProof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Calibri" pitchFamily="34" charset="0"/>
                <a:ea typeface="+mn-ea"/>
                <a:cs typeface="+mn-cs"/>
              </a:rPr>
              <a:t> (Земли)</a:t>
            </a:r>
            <a:r>
              <a:rPr kumimoji="0" lang="en-US" sz="2800" b="0" i="0" u="none" strike="noStrike" kern="1200" cap="none" spc="0" normalizeH="0" baseline="0" noProof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Calibri" pitchFamily="34" charset="0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Calibri" pitchFamily="34" charset="0"/>
                <a:ea typeface="+mn-ea"/>
                <a:cs typeface="+mn-cs"/>
              </a:rPr>
              <a:t>cos</a:t>
            </a:r>
            <a:r>
              <a:rPr kumimoji="0" lang="en-US" sz="2800" b="0" i="0" u="none" strike="noStrike" kern="1200" cap="none" spc="0" normalizeH="0" baseline="0" noProof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Calibri" pitchFamily="34" charset="0"/>
                <a:ea typeface="+mn-ea"/>
                <a:cs typeface="+mn-cs"/>
              </a:rPr>
              <a:t> (w2</a:t>
            </a:r>
            <a:r>
              <a:rPr kumimoji="0" lang="ru-RU" sz="2800" b="0" i="0" u="none" strike="noStrike" kern="1200" cap="none" spc="0" normalizeH="0" baseline="0" noProof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Calibri" pitchFamily="34" charset="0"/>
                <a:ea typeface="+mn-ea"/>
                <a:cs typeface="+mn-cs"/>
              </a:rPr>
              <a:t>*</a:t>
            </a:r>
            <a:r>
              <a:rPr kumimoji="0" lang="en-US" sz="2800" b="0" i="0" u="none" strike="noStrike" kern="1200" cap="none" spc="0" normalizeH="0" baseline="0" noProof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Calibri" pitchFamily="34" charset="0"/>
                <a:ea typeface="+mn-ea"/>
                <a:cs typeface="+mn-cs"/>
              </a:rPr>
              <a:t>t)</a:t>
            </a:r>
            <a:endParaRPr kumimoji="0" lang="ru-RU" sz="2800" b="0" i="0" u="none" strike="noStrike" kern="1200" cap="none" spc="0" normalizeH="0" baseline="0" noProof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latin typeface="Calibri" pitchFamily="34" charset="0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Calibri" pitchFamily="34" charset="0"/>
                <a:ea typeface="+mn-ea"/>
                <a:cs typeface="+mn-cs"/>
              </a:rPr>
              <a:t>y = r</a:t>
            </a:r>
            <a:r>
              <a:rPr kumimoji="0" lang="ru-RU" sz="2800" b="0" i="0" u="none" strike="noStrike" kern="1200" cap="none" spc="0" normalizeH="0" baseline="0" noProof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Calibri" pitchFamily="34" charset="0"/>
                <a:ea typeface="+mn-ea"/>
                <a:cs typeface="+mn-cs"/>
              </a:rPr>
              <a:t> (Марса)</a:t>
            </a:r>
            <a:r>
              <a:rPr kumimoji="0" lang="en-US" sz="2800" b="0" i="0" u="none" strike="noStrike" kern="1200" cap="none" spc="0" normalizeH="0" baseline="0" noProof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Calibri" pitchFamily="34" charset="0"/>
                <a:ea typeface="+mn-ea"/>
                <a:cs typeface="+mn-cs"/>
              </a:rPr>
              <a:t> sin (w1*</a:t>
            </a:r>
            <a:r>
              <a:rPr kumimoji="0" lang="en-US" sz="2800" b="0" i="0" u="none" strike="noStrike" kern="1200" cap="none" spc="0" normalizeH="0" noProof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Calibri" pitchFamily="34" charset="0"/>
                <a:ea typeface="+mn-ea"/>
                <a:cs typeface="+mn-cs"/>
              </a:rPr>
              <a:t>t</a:t>
            </a:r>
            <a:r>
              <a:rPr kumimoji="0" lang="en-US" sz="2800" b="0" i="0" u="none" strike="noStrike" kern="1200" cap="none" spc="0" normalizeH="0" baseline="0" noProof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Calibri" pitchFamily="34" charset="0"/>
                <a:ea typeface="+mn-ea"/>
                <a:cs typeface="+mn-cs"/>
              </a:rPr>
              <a:t>) - r</a:t>
            </a:r>
            <a:r>
              <a:rPr kumimoji="0" lang="ru-RU" sz="2800" b="0" i="0" u="none" strike="noStrike" kern="1200" cap="none" spc="0" normalizeH="0" baseline="0" noProof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Calibri" pitchFamily="34" charset="0"/>
                <a:ea typeface="+mn-ea"/>
                <a:cs typeface="+mn-cs"/>
              </a:rPr>
              <a:t> (Земли)</a:t>
            </a:r>
            <a:r>
              <a:rPr kumimoji="0" lang="en-US" sz="2800" b="0" i="0" u="none" strike="noStrike" kern="1200" cap="none" spc="0" normalizeH="0" baseline="0" noProof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Calibri" pitchFamily="34" charset="0"/>
                <a:ea typeface="+mn-ea"/>
                <a:cs typeface="+mn-cs"/>
              </a:rPr>
              <a:t> sin (w2</a:t>
            </a:r>
            <a:r>
              <a:rPr kumimoji="0" lang="ru-RU" sz="2800" b="0" i="0" u="none" strike="noStrike" kern="1200" cap="none" spc="0" normalizeH="0" baseline="0" noProof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Calibri" pitchFamily="34" charset="0"/>
                <a:ea typeface="+mn-ea"/>
                <a:cs typeface="+mn-cs"/>
              </a:rPr>
              <a:t>*</a:t>
            </a:r>
            <a:r>
              <a:rPr kumimoji="0" lang="en-US" sz="2800" b="0" i="0" u="none" strike="noStrike" kern="1200" cap="none" spc="0" normalizeH="0" baseline="0" noProof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Calibri" pitchFamily="34" charset="0"/>
                <a:ea typeface="+mn-ea"/>
                <a:cs typeface="+mn-cs"/>
              </a:rPr>
              <a:t>t)</a:t>
            </a:r>
            <a:endParaRPr kumimoji="0" lang="ru-RU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Отчёт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ru-RU" sz="1800" dirty="0" smtClean="0"/>
              <a:t>В качестве системы для проведения исследования я возьму ПО от </a:t>
            </a:r>
            <a:r>
              <a:rPr lang="en-US" sz="1800" dirty="0" smtClean="0"/>
              <a:t>Microsoft - Excel 20</a:t>
            </a:r>
            <a:r>
              <a:rPr lang="ru-RU" sz="1800" dirty="0" smtClean="0"/>
              <a:t>07</a:t>
            </a:r>
            <a:r>
              <a:rPr lang="en-US" sz="1800" dirty="0" smtClean="0"/>
              <a:t>.</a:t>
            </a:r>
            <a:endParaRPr lang="ru-RU" sz="1800" dirty="0" smtClean="0"/>
          </a:p>
          <a:p>
            <a:pPr>
              <a:lnSpc>
                <a:spcPct val="120000"/>
              </a:lnSpc>
            </a:pPr>
            <a:r>
              <a:rPr lang="ru-RU" sz="1800" dirty="0" smtClean="0"/>
              <a:t>В столбце </a:t>
            </a:r>
            <a:r>
              <a:rPr lang="en-US" sz="1800" dirty="0" smtClean="0"/>
              <a:t>A </a:t>
            </a:r>
            <a:r>
              <a:rPr lang="ru-RU" sz="1800" dirty="0" smtClean="0"/>
              <a:t>расположу значение времени</a:t>
            </a:r>
            <a:r>
              <a:rPr lang="ru-RU" sz="1800" b="1" i="1" dirty="0" smtClean="0"/>
              <a:t> </a:t>
            </a:r>
            <a:r>
              <a:rPr lang="en-US" sz="1800" b="1" dirty="0" smtClean="0"/>
              <a:t>t</a:t>
            </a:r>
            <a:r>
              <a:rPr lang="ru-RU" sz="1800" b="1" i="1" dirty="0" smtClean="0"/>
              <a:t> </a:t>
            </a:r>
            <a:r>
              <a:rPr lang="ru-RU" sz="1800" dirty="0" smtClean="0"/>
              <a:t>с шагом </a:t>
            </a:r>
            <a:r>
              <a:rPr lang="en-US" sz="1800" dirty="0" smtClean="0"/>
              <a:t>5</a:t>
            </a:r>
            <a:r>
              <a:rPr lang="ru-RU" sz="1800" dirty="0" smtClean="0"/>
              <a:t> и началом </a:t>
            </a:r>
            <a:r>
              <a:rPr lang="en-US" sz="1800" dirty="0" smtClean="0"/>
              <a:t>5</a:t>
            </a:r>
            <a:r>
              <a:rPr lang="ru-RU" sz="1800" dirty="0" smtClean="0"/>
              <a:t>.</a:t>
            </a:r>
          </a:p>
          <a:p>
            <a:pPr>
              <a:lnSpc>
                <a:spcPct val="120000"/>
              </a:lnSpc>
            </a:pPr>
            <a:r>
              <a:rPr lang="ru-RU" sz="1800" dirty="0" smtClean="0"/>
              <a:t>В строке </a:t>
            </a:r>
            <a:r>
              <a:rPr lang="en-US" sz="1800" dirty="0" smtClean="0"/>
              <a:t>B10 </a:t>
            </a:r>
            <a:r>
              <a:rPr lang="ru-RU" sz="1800" dirty="0" smtClean="0"/>
              <a:t>расположу значение координаты</a:t>
            </a:r>
            <a:r>
              <a:rPr lang="ru-RU" sz="1800" b="1" i="1" dirty="0" smtClean="0"/>
              <a:t> </a:t>
            </a:r>
            <a:r>
              <a:rPr lang="en-US" sz="1800" b="1" dirty="0" smtClean="0"/>
              <a:t>x</a:t>
            </a:r>
            <a:r>
              <a:rPr lang="en-US" sz="1800" dirty="0" smtClean="0"/>
              <a:t>, </a:t>
            </a:r>
            <a:r>
              <a:rPr lang="ru-RU" sz="1800" dirty="0" smtClean="0"/>
              <a:t>рассчитываемое по выведенной прежде формуле.</a:t>
            </a:r>
          </a:p>
          <a:p>
            <a:pPr>
              <a:lnSpc>
                <a:spcPct val="120000"/>
              </a:lnSpc>
            </a:pPr>
            <a:r>
              <a:rPr lang="ru-RU" sz="1800" dirty="0" smtClean="0"/>
              <a:t>В ячейке </a:t>
            </a:r>
            <a:r>
              <a:rPr lang="en-US" sz="1800" dirty="0" smtClean="0"/>
              <a:t>C</a:t>
            </a:r>
            <a:r>
              <a:rPr lang="ru-RU" sz="1800" dirty="0" smtClean="0"/>
              <a:t>10</a:t>
            </a:r>
            <a:r>
              <a:rPr lang="en-US" sz="1800" dirty="0" smtClean="0"/>
              <a:t> </a:t>
            </a:r>
            <a:r>
              <a:rPr lang="ru-RU" sz="1800" dirty="0" smtClean="0"/>
              <a:t>расположу значение координаты</a:t>
            </a:r>
            <a:r>
              <a:rPr lang="ru-RU" sz="1800" b="1" i="1" dirty="0" smtClean="0"/>
              <a:t> </a:t>
            </a:r>
            <a:r>
              <a:rPr lang="en-US" sz="1800" b="1" dirty="0" smtClean="0"/>
              <a:t>y</a:t>
            </a:r>
            <a:r>
              <a:rPr lang="en-US" sz="1800" dirty="0" smtClean="0"/>
              <a:t>, </a:t>
            </a:r>
            <a:r>
              <a:rPr lang="ru-RU" sz="1800" dirty="0" smtClean="0"/>
              <a:t>рассчитываемое по выведенной прежде формуле.</a:t>
            </a:r>
          </a:p>
          <a:p>
            <a:pPr>
              <a:lnSpc>
                <a:spcPct val="120000"/>
              </a:lnSpc>
            </a:pPr>
            <a:r>
              <a:rPr lang="ru-RU" sz="1800" dirty="0" smtClean="0"/>
              <a:t>Я проведу вычисления на отрезке </a:t>
            </a:r>
            <a:r>
              <a:rPr lang="en-US" sz="1800" dirty="0" smtClean="0"/>
              <a:t>t </a:t>
            </a:r>
            <a:r>
              <a:rPr lang="el-GR" sz="1800" dirty="0" smtClean="0"/>
              <a:t>ϵ</a:t>
            </a:r>
            <a:r>
              <a:rPr lang="en-US" sz="1800" dirty="0" smtClean="0"/>
              <a:t> (5;6000)</a:t>
            </a:r>
            <a:endParaRPr lang="en-US" sz="1800" b="1" i="1" dirty="0" smtClean="0"/>
          </a:p>
          <a:p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29256" y="3857628"/>
            <a:ext cx="3442629" cy="269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2571736" y="4643446"/>
            <a:ext cx="3026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В результате было получено: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sz="2800" dirty="0" smtClean="0"/>
              <a:t>Исследовать видимую траекторию движения Нептуна относительно Земли.</a:t>
            </a:r>
          </a:p>
          <a:p>
            <a:endParaRPr lang="ru-RU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428596" y="80946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Постановка задачи</a:t>
            </a: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500034" y="208121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Математическая модель</a:t>
            </a: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31463" y="3071810"/>
            <a:ext cx="7827271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/>
              <a:t>Математическая модель вычислительного </a:t>
            </a:r>
          </a:p>
          <a:p>
            <a:r>
              <a:rPr lang="ru-RU" sz="2800" dirty="0" smtClean="0"/>
              <a:t>Эксперимента совпадает с предыдущей задачей:</a:t>
            </a: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6000"/>
              <a:defRPr/>
            </a:pPr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itchFamily="34" charset="0"/>
              </a:rPr>
              <a:t>x = r</a:t>
            </a:r>
            <a:r>
              <a:rPr lang="ru-RU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itchFamily="34" charset="0"/>
              </a:rPr>
              <a:t> (Нептуна)</a:t>
            </a:r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itchFamily="34" charset="0"/>
              </a:rPr>
              <a:t> </a:t>
            </a:r>
            <a:r>
              <a:rPr lang="en-US" sz="28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itchFamily="34" charset="0"/>
              </a:rPr>
              <a:t>cos</a:t>
            </a:r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itchFamily="34" charset="0"/>
              </a:rPr>
              <a:t> (w1*t) </a:t>
            </a:r>
            <a:r>
              <a:rPr lang="ru-RU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itchFamily="34" charset="0"/>
              </a:rPr>
              <a:t>-</a:t>
            </a:r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itchFamily="34" charset="0"/>
              </a:rPr>
              <a:t> r</a:t>
            </a:r>
            <a:r>
              <a:rPr lang="ru-RU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itchFamily="34" charset="0"/>
              </a:rPr>
              <a:t> (Земли)</a:t>
            </a:r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itchFamily="34" charset="0"/>
              </a:rPr>
              <a:t> </a:t>
            </a:r>
            <a:r>
              <a:rPr lang="en-US" sz="28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itchFamily="34" charset="0"/>
              </a:rPr>
              <a:t>cos</a:t>
            </a:r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itchFamily="34" charset="0"/>
              </a:rPr>
              <a:t> (w2*t)</a:t>
            </a:r>
            <a:endParaRPr lang="ru-RU" sz="28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itchFamily="34" charset="0"/>
            </a:endParaRP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6000"/>
              <a:defRPr/>
            </a:pPr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itchFamily="34" charset="0"/>
              </a:rPr>
              <a:t>y = r</a:t>
            </a:r>
            <a:r>
              <a:rPr lang="ru-RU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itchFamily="34" charset="0"/>
              </a:rPr>
              <a:t> (Нептуна)</a:t>
            </a:r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itchFamily="34" charset="0"/>
              </a:rPr>
              <a:t> sin (w1*t) - r</a:t>
            </a:r>
            <a:r>
              <a:rPr lang="ru-RU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itchFamily="34" charset="0"/>
              </a:rPr>
              <a:t> (Земли)</a:t>
            </a:r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itchFamily="34" charset="0"/>
              </a:rPr>
              <a:t> sin (w2*t)</a:t>
            </a:r>
            <a:endParaRPr lang="ru-RU" sz="2800" dirty="0" smtClean="0">
              <a:latin typeface="Calibri" pitchFamily="34" charset="0"/>
            </a:endParaRPr>
          </a:p>
          <a:p>
            <a:r>
              <a:rPr lang="ru-RU" sz="2800" dirty="0" smtClean="0"/>
              <a:t> </a:t>
            </a:r>
            <a:endParaRPr lang="ru-RU" sz="28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ачальная">
  <a:themeElements>
    <a:clrScheme name="Начальная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Начальная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Начальная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98</TotalTime>
  <Words>447</Words>
  <PresentationFormat>Экран (4:3)</PresentationFormat>
  <Paragraphs>48</Paragraphs>
  <Slides>10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Начальная</vt:lpstr>
      <vt:lpstr>Лабораторная работа №1</vt:lpstr>
      <vt:lpstr>Резюме</vt:lpstr>
      <vt:lpstr>Библиография</vt:lpstr>
      <vt:lpstr>Справочник</vt:lpstr>
      <vt:lpstr>Глоссарий</vt:lpstr>
      <vt:lpstr>Цикада цитат</vt:lpstr>
      <vt:lpstr>Постановка задачи</vt:lpstr>
      <vt:lpstr>Отчёт</vt:lpstr>
      <vt:lpstr>Слайд 9</vt:lpstr>
      <vt:lpstr>Отчёт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Лабораторная работа №1</dc:title>
  <dc:creator>Храмов</dc:creator>
  <cp:lastModifiedBy>Храмова</cp:lastModifiedBy>
  <cp:revision>14</cp:revision>
  <dcterms:created xsi:type="dcterms:W3CDTF">2017-09-21T06:15:13Z</dcterms:created>
  <dcterms:modified xsi:type="dcterms:W3CDTF">2017-10-12T14:53:26Z</dcterms:modified>
</cp:coreProperties>
</file>