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 autoAdjust="0"/>
    <p:restoredTop sz="94660"/>
  </p:normalViewPr>
  <p:slideViewPr>
    <p:cSldViewPr>
      <p:cViewPr varScale="1">
        <p:scale>
          <a:sx n="80" d="100"/>
          <a:sy n="80" d="100"/>
        </p:scale>
        <p:origin x="143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453A2-7AEE-44E3-9CEF-BCC75377FDAF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36218-F89B-481C-A7F5-C5C1B7889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</a:t>
            </a:r>
            <a:r>
              <a:rPr lang="en-US" smtClean="0"/>
              <a:t>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«</a:t>
            </a:r>
            <a:r>
              <a:rPr lang="ru-RU" dirty="0" smtClean="0">
                <a:solidFill>
                  <a:schemeClr val="tx1"/>
                </a:solidFill>
              </a:rPr>
              <a:t>Графические способы решения задач»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14744" y="5929330"/>
            <a:ext cx="448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ИВТ, 1-й курс, Храмов Сергей Анатольевич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Графическое решение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34683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r>
              <a:rPr lang="en-US" dirty="0" smtClean="0"/>
              <a:t> </a:t>
            </a:r>
            <a:r>
              <a:rPr lang="ru-RU" dirty="0" smtClean="0"/>
              <a:t>№4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sz="3200" dirty="0" smtClean="0"/>
              <a:t>Определить емкость конденсатора и постоянную времени разряда конденсатора через сопротивление.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50030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Математическая модель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00438"/>
            <a:ext cx="1714512" cy="222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задачи средствами MS </a:t>
            </a:r>
            <a:r>
              <a:rPr lang="ru-RU" dirty="0" err="1" smtClean="0"/>
              <a:t>Excel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Таблица состоит из значений</a:t>
            </a:r>
          </a:p>
          <a:p>
            <a:pPr>
              <a:buNone/>
            </a:pPr>
            <a:r>
              <a:rPr lang="en-US" sz="3200" dirty="0" smtClean="0"/>
              <a:t>C (</a:t>
            </a:r>
            <a:r>
              <a:rPr lang="ru-RU" sz="3200" dirty="0" smtClean="0"/>
              <a:t>емкость конденсатора</a:t>
            </a:r>
            <a:r>
              <a:rPr lang="en-US" sz="3200" dirty="0" smtClean="0"/>
              <a:t>)</a:t>
            </a:r>
            <a:r>
              <a:rPr lang="ru-RU" sz="3200" dirty="0" smtClean="0"/>
              <a:t>,</a:t>
            </a:r>
          </a:p>
          <a:p>
            <a:pPr>
              <a:buNone/>
            </a:pPr>
            <a:r>
              <a:rPr lang="el-GR" sz="3200" dirty="0" smtClean="0"/>
              <a:t>τ</a:t>
            </a:r>
            <a:r>
              <a:rPr lang="ru-RU" sz="3200" dirty="0" smtClean="0"/>
              <a:t> (постоянная времени разряда конденсатора),</a:t>
            </a:r>
          </a:p>
          <a:p>
            <a:pPr>
              <a:buNone/>
            </a:pPr>
            <a:r>
              <a:rPr lang="en-US" sz="3200" dirty="0" smtClean="0"/>
              <a:t>R (</a:t>
            </a:r>
            <a:r>
              <a:rPr lang="ru-RU" sz="3200" dirty="0" smtClean="0"/>
              <a:t>сопротивление</a:t>
            </a:r>
            <a:r>
              <a:rPr lang="en-US" sz="3200" dirty="0" smtClean="0"/>
              <a:t>)</a:t>
            </a:r>
            <a:r>
              <a:rPr lang="ru-RU" sz="3200" dirty="0" smtClean="0"/>
              <a:t>, взято с шагом 1, </a:t>
            </a:r>
            <a:r>
              <a:rPr lang="en-US" sz="3200" dirty="0" smtClean="0"/>
              <a:t>R</a:t>
            </a:r>
            <a:r>
              <a:rPr lang="ru-RU" sz="3200" dirty="0" smtClean="0"/>
              <a:t> </a:t>
            </a:r>
            <a:r>
              <a:rPr lang="el-GR" sz="3200" dirty="0" smtClean="0"/>
              <a:t>ϵ</a:t>
            </a:r>
            <a:r>
              <a:rPr lang="ru-RU" sz="3200" dirty="0" smtClean="0"/>
              <a:t> </a:t>
            </a:r>
            <a:r>
              <a:rPr lang="en-US" sz="3200" dirty="0" smtClean="0"/>
              <a:t>(</a:t>
            </a:r>
            <a:r>
              <a:rPr lang="ru-RU" sz="3200" dirty="0" smtClean="0"/>
              <a:t>1,20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071942"/>
            <a:ext cx="470369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Графическое решение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46005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3790950"/>
            <a:ext cx="45815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r>
              <a:rPr lang="en-US" dirty="0" smtClean="0"/>
              <a:t> </a:t>
            </a:r>
            <a:r>
              <a:rPr lang="ru-RU" dirty="0" smtClean="0"/>
              <a:t>№1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6384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Построить графики зависимости S(</a:t>
            </a:r>
            <a:r>
              <a:rPr lang="ru-RU" sz="3200" dirty="0" err="1" smtClean="0"/>
              <a:t>t</a:t>
            </a:r>
            <a:r>
              <a:rPr lang="ru-RU" sz="3200" dirty="0" smtClean="0"/>
              <a:t>) и</a:t>
            </a:r>
            <a:r>
              <a:rPr lang="en-US" sz="3200" dirty="0" smtClean="0"/>
              <a:t> </a:t>
            </a:r>
            <a:r>
              <a:rPr lang="ru-RU" sz="3200" dirty="0" smtClean="0"/>
              <a:t>V(</a:t>
            </a:r>
            <a:r>
              <a:rPr lang="ru-RU" sz="3200" dirty="0" err="1" smtClean="0"/>
              <a:t>t</a:t>
            </a:r>
            <a:r>
              <a:rPr lang="ru-RU" sz="3200" dirty="0" smtClean="0"/>
              <a:t>), фиксируя их значения после начала движения каждые 2 секунды.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71472" y="285749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Математическая модель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42910" y="3929066"/>
            <a:ext cx="8229600" cy="22145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None/>
            </a:pPr>
            <a:endParaRPr lang="ru-RU" sz="3200" dirty="0" smtClean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929067"/>
            <a:ext cx="2857520" cy="207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задачи средствами MS </a:t>
            </a:r>
            <a:r>
              <a:rPr lang="ru-RU" dirty="0" err="1" smtClean="0"/>
              <a:t>Excel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Таблица состоит из значений </a:t>
            </a:r>
            <a:r>
              <a:rPr lang="en-US" sz="3200" dirty="0" smtClean="0"/>
              <a:t>t (</a:t>
            </a:r>
            <a:r>
              <a:rPr lang="ru-RU" sz="3200" dirty="0" smtClean="0"/>
              <a:t>время</a:t>
            </a:r>
            <a:r>
              <a:rPr lang="en-US" sz="3200" dirty="0" smtClean="0"/>
              <a:t>)</a:t>
            </a:r>
            <a:r>
              <a:rPr lang="ru-RU" sz="3200" dirty="0" smtClean="0"/>
              <a:t>, </a:t>
            </a:r>
          </a:p>
          <a:p>
            <a:pPr>
              <a:buNone/>
            </a:pPr>
            <a:r>
              <a:rPr lang="en-US" sz="3200" dirty="0" smtClean="0"/>
              <a:t>S (</a:t>
            </a:r>
            <a:r>
              <a:rPr lang="ru-RU" sz="3200" dirty="0" smtClean="0"/>
              <a:t>пройденное расстояние</a:t>
            </a:r>
            <a:r>
              <a:rPr lang="en-US" sz="3200" dirty="0" smtClean="0"/>
              <a:t>)</a:t>
            </a:r>
            <a:r>
              <a:rPr lang="ru-RU" sz="3200" dirty="0" smtClean="0"/>
              <a:t>,</a:t>
            </a:r>
          </a:p>
          <a:p>
            <a:pPr>
              <a:buNone/>
            </a:pPr>
            <a:r>
              <a:rPr lang="en-US" sz="3200" dirty="0" smtClean="0"/>
              <a:t>V </a:t>
            </a:r>
            <a:r>
              <a:rPr lang="ru-RU" sz="3200" dirty="0" smtClean="0"/>
              <a:t>(скорость).</a:t>
            </a:r>
          </a:p>
          <a:p>
            <a:pPr>
              <a:buNone/>
            </a:pPr>
            <a:r>
              <a:rPr lang="en-US" sz="3200" dirty="0" smtClean="0"/>
              <a:t>t </a:t>
            </a:r>
            <a:r>
              <a:rPr lang="ru-RU" sz="3200" dirty="0" smtClean="0"/>
              <a:t>взято с шагом 1, </a:t>
            </a:r>
            <a:r>
              <a:rPr lang="en-US" sz="3200" dirty="0" smtClean="0"/>
              <a:t>t </a:t>
            </a:r>
            <a:r>
              <a:rPr lang="el-GR" sz="3200" dirty="0" smtClean="0"/>
              <a:t>ϵ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Calibri" pitchFamily="34" charset="0"/>
              </a:rPr>
              <a:t>(</a:t>
            </a:r>
            <a:r>
              <a:rPr lang="ru-RU" sz="3200" dirty="0" smtClean="0">
                <a:latin typeface="Calibri" pitchFamily="34" charset="0"/>
              </a:rPr>
              <a:t>1,60</a:t>
            </a:r>
            <a:r>
              <a:rPr lang="en-US" sz="3200" dirty="0" smtClean="0">
                <a:latin typeface="Calibri" pitchFamily="34" charset="0"/>
              </a:rPr>
              <a:t>)</a:t>
            </a:r>
            <a:r>
              <a:rPr lang="ru-RU" sz="3200" dirty="0" smtClean="0">
                <a:latin typeface="Calibri" pitchFamily="34" charset="0"/>
              </a:rPr>
              <a:t>.</a:t>
            </a:r>
            <a:endParaRPr lang="ru-RU" sz="3200" dirty="0">
              <a:latin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929066"/>
            <a:ext cx="5486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Графическое решение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4581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14810" y="3714752"/>
            <a:ext cx="457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r>
              <a:rPr lang="en-US" dirty="0" smtClean="0"/>
              <a:t> </a:t>
            </a:r>
            <a:r>
              <a:rPr lang="ru-RU" dirty="0" smtClean="0"/>
              <a:t>№2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sz="3200" dirty="0" smtClean="0"/>
              <a:t>Определить температуру смеси, применить график при анализе явления.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50030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Математическая модель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876"/>
            <a:ext cx="2643206" cy="210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задачи средствами MS </a:t>
            </a:r>
            <a:r>
              <a:rPr lang="ru-RU" dirty="0" err="1" smtClean="0"/>
              <a:t>Excel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Таблица состоит из значений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>
                <a:latin typeface="Calibri" pitchFamily="34" charset="0"/>
              </a:rPr>
              <a:t>m1,m2 – </a:t>
            </a:r>
            <a:r>
              <a:rPr lang="ru-RU" sz="3200" dirty="0" smtClean="0">
                <a:latin typeface="Calibri" pitchFamily="34" charset="0"/>
              </a:rPr>
              <a:t>массы,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</a:rPr>
              <a:t>t1,t2 – </a:t>
            </a:r>
            <a:r>
              <a:rPr lang="ru-RU" sz="3200" dirty="0" smtClean="0">
                <a:latin typeface="Calibri" pitchFamily="34" charset="0"/>
              </a:rPr>
              <a:t>начальные температуры,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</a:rPr>
              <a:t>c – </a:t>
            </a:r>
            <a:r>
              <a:rPr lang="ru-RU" sz="3200" dirty="0" smtClean="0">
                <a:latin typeface="Calibri" pitchFamily="34" charset="0"/>
              </a:rPr>
              <a:t>удельная теплоемкость,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</a:rPr>
              <a:t>Q1,Q2 – </a:t>
            </a:r>
            <a:r>
              <a:rPr lang="ru-RU" sz="3200" dirty="0" smtClean="0">
                <a:latin typeface="Calibri" pitchFamily="34" charset="0"/>
              </a:rPr>
              <a:t>теплота,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</a:rPr>
              <a:t>T – </a:t>
            </a:r>
            <a:r>
              <a:rPr lang="ru-RU" sz="3200" dirty="0" smtClean="0">
                <a:latin typeface="Calibri" pitchFamily="34" charset="0"/>
              </a:rPr>
              <a:t>температура смеси, взята с шагом 1, </a:t>
            </a:r>
            <a:endParaRPr lang="en-US" sz="32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Calibri" pitchFamily="34" charset="0"/>
              </a:rPr>
              <a:t>T </a:t>
            </a:r>
            <a:r>
              <a:rPr lang="el-GR" sz="3200" dirty="0" smtClean="0"/>
              <a:t>ϵ</a:t>
            </a:r>
            <a:r>
              <a:rPr lang="ru-RU" sz="3200" dirty="0" smtClean="0"/>
              <a:t> </a:t>
            </a:r>
            <a:r>
              <a:rPr lang="en-US" sz="3200" dirty="0" smtClean="0"/>
              <a:t>(</a:t>
            </a:r>
            <a:r>
              <a:rPr lang="en-US" sz="3200" dirty="0" smtClean="0">
                <a:latin typeface="Calibri" pitchFamily="34" charset="0"/>
              </a:rPr>
              <a:t>10,40)</a:t>
            </a:r>
            <a:endParaRPr lang="ru-RU" sz="3200" dirty="0">
              <a:latin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714883"/>
            <a:ext cx="3000396" cy="211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Графическое решение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62558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r>
              <a:rPr lang="en-US" dirty="0" smtClean="0"/>
              <a:t> </a:t>
            </a:r>
            <a:r>
              <a:rPr lang="ru-RU" dirty="0" smtClean="0"/>
              <a:t>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Определить положение точки на прямой, соединяющей заряды, напряженность в которой равна 0.</a:t>
            </a:r>
          </a:p>
          <a:p>
            <a:pPr>
              <a:buNone/>
            </a:pP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50030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Математическая модель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876"/>
            <a:ext cx="2000264" cy="266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задачи средствами MS </a:t>
            </a:r>
            <a:r>
              <a:rPr lang="ru-RU" dirty="0" err="1" smtClean="0"/>
              <a:t>Excel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Таблица состоит из значений </a:t>
            </a:r>
            <a:r>
              <a:rPr lang="en-US" sz="3200" dirty="0" smtClean="0">
                <a:latin typeface="Calibri" pitchFamily="34" charset="0"/>
              </a:rPr>
              <a:t>q1, q2 (</a:t>
            </a:r>
            <a:r>
              <a:rPr lang="ru-RU" sz="3200" dirty="0" smtClean="0">
                <a:latin typeface="Calibri" pitchFamily="34" charset="0"/>
              </a:rPr>
              <a:t>заряды</a:t>
            </a:r>
            <a:r>
              <a:rPr lang="en-US" sz="3200" dirty="0" smtClean="0">
                <a:latin typeface="Calibri" pitchFamily="34" charset="0"/>
              </a:rPr>
              <a:t>)</a:t>
            </a:r>
            <a:r>
              <a:rPr lang="ru-RU" sz="3200" dirty="0" smtClean="0">
                <a:latin typeface="Calibri" pitchFamily="34" charset="0"/>
              </a:rPr>
              <a:t>,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</a:rPr>
              <a:t>r (</a:t>
            </a:r>
            <a:r>
              <a:rPr lang="ru-RU" sz="3200" dirty="0" smtClean="0">
                <a:latin typeface="Calibri" pitchFamily="34" charset="0"/>
              </a:rPr>
              <a:t>расстояние между заряды</a:t>
            </a:r>
            <a:r>
              <a:rPr lang="en-US" sz="3200" dirty="0" smtClean="0">
                <a:latin typeface="Calibri" pitchFamily="34" charset="0"/>
              </a:rPr>
              <a:t>)</a:t>
            </a:r>
            <a:r>
              <a:rPr lang="ru-RU" sz="3200" dirty="0" smtClean="0">
                <a:latin typeface="Calibri" pitchFamily="34" charset="0"/>
              </a:rPr>
              <a:t>,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</a:rPr>
              <a:t>E1, E2 (</a:t>
            </a:r>
            <a:r>
              <a:rPr lang="ru-RU" sz="3200" dirty="0" smtClean="0">
                <a:latin typeface="Calibri" pitchFamily="34" charset="0"/>
              </a:rPr>
              <a:t>напряженность</a:t>
            </a:r>
            <a:r>
              <a:rPr lang="en-US" sz="3200" dirty="0" smtClean="0">
                <a:latin typeface="Calibri" pitchFamily="34" charset="0"/>
              </a:rPr>
              <a:t>)</a:t>
            </a:r>
            <a:r>
              <a:rPr lang="ru-RU" sz="3200" dirty="0" smtClean="0">
                <a:latin typeface="Calibri" pitchFamily="34" charset="0"/>
              </a:rPr>
              <a:t>,</a:t>
            </a:r>
          </a:p>
          <a:p>
            <a:pPr>
              <a:buNone/>
            </a:pPr>
            <a:r>
              <a:rPr lang="el-GR" sz="3200" dirty="0" smtClean="0">
                <a:latin typeface="Calibri" pitchFamily="34" charset="0"/>
              </a:rPr>
              <a:t>Ε</a:t>
            </a:r>
            <a:r>
              <a:rPr lang="en-US" sz="3200" dirty="0" smtClean="0">
                <a:latin typeface="Calibri" pitchFamily="34" charset="0"/>
              </a:rPr>
              <a:t> (</a:t>
            </a:r>
            <a:r>
              <a:rPr lang="ru-RU" sz="3200" dirty="0" smtClean="0">
                <a:latin typeface="Calibri" pitchFamily="34" charset="0"/>
              </a:rPr>
              <a:t>электрическая постоянная</a:t>
            </a:r>
            <a:r>
              <a:rPr lang="en-US" sz="3200" dirty="0" smtClean="0">
                <a:latin typeface="Calibri" pitchFamily="34" charset="0"/>
              </a:rPr>
              <a:t>)</a:t>
            </a:r>
            <a:endParaRPr lang="ru-RU" sz="32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Calibri" pitchFamily="34" charset="0"/>
              </a:rPr>
              <a:t>x – </a:t>
            </a:r>
            <a:r>
              <a:rPr lang="ru-RU" sz="3200" dirty="0" smtClean="0">
                <a:latin typeface="Calibri" pitchFamily="34" charset="0"/>
              </a:rPr>
              <a:t>точка с напряженностью 0, взят с шагом 0.01, </a:t>
            </a:r>
            <a:r>
              <a:rPr lang="en-US" sz="3200" dirty="0" smtClean="0">
                <a:latin typeface="Calibri" pitchFamily="34" charset="0"/>
              </a:rPr>
              <a:t>x </a:t>
            </a:r>
            <a:r>
              <a:rPr lang="el-GR" sz="3200" dirty="0" smtClean="0"/>
              <a:t>ϵ</a:t>
            </a:r>
            <a:r>
              <a:rPr lang="en-US" sz="3200" dirty="0" smtClean="0"/>
              <a:t> (</a:t>
            </a:r>
            <a:r>
              <a:rPr lang="ru-RU" sz="3200" dirty="0" smtClean="0"/>
              <a:t>0.02,0.19)</a:t>
            </a:r>
            <a:endParaRPr lang="ru-RU" sz="3200" dirty="0" smtClean="0">
              <a:latin typeface="Calibri" pitchFamily="34" charset="0"/>
            </a:endParaRPr>
          </a:p>
          <a:p>
            <a:pPr>
              <a:buNone/>
            </a:pPr>
            <a:endParaRPr lang="en-US" sz="3200" dirty="0" smtClean="0">
              <a:latin typeface="Calibri" pitchFamily="34" charset="0"/>
            </a:endParaRPr>
          </a:p>
          <a:p>
            <a:pPr>
              <a:buNone/>
            </a:pPr>
            <a:endParaRPr lang="ru-RU" sz="3200" dirty="0">
              <a:latin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386971"/>
            <a:ext cx="3929090" cy="247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203</TotalTime>
  <Words>271</Words>
  <Application>Microsoft Office PowerPoint</Application>
  <PresentationFormat>Экран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Bookman Old Style</vt:lpstr>
      <vt:lpstr>Calibri</vt:lpstr>
      <vt:lpstr>Cambria</vt:lpstr>
      <vt:lpstr>Gill Sans MT</vt:lpstr>
      <vt:lpstr>Wingdings</vt:lpstr>
      <vt:lpstr>Wingdings 3</vt:lpstr>
      <vt:lpstr>Начальная</vt:lpstr>
      <vt:lpstr>Лабораторная работа №7</vt:lpstr>
      <vt:lpstr>Постановка задачи №1</vt:lpstr>
      <vt:lpstr>Реализация задачи средствами MS Excel</vt:lpstr>
      <vt:lpstr>Графическое решение</vt:lpstr>
      <vt:lpstr>Постановка задачи №2</vt:lpstr>
      <vt:lpstr>Реализация задачи средствами MS Excel</vt:lpstr>
      <vt:lpstr>Графическое решение</vt:lpstr>
      <vt:lpstr>Постановка задачи №3</vt:lpstr>
      <vt:lpstr>Реализация задачи средствами MS Excel</vt:lpstr>
      <vt:lpstr>Графическое решение</vt:lpstr>
      <vt:lpstr>Постановка задачи №4</vt:lpstr>
      <vt:lpstr>Реализация задачи средствами MS Excel</vt:lpstr>
      <vt:lpstr>Графическое решение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Храмов</dc:creator>
  <cp:lastModifiedBy>Сергей Храмов</cp:lastModifiedBy>
  <cp:revision>32</cp:revision>
  <dcterms:created xsi:type="dcterms:W3CDTF">2017-09-21T06:15:13Z</dcterms:created>
  <dcterms:modified xsi:type="dcterms:W3CDTF">2021-06-11T16:27:21Z</dcterms:modified>
</cp:coreProperties>
</file>