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76" r:id="rId5"/>
    <p:sldId id="259" r:id="rId6"/>
    <p:sldId id="261" r:id="rId7"/>
    <p:sldId id="286" r:id="rId8"/>
    <p:sldId id="277" r:id="rId9"/>
    <p:sldId id="278" r:id="rId10"/>
    <p:sldId id="279" r:id="rId11"/>
    <p:sldId id="287" r:id="rId12"/>
    <p:sldId id="281" r:id="rId13"/>
    <p:sldId id="274" r:id="rId14"/>
    <p:sldId id="283" r:id="rId15"/>
    <p:sldId id="285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XXY\Desktop\&#1050;&#1085;&#1080;&#1075;&#1072;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XXY\Desktop\&#1050;&#1085;&#1080;&#1075;&#1072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Сравнение скорости обработки изображений алгоритмами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'Сравнение алгоритмов'!$C$21</c:f>
              <c:strCache>
                <c:ptCount val="1"/>
                <c:pt idx="0">
                  <c:v>Tср/1, мс</c:v>
                </c:pt>
              </c:strCache>
            </c:strRef>
          </c:tx>
          <c:cat>
            <c:strRef>
              <c:f>'Сравнение алгоритмов'!$B$22:$B$26</c:f>
              <c:strCache>
                <c:ptCount val="5"/>
                <c:pt idx="0">
                  <c:v>BRISK</c:v>
                </c:pt>
                <c:pt idx="1">
                  <c:v>ORB</c:v>
                </c:pt>
                <c:pt idx="2">
                  <c:v>SIFT</c:v>
                </c:pt>
                <c:pt idx="3">
                  <c:v>SURF</c:v>
                </c:pt>
                <c:pt idx="4">
                  <c:v>AKAZE</c:v>
                </c:pt>
              </c:strCache>
            </c:strRef>
          </c:cat>
          <c:val>
            <c:numRef>
              <c:f>'Сравнение алгоритмов'!$C$22:$C$26</c:f>
              <c:numCache>
                <c:formatCode>General</c:formatCode>
                <c:ptCount val="5"/>
                <c:pt idx="0">
                  <c:v>3.4609999999999999</c:v>
                </c:pt>
                <c:pt idx="1">
                  <c:v>1.079</c:v>
                </c:pt>
                <c:pt idx="2">
                  <c:v>3.9809999999999999</c:v>
                </c:pt>
                <c:pt idx="3">
                  <c:v>4.008</c:v>
                </c:pt>
                <c:pt idx="4">
                  <c:v>3.0030000000000001</c:v>
                </c:pt>
              </c:numCache>
            </c:numRef>
          </c:val>
        </c:ser>
        <c:axId val="67640704"/>
        <c:axId val="120268672"/>
      </c:barChart>
      <c:catAx>
        <c:axId val="67640704"/>
        <c:scaling>
          <c:orientation val="minMax"/>
        </c:scaling>
        <c:axPos val="b"/>
        <c:tickLblPos val="nextTo"/>
        <c:crossAx val="120268672"/>
        <c:crosses val="autoZero"/>
        <c:auto val="1"/>
        <c:lblAlgn val="ctr"/>
        <c:lblOffset val="100"/>
      </c:catAx>
      <c:valAx>
        <c:axId val="1202686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Среднее</a:t>
                </a:r>
                <a:r>
                  <a:rPr lang="ru-RU" baseline="0"/>
                  <a:t> время, </a:t>
                </a:r>
                <a:r>
                  <a:rPr lang="en-US" baseline="0"/>
                  <a:t>ms</a:t>
                </a:r>
                <a:endParaRPr lang="ru-RU"/>
              </a:p>
            </c:rich>
          </c:tx>
          <c:layout/>
        </c:title>
        <c:numFmt formatCode="General" sourceLinked="1"/>
        <c:tickLblPos val="nextTo"/>
        <c:crossAx val="67640704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Среднее количество</a:t>
            </a:r>
            <a:r>
              <a:rPr lang="ru-RU" baseline="0"/>
              <a:t> контрольных точек</a:t>
            </a:r>
          </a:p>
        </c:rich>
      </c:tx>
      <c:layout/>
    </c:title>
    <c:plotArea>
      <c:layout/>
      <c:barChart>
        <c:barDir val="col"/>
        <c:grouping val="clustered"/>
        <c:ser>
          <c:idx val="1"/>
          <c:order val="0"/>
          <c:tx>
            <c:strRef>
              <c:f>'Сравнение алгоритмов'!$D$2</c:f>
              <c:strCache>
                <c:ptCount val="1"/>
                <c:pt idx="0">
                  <c:v>Dср</c:v>
                </c:pt>
              </c:strCache>
            </c:strRef>
          </c:tx>
          <c:cat>
            <c:strRef>
              <c:f>'Сравнение алгоритмов'!$B$22:$B$26</c:f>
              <c:strCache>
                <c:ptCount val="5"/>
                <c:pt idx="0">
                  <c:v>BRISK</c:v>
                </c:pt>
                <c:pt idx="1">
                  <c:v>ORB</c:v>
                </c:pt>
                <c:pt idx="2">
                  <c:v>SIFT</c:v>
                </c:pt>
                <c:pt idx="3">
                  <c:v>SURF</c:v>
                </c:pt>
                <c:pt idx="4">
                  <c:v>AKAZE</c:v>
                </c:pt>
              </c:strCache>
            </c:strRef>
          </c:cat>
          <c:val>
            <c:numRef>
              <c:f>'Сравнение алгоритмов'!$D$22:$D$26</c:f>
              <c:numCache>
                <c:formatCode>General</c:formatCode>
                <c:ptCount val="5"/>
                <c:pt idx="0">
                  <c:v>296</c:v>
                </c:pt>
                <c:pt idx="1">
                  <c:v>254</c:v>
                </c:pt>
                <c:pt idx="2">
                  <c:v>12</c:v>
                </c:pt>
                <c:pt idx="3">
                  <c:v>220</c:v>
                </c:pt>
                <c:pt idx="4">
                  <c:v>74</c:v>
                </c:pt>
              </c:numCache>
            </c:numRef>
          </c:val>
        </c:ser>
        <c:axId val="68265856"/>
        <c:axId val="68267392"/>
      </c:barChart>
      <c:catAx>
        <c:axId val="68265856"/>
        <c:scaling>
          <c:orientation val="minMax"/>
        </c:scaling>
        <c:axPos val="b"/>
        <c:tickLblPos val="nextTo"/>
        <c:crossAx val="68267392"/>
        <c:crosses val="autoZero"/>
        <c:auto val="1"/>
        <c:lblAlgn val="ctr"/>
        <c:lblOffset val="100"/>
      </c:catAx>
      <c:valAx>
        <c:axId val="6826739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Среднее</a:t>
                </a:r>
                <a:r>
                  <a:rPr lang="ru-RU" baseline="0"/>
                  <a:t> количество точек</a:t>
                </a:r>
              </a:p>
            </c:rich>
          </c:tx>
          <c:layout/>
        </c:title>
        <c:numFmt formatCode="General" sourceLinked="1"/>
        <c:tickLblPos val="nextTo"/>
        <c:crossAx val="68265856"/>
        <c:crosses val="autoZero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0EE52-1689-43D3-99C2-086999C47DBF}" type="datetimeFigureOut">
              <a:rPr lang="ru-RU" smtClean="0"/>
              <a:pPr/>
              <a:t>22.06.2021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F03DC-868D-47C9-B1DB-42EC5EF0A38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60B80B4-5C63-4295-A344-DB0D2D4D46B2}" type="datetime1">
              <a:rPr lang="ru-RU" smtClean="0"/>
              <a:pPr/>
              <a:t>22.06.2021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362FB9-0C60-4673-AD56-DE00B5C4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E2B5-8AF1-47C8-8B6D-CCE02F864F7A}" type="datetime1">
              <a:rPr lang="ru-RU" smtClean="0"/>
              <a:pPr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5D57-6884-4561-8984-78D8151A680A}" type="datetime1">
              <a:rPr lang="ru-RU" smtClean="0"/>
              <a:pPr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7046-7986-4AC5-A444-8C83C14A9AD0}" type="datetime1">
              <a:rPr lang="ru-RU" smtClean="0"/>
              <a:pPr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3535-CD13-4C46-93C3-A37627F273C4}" type="datetime1">
              <a:rPr lang="ru-RU" smtClean="0"/>
              <a:pPr/>
              <a:t>22.06.2021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14C2-4E15-46B4-BBBB-0D3F064FB0C1}" type="datetime1">
              <a:rPr lang="ru-RU" smtClean="0"/>
              <a:pPr/>
              <a:t>22.06.2021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B79DA2-5B70-4B3D-8497-EE938CFD3C8F}" type="datetime1">
              <a:rPr lang="ru-RU" smtClean="0"/>
              <a:pPr/>
              <a:t>22.06.2021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362FB9-0C60-4673-AD56-DE00B5C40E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A1915C2-C605-482E-A0AA-CC53D97856E1}" type="datetime1">
              <a:rPr lang="ru-RU" smtClean="0"/>
              <a:pPr/>
              <a:t>22.06.2021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362FB9-0C60-4673-AD56-DE00B5C4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AD2B-8AE7-4DC0-A321-3D87077CFCA3}" type="datetime1">
              <a:rPr lang="ru-RU" smtClean="0"/>
              <a:pPr/>
              <a:t>22.06.2021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FB4E-0C23-445E-A5C8-C32A362544B5}" type="datetime1">
              <a:rPr lang="ru-RU" smtClean="0"/>
              <a:pPr/>
              <a:t>22.06.2021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E9C8-90D6-4E0C-ABEA-CB9ED5645CF3}" type="datetime1">
              <a:rPr lang="ru-RU" smtClean="0"/>
              <a:pPr/>
              <a:t>22.06.2021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252B893-00FE-4BCD-9375-1295C09CEADB}" type="datetime1">
              <a:rPr lang="ru-RU" smtClean="0"/>
              <a:pPr/>
              <a:t>22.06.2021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362FB9-0C60-4673-AD56-DE00B5C4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2401887"/>
            <a:ext cx="8712968" cy="1470025"/>
          </a:xfrm>
        </p:spPr>
        <p:txBody>
          <a:bodyPr>
            <a:noAutofit/>
          </a:bodyPr>
          <a:lstStyle/>
          <a:p>
            <a:r>
              <a:rPr lang="ru-RU" sz="2800" dirty="0" smtClean="0"/>
              <a:t>ПРОГРАММНО-АППАРАТНЫЙ КОМПЛЕКС ДЛЯ БИОМЕТРИЧЕСКОЙ ИДЕНТИФИКАЦИИ ПО ОТПЕЧАТКУ ВЕН ЛАДОНИ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91000" y="5105400"/>
            <a:ext cx="4953000" cy="17526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Выполнил студент 594М группы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Милантьев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С.В. </a:t>
            </a:r>
          </a:p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Научный руководитель </a:t>
            </a:r>
          </a:p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к. ф.–м.н., доцент кафедры ИБ</a:t>
            </a:r>
          </a:p>
          <a:p>
            <a:pPr algn="r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Лепендин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А.А.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220072" y="692696"/>
            <a:ext cx="3826768" cy="616530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Опираясь на полученные данные были сделаны следующие выводы: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Наибольшее число дескрипторов выбирается алгоритмом </a:t>
            </a:r>
            <a:r>
              <a:rPr lang="en-US" dirty="0" smtClean="0">
                <a:solidFill>
                  <a:schemeClr val="tx1"/>
                </a:solidFill>
              </a:rPr>
              <a:t>BRISK</a:t>
            </a:r>
            <a:r>
              <a:rPr lang="ru-RU" dirty="0" smtClean="0">
                <a:solidFill>
                  <a:schemeClr val="tx1"/>
                </a:solidFill>
              </a:rPr>
              <a:t>, но в то же время </a:t>
            </a:r>
            <a:r>
              <a:rPr lang="ru-RU" dirty="0" err="1" smtClean="0">
                <a:solidFill>
                  <a:schemeClr val="tx1"/>
                </a:solidFill>
              </a:rPr>
              <a:t>время</a:t>
            </a:r>
            <a:r>
              <a:rPr lang="ru-RU" dirty="0" smtClean="0">
                <a:solidFill>
                  <a:schemeClr val="tx1"/>
                </a:solidFill>
              </a:rPr>
              <a:t> работы на единицу изображения непозволительно долгое.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Алгоритмы SIFT и SURF по скорости обработки работают практически одинаково, это обусловлено тем, что SUFT является расширенной версией SIFT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Алгоритм </a:t>
            </a:r>
            <a:r>
              <a:rPr lang="en-US" dirty="0" smtClean="0">
                <a:solidFill>
                  <a:schemeClr val="tx1"/>
                </a:solidFill>
              </a:rPr>
              <a:t>AKAZE </a:t>
            </a:r>
            <a:r>
              <a:rPr lang="ru-RU" dirty="0" smtClean="0">
                <a:solidFill>
                  <a:schemeClr val="tx1"/>
                </a:solidFill>
              </a:rPr>
              <a:t>работает немного быстрее алгоритма </a:t>
            </a:r>
            <a:r>
              <a:rPr lang="en-US" dirty="0" smtClean="0">
                <a:solidFill>
                  <a:schemeClr val="tx1"/>
                </a:solidFill>
              </a:rPr>
              <a:t>BRISK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Алгоритм </a:t>
            </a:r>
            <a:r>
              <a:rPr lang="en-US" dirty="0" smtClean="0">
                <a:solidFill>
                  <a:schemeClr val="tx1"/>
                </a:solidFill>
              </a:rPr>
              <a:t>ORB </a:t>
            </a:r>
            <a:r>
              <a:rPr lang="ru-RU" dirty="0" smtClean="0">
                <a:solidFill>
                  <a:schemeClr val="tx1"/>
                </a:solidFill>
              </a:rPr>
              <a:t>работает быстрее остальных алгоритмов и при этом среднее количество контрольных точек немного меньше, чем у алгоритма </a:t>
            </a:r>
            <a:r>
              <a:rPr lang="en-US" dirty="0" smtClean="0">
                <a:solidFill>
                  <a:schemeClr val="tx1"/>
                </a:solidFill>
              </a:rPr>
              <a:t>BRISK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1027" name="Picture 3" descr="C:\Users\CXXY\Desktop\diploma-images\third-part-images\preprocess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548680"/>
            <a:ext cx="1905000" cy="1905000"/>
          </a:xfrm>
          <a:prstGeom prst="rect">
            <a:avLst/>
          </a:prstGeom>
          <a:noFill/>
        </p:spPr>
      </p:pic>
      <p:pic>
        <p:nvPicPr>
          <p:cNvPr id="1028" name="Picture 4" descr="C:\Users\CXXY\Desktop\diploma-images\third-part-images\preprocess-keys\AKAZE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708920"/>
            <a:ext cx="1905000" cy="1905000"/>
          </a:xfrm>
          <a:prstGeom prst="rect">
            <a:avLst/>
          </a:prstGeom>
          <a:noFill/>
        </p:spPr>
      </p:pic>
      <p:pic>
        <p:nvPicPr>
          <p:cNvPr id="1029" name="Picture 5" descr="C:\Users\CXXY\Desktop\diploma-images\third-part-images\preprocess-keys\BRISK\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548680"/>
            <a:ext cx="1905000" cy="1905000"/>
          </a:xfrm>
          <a:prstGeom prst="rect">
            <a:avLst/>
          </a:prstGeom>
          <a:noFill/>
        </p:spPr>
      </p:pic>
      <p:pic>
        <p:nvPicPr>
          <p:cNvPr id="1030" name="Picture 6" descr="C:\Users\CXXY\Desktop\diploma-images\third-part-images\preprocess-keys\ORB\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4869160"/>
            <a:ext cx="1905000" cy="1905000"/>
          </a:xfrm>
          <a:prstGeom prst="rect">
            <a:avLst/>
          </a:prstGeom>
          <a:noFill/>
        </p:spPr>
      </p:pic>
      <p:pic>
        <p:nvPicPr>
          <p:cNvPr id="1031" name="Picture 7" descr="C:\Users\CXXY\Desktop\diploma-images\third-part-images\preprocess-keys\SIFT\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15816" y="4869160"/>
            <a:ext cx="1905000" cy="1905000"/>
          </a:xfrm>
          <a:prstGeom prst="rect">
            <a:avLst/>
          </a:prstGeom>
          <a:noFill/>
        </p:spPr>
      </p:pic>
      <p:pic>
        <p:nvPicPr>
          <p:cNvPr id="1032" name="Picture 8" descr="C:\Users\CXXY\Desktop\diploma-images\third-part-images\preprocess-keys\SURF\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15816" y="2708920"/>
            <a:ext cx="1905000" cy="19050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211960" y="292494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SURF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1960" y="508518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SIFT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40" y="292494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AKAZE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5656" y="508518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ORB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1960" y="76470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BRISK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1" name="Picture 3" descr="C:\Users\CXXY\Desktop\diploma-images\Alghorithm-module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0"/>
            <a:ext cx="9479400" cy="6597352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Сравнение нейронных сетей, применяемых для обучения модели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3645024"/>
          <a:ext cx="4968552" cy="2162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4276"/>
                <a:gridCol w="2484276"/>
              </a:tblGrid>
              <a:tr h="307534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Параметр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Значение</a:t>
                      </a:r>
                    </a:p>
                  </a:txBody>
                  <a:tcPr/>
                </a:tc>
              </a:tr>
              <a:tr h="314756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Кол-во изображений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12000</a:t>
                      </a:r>
                      <a:endParaRPr lang="ru-RU" sz="1400" dirty="0"/>
                    </a:p>
                  </a:txBody>
                  <a:tcPr/>
                </a:tc>
              </a:tr>
              <a:tr h="314756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Кол-во</a:t>
                      </a:r>
                      <a:r>
                        <a:rPr lang="ru-RU" sz="1400" baseline="0" dirty="0" smtClean="0"/>
                        <a:t> объектов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300</a:t>
                      </a:r>
                      <a:endParaRPr lang="ru-RU" sz="1400" dirty="0"/>
                    </a:p>
                  </a:txBody>
                  <a:tcPr/>
                </a:tc>
              </a:tr>
              <a:tr h="497662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Кол-во изображений на один</a:t>
                      </a:r>
                      <a:r>
                        <a:rPr lang="ru-RU" sz="1400" baseline="0" dirty="0" smtClean="0"/>
                        <a:t> объект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</a:t>
                      </a:r>
                      <a:endParaRPr lang="ru-RU" sz="1400" dirty="0"/>
                    </a:p>
                  </a:txBody>
                  <a:tcPr/>
                </a:tc>
              </a:tr>
              <a:tr h="707204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Кол-во изображений на одну</a:t>
                      </a:r>
                      <a:r>
                        <a:rPr lang="ru-RU" sz="1400" baseline="0" dirty="0" smtClean="0"/>
                        <a:t> руку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2636912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данных: </a:t>
            </a:r>
            <a:r>
              <a:rPr lang="en-US" dirty="0" err="1" smtClean="0"/>
              <a:t>Tongji</a:t>
            </a:r>
            <a:r>
              <a:rPr lang="en-US" dirty="0" smtClean="0"/>
              <a:t> Contactless </a:t>
            </a:r>
            <a:r>
              <a:rPr lang="en-US" dirty="0" err="1" smtClean="0"/>
              <a:t>Palmvein</a:t>
            </a:r>
            <a:r>
              <a:rPr lang="en-US" dirty="0" smtClean="0"/>
              <a:t> Dataset</a:t>
            </a:r>
          </a:p>
          <a:p>
            <a:r>
              <a:rPr lang="ru-RU" dirty="0" smtClean="0"/>
              <a:t>Параметры базы данных</a:t>
            </a:r>
            <a:endParaRPr lang="ru-RU" dirty="0"/>
          </a:p>
        </p:txBody>
      </p:sp>
      <p:pic>
        <p:nvPicPr>
          <p:cNvPr id="35842" name="Picture 2" descr="D:\Palmvein\source\session1\00001.ti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132856"/>
            <a:ext cx="3081536" cy="2311152"/>
          </a:xfrm>
          <a:prstGeom prst="rect">
            <a:avLst/>
          </a:prstGeom>
          <a:noFill/>
        </p:spPr>
      </p:pic>
      <p:pic>
        <p:nvPicPr>
          <p:cNvPr id="35843" name="Picture 3" descr="D:\Palmvein\source\session1\00091.ti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535742"/>
            <a:ext cx="3096344" cy="2322258"/>
          </a:xfrm>
          <a:prstGeom prst="rect">
            <a:avLst/>
          </a:prstGeom>
          <a:noFill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en-US" dirty="0" smtClean="0"/>
              <a:t>DET </a:t>
            </a:r>
            <a:r>
              <a:rPr lang="ru-RU" dirty="0" smtClean="0"/>
              <a:t>и </a:t>
            </a:r>
            <a:r>
              <a:rPr lang="en-US" dirty="0" smtClean="0"/>
              <a:t>ROC </a:t>
            </a:r>
            <a:r>
              <a:rPr lang="ru-RU" dirty="0" smtClean="0"/>
              <a:t>кривые</a:t>
            </a:r>
            <a:endParaRPr lang="ru-RU" dirty="0"/>
          </a:p>
        </p:txBody>
      </p:sp>
      <p:pic>
        <p:nvPicPr>
          <p:cNvPr id="5" name="Содержимое 4" descr="DET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3275896" cy="230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6743" y="3819359"/>
            <a:ext cx="3395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DET-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кривая для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ResNet18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3789040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DET-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кривая для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ResNet34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7" name="Picture 1" descr="C:\Users\CXXY\Desktop\ml\D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8128" y="1556848"/>
            <a:ext cx="3456300" cy="23042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827584" y="6381328"/>
            <a:ext cx="2859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ROC-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кривая для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ResNet18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2080" y="6381328"/>
            <a:ext cx="2859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ROC-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кривая для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ResNet34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2" descr="ROC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077072"/>
            <a:ext cx="3312368" cy="2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CXXY\Desktop\ml\RO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4077072"/>
            <a:ext cx="3528392" cy="2352261"/>
          </a:xfrm>
          <a:prstGeom prst="rect">
            <a:avLst/>
          </a:prstGeom>
          <a:noFill/>
        </p:spPr>
      </p:pic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Графики </a:t>
            </a:r>
            <a:r>
              <a:rPr lang="en-US" dirty="0" smtClean="0"/>
              <a:t>FMR </a:t>
            </a:r>
            <a:r>
              <a:rPr lang="ru-RU" dirty="0" smtClean="0"/>
              <a:t>и </a:t>
            </a:r>
            <a:r>
              <a:rPr lang="en-US" dirty="0" smtClean="0"/>
              <a:t>FNMR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5517232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График для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ResNet18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5517232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График для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ResNet34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 descr="FMR and FNMR curves (A)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00" y="2564904"/>
            <a:ext cx="4212000" cy="28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 descr="C:\Users\CXXY\Desktop\ml\FMR and FNMR curves (A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564904"/>
            <a:ext cx="4212001" cy="2808000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5328592"/>
          </a:xfrm>
        </p:spPr>
        <p:txBody>
          <a:bodyPr>
            <a:normAutofit fontScale="55000" lnSpcReduction="20000"/>
          </a:bodyPr>
          <a:lstStyle/>
          <a:p>
            <a:pPr indent="450000" algn="just">
              <a:lnSpc>
                <a:spcPct val="120000"/>
              </a:lnSpc>
            </a:pPr>
            <a:r>
              <a:rPr lang="ru-RU" dirty="0" smtClean="0"/>
              <a:t>Реализован аппаратный комплекс для экстракции венозной структуры руки при ее присутствии над устройством. Для этого была использована аппаратная платформа Arduino с использованием ультразвукового датчика расстояния. </a:t>
            </a:r>
          </a:p>
          <a:p>
            <a:pPr indent="450000" algn="just">
              <a:lnSpc>
                <a:spcPct val="120000"/>
              </a:lnSpc>
            </a:pPr>
            <a:r>
              <a:rPr lang="ru-RU" dirty="0" smtClean="0"/>
              <a:t>Разработано программное обеспечение для извлечения области интереса с целью дальнейшего ее использования в качестве входного вектора признаков как в </a:t>
            </a:r>
            <a:r>
              <a:rPr lang="ru-RU" dirty="0" err="1" smtClean="0"/>
              <a:t>нейросетевой</a:t>
            </a:r>
            <a:r>
              <a:rPr lang="ru-RU" dirty="0" smtClean="0"/>
              <a:t> модели, так и в задаче алгоритмического сравнения профилей. Реализована методология предварительной обработки входного изображения для выделения венозной структуры ладони. </a:t>
            </a:r>
          </a:p>
          <a:p>
            <a:pPr indent="450000" algn="just">
              <a:lnSpc>
                <a:spcPct val="120000"/>
              </a:lnSpc>
            </a:pPr>
            <a:r>
              <a:rPr lang="ru-RU" dirty="0" smtClean="0"/>
              <a:t>Разработан алгоритм сравнения полученных векторов признаков с существующими шаблонами пользователей путем использования алгоритмов сравнения дескрипторов изображений, а так же использования функции хеширования изображений. Данный алгоритм рекомендуется применять в системах с небольшим числом пользователей ввиду того, что вычислительные операции применяются в параллельном режиме и весьма ресурсоемки. </a:t>
            </a:r>
          </a:p>
          <a:p>
            <a:pPr indent="450000" algn="just">
              <a:lnSpc>
                <a:spcPct val="120000"/>
              </a:lnSpc>
            </a:pPr>
            <a:r>
              <a:rPr lang="ru-RU" dirty="0" smtClean="0"/>
              <a:t>Обучены и сравнены </a:t>
            </a:r>
            <a:r>
              <a:rPr lang="ru-RU" dirty="0" err="1" smtClean="0"/>
              <a:t>нейросетевые</a:t>
            </a:r>
            <a:r>
              <a:rPr lang="ru-RU" dirty="0" smtClean="0"/>
              <a:t> модели ResNet18 и ResNet34 на базе данных, содержащих 300 пользователей и 6000 изображений для симуляции системы верификации с большим числом пользователей. EER составило 20% и 19% соответственно.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Целью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работы является разработка программно-аппаратного комплекса для биометрической идентификации личности по венозной структуре ладони.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525658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соответствии с целью были определены следующие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и реализация устройства для считывания венозной структуры руки;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алгоритма получения области интереса в изображении венозной структуры руки для получения векторов признаков;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алгоритма сравнения полученных векторов признаков с существующими шаблонами пользователей;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Обучение и сравнение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нейросетевых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моделей для решения задачи верификации пользователей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436096" y="764704"/>
            <a:ext cx="3600400" cy="59766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 smtClean="0"/>
              <a:t>Преимущества</a:t>
            </a:r>
            <a:r>
              <a:rPr lang="ru-RU" dirty="0" smtClean="0"/>
              <a:t>:</a:t>
            </a:r>
          </a:p>
          <a:p>
            <a:pPr lvl="0"/>
            <a:r>
              <a:rPr lang="ru-RU" dirty="0" smtClean="0"/>
              <a:t>Отсутствие необходимости прямого контакта со сканирующим устройством; </a:t>
            </a:r>
          </a:p>
          <a:p>
            <a:pPr lvl="0"/>
            <a:r>
              <a:rPr lang="ru-RU" dirty="0" smtClean="0"/>
              <a:t>Высокий уровень точности сканирующей системы; </a:t>
            </a:r>
          </a:p>
          <a:p>
            <a:r>
              <a:rPr lang="ru-RU" dirty="0" smtClean="0"/>
              <a:t>Недоступность используемого параметра для массового использования</a:t>
            </a:r>
          </a:p>
          <a:p>
            <a:pPr>
              <a:buNone/>
            </a:pPr>
            <a:r>
              <a:rPr lang="ru-RU" b="1" dirty="0" smtClean="0"/>
              <a:t>Недостатки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Чувствительность к </a:t>
            </a:r>
            <a:r>
              <a:rPr lang="ru-RU" dirty="0" err="1" smtClean="0"/>
              <a:t>засветам</a:t>
            </a:r>
            <a:endParaRPr lang="ru-RU" dirty="0" smtClean="0"/>
          </a:p>
          <a:p>
            <a:r>
              <a:rPr lang="ru-RU" dirty="0" smtClean="0"/>
              <a:t>Затруднение работы считывателя при наличии некоторых болезней у пользователя</a:t>
            </a:r>
            <a:endParaRPr lang="ru-RU" dirty="0"/>
          </a:p>
        </p:txBody>
      </p:sp>
      <p:pic>
        <p:nvPicPr>
          <p:cNvPr id="33794" name="Picture 2" descr="C:\Users\CXXY\Desktop\diploma-images\ss-6-2014-96-98-ris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0"/>
            <a:ext cx="4876800" cy="3552825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Аппаратная часть комплекса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292080" y="2276872"/>
            <a:ext cx="3851920" cy="458112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Аппаратная часть комплекса включает в себя: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Плату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Arduino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Модуль инфракрасной подсветки с длиной волны 850нм;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Понижающий преобразователь напряжения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DC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DC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12-5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Ультразвуковой датчик расстояния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Резисторы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малоомные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Герконовое реле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Блок питания 12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V;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IP-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камера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029" name="Picture 5" descr="C:\Users\CXXY\Desktop\HrkwWu2BB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131058"/>
            <a:ext cx="3096344" cy="47269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Схема работы модуля получения, обработки и вывода изображения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Untitled Diagram(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212976"/>
            <a:ext cx="562927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 descr="C:\Users\CXXY\Desktop\diploma-images\Preprocess_r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0"/>
            <a:ext cx="9505056" cy="6703565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Сравнение работы алгоритмов для получения векторов признаков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3645024"/>
          <a:ext cx="4968552" cy="2680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4276"/>
                <a:gridCol w="2484276"/>
              </a:tblGrid>
              <a:tr h="307534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Параметр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Значение</a:t>
                      </a:r>
                    </a:p>
                  </a:txBody>
                  <a:tcPr/>
                </a:tc>
              </a:tr>
              <a:tr h="314756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Кол-во изображений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7200</a:t>
                      </a:r>
                      <a:endParaRPr lang="ru-RU" sz="1400" dirty="0"/>
                    </a:p>
                  </a:txBody>
                  <a:tcPr/>
                </a:tc>
              </a:tr>
              <a:tr h="314756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Кол-во</a:t>
                      </a:r>
                      <a:r>
                        <a:rPr lang="ru-RU" sz="1400" baseline="0" dirty="0" smtClean="0"/>
                        <a:t> объектов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100</a:t>
                      </a:r>
                      <a:endParaRPr lang="ru-RU" sz="1400" dirty="0"/>
                    </a:p>
                  </a:txBody>
                  <a:tcPr/>
                </a:tc>
              </a:tr>
              <a:tr h="497662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Кол-во изображений на один</a:t>
                      </a:r>
                      <a:r>
                        <a:rPr lang="ru-RU" sz="1400" baseline="0" dirty="0" smtClean="0"/>
                        <a:t> объект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72</a:t>
                      </a:r>
                      <a:endParaRPr lang="ru-RU" sz="1400" dirty="0"/>
                    </a:p>
                  </a:txBody>
                  <a:tcPr/>
                </a:tc>
              </a:tr>
              <a:tr h="497662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Кол-во изображений на один спектр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12</a:t>
                      </a:r>
                      <a:endParaRPr lang="ru-RU" sz="1400" dirty="0"/>
                    </a:p>
                  </a:txBody>
                  <a:tcPr/>
                </a:tc>
              </a:tr>
              <a:tr h="707204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Кол-во изображений на одну</a:t>
                      </a:r>
                      <a:r>
                        <a:rPr lang="ru-RU" sz="1400" baseline="0" dirty="0" smtClean="0"/>
                        <a:t> руку в одном спектре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6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4818" name="Picture 2" descr="W:\Disertation\CASIA\images\001_l_850_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420888"/>
            <a:ext cx="2495831" cy="1871874"/>
          </a:xfrm>
          <a:prstGeom prst="rect">
            <a:avLst/>
          </a:prstGeom>
          <a:noFill/>
        </p:spPr>
      </p:pic>
      <p:pic>
        <p:nvPicPr>
          <p:cNvPr id="34819" name="Picture 3" descr="W:\Disertation\CASIA\images\004_l_850_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437112"/>
            <a:ext cx="2496278" cy="187220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67544" y="2636912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данных: </a:t>
            </a:r>
            <a:r>
              <a:rPr lang="en-US" dirty="0" smtClean="0"/>
              <a:t>CASIA Multi-Spectral </a:t>
            </a:r>
            <a:r>
              <a:rPr lang="en-US" dirty="0" err="1" smtClean="0"/>
              <a:t>Palmprint</a:t>
            </a:r>
            <a:r>
              <a:rPr lang="en-US" dirty="0" smtClean="0"/>
              <a:t> Database</a:t>
            </a:r>
          </a:p>
          <a:p>
            <a:r>
              <a:rPr lang="ru-RU" dirty="0" smtClean="0"/>
              <a:t>Параметры базы данных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>
            <a:noAutofit/>
          </a:bodyPr>
          <a:lstStyle/>
          <a:p>
            <a:r>
              <a:rPr lang="ru-RU" sz="2400" dirty="0" smtClean="0"/>
              <a:t>Результаты обработки данных алгоритмами на предварительно обработанных изображениях</a:t>
            </a:r>
            <a:endParaRPr lang="ru-RU" sz="2400" dirty="0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0" y="2708920"/>
          <a:ext cx="4499992" cy="3031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/>
          <p:nvPr/>
        </p:nvGraphicFramePr>
        <p:xfrm>
          <a:off x="4644008" y="2708920"/>
          <a:ext cx="4499992" cy="3074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787</TotalTime>
  <Words>586</Words>
  <Application>Microsoft Office PowerPoint</Application>
  <PresentationFormat>Экран (4:3)</PresentationFormat>
  <Paragraphs>100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Городская</vt:lpstr>
      <vt:lpstr>ПРОГРАММНО-АППАРАТНЫЙ КОМПЛЕКС ДЛЯ БИОМЕТРИЧЕСКОЙ ИДЕНТИФИКАЦИИ ПО ОТПЕЧАТКУ ВЕН ЛАДОНИ</vt:lpstr>
      <vt:lpstr>Слайд 2</vt:lpstr>
      <vt:lpstr>Слайд 3</vt:lpstr>
      <vt:lpstr>Введение</vt:lpstr>
      <vt:lpstr>Аппаратная часть комплекса</vt:lpstr>
      <vt:lpstr>Схема работы модуля получения, обработки и вывода изображения</vt:lpstr>
      <vt:lpstr>Слайд 7</vt:lpstr>
      <vt:lpstr>Сравнение работы алгоритмов для получения векторов признаков</vt:lpstr>
      <vt:lpstr>Результаты обработки данных алгоритмами на предварительно обработанных изображениях</vt:lpstr>
      <vt:lpstr>Слайд 10</vt:lpstr>
      <vt:lpstr>Слайд 11</vt:lpstr>
      <vt:lpstr>Сравнение нейронных сетей, применяемых для обучения модели</vt:lpstr>
      <vt:lpstr>DET и ROC кривые</vt:lpstr>
      <vt:lpstr>Графики FMR и FNMR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ПРОГРАММНО-АППАРАТНЫЙ КОМПЛЕКС ДЛЯ БИОМЕТРИЧЕСКОЙ ИДЕНТИФИКАЦИИ ПО ОТПЕЧАТКУ ВЕН ЛАДОНИ</dc:title>
  <dc:creator>CXXY</dc:creator>
  <cp:lastModifiedBy>CXXY</cp:lastModifiedBy>
  <cp:revision>76</cp:revision>
  <dcterms:created xsi:type="dcterms:W3CDTF">2021-06-14T11:42:43Z</dcterms:created>
  <dcterms:modified xsi:type="dcterms:W3CDTF">2021-06-22T13:35:51Z</dcterms:modified>
</cp:coreProperties>
</file>