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04-Aug-21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9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04-Aug-21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04-Aug-21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5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04-Aug-21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6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04-Aug-21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04-Aug-21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9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04-Aug-21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04-Aug-21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04-Aug-21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0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04-Aug-21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82-DF05-43E6-A238-64DA5B17AD7E}" type="datetimeFigureOut">
              <a:rPr lang="en-US" smtClean="0"/>
              <a:t>04-Aug-21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3CA82-DF05-43E6-A238-64DA5B17AD7E}" type="datetimeFigureOut">
              <a:rPr lang="en-US" smtClean="0"/>
              <a:t>04-Aug-21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B294-63EB-4BB1-8C55-DC83C277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2" y="0"/>
            <a:ext cx="10284823" cy="13062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Operating systems –Lecture3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2" y="1446667"/>
            <a:ext cx="10441578" cy="5189264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Saidalavi </a:t>
            </a:r>
            <a:r>
              <a:rPr lang="en-US" dirty="0" err="1" smtClean="0"/>
              <a:t>Kalady</a:t>
            </a:r>
            <a:endParaRPr lang="en-US" dirty="0" smtClean="0"/>
          </a:p>
          <a:p>
            <a:pPr algn="l"/>
            <a:r>
              <a:rPr lang="en-US" dirty="0" smtClean="0"/>
              <a:t>Office: CSE 203B</a:t>
            </a:r>
          </a:p>
          <a:p>
            <a:pPr algn="l"/>
            <a:r>
              <a:rPr lang="en-US" dirty="0" smtClean="0"/>
              <a:t>Contact Numbers:0495 2286809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      9895495333</a:t>
            </a:r>
          </a:p>
          <a:p>
            <a:pPr algn="l"/>
            <a:r>
              <a:rPr lang="en-US" dirty="0" smtClean="0"/>
              <a:t>Email: </a:t>
            </a:r>
            <a:r>
              <a:rPr lang="en-US" dirty="0" err="1" smtClean="0"/>
              <a:t>said@nitc.ac.n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Text </a:t>
            </a:r>
            <a:r>
              <a:rPr lang="en-US" dirty="0" smtClean="0"/>
              <a:t>Book :</a:t>
            </a:r>
          </a:p>
          <a:p>
            <a:pPr algn="l"/>
            <a:r>
              <a:rPr lang="en-US" dirty="0" smtClean="0"/>
              <a:t>Modern Operating Systems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Andrew S </a:t>
            </a:r>
            <a:r>
              <a:rPr lang="en-US" dirty="0" err="1" smtClean="0"/>
              <a:t>Tanenbaum</a:t>
            </a:r>
            <a:r>
              <a:rPr lang="en-US" dirty="0" smtClean="0"/>
              <a:t>   and Herbert </a:t>
            </a:r>
            <a:r>
              <a:rPr lang="en-US" dirty="0" err="1" smtClean="0"/>
              <a:t>Bos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Operating System Concepts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Avi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Silberschatz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Peter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Baer Galvin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Greg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Gagne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2" y="0"/>
            <a:ext cx="10284823" cy="13062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Operating systems –introduction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2" y="1446667"/>
            <a:ext cx="10441578" cy="5189264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……..						</a:t>
            </a:r>
            <a:r>
              <a:rPr lang="en-US" dirty="0" err="1"/>
              <a:t>f</a:t>
            </a:r>
            <a:r>
              <a:rPr lang="en-US" dirty="0" err="1" smtClean="0"/>
              <a:t>d</a:t>
            </a:r>
            <a:r>
              <a:rPr lang="en-US" dirty="0" smtClean="0"/>
              <a:t>=open(“file name”, mode);</a:t>
            </a:r>
            <a:endParaRPr lang="en-US" dirty="0"/>
          </a:p>
          <a:p>
            <a:pPr algn="l"/>
            <a:r>
              <a:rPr lang="en-US" dirty="0"/>
              <a:t>a</a:t>
            </a:r>
            <a:r>
              <a:rPr lang="en-US" dirty="0" smtClean="0"/>
              <a:t>=10;						……….</a:t>
            </a:r>
            <a:endParaRPr lang="en-US" dirty="0" smtClean="0"/>
          </a:p>
          <a:p>
            <a:pPr algn="l"/>
            <a:r>
              <a:rPr lang="en-US" dirty="0"/>
              <a:t>b</a:t>
            </a:r>
            <a:r>
              <a:rPr lang="en-US" dirty="0" smtClean="0"/>
              <a:t>=20;						</a:t>
            </a:r>
            <a:r>
              <a:rPr lang="en-US" dirty="0" err="1" smtClean="0"/>
              <a:t>int</a:t>
            </a:r>
            <a:r>
              <a:rPr lang="en-US" dirty="0" smtClean="0"/>
              <a:t> read(</a:t>
            </a:r>
            <a:r>
              <a:rPr lang="en-US" dirty="0" err="1" smtClean="0"/>
              <a:t>fd</a:t>
            </a:r>
            <a:r>
              <a:rPr lang="en-US" dirty="0" smtClean="0"/>
              <a:t>, buffer, n);</a:t>
            </a:r>
          </a:p>
          <a:p>
            <a:pPr algn="l"/>
            <a:r>
              <a:rPr lang="en-US" dirty="0" smtClean="0"/>
              <a:t>c</a:t>
            </a:r>
            <a:r>
              <a:rPr lang="en-US" dirty="0" smtClean="0"/>
              <a:t>=</a:t>
            </a:r>
            <a:r>
              <a:rPr lang="en-US" dirty="0" err="1" smtClean="0"/>
              <a:t>a+b</a:t>
            </a:r>
            <a:r>
              <a:rPr lang="en-US" dirty="0" smtClean="0"/>
              <a:t>;						……….</a:t>
            </a:r>
            <a:endParaRPr lang="en-US" dirty="0" smtClean="0"/>
          </a:p>
          <a:p>
            <a:pPr algn="l"/>
            <a:r>
              <a:rPr lang="en-US" dirty="0" smtClean="0"/>
              <a:t>…………						</a:t>
            </a:r>
            <a:r>
              <a:rPr lang="en-US" dirty="0" err="1" smtClean="0"/>
              <a:t>int</a:t>
            </a:r>
            <a:r>
              <a:rPr lang="en-US" dirty="0" smtClean="0"/>
              <a:t> write(</a:t>
            </a:r>
            <a:r>
              <a:rPr lang="en-US" dirty="0" err="1" smtClean="0"/>
              <a:t>fd</a:t>
            </a:r>
            <a:r>
              <a:rPr lang="en-US" dirty="0" smtClean="0"/>
              <a:t>, buffer, size);</a:t>
            </a:r>
            <a:endParaRPr lang="en-US" dirty="0" smtClean="0"/>
          </a:p>
          <a:p>
            <a:pPr algn="l"/>
            <a:r>
              <a:rPr lang="en-US" dirty="0" smtClean="0"/>
              <a:t>…………						……….</a:t>
            </a:r>
            <a:endParaRPr lang="en-US" dirty="0" smtClean="0"/>
          </a:p>
          <a:p>
            <a:pPr algn="l"/>
            <a:r>
              <a:rPr lang="en-US" dirty="0" err="1"/>
              <a:t>p</a:t>
            </a:r>
            <a:r>
              <a:rPr lang="en-US" dirty="0" err="1" smtClean="0"/>
              <a:t>rintf</a:t>
            </a:r>
            <a:r>
              <a:rPr lang="en-US" dirty="0" smtClean="0"/>
              <a:t>(“%d”, </a:t>
            </a:r>
            <a:r>
              <a:rPr lang="en-US" dirty="0" smtClean="0"/>
              <a:t>c);</a:t>
            </a:r>
            <a:endParaRPr lang="en-US" dirty="0" smtClean="0"/>
          </a:p>
          <a:p>
            <a:pPr algn="l"/>
            <a:r>
              <a:rPr lang="en-US" dirty="0" smtClean="0"/>
              <a:t>………</a:t>
            </a:r>
          </a:p>
        </p:txBody>
      </p:sp>
    </p:spTree>
    <p:extLst>
      <p:ext uri="{BB962C8B-B14F-4D97-AF65-F5344CB8AC3E}">
        <p14:creationId xmlns:p14="http://schemas.microsoft.com/office/powerpoint/2010/main" val="40772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2" y="0"/>
            <a:ext cx="10284823" cy="13062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2" y="1446667"/>
            <a:ext cx="10441578" cy="51892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Hardware interface: ISA of the machine</a:t>
            </a:r>
          </a:p>
          <a:p>
            <a:pPr algn="l"/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OS interface: system calls</a:t>
            </a:r>
            <a:endParaRPr lang="en-US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26433" y="5448132"/>
            <a:ext cx="3719945" cy="126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27619" y="4210863"/>
            <a:ext cx="3719945" cy="813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Operating systems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7620" y="2992582"/>
            <a:ext cx="3719945" cy="898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program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61110" y="5302124"/>
            <a:ext cx="3719945" cy="1267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61110" y="3399100"/>
            <a:ext cx="3719945" cy="1218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program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5153" y="3616036"/>
            <a:ext cx="1263338" cy="748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 interface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68491" y="4051077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040091" y="3911965"/>
            <a:ext cx="20782" cy="319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05153" y="4617381"/>
            <a:ext cx="1263338" cy="13054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H/W interface</a:t>
            </a:r>
          </a:p>
          <a:p>
            <a:pPr algn="ctr"/>
            <a:r>
              <a:rPr lang="en-US" dirty="0" smtClean="0"/>
              <a:t>ISA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7" idx="3"/>
          </p:cNvCxnSpPr>
          <p:nvPr/>
        </p:nvCxnSpPr>
        <p:spPr>
          <a:xfrm>
            <a:off x="7668491" y="5270099"/>
            <a:ext cx="168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351818" y="5072970"/>
            <a:ext cx="0" cy="37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572000" y="5023900"/>
            <a:ext cx="1833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92782" y="4617381"/>
            <a:ext cx="0" cy="652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3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2" y="0"/>
            <a:ext cx="10284823" cy="13062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an OS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2" y="1446667"/>
            <a:ext cx="10441578" cy="51892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dirty="0">
                <a:latin typeface="Tahoma"/>
                <a:ea typeface="Tahoma"/>
                <a:cs typeface="Tahoma"/>
                <a:sym typeface="Tahoma"/>
              </a:rPr>
              <a:t>An OS is a program that acts an intermediary between the user of a computer and computer hardware</a:t>
            </a:r>
            <a:r>
              <a:rPr lang="en-US" sz="2800" dirty="0" smtClean="0">
                <a:latin typeface="Tahoma"/>
                <a:ea typeface="Tahoma"/>
                <a:cs typeface="Tahoma"/>
                <a:sym typeface="Tahoma"/>
              </a:rPr>
              <a:t>.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Operating system goals: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Execute user programs and make solving user problems easier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Make the computer system convenient to use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Use the computer hardware in an efficient manner</a:t>
            </a:r>
          </a:p>
          <a:p>
            <a:pPr marL="342900" lvl="0" indent="-342900" algn="l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2800"/>
              <a:buFont typeface="Arial"/>
              <a:buChar char="●"/>
            </a:pPr>
            <a:endParaRPr lang="en-US" dirty="0"/>
          </a:p>
          <a:p>
            <a:pPr marL="342900" lvl="0" indent="-342900" algn="l">
              <a:lnSpc>
                <a:spcPct val="100000"/>
              </a:lnSpc>
              <a:spcBef>
                <a:spcPts val="560"/>
              </a:spcBef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dirty="0">
                <a:latin typeface="Tahoma"/>
                <a:ea typeface="Tahoma"/>
                <a:cs typeface="Tahoma"/>
                <a:sym typeface="Tahoma"/>
              </a:rPr>
              <a:t>Major cost of general purpose computing is software.</a:t>
            </a:r>
            <a:endParaRPr lang="en-US" dirty="0"/>
          </a:p>
          <a:p>
            <a:pPr marL="742950" lvl="1" indent="-285750" algn="l">
              <a:lnSpc>
                <a:spcPct val="100000"/>
              </a:lnSpc>
              <a:spcBef>
                <a:spcPts val="480"/>
              </a:spcBef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dirty="0">
                <a:latin typeface="Tahoma"/>
                <a:ea typeface="Tahoma"/>
                <a:cs typeface="Tahoma"/>
                <a:sym typeface="Tahoma"/>
              </a:rPr>
              <a:t>OS simplifies and manages the complexity of running application programs efficiently.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2" y="0"/>
            <a:ext cx="10284823" cy="1306286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6699"/>
                </a:solidFill>
                <a:latin typeface="Arial"/>
                <a:ea typeface="ＭＳ Ｐゴシック"/>
              </a:rPr>
              <a:t>Computer System Structure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2" y="1446667"/>
            <a:ext cx="10441578" cy="51892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Computer system can be divided into four components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Hardware – provides basic computing resources</a:t>
            </a:r>
          </a:p>
          <a:p>
            <a:pPr marL="1085850" lvl="2" indent="-22860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dirty="0">
                <a:solidFill>
                  <a:srgbClr val="000000"/>
                </a:solidFill>
                <a:latin typeface="Helvetica"/>
                <a:ea typeface="ＭＳ Ｐゴシック"/>
              </a:rPr>
              <a:t>CPU, memory, I/O devices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Operating system</a:t>
            </a:r>
          </a:p>
          <a:p>
            <a:pPr marL="1085850" lvl="2" indent="-22860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dirty="0">
                <a:solidFill>
                  <a:srgbClr val="000000"/>
                </a:solidFill>
                <a:latin typeface="Helvetica"/>
                <a:ea typeface="ＭＳ Ｐゴシック"/>
              </a:rPr>
              <a:t>Controls and coordinates use of hardware among various applications and users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Application programs – define the ways in which the system resources are used to solve the computing problems of the users</a:t>
            </a:r>
          </a:p>
          <a:p>
            <a:pPr marL="1085850" lvl="2" indent="-22860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dirty="0">
                <a:solidFill>
                  <a:srgbClr val="000000"/>
                </a:solidFill>
                <a:latin typeface="Helvetica"/>
                <a:ea typeface="ＭＳ Ｐゴシック"/>
              </a:rPr>
              <a:t>Word processors, compilers, web browsers, database systems, video games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Users</a:t>
            </a:r>
          </a:p>
          <a:p>
            <a:pPr marL="1085850" lvl="2" indent="-22860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dirty="0">
                <a:solidFill>
                  <a:srgbClr val="000000"/>
                </a:solidFill>
                <a:latin typeface="Helvetica"/>
                <a:ea typeface="ＭＳ Ｐゴシック"/>
              </a:rPr>
              <a:t>People, machines, other computers</a:t>
            </a:r>
          </a:p>
        </p:txBody>
      </p:sp>
    </p:spTree>
    <p:extLst>
      <p:ext uri="{BB962C8B-B14F-4D97-AF65-F5344CB8AC3E}">
        <p14:creationId xmlns:p14="http://schemas.microsoft.com/office/powerpoint/2010/main" val="267901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2" y="0"/>
            <a:ext cx="10284823" cy="1306286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6699"/>
                </a:solidFill>
                <a:latin typeface="Arial"/>
                <a:ea typeface="ＭＳ Ｐゴシック"/>
              </a:rPr>
              <a:t>Computer System Structure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2" y="1446667"/>
            <a:ext cx="10441578" cy="51892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en-US" dirty="0">
              <a:solidFill>
                <a:srgbClr val="000000"/>
              </a:solidFill>
              <a:latin typeface="Helvetica"/>
              <a:ea typeface="ＭＳ Ｐゴシック"/>
            </a:endParaRPr>
          </a:p>
        </p:txBody>
      </p:sp>
      <p:pic>
        <p:nvPicPr>
          <p:cNvPr id="4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97" y="2295706"/>
            <a:ext cx="54483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0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42" y="0"/>
            <a:ext cx="10284823" cy="1306286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006699"/>
                </a:solidFill>
                <a:latin typeface="Arial"/>
                <a:ea typeface="ＭＳ Ｐゴシック"/>
              </a:rPr>
              <a:t>Operating System Definition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2" y="1446667"/>
            <a:ext cx="10441578" cy="518926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lvl="0" indent="-34290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OS is a </a:t>
            </a:r>
            <a:r>
              <a:rPr kumimoji="1" lang="en-US" altLang="en-US" sz="1800" b="1" dirty="0">
                <a:solidFill>
                  <a:srgbClr val="3366FF"/>
                </a:solidFill>
                <a:latin typeface="Helvetica"/>
                <a:ea typeface="ＭＳ Ｐゴシック"/>
              </a:rPr>
              <a:t>resource allocator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Manages all resources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Decides between conflicting requests for efficient and fair resource use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OS is a </a:t>
            </a:r>
            <a:r>
              <a:rPr kumimoji="1" lang="en-US" altLang="en-US" sz="1800" b="1" dirty="0">
                <a:solidFill>
                  <a:srgbClr val="3366FF"/>
                </a:solidFill>
                <a:latin typeface="Helvetica"/>
                <a:ea typeface="ＭＳ Ｐゴシック"/>
              </a:rPr>
              <a:t>control program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Controls execution of programs to prevent errors and improper use of the </a:t>
            </a:r>
            <a:r>
              <a:rPr kumimoji="1" lang="en-US" altLang="en-US" sz="1800" dirty="0" smtClean="0">
                <a:solidFill>
                  <a:srgbClr val="000000"/>
                </a:solidFill>
                <a:latin typeface="Helvetica"/>
                <a:ea typeface="ＭＳ Ｐゴシック"/>
              </a:rPr>
              <a:t>computer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endParaRPr kumimoji="1" lang="en-US" altLang="en-US" sz="1800" dirty="0">
              <a:solidFill>
                <a:srgbClr val="000000"/>
              </a:solidFill>
              <a:latin typeface="Helvetica"/>
              <a:ea typeface="ＭＳ Ｐゴシック"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No universally accepted definition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“Everything a vendor ships when you order an operating system” is good approximation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But varies wildly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“The one program running at all times on the computer” is the </a:t>
            </a:r>
            <a:r>
              <a:rPr kumimoji="1" lang="en-US" altLang="en-US" sz="1800" b="1" dirty="0">
                <a:solidFill>
                  <a:srgbClr val="3366FF"/>
                </a:solidFill>
                <a:latin typeface="Helvetica"/>
                <a:ea typeface="ＭＳ Ｐゴシック"/>
              </a:rPr>
              <a:t>kernel</a:t>
            </a:r>
            <a:r>
              <a:rPr kumimoji="1" lang="en-US" altLang="en-US" sz="1800" b="1" dirty="0">
                <a:solidFill>
                  <a:srgbClr val="000000"/>
                </a:solidFill>
                <a:latin typeface="Helvetica"/>
                <a:ea typeface="ＭＳ Ｐゴシック"/>
              </a:rPr>
              <a:t>.  </a:t>
            </a:r>
            <a:r>
              <a:rPr kumimoji="1" lang="en-US" altLang="en-US" sz="1800" dirty="0">
                <a:solidFill>
                  <a:srgbClr val="000000"/>
                </a:solidFill>
                <a:latin typeface="Helvetica"/>
                <a:ea typeface="ＭＳ Ｐゴシック"/>
              </a:rPr>
              <a:t>Everything else is either a system program (ships with the operating system) or an application program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endParaRPr kumimoji="1" lang="en-US" altLang="en-US" dirty="0">
              <a:solidFill>
                <a:srgbClr val="000000"/>
              </a:solidFill>
              <a:latin typeface="Helvetic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131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291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Helvetica</vt:lpstr>
      <vt:lpstr>Monotype Sorts</vt:lpstr>
      <vt:lpstr>Tahoma</vt:lpstr>
      <vt:lpstr>Times New Roman</vt:lpstr>
      <vt:lpstr>Webdings</vt:lpstr>
      <vt:lpstr>Office Theme</vt:lpstr>
      <vt:lpstr>Operating systems –Lecture3</vt:lpstr>
      <vt:lpstr>Operating systems –introduction</vt:lpstr>
      <vt:lpstr>Introduction</vt:lpstr>
      <vt:lpstr>What is an OS</vt:lpstr>
      <vt:lpstr>Computer System Structure</vt:lpstr>
      <vt:lpstr>Computer System Structure</vt:lpstr>
      <vt:lpstr>Operating System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–Lecture3</dc:title>
  <dc:creator>saidalavi</dc:creator>
  <cp:lastModifiedBy>saidalavi</cp:lastModifiedBy>
  <cp:revision>16</cp:revision>
  <dcterms:created xsi:type="dcterms:W3CDTF">2021-08-03T14:24:06Z</dcterms:created>
  <dcterms:modified xsi:type="dcterms:W3CDTF">2021-08-04T04:19:43Z</dcterms:modified>
</cp:coreProperties>
</file>