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4" r:id="rId3"/>
    <p:sldId id="359" r:id="rId4"/>
    <p:sldId id="360" r:id="rId5"/>
    <p:sldId id="865" r:id="rId6"/>
    <p:sldId id="866" r:id="rId7"/>
    <p:sldId id="927" r:id="rId8"/>
    <p:sldId id="921" r:id="rId9"/>
    <p:sldId id="902" r:id="rId10"/>
    <p:sldId id="903" r:id="rId11"/>
    <p:sldId id="905" r:id="rId12"/>
    <p:sldId id="912" r:id="rId13"/>
    <p:sldId id="361" r:id="rId14"/>
    <p:sldId id="364" r:id="rId15"/>
    <p:sldId id="363" r:id="rId16"/>
    <p:sldId id="366" r:id="rId17"/>
    <p:sldId id="367" r:id="rId18"/>
    <p:sldId id="368" r:id="rId19"/>
    <p:sldId id="906" r:id="rId20"/>
    <p:sldId id="867" r:id="rId21"/>
    <p:sldId id="917" r:id="rId22"/>
    <p:sldId id="870" r:id="rId23"/>
    <p:sldId id="918" r:id="rId24"/>
    <p:sldId id="869" r:id="rId25"/>
    <p:sldId id="864" r:id="rId26"/>
    <p:sldId id="872" r:id="rId27"/>
    <p:sldId id="928" r:id="rId28"/>
    <p:sldId id="925" r:id="rId29"/>
    <p:sldId id="926" r:id="rId30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15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3961" autoAdjust="0"/>
  </p:normalViewPr>
  <p:slideViewPr>
    <p:cSldViewPr>
      <p:cViewPr varScale="1">
        <p:scale>
          <a:sx n="67" d="100"/>
          <a:sy n="67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AE00E-E009-4A11-898E-6278F86754A7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AB50-154D-4DA7-806A-8D3FA8F4C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4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F58E-C6CC-412A-A63E-5B97F63B83B2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2FA0B-1216-44A0-9575-63E5824058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2FA0B-1216-44A0-9575-63E5824058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S5 OS - Shell Scripting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kumimoji="0" lang="en-US"/>
              <a:t>S5 OS - Shell Scripting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kumimoji="0" lang="en-US"/>
              <a:t>S5 OS - Shell Scripting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r>
              <a:rPr kumimoji="0" lang="en-US" sz="1400">
                <a:solidFill>
                  <a:schemeClr val="tx2"/>
                </a:solidFill>
              </a:rPr>
              <a:t>S5 OS - Shell Scripting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user@abc.edu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user1@192.168.5.2:/home/user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153400" cy="1752600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Times New Roman" pitchFamily="18" charset="0"/>
                <a:cs typeface="Times New Roman" pitchFamily="18" charset="0"/>
              </a:rPr>
              <a:t>LINUX COMMANDS </a:t>
            </a:r>
          </a:p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391400" cy="3352800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  <a:cs typeface="Times New Roman" pitchFamily="18" charset="0"/>
              </a:rPr>
            </a:br>
            <a:br>
              <a:rPr lang="en-US" sz="2400" dirty="0">
                <a:solidFill>
                  <a:schemeClr val="tx1"/>
                </a:solidFill>
                <a:cs typeface="Times New Roman" pitchFamily="18" charset="0"/>
              </a:rPr>
            </a:br>
            <a:br>
              <a:rPr lang="en-US" sz="2000" b="1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chemeClr val="tx1"/>
                </a:solidFill>
                <a:cs typeface="Times New Roman" pitchFamily="18" charset="0"/>
              </a:rPr>
            </a:br>
            <a:b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</a:br>
            <a:br>
              <a:rPr lang="en-US" sz="1800" b="1" dirty="0">
                <a:solidFill>
                  <a:schemeClr val="tx1"/>
                </a:solidFill>
                <a:cs typeface="Times New Roman" pitchFamily="18" charset="0"/>
              </a:rPr>
            </a:br>
            <a:endParaRPr lang="en-US" sz="1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2" name="Slide Number Placeholder 10"/>
          <p:cNvSpPr txBox="1">
            <a:spLocks/>
          </p:cNvSpPr>
          <p:nvPr/>
        </p:nvSpPr>
        <p:spPr>
          <a:xfrm>
            <a:off x="5410200" y="6248400"/>
            <a:ext cx="609600" cy="44132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609600" y="3276600"/>
            <a:ext cx="8153400" cy="17526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all" spc="2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Dr. </a:t>
            </a:r>
            <a:r>
              <a:rPr kumimoji="0" lang="en-US" sz="2600" b="1" i="0" u="none" strike="noStrike" kern="1200" cap="all" spc="25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Jayaraj</a:t>
            </a:r>
            <a:r>
              <a:rPr kumimoji="0" lang="en-US" sz="2600" b="1" i="0" u="none" strike="noStrike" kern="1200" cap="all" spc="2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 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all" spc="2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Associate Professor,</a:t>
            </a:r>
            <a:endParaRPr kumimoji="0" lang="en-US" sz="26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all" spc="2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Department of Computer Science &amp; Engineering,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all" spc="2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NIT Calicut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6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Echo  - display a line of text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$ echo “Hello World”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$ echo -n “Hello World”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cat - concatenate files and print on the standard output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$ cat /</a:t>
            </a:r>
            <a:r>
              <a:rPr lang="en-US" sz="2100" dirty="0" err="1"/>
              <a:t>etc</a:t>
            </a:r>
            <a:r>
              <a:rPr lang="en-US" sz="2100" dirty="0"/>
              <a:t>/</a:t>
            </a:r>
            <a:r>
              <a:rPr lang="en-US" sz="2100" dirty="0" err="1"/>
              <a:t>passwd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$ cat /proc/</a:t>
            </a:r>
            <a:r>
              <a:rPr lang="en-US" sz="2100" dirty="0" err="1"/>
              <a:t>cpuinfo</a:t>
            </a: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cp - copy files and directories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$ cp </a:t>
            </a:r>
            <a:r>
              <a:rPr lang="en-US" sz="2100" dirty="0" err="1"/>
              <a:t>foo</a:t>
            </a:r>
            <a:r>
              <a:rPr lang="en-US" sz="2100" dirty="0"/>
              <a:t> bar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$ cp -a </a:t>
            </a:r>
            <a:r>
              <a:rPr lang="en-US" sz="2100" dirty="0" err="1"/>
              <a:t>foo</a:t>
            </a:r>
            <a:r>
              <a:rPr lang="en-US" sz="2100" dirty="0"/>
              <a:t> bar</a:t>
            </a:r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 err="1"/>
              <a:t>mv</a:t>
            </a:r>
            <a:r>
              <a:rPr lang="en-US" sz="2100" dirty="0"/>
              <a:t> - move (rename) files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$ </a:t>
            </a:r>
            <a:r>
              <a:rPr lang="en-US" sz="2100" dirty="0" err="1"/>
              <a:t>mv</a:t>
            </a:r>
            <a:r>
              <a:rPr lang="en-US" sz="2100" dirty="0"/>
              <a:t> </a:t>
            </a:r>
            <a:r>
              <a:rPr lang="en-US" sz="2100" dirty="0" err="1"/>
              <a:t>foo</a:t>
            </a:r>
            <a:r>
              <a:rPr lang="en-US" sz="2100" dirty="0"/>
              <a:t> bar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91200"/>
            <a:ext cx="60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 err="1"/>
              <a:t>rm</a:t>
            </a:r>
            <a:r>
              <a:rPr lang="en-US" sz="2100" dirty="0"/>
              <a:t> - remove files or directories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$ </a:t>
            </a:r>
            <a:r>
              <a:rPr lang="en-US" sz="2100" dirty="0" err="1"/>
              <a:t>rm</a:t>
            </a:r>
            <a:r>
              <a:rPr lang="en-US" sz="2100" dirty="0"/>
              <a:t> </a:t>
            </a:r>
            <a:r>
              <a:rPr lang="en-US" sz="2100" dirty="0" err="1"/>
              <a:t>foo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$ </a:t>
            </a:r>
            <a:r>
              <a:rPr lang="en-US" sz="2100" dirty="0" err="1"/>
              <a:t>rm</a:t>
            </a:r>
            <a:r>
              <a:rPr lang="en-US" sz="2100" dirty="0"/>
              <a:t> -</a:t>
            </a:r>
            <a:r>
              <a:rPr lang="en-US" sz="2100" dirty="0" err="1"/>
              <a:t>rf</a:t>
            </a:r>
            <a:r>
              <a:rPr lang="en-US" sz="2100" dirty="0"/>
              <a:t> </a:t>
            </a:r>
            <a:r>
              <a:rPr lang="en-US" sz="2100" dirty="0" err="1"/>
              <a:t>foo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2100" dirty="0"/>
              <a:t>$ </a:t>
            </a:r>
            <a:r>
              <a:rPr lang="en-US" sz="2100" dirty="0" err="1"/>
              <a:t>rm</a:t>
            </a:r>
            <a:r>
              <a:rPr lang="en-US" sz="2100" dirty="0"/>
              <a:t> -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  <a:r>
              <a:rPr lang="en-US" sz="2100" dirty="0" err="1"/>
              <a:t>foo</a:t>
            </a: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 marL="274320" lvl="1">
              <a:lnSpc>
                <a:spcPct val="9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TW" sz="2100" dirty="0"/>
              <a:t>clear - </a:t>
            </a:r>
            <a:r>
              <a:rPr lang="en-US" altLang="zh-TW" sz="2100" dirty="0">
                <a:solidFill>
                  <a:schemeClr val="tx1"/>
                </a:solidFill>
              </a:rPr>
              <a:t>clear screen</a:t>
            </a:r>
          </a:p>
          <a:p>
            <a:endParaRPr lang="en-US" sz="2100" dirty="0"/>
          </a:p>
          <a:p>
            <a:r>
              <a:rPr lang="en-US" sz="2100" dirty="0"/>
              <a:t>tar – tape archive. To rip a collection of files and directories into highly compressed archive file commonly called </a:t>
            </a:r>
            <a:r>
              <a:rPr lang="en-US" sz="2100" dirty="0" err="1"/>
              <a:t>tarball</a:t>
            </a:r>
            <a:endParaRPr lang="en-US" sz="2100" dirty="0"/>
          </a:p>
          <a:p>
            <a:pPr lvl="1"/>
            <a:r>
              <a:rPr lang="en-US" sz="2100" dirty="0"/>
              <a:t>$ tar </a:t>
            </a:r>
            <a:r>
              <a:rPr lang="en-US" sz="2100" dirty="0" err="1"/>
              <a:t>cvfz</a:t>
            </a:r>
            <a:r>
              <a:rPr lang="en-US" sz="2100" dirty="0"/>
              <a:t> lab1.tar lab1</a:t>
            </a:r>
          </a:p>
          <a:p>
            <a:endParaRPr lang="en-US" sz="2100" dirty="0"/>
          </a:p>
          <a:p>
            <a:r>
              <a:rPr lang="en-US" sz="2100" dirty="0"/>
              <a:t>zip - package and compress (archive) files</a:t>
            </a:r>
          </a:p>
          <a:p>
            <a:endParaRPr lang="en-US" sz="2100" dirty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91200"/>
            <a:ext cx="60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Unzip - list, test and extract compressed files in a ZIP archive</a:t>
            </a:r>
          </a:p>
          <a:p>
            <a:pPr lvl="1"/>
            <a:r>
              <a:rPr lang="en-US" sz="2100" dirty="0"/>
              <a:t>$ unzip -</a:t>
            </a:r>
            <a:r>
              <a:rPr lang="en-US" sz="2100" dirty="0" err="1"/>
              <a:t>cd</a:t>
            </a:r>
            <a:r>
              <a:rPr lang="en-US" sz="2100" dirty="0"/>
              <a:t> lab1.tar.gz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$ tar -</a:t>
            </a:r>
            <a:r>
              <a:rPr lang="en-US" sz="2100" dirty="0" err="1"/>
              <a:t>xvfz</a:t>
            </a:r>
            <a:r>
              <a:rPr lang="en-US" sz="2100" dirty="0"/>
              <a:t> lab1.tar.gz</a:t>
            </a:r>
          </a:p>
          <a:p>
            <a:pPr lvl="1"/>
            <a:endParaRPr lang="en-US" sz="2100" dirty="0"/>
          </a:p>
          <a:p>
            <a:r>
              <a:rPr lang="en-US" sz="2100" dirty="0" err="1"/>
              <a:t>df</a:t>
            </a:r>
            <a:r>
              <a:rPr lang="en-US" sz="2100" dirty="0"/>
              <a:t>  - report file system disk space usage</a:t>
            </a:r>
          </a:p>
          <a:p>
            <a:pPr lvl="1"/>
            <a:r>
              <a:rPr lang="en-US" sz="2100" dirty="0"/>
              <a:t>$ </a:t>
            </a:r>
            <a:r>
              <a:rPr lang="en-US" sz="2100" dirty="0" err="1"/>
              <a:t>df</a:t>
            </a:r>
            <a:r>
              <a:rPr lang="en-US" sz="2100" dirty="0"/>
              <a:t> -h /</a:t>
            </a:r>
          </a:p>
          <a:p>
            <a:endParaRPr lang="en-US" sz="2100" dirty="0"/>
          </a:p>
          <a:p>
            <a:r>
              <a:rPr lang="en-US" sz="2100" dirty="0"/>
              <a:t>du - estimate file space usage</a:t>
            </a:r>
          </a:p>
          <a:p>
            <a:pPr lvl="1"/>
            <a:r>
              <a:rPr lang="en-US" sz="2100" dirty="0"/>
              <a:t>$ du -</a:t>
            </a:r>
            <a:r>
              <a:rPr lang="en-US" sz="2100" dirty="0" err="1"/>
              <a:t>sxh</a:t>
            </a:r>
            <a:r>
              <a:rPr lang="en-US" sz="2100" dirty="0"/>
              <a:t> ~/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touch - change file timestamps</a:t>
            </a:r>
          </a:p>
          <a:p>
            <a:pPr lvl="1"/>
            <a:r>
              <a:rPr lang="en-US" sz="2100" dirty="0"/>
              <a:t>$ touch </a:t>
            </a:r>
            <a:r>
              <a:rPr lang="en-US" sz="2100" dirty="0" err="1"/>
              <a:t>foo</a:t>
            </a:r>
            <a:endParaRPr lang="en-US" sz="21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91200"/>
            <a:ext cx="60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14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78A70996-AFCB-4966-8B3C-2E2CE241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Shell commands</a:t>
            </a:r>
            <a:endParaRPr lang="en-IN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3E2A610-8D1E-46B5-9F3B-47B62DB6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Cal, date, echo, passwd, who, who am I</a:t>
            </a:r>
          </a:p>
          <a:p>
            <a:r>
              <a:rPr lang="en-US" altLang="en-US"/>
              <a:t>Pwd, mkdir, cd, rmdir, rm, ls</a:t>
            </a:r>
          </a:p>
          <a:p>
            <a:r>
              <a:rPr lang="en-US" altLang="en-US"/>
              <a:t>Cat, cp, rm, mv, more, lp, file, wc, less</a:t>
            </a:r>
          </a:p>
          <a:p>
            <a:r>
              <a:rPr lang="en-US" altLang="en-US"/>
              <a:t>Cmp, diff, gzip, tar</a:t>
            </a:r>
          </a:p>
          <a:p>
            <a:r>
              <a:rPr lang="en-US" altLang="en-US"/>
              <a:t>Chmod, chown, tee</a:t>
            </a:r>
          </a:p>
          <a:p>
            <a:r>
              <a:rPr lang="en-US" altLang="en-US"/>
              <a:t>Ps, nice, at, cron, time, </a:t>
            </a:r>
          </a:p>
          <a:p>
            <a:r>
              <a:rPr lang="en-US" altLang="en-US"/>
              <a:t>ln, umask, su,echo</a:t>
            </a:r>
          </a:p>
          <a:p>
            <a:r>
              <a:rPr lang="en-US" altLang="en-US"/>
              <a:t>head, tail, tr, cut, sort</a:t>
            </a:r>
          </a:p>
          <a:p>
            <a:r>
              <a:rPr lang="en-US" altLang="en-US"/>
              <a:t>find, grep, sed, umask</a:t>
            </a:r>
          </a:p>
        </p:txBody>
      </p:sp>
    </p:spTree>
    <p:extLst>
      <p:ext uri="{BB962C8B-B14F-4D97-AF65-F5344CB8AC3E}">
        <p14:creationId xmlns:p14="http://schemas.microsoft.com/office/powerpoint/2010/main" val="362275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1F984AB-CE17-4AC9-8D2B-040C8AAE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Shell commands</a:t>
            </a:r>
            <a:endParaRPr lang="en-IN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F57E2172-4661-4828-9F2D-03957AAA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Kill, fdisk, mkfs</a:t>
            </a:r>
          </a:p>
          <a:p>
            <a:r>
              <a:rPr lang="en-US" altLang="en-US"/>
              <a:t>Bc, uname, touch, ls, ln</a:t>
            </a:r>
          </a:p>
          <a:p>
            <a:r>
              <a:rPr lang="en-US" altLang="en-US"/>
              <a:t>Editors : vi, ed, gedit, emacs, pico</a:t>
            </a:r>
          </a:p>
          <a:p>
            <a:r>
              <a:rPr lang="en-US" altLang="en-US"/>
              <a:t>Ping, telnet, ftp, ssh</a:t>
            </a:r>
          </a:p>
          <a:p>
            <a:r>
              <a:rPr lang="en-US" altLang="en-US"/>
              <a:t>Nice, at, du, df, nohup</a:t>
            </a:r>
          </a:p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7127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095679F3-EF7E-4E64-8BEB-C1FB4AA6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Utlities</a:t>
            </a:r>
            <a:endParaRPr lang="en-IN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1B59EFB3-B6EE-4615-A7DA-E1961CCC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ftp</a:t>
            </a:r>
          </a:p>
          <a:p>
            <a:r>
              <a:rPr lang="en-US" altLang="en-US"/>
              <a:t>telnet</a:t>
            </a:r>
          </a:p>
          <a:p>
            <a:r>
              <a:rPr lang="en-US" altLang="en-US"/>
              <a:t>Ssh</a:t>
            </a:r>
          </a:p>
          <a:p>
            <a:r>
              <a:rPr lang="en-US" altLang="en-US"/>
              <a:t>Ping</a:t>
            </a:r>
          </a:p>
          <a:p>
            <a:r>
              <a:rPr lang="en-US" altLang="en-US"/>
              <a:t>ifconfig</a:t>
            </a:r>
          </a:p>
          <a:p>
            <a:r>
              <a:rPr lang="en-US" altLang="en-US"/>
              <a:t>Gcc</a:t>
            </a:r>
          </a:p>
          <a:p>
            <a:r>
              <a:rPr lang="en-US" altLang="en-US"/>
              <a:t>Ld</a:t>
            </a:r>
          </a:p>
          <a:p>
            <a:r>
              <a:rPr lang="en-US" altLang="en-US"/>
              <a:t>make</a:t>
            </a:r>
          </a:p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6977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2613320-F77E-4CF4-9044-C2E9AF2A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output redirection</a:t>
            </a:r>
            <a:endParaRPr lang="en-IN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1EB65A4-FEC2-4895-8A49-E54A4308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ls &gt; temp</a:t>
            </a:r>
          </a:p>
          <a:p>
            <a:r>
              <a:rPr lang="en-US" altLang="en-US"/>
              <a:t>Cat temp</a:t>
            </a:r>
          </a:p>
          <a:p>
            <a:endParaRPr lang="en-US" altLang="en-US"/>
          </a:p>
          <a:p>
            <a:r>
              <a:rPr lang="en-US" altLang="en-US"/>
              <a:t>ls &gt;&gt;temp</a:t>
            </a:r>
          </a:p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6674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5CB3B4A-6E69-44E6-9C5F-1A2905F0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7DBC91D2-DD26-4966-A7D0-83E1665A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Who &gt; temp</a:t>
            </a:r>
          </a:p>
          <a:p>
            <a:r>
              <a:rPr lang="en-US" altLang="en-US"/>
              <a:t>sort  &lt; temp</a:t>
            </a:r>
          </a:p>
          <a:p>
            <a:r>
              <a:rPr lang="en-US" altLang="en-US"/>
              <a:t>Wc –l &lt; temp</a:t>
            </a:r>
          </a:p>
          <a:p>
            <a:endParaRPr lang="en-US" altLang="en-US"/>
          </a:p>
          <a:p>
            <a:r>
              <a:rPr lang="en-US" altLang="en-US"/>
              <a:t>Count the files in a directory ?</a:t>
            </a:r>
          </a:p>
          <a:p>
            <a:endParaRPr lang="en-US" altLang="en-US"/>
          </a:p>
          <a:p>
            <a:pPr>
              <a:buFont typeface="Monotype Sorts" pitchFamily="2" charset="2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8605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8E1AD1B-0F1D-443B-9905-D7F3BAC6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pipes</a:t>
            </a:r>
            <a:endParaRPr lang="en-IN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19B19FC-77DC-4521-B297-D5341D1D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a way to connect the output of one program to the input of other program without any temporary file</a:t>
            </a:r>
          </a:p>
          <a:p>
            <a:endParaRPr lang="en-US" altLang="en-US"/>
          </a:p>
          <a:p>
            <a:r>
              <a:rPr lang="en-US" altLang="en-US"/>
              <a:t>Ls | wc –l </a:t>
            </a:r>
          </a:p>
          <a:p>
            <a:r>
              <a:rPr lang="en-US" altLang="en-US"/>
              <a:t>Who|grep mary | wc –l </a:t>
            </a: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8345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416040"/>
            <a:ext cx="3581400" cy="36576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S5 OS - Shell Scripting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What's a command?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500" dirty="0">
                <a:solidFill>
                  <a:schemeClr val="tx2"/>
                </a:solidFill>
                <a:latin typeface="Times New Roman" pitchFamily="18" charset="0"/>
              </a:rPr>
              <a:t>It's a binary file kept under specific directory (/bin)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5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500" dirty="0" err="1">
                <a:solidFill>
                  <a:srgbClr val="000000"/>
                </a:solidFill>
                <a:latin typeface="Times New Roman" pitchFamily="18" charset="0"/>
              </a:rPr>
              <a:t>Eg</a:t>
            </a:r>
            <a:r>
              <a:rPr lang="en-GB" sz="25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16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500" dirty="0">
                <a:solidFill>
                  <a:schemeClr val="tx2"/>
                </a:solidFill>
                <a:latin typeface="Times New Roman" pitchFamily="18" charset="0"/>
              </a:rPr>
              <a:t>$ls | more</a:t>
            </a:r>
          </a:p>
          <a:p>
            <a:pPr>
              <a:lnSpc>
                <a:spcPct val="116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500" dirty="0">
                <a:solidFill>
                  <a:schemeClr val="tx2"/>
                </a:solidFill>
                <a:latin typeface="Times New Roman" pitchFamily="18" charset="0"/>
              </a:rPr>
              <a:t>$ls &gt; dir_listing.txt</a:t>
            </a:r>
          </a:p>
          <a:p>
            <a:pPr>
              <a:lnSpc>
                <a:spcPct val="116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500" dirty="0">
                <a:solidFill>
                  <a:schemeClr val="tx2"/>
                </a:solidFill>
                <a:latin typeface="Times New Roman" pitchFamily="18" charset="0"/>
              </a:rPr>
              <a:t>$cat &lt; file.sh</a:t>
            </a: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1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55D078D-F4A2-4ACE-A8AC-63B4BD3A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Shell</a:t>
            </a:r>
            <a:endParaRPr lang="en-IN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85061D0-B6B7-4A6B-B1CA-B7DDD887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Shell is a command interpreter( a special program) which act as a user interface to kernel</a:t>
            </a:r>
          </a:p>
          <a:p>
            <a:r>
              <a:rPr lang="en-US" altLang="en-US"/>
              <a:t>In other words it acts as an interface between the user and the kernel. </a:t>
            </a:r>
          </a:p>
          <a:p>
            <a:r>
              <a:rPr lang="en-US" altLang="en-US"/>
              <a:t>It provides a Command line interface (CLI)</a:t>
            </a:r>
          </a:p>
          <a:p>
            <a:r>
              <a:rPr lang="en-US" altLang="en-US"/>
              <a:t>It interpret the command s user types in and arranges for them to be carried out. </a:t>
            </a:r>
            <a:r>
              <a:rPr lang="en-IN" altLang="en-US"/>
              <a:t> Commands are themselves programs!</a:t>
            </a:r>
          </a:p>
          <a:p>
            <a:r>
              <a:rPr lang="en-US" altLang="en-US"/>
              <a:t>So user can interact with the hardware through shell and kernel.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altLang="zh-TW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100" dirty="0"/>
              <a:t>Searching</a:t>
            </a:r>
          </a:p>
          <a:p>
            <a:pPr marL="0" indent="0" eaLnBrk="1" hangingPunct="1">
              <a:buNone/>
            </a:pP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locate - </a:t>
            </a:r>
            <a:r>
              <a:rPr lang="en-US" altLang="zh-TW" sz="2100" dirty="0">
                <a:solidFill>
                  <a:schemeClr val="tx1"/>
                </a:solidFill>
              </a:rPr>
              <a:t>list files in filename database</a:t>
            </a:r>
          </a:p>
          <a:p>
            <a:pPr marL="274320" lvl="1" indent="0">
              <a:buNone/>
            </a:pPr>
            <a:r>
              <a:rPr lang="en-US" sz="2100" dirty="0"/>
              <a:t>      $ locate gian.txt     </a:t>
            </a:r>
            <a:r>
              <a:rPr lang="en-US" sz="2100" dirty="0">
                <a:solidFill>
                  <a:schemeClr val="tx1"/>
                </a:solidFill>
              </a:rPr>
              <a:t>(locates gian.txt)</a:t>
            </a:r>
          </a:p>
          <a:p>
            <a:pPr marL="274320" lvl="1" indent="0">
              <a:buNone/>
            </a:pPr>
            <a:r>
              <a:rPr lang="en-US" sz="2100" dirty="0"/>
              <a:t>      $ locate -</a:t>
            </a:r>
            <a:r>
              <a:rPr lang="en-US" sz="2100" dirty="0" err="1"/>
              <a:t>i</a:t>
            </a:r>
            <a:r>
              <a:rPr lang="en-US" sz="2100" dirty="0"/>
              <a:t> *gian.txt*    </a:t>
            </a:r>
            <a:r>
              <a:rPr lang="en-US" sz="2100" dirty="0">
                <a:solidFill>
                  <a:schemeClr val="tx1"/>
                </a:solidFill>
              </a:rPr>
              <a:t>(ignore case sensitive and locates)</a:t>
            </a:r>
          </a:p>
          <a:p>
            <a:pPr marL="274320" lvl="1" indent="0">
              <a:buNone/>
            </a:pPr>
            <a:endParaRPr lang="en-US" altLang="zh-TW" sz="2100" dirty="0"/>
          </a:p>
          <a:p>
            <a:pPr marL="274320" lvl="1" indent="0" eaLnBrk="1" hangingPunct="1">
              <a:buNone/>
            </a:pPr>
            <a:endParaRPr lang="en-US" altLang="zh-TW" sz="2100" dirty="0"/>
          </a:p>
          <a:p>
            <a:pPr lvl="1" eaLnBrk="1" hangingPunct="1"/>
            <a:r>
              <a:rPr lang="en-US" altLang="zh-TW" sz="2100" dirty="0"/>
              <a:t>grep - </a:t>
            </a:r>
            <a:r>
              <a:rPr lang="en-US" altLang="zh-TW" sz="2100" dirty="0">
                <a:solidFill>
                  <a:schemeClr val="tx1"/>
                </a:solidFill>
              </a:rPr>
              <a:t>search file (also see "</a:t>
            </a:r>
            <a:r>
              <a:rPr lang="en-US" altLang="zh-TW" sz="2100" dirty="0" err="1">
                <a:solidFill>
                  <a:schemeClr val="tx1"/>
                </a:solidFill>
              </a:rPr>
              <a:t>egrep</a:t>
            </a:r>
            <a:r>
              <a:rPr lang="en-US" altLang="zh-TW" sz="2100" dirty="0">
                <a:solidFill>
                  <a:schemeClr val="tx1"/>
                </a:solidFill>
              </a:rPr>
              <a:t>" &amp; "</a:t>
            </a:r>
            <a:r>
              <a:rPr lang="en-US" altLang="zh-TW" sz="2100" dirty="0" err="1">
                <a:solidFill>
                  <a:schemeClr val="tx1"/>
                </a:solidFill>
              </a:rPr>
              <a:t>fgrep</a:t>
            </a:r>
            <a:r>
              <a:rPr lang="en-US" altLang="zh-TW" sz="2100" dirty="0">
                <a:solidFill>
                  <a:schemeClr val="tx1"/>
                </a:solidFill>
              </a:rPr>
              <a:t>")</a:t>
            </a:r>
          </a:p>
          <a:p>
            <a:pPr marL="274320" lvl="1" indent="0">
              <a:buNone/>
            </a:pPr>
            <a:r>
              <a:rPr lang="en-US" altLang="zh-TW" sz="2100" dirty="0"/>
              <a:t>      $ </a:t>
            </a:r>
            <a:r>
              <a:rPr lang="en-US" sz="2100" dirty="0" err="1"/>
              <a:t>grep</a:t>
            </a:r>
            <a:r>
              <a:rPr lang="en-US" sz="2100" dirty="0"/>
              <a:t> global *.cu</a:t>
            </a:r>
          </a:p>
          <a:p>
            <a:pPr marL="274320" lvl="1" indent="0">
              <a:buNone/>
            </a:pPr>
            <a:r>
              <a:rPr lang="en-US" sz="2100" dirty="0"/>
              <a:t>      $ grep -r </a:t>
            </a:r>
            <a:r>
              <a:rPr lang="en-US" sz="2100" dirty="0" err="1"/>
              <a:t>linux</a:t>
            </a:r>
            <a:r>
              <a:rPr lang="en-US" sz="2100" dirty="0"/>
              <a:t> /</a:t>
            </a:r>
            <a:r>
              <a:rPr lang="en-US" sz="2100" dirty="0" err="1"/>
              <a:t>etc</a:t>
            </a:r>
            <a:r>
              <a:rPr lang="en-US" sz="2100" dirty="0"/>
              <a:t>/ </a:t>
            </a:r>
            <a:r>
              <a:rPr lang="en-US" sz="2100" dirty="0">
                <a:solidFill>
                  <a:schemeClr val="tx1"/>
                </a:solidFill>
              </a:rPr>
              <a:t>(search the pattern recursively)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altLang="zh-TW" sz="21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zh-TW" sz="2100" dirty="0"/>
          </a:p>
          <a:p>
            <a:pPr eaLnBrk="1" hangingPunct="1"/>
            <a:endParaRPr lang="en-US" altLang="zh-TW" sz="2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24114"/>
            <a:ext cx="609600" cy="5218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 fontScale="92500"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find - recursive file search   </a:t>
            </a:r>
          </a:p>
          <a:p>
            <a:pPr marL="0" lvl="1" indent="0">
              <a:buSzPct val="85000"/>
              <a:buNone/>
            </a:pPr>
            <a:r>
              <a:rPr lang="en-US" sz="2100" dirty="0"/>
              <a:t>     $  find / -name  </a:t>
            </a:r>
            <a:r>
              <a:rPr lang="en-US" sz="2100" dirty="0">
                <a:solidFill>
                  <a:schemeClr val="tx1"/>
                </a:solidFill>
              </a:rPr>
              <a:t>gian.txt    (searches gian.txt in /) </a:t>
            </a:r>
          </a:p>
          <a:p>
            <a:pPr marL="0" lvl="1" indent="0">
              <a:buSzPct val="85000"/>
              <a:buNone/>
            </a:pPr>
            <a:r>
              <a:rPr lang="en-US" sz="2100" dirty="0"/>
              <a:t>     $ find / -empty  </a:t>
            </a:r>
            <a:r>
              <a:rPr lang="en-US" sz="2100" dirty="0">
                <a:solidFill>
                  <a:schemeClr val="tx1"/>
                </a:solidFill>
              </a:rPr>
              <a:t> (Search for empty files and directories)</a:t>
            </a:r>
          </a:p>
          <a:p>
            <a:pPr marL="342900" lvl="1" indent="-342900">
              <a:buSzPct val="85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 marL="0" lvl="1" indent="0">
              <a:buSzPct val="85000"/>
              <a:buNone/>
            </a:pPr>
            <a:r>
              <a:rPr lang="en-US" sz="2100" dirty="0">
                <a:solidFill>
                  <a:schemeClr val="tx1"/>
                </a:solidFill>
              </a:rPr>
              <a:t>Move files older than 1 day to TMP directory</a:t>
            </a:r>
          </a:p>
          <a:p>
            <a:r>
              <a:rPr lang="en-US" sz="2200" dirty="0"/>
              <a:t> $</a:t>
            </a:r>
            <a:r>
              <a:rPr lang="en-US" sz="2200" dirty="0" err="1"/>
              <a:t>mkdir</a:t>
            </a:r>
            <a:r>
              <a:rPr lang="en-US" sz="2200" dirty="0"/>
              <a:t> TMP</a:t>
            </a:r>
          </a:p>
          <a:p>
            <a:r>
              <a:rPr lang="en-US" sz="2200" dirty="0"/>
              <a:t>$find . -</a:t>
            </a:r>
            <a:r>
              <a:rPr lang="en-US" sz="2200" dirty="0" err="1"/>
              <a:t>mtime</a:t>
            </a:r>
            <a:r>
              <a:rPr lang="en-US" sz="2200" dirty="0"/>
              <a:t> +1 type f -exec </a:t>
            </a:r>
            <a:r>
              <a:rPr lang="en-US" sz="2200" dirty="0" err="1"/>
              <a:t>mv</a:t>
            </a:r>
            <a:r>
              <a:rPr lang="en-US" sz="2200" dirty="0"/>
              <a:t> {} TMP \;</a:t>
            </a:r>
          </a:p>
          <a:p>
            <a:pPr marL="0" lvl="1" indent="0">
              <a:buSzPct val="85000"/>
              <a:buNone/>
            </a:pPr>
            <a:endParaRPr lang="en-US" sz="2100" dirty="0"/>
          </a:p>
          <a:p>
            <a:r>
              <a:rPr lang="en-US" dirty="0"/>
              <a:t> </a:t>
            </a:r>
            <a:r>
              <a:rPr lang="en-US" altLang="zh-TW" sz="2100" dirty="0"/>
              <a:t>Text Editors</a:t>
            </a:r>
          </a:p>
          <a:p>
            <a:pPr lvl="1"/>
            <a:r>
              <a:rPr lang="en-US" altLang="zh-TW" sz="2100" dirty="0"/>
              <a:t>vi </a:t>
            </a:r>
          </a:p>
          <a:p>
            <a:pPr lvl="1"/>
            <a:r>
              <a:rPr lang="en-US" altLang="zh-TW" sz="2100" dirty="0"/>
              <a:t>Pico</a:t>
            </a:r>
          </a:p>
          <a:p>
            <a:pPr lvl="1"/>
            <a:r>
              <a:rPr lang="en-US" altLang="zh-TW" sz="2100" dirty="0"/>
              <a:t> </a:t>
            </a:r>
            <a:r>
              <a:rPr lang="en-US" altLang="zh-TW" sz="2100" dirty="0" err="1"/>
              <a:t>emacs</a:t>
            </a:r>
            <a:endParaRPr lang="en-US" altLang="zh-TW" sz="2100" dirty="0"/>
          </a:p>
          <a:p>
            <a:pPr lvl="1"/>
            <a:r>
              <a:rPr lang="en-US" altLang="zh-TW" sz="2100" dirty="0"/>
              <a:t> </a:t>
            </a:r>
            <a:r>
              <a:rPr lang="en-US" altLang="zh-TW" sz="2100" dirty="0" err="1"/>
              <a:t>nano</a:t>
            </a:r>
            <a:r>
              <a:rPr lang="en-US" altLang="zh-TW" sz="2100" dirty="0"/>
              <a:t> </a:t>
            </a:r>
          </a:p>
          <a:p>
            <a:endParaRPr lang="en-US" dirty="0"/>
          </a:p>
          <a:p>
            <a:pPr marL="0" lvl="1" indent="0">
              <a:buSzPct val="85000"/>
              <a:buNone/>
            </a:pPr>
            <a:endParaRPr lang="en-US" dirty="0"/>
          </a:p>
          <a:p>
            <a:pPr marL="342900" lvl="1" indent="-342900">
              <a:buSzPct val="85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24114"/>
            <a:ext cx="609600" cy="5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altLang="zh-TW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zh-TW" dirty="0">
                <a:solidFill>
                  <a:schemeClr val="tx1"/>
                </a:solidFill>
              </a:rPr>
              <a:t>ftp - Simple File Transfer Protocol client</a:t>
            </a:r>
          </a:p>
          <a:p>
            <a:pPr marL="0" indent="0">
              <a:buNone/>
            </a:pPr>
            <a:r>
              <a:rPr lang="en-US" altLang="zh-TW" dirty="0"/>
              <a:t>         </a:t>
            </a:r>
            <a:r>
              <a:rPr lang="en-US" altLang="zh-TW" sz="2100" dirty="0">
                <a:solidFill>
                  <a:schemeClr val="tx2"/>
                </a:solidFill>
              </a:rPr>
              <a:t>$ </a:t>
            </a:r>
            <a:r>
              <a:rPr lang="en-US" sz="2100" dirty="0">
                <a:solidFill>
                  <a:schemeClr val="tx2"/>
                </a:solidFill>
              </a:rPr>
              <a:t>ftp abc.edu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2"/>
                </a:solidFill>
              </a:rPr>
              <a:t>            </a:t>
            </a:r>
            <a:r>
              <a:rPr lang="en-US" sz="2100" dirty="0"/>
              <a:t>connects with ftp server and asks you to login.</a:t>
            </a:r>
          </a:p>
          <a:p>
            <a:pPr marL="0" indent="0">
              <a:buNone/>
            </a:pPr>
            <a:r>
              <a:rPr lang="en-US" altLang="zh-TW" sz="2100" dirty="0">
                <a:solidFill>
                  <a:schemeClr val="tx2"/>
                </a:solidFill>
              </a:rPr>
              <a:t>           $ ftp </a:t>
            </a:r>
            <a:r>
              <a:rPr lang="en-US" altLang="zh-TW" sz="2100" dirty="0">
                <a:solidFill>
                  <a:schemeClr val="tx2"/>
                </a:solidFill>
                <a:hlinkClick r:id="rId2"/>
              </a:rPr>
              <a:t>user@abc.edu</a:t>
            </a:r>
            <a:endParaRPr lang="en-US" altLang="zh-TW" sz="2100" dirty="0">
              <a:solidFill>
                <a:schemeClr val="tx2"/>
              </a:solidFill>
            </a:endParaRP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Scp</a:t>
            </a:r>
            <a:r>
              <a:rPr lang="en-US" altLang="zh-TW" dirty="0">
                <a:solidFill>
                  <a:schemeClr val="tx1"/>
                </a:solidFill>
              </a:rPr>
              <a:t> - secure copy (remote file copy program)</a:t>
            </a:r>
          </a:p>
          <a:p>
            <a:pPr lvl="1">
              <a:buNone/>
            </a:pPr>
            <a:r>
              <a:rPr lang="en-US" altLang="zh-TW" sz="2100" dirty="0">
                <a:solidFill>
                  <a:schemeClr val="tx1"/>
                </a:solidFill>
              </a:rPr>
              <a:t>    $</a:t>
            </a:r>
            <a:r>
              <a:rPr lang="en-US" altLang="zh-TW" sz="2100" dirty="0" err="1">
                <a:solidFill>
                  <a:schemeClr val="tx1"/>
                </a:solidFill>
              </a:rPr>
              <a:t>scp</a:t>
            </a:r>
            <a:r>
              <a:rPr lang="en-US" altLang="zh-TW" sz="2100" dirty="0">
                <a:solidFill>
                  <a:schemeClr val="tx1"/>
                </a:solidFill>
              </a:rPr>
              <a:t> </a:t>
            </a:r>
            <a:r>
              <a:rPr lang="en-US" altLang="zh-TW" sz="2100" dirty="0" err="1">
                <a:solidFill>
                  <a:schemeClr val="tx1"/>
                </a:solidFill>
              </a:rPr>
              <a:t>source_file_name</a:t>
            </a:r>
            <a:r>
              <a:rPr lang="en-US" altLang="zh-TW" sz="2100" dirty="0">
                <a:solidFill>
                  <a:schemeClr val="tx1"/>
                </a:solidFill>
              </a:rPr>
              <a:t> </a:t>
            </a:r>
            <a:r>
              <a:rPr lang="en-US" altLang="zh-TW" sz="2100" dirty="0" err="1">
                <a:solidFill>
                  <a:schemeClr val="tx1"/>
                </a:solidFill>
              </a:rPr>
              <a:t>username@destination_host</a:t>
            </a:r>
            <a:endParaRPr lang="en-US" altLang="zh-TW" sz="2100" dirty="0">
              <a:solidFill>
                <a:schemeClr val="tx1"/>
              </a:solidFill>
            </a:endParaRPr>
          </a:p>
          <a:p>
            <a:pPr lvl="1"/>
            <a:endParaRPr lang="en-US" altLang="zh-TW" sz="2100" dirty="0"/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ssh</a:t>
            </a:r>
            <a:r>
              <a:rPr lang="en-US" altLang="zh-TW" dirty="0">
                <a:solidFill>
                  <a:schemeClr val="tx1"/>
                </a:solidFill>
              </a:rPr>
              <a:t> - Secure Shell login</a:t>
            </a:r>
          </a:p>
          <a:p>
            <a:pPr marL="274320" lvl="1" indent="0">
              <a:buNone/>
            </a:pPr>
            <a:r>
              <a:rPr lang="en-US" altLang="zh-TW" sz="2400" dirty="0"/>
              <a:t>     $</a:t>
            </a:r>
            <a:r>
              <a:rPr lang="en-US" altLang="zh-TW" sz="2400" dirty="0" err="1"/>
              <a:t>ssh</a:t>
            </a:r>
            <a:r>
              <a:rPr lang="en-US" altLang="zh-TW" sz="2400" dirty="0"/>
              <a:t> user1@192.168.5.2</a:t>
            </a:r>
          </a:p>
          <a:p>
            <a:pPr marL="274320" lvl="1" indent="0">
              <a:buNone/>
            </a:pPr>
            <a:r>
              <a:rPr lang="en-US" altLang="zh-TW" sz="1900" dirty="0">
                <a:solidFill>
                  <a:schemeClr val="tx1"/>
                </a:solidFill>
              </a:rPr>
              <a:t>      which will asks for password to login</a:t>
            </a:r>
          </a:p>
          <a:p>
            <a:pPr marL="274320" lvl="1" indent="0">
              <a:buNone/>
            </a:pPr>
            <a:endParaRPr lang="en-US" altLang="zh-TW" sz="2400" dirty="0"/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telnet – remote login 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2400" dirty="0"/>
          </a:p>
          <a:p>
            <a:pPr marL="274320" lvl="1" indent="0" eaLnBrk="1" hangingPunct="1">
              <a:buNone/>
            </a:pPr>
            <a:endParaRPr lang="en-US" altLang="zh-TW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24114"/>
            <a:ext cx="609600" cy="5218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8000"/>
              </a:lnSpc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100" dirty="0"/>
              <a:t>To copy a file from remote machine to your system:</a:t>
            </a:r>
          </a:p>
          <a:p>
            <a:pPr>
              <a:lnSpc>
                <a:spcPct val="118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100" dirty="0">
                <a:solidFill>
                  <a:schemeClr val="tx2"/>
                </a:solidFill>
              </a:rPr>
              <a:t>		</a:t>
            </a:r>
            <a:r>
              <a:rPr lang="en-GB" sz="2100" dirty="0" err="1">
                <a:solidFill>
                  <a:schemeClr val="tx2"/>
                </a:solidFill>
              </a:rPr>
              <a:t>scp</a:t>
            </a:r>
            <a:r>
              <a:rPr lang="en-GB" sz="2100" dirty="0">
                <a:solidFill>
                  <a:schemeClr val="tx2"/>
                </a:solidFill>
              </a:rPr>
              <a:t> user1@192.168.5.2:/home/user1/small.txt  .</a:t>
            </a:r>
          </a:p>
          <a:p>
            <a:pPr>
              <a:lnSpc>
                <a:spcPct val="118000"/>
              </a:lnSpc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100" dirty="0"/>
              <a:t>To copy file from your machine to remote:</a:t>
            </a:r>
          </a:p>
          <a:p>
            <a:pPr>
              <a:lnSpc>
                <a:spcPct val="118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100" dirty="0">
                <a:solidFill>
                  <a:schemeClr val="tx2"/>
                </a:solidFill>
              </a:rPr>
              <a:t>		</a:t>
            </a:r>
            <a:r>
              <a:rPr lang="en-GB" sz="2100" dirty="0" err="1">
                <a:solidFill>
                  <a:schemeClr val="tx2"/>
                </a:solidFill>
              </a:rPr>
              <a:t>scp</a:t>
            </a:r>
            <a:r>
              <a:rPr lang="en-GB" sz="2100" dirty="0">
                <a:solidFill>
                  <a:schemeClr val="tx2"/>
                </a:solidFill>
              </a:rPr>
              <a:t> newsmall.txt </a:t>
            </a:r>
            <a:r>
              <a:rPr lang="en-GB" sz="2100" dirty="0">
                <a:solidFill>
                  <a:schemeClr val="tx2"/>
                </a:solidFill>
                <a:hlinkClick r:id="rId2"/>
              </a:rPr>
              <a:t>user1@192.168.5.2:/home/user1</a:t>
            </a:r>
            <a:endParaRPr lang="en-GB" sz="2100" dirty="0">
              <a:solidFill>
                <a:schemeClr val="tx2"/>
              </a:solidFill>
            </a:endParaRPr>
          </a:p>
          <a:p>
            <a:pPr>
              <a:lnSpc>
                <a:spcPct val="118000"/>
              </a:lnSpc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100" dirty="0">
                <a:solidFill>
                  <a:srgbClr val="000000"/>
                </a:solidFill>
              </a:rPr>
              <a:t>To remote login:</a:t>
            </a:r>
          </a:p>
          <a:p>
            <a:pPr>
              <a:lnSpc>
                <a:spcPct val="118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100" dirty="0">
                <a:solidFill>
                  <a:srgbClr val="000000"/>
                </a:solidFill>
              </a:rPr>
              <a:t>		</a:t>
            </a:r>
            <a:r>
              <a:rPr lang="en-GB" sz="2100" dirty="0" err="1">
                <a:solidFill>
                  <a:schemeClr val="tx2"/>
                </a:solidFill>
              </a:rPr>
              <a:t>ssh</a:t>
            </a:r>
            <a:r>
              <a:rPr lang="en-GB" sz="2100" dirty="0">
                <a:solidFill>
                  <a:schemeClr val="tx2"/>
                </a:solidFill>
              </a:rPr>
              <a:t> 192.168.5.2</a:t>
            </a:r>
          </a:p>
          <a:p>
            <a:pPr>
              <a:lnSpc>
                <a:spcPct val="118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100" dirty="0">
                <a:solidFill>
                  <a:schemeClr val="tx2"/>
                </a:solidFill>
              </a:rPr>
              <a:t> </a:t>
            </a:r>
          </a:p>
          <a:p>
            <a:r>
              <a:rPr lang="en-US" sz="2100" dirty="0">
                <a:solidFill>
                  <a:schemeClr val="tx2"/>
                </a:solidFill>
              </a:rPr>
              <a:t>top</a:t>
            </a:r>
            <a:r>
              <a:rPr lang="en-US" sz="2100" dirty="0">
                <a:solidFill>
                  <a:srgbClr val="000066"/>
                </a:solidFill>
              </a:rPr>
              <a:t>    </a:t>
            </a:r>
            <a:r>
              <a:rPr lang="en-US" sz="2100" dirty="0"/>
              <a:t>The  top program provides a dynamic real-time view of a           running system</a:t>
            </a:r>
            <a:r>
              <a:rPr lang="en-US" sz="2100" dirty="0">
                <a:solidFill>
                  <a:srgbClr val="000066"/>
                </a:solidFill>
              </a:rPr>
              <a:t>.</a:t>
            </a:r>
          </a:p>
          <a:p>
            <a:pPr marL="0" indent="0">
              <a:buNone/>
            </a:pPr>
            <a:endParaRPr lang="en-US" sz="2100" dirty="0">
              <a:solidFill>
                <a:srgbClr val="000066"/>
              </a:solidFill>
            </a:endParaRPr>
          </a:p>
          <a:p>
            <a:r>
              <a:rPr lang="en-US" sz="2100" dirty="0" err="1">
                <a:solidFill>
                  <a:schemeClr val="tx2"/>
                </a:solidFill>
              </a:rPr>
              <a:t>ps</a:t>
            </a:r>
            <a:r>
              <a:rPr lang="en-US" sz="2100" dirty="0">
                <a:solidFill>
                  <a:schemeClr val="tx2"/>
                </a:solidFill>
              </a:rPr>
              <a:t>    </a:t>
            </a:r>
            <a:r>
              <a:rPr lang="en-US" sz="2100" dirty="0"/>
              <a:t>Get the status of one or more processes. </a:t>
            </a:r>
          </a:p>
          <a:p>
            <a:pPr>
              <a:lnSpc>
                <a:spcPct val="118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100" dirty="0">
              <a:solidFill>
                <a:schemeClr val="tx2"/>
              </a:solidFill>
            </a:endParaRPr>
          </a:p>
          <a:p>
            <a:pPr>
              <a:lnSpc>
                <a:spcPct val="118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1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24114"/>
            <a:ext cx="609600" cy="5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9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altLang="zh-TW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100" dirty="0"/>
              <a:t>User Information</a:t>
            </a:r>
          </a:p>
          <a:p>
            <a:pPr lvl="1" eaLnBrk="1" hangingPunct="1"/>
            <a:r>
              <a:rPr lang="en-US" altLang="zh-TW" sz="2100" dirty="0" err="1"/>
              <a:t>passwd</a:t>
            </a:r>
            <a:r>
              <a:rPr lang="en-US" altLang="zh-TW" sz="2100" dirty="0"/>
              <a:t> - </a:t>
            </a:r>
            <a:r>
              <a:rPr lang="en-US" altLang="zh-TW" sz="2100" dirty="0">
                <a:solidFill>
                  <a:schemeClr val="tx1"/>
                </a:solidFill>
              </a:rPr>
              <a:t>change user password </a:t>
            </a:r>
          </a:p>
          <a:p>
            <a:pPr lvl="1" eaLnBrk="1" hangingPunct="1"/>
            <a:r>
              <a:rPr lang="en-US" altLang="zh-TW" sz="2100" dirty="0"/>
              <a:t>who - </a:t>
            </a:r>
            <a:r>
              <a:rPr lang="en-US" altLang="zh-TW" sz="2100" dirty="0">
                <a:solidFill>
                  <a:schemeClr val="tx1"/>
                </a:solidFill>
              </a:rPr>
              <a:t>display user(s) data</a:t>
            </a:r>
          </a:p>
          <a:p>
            <a:pPr lvl="1"/>
            <a:r>
              <a:rPr lang="en-US" altLang="zh-TW" sz="2100" dirty="0"/>
              <a:t>w - </a:t>
            </a:r>
            <a:r>
              <a:rPr lang="en-US" altLang="zh-TW" sz="2100" dirty="0">
                <a:solidFill>
                  <a:schemeClr val="tx1"/>
                </a:solidFill>
              </a:rPr>
              <a:t>Show who is logged on and what they are doing</a:t>
            </a:r>
          </a:p>
          <a:p>
            <a:pPr lvl="1" eaLnBrk="1" hangingPunct="1"/>
            <a:endParaRPr lang="en-US" altLang="zh-TW" sz="2100" dirty="0"/>
          </a:p>
          <a:p>
            <a:pPr eaLnBrk="1" hangingPunct="1"/>
            <a:r>
              <a:rPr lang="en-US" altLang="zh-TW" sz="2100" dirty="0"/>
              <a:t>System Usage</a:t>
            </a:r>
          </a:p>
          <a:p>
            <a:pPr lvl="1" eaLnBrk="1" hangingPunct="1"/>
            <a:r>
              <a:rPr lang="en-US" altLang="zh-TW" sz="2100" dirty="0" err="1"/>
              <a:t>ps</a:t>
            </a:r>
            <a:r>
              <a:rPr lang="en-US" altLang="zh-TW" sz="2100" dirty="0"/>
              <a:t> - </a:t>
            </a:r>
            <a:r>
              <a:rPr lang="en-US" altLang="zh-TW" sz="2100" dirty="0">
                <a:solidFill>
                  <a:schemeClr val="tx1"/>
                </a:solidFill>
              </a:rPr>
              <a:t>show processes</a:t>
            </a:r>
          </a:p>
          <a:p>
            <a:pPr lvl="1" eaLnBrk="1" hangingPunct="1"/>
            <a:r>
              <a:rPr lang="en-US" altLang="zh-TW" sz="2100" dirty="0"/>
              <a:t>kill - </a:t>
            </a:r>
            <a:r>
              <a:rPr lang="en-US" altLang="zh-TW" sz="2100" dirty="0">
                <a:solidFill>
                  <a:schemeClr val="tx1"/>
                </a:solidFill>
              </a:rPr>
              <a:t>kill process</a:t>
            </a:r>
          </a:p>
          <a:p>
            <a:pPr lvl="1"/>
            <a:r>
              <a:rPr lang="en-US" altLang="zh-TW" sz="2100" dirty="0"/>
              <a:t> top - </a:t>
            </a:r>
            <a:r>
              <a:rPr lang="en-US" altLang="zh-TW" sz="2100" dirty="0">
                <a:solidFill>
                  <a:schemeClr val="tx1"/>
                </a:solidFill>
              </a:rPr>
              <a:t>display Linux tasks</a:t>
            </a:r>
          </a:p>
          <a:p>
            <a:pPr lvl="1"/>
            <a:r>
              <a:rPr lang="en-US" altLang="zh-TW" sz="2100" dirty="0">
                <a:solidFill>
                  <a:schemeClr val="bg2">
                    <a:lumMod val="50000"/>
                  </a:schemeClr>
                </a:solidFill>
              </a:rPr>
              <a:t>uptime</a:t>
            </a:r>
            <a:r>
              <a:rPr lang="en-US" altLang="zh-TW" sz="2100" dirty="0">
                <a:solidFill>
                  <a:schemeClr val="tx1"/>
                </a:solidFill>
              </a:rPr>
              <a:t> - Tell how long the system has been running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24114"/>
            <a:ext cx="609600" cy="5218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758952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chemeClr val="tx2"/>
                </a:solidFill>
              </a:rPr>
            </a:br>
            <a:br>
              <a:rPr lang="en-US" sz="3600" b="1" dirty="0">
                <a:solidFill>
                  <a:schemeClr val="tx2"/>
                </a:solidFill>
              </a:rPr>
            </a:br>
            <a:br>
              <a:rPr lang="en-US" sz="3600" b="1" dirty="0">
                <a:solidFill>
                  <a:schemeClr val="tx2"/>
                </a:solidFill>
              </a:rPr>
            </a:br>
            <a:br>
              <a:rPr lang="en-US" sz="3600" b="1" dirty="0">
                <a:solidFill>
                  <a:schemeClr val="tx2"/>
                </a:solidFill>
              </a:rPr>
            </a:b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File Ownership and Permissions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1600200"/>
            <a:ext cx="8153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/>
          </a:p>
          <a:p>
            <a:pPr lvl="0"/>
            <a:r>
              <a:rPr lang="en-US" sz="2200" dirty="0"/>
              <a:t>Permissions are associated with every ﬁle &amp; directory</a:t>
            </a:r>
          </a:p>
          <a:p>
            <a:r>
              <a:rPr lang="en-US" dirty="0">
                <a:solidFill>
                  <a:schemeClr val="tx2"/>
                </a:solidFill>
              </a:rPr>
              <a:t>  $ls –</a:t>
            </a:r>
            <a:r>
              <a:rPr lang="en-US" dirty="0" err="1">
                <a:solidFill>
                  <a:schemeClr val="tx2"/>
                </a:solidFill>
              </a:rPr>
              <a:t>lg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</a:p>
          <a:p>
            <a:r>
              <a:rPr lang="en-US" dirty="0"/>
              <a:t> List ﬁles (-l long) and groups (-g)  with permissions</a:t>
            </a:r>
          </a:p>
          <a:p>
            <a:endParaRPr lang="en-US" dirty="0"/>
          </a:p>
          <a:p>
            <a:endParaRPr lang="en-US" dirty="0"/>
          </a:p>
          <a:p>
            <a:pPr lvl="0"/>
            <a:r>
              <a:rPr lang="en-US" sz="2200" dirty="0"/>
              <a:t>Ownership – three types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owner, group, others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u=</a:t>
            </a:r>
            <a:r>
              <a:rPr lang="en-US" dirty="0">
                <a:solidFill>
                  <a:schemeClr val="tx2"/>
                </a:solidFill>
              </a:rPr>
              <a:t>user (owner), </a:t>
            </a:r>
            <a:r>
              <a:rPr lang="en-US" b="1" dirty="0">
                <a:solidFill>
                  <a:schemeClr val="tx2"/>
                </a:solidFill>
              </a:rPr>
              <a:t>g=</a:t>
            </a:r>
            <a:r>
              <a:rPr lang="en-US" dirty="0">
                <a:solidFill>
                  <a:schemeClr val="tx2"/>
                </a:solidFill>
              </a:rPr>
              <a:t>group, </a:t>
            </a:r>
            <a:r>
              <a:rPr lang="en-US" b="1" dirty="0">
                <a:solidFill>
                  <a:schemeClr val="tx2"/>
                </a:solidFill>
              </a:rPr>
              <a:t>o=</a:t>
            </a:r>
            <a:r>
              <a:rPr lang="en-US" dirty="0">
                <a:solidFill>
                  <a:schemeClr val="tx2"/>
                </a:solidFill>
              </a:rPr>
              <a:t>others (also a=all)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0"/>
            <a:r>
              <a:rPr lang="en-US" sz="2200" dirty="0"/>
              <a:t>Permissions – three types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read, write, execute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r=</a:t>
            </a:r>
            <a:r>
              <a:rPr lang="en-US" dirty="0">
                <a:solidFill>
                  <a:schemeClr val="tx2"/>
                </a:solidFill>
              </a:rPr>
              <a:t>read, </a:t>
            </a:r>
            <a:r>
              <a:rPr lang="en-US" b="1" dirty="0">
                <a:solidFill>
                  <a:schemeClr val="tx2"/>
                </a:solidFill>
              </a:rPr>
              <a:t>w=</a:t>
            </a:r>
            <a:r>
              <a:rPr lang="en-US" dirty="0">
                <a:solidFill>
                  <a:schemeClr val="tx2"/>
                </a:solidFill>
              </a:rPr>
              <a:t>write, </a:t>
            </a:r>
            <a:r>
              <a:rPr lang="en-US" b="1" dirty="0">
                <a:solidFill>
                  <a:schemeClr val="tx2"/>
                </a:solidFill>
              </a:rPr>
              <a:t>x=</a:t>
            </a:r>
            <a:r>
              <a:rPr lang="en-US" dirty="0">
                <a:solidFill>
                  <a:schemeClr val="tx2"/>
                </a:solidFill>
              </a:rPr>
              <a:t>execute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0"/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24114"/>
            <a:ext cx="609600" cy="5218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20040" y="1460250"/>
            <a:ext cx="8503920" cy="4572000"/>
          </a:xfrm>
        </p:spPr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168400" y="-2065094"/>
            <a:ext cx="6832600" cy="3461844"/>
          </a:xfrm>
          <a:prstGeom prst="rect">
            <a:avLst/>
          </a:prstGeom>
        </p:spPr>
        <p:txBody>
          <a:bodyPr vert="horz" wrap="square" lIns="0" tIns="14604" rIns="0" bIns="0" rtlCol="0" anchor="b">
            <a:spAutoFit/>
          </a:bodyPr>
          <a:lstStyle/>
          <a:p>
            <a:pPr marL="12700" lvl="0" algn="ctr">
              <a:spcBef>
                <a:spcPts val="114"/>
              </a:spcBef>
              <a:defRPr/>
            </a:pPr>
            <a:br>
              <a:rPr lang="en-US" sz="3200" b="1" dirty="0">
                <a:solidFill>
                  <a:schemeClr val="tx2"/>
                </a:solidFill>
              </a:rPr>
            </a:br>
            <a:br>
              <a:rPr lang="en-US" sz="3200" b="1" dirty="0">
                <a:solidFill>
                  <a:schemeClr val="tx2"/>
                </a:solidFill>
              </a:rPr>
            </a:br>
            <a:br>
              <a:rPr lang="en-US" sz="3200" b="1" dirty="0">
                <a:solidFill>
                  <a:schemeClr val="tx2"/>
                </a:solidFill>
              </a:rPr>
            </a:br>
            <a:br>
              <a:rPr lang="en-US" sz="3200" b="1" dirty="0">
                <a:solidFill>
                  <a:schemeClr val="tx2"/>
                </a:solidFill>
              </a:rPr>
            </a:b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File Ownership and Permissions</a:t>
            </a:r>
            <a:br>
              <a:rPr lang="en-US" sz="3200" b="1" dirty="0">
                <a:solidFill>
                  <a:schemeClr val="tx2"/>
                </a:solidFill>
              </a:rPr>
            </a:b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1600200"/>
            <a:ext cx="7703184" cy="394095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1985010" algn="l"/>
              </a:tabLst>
            </a:pPr>
            <a:r>
              <a:rPr sz="2100" spc="10" dirty="0">
                <a:solidFill>
                  <a:schemeClr val="tx2"/>
                </a:solidFill>
                <a:latin typeface="+mj-lt"/>
                <a:cs typeface="Calibri"/>
              </a:rPr>
              <a:t>chmod</a:t>
            </a:r>
            <a:r>
              <a:rPr sz="2100" spc="5" dirty="0">
                <a:solidFill>
                  <a:schemeClr val="tx2"/>
                </a:solidFill>
                <a:latin typeface="+mj-lt"/>
                <a:cs typeface="Calibri"/>
              </a:rPr>
              <a:t> ﬁle</a:t>
            </a:r>
            <a:r>
              <a:rPr sz="2100" spc="5" dirty="0">
                <a:solidFill>
                  <a:srgbClr val="0000FF"/>
                </a:solidFill>
                <a:latin typeface="+mj-lt"/>
                <a:cs typeface="Calibri"/>
              </a:rPr>
              <a:t>	</a:t>
            </a:r>
            <a:r>
              <a:rPr lang="en-US" sz="2100" spc="5" dirty="0">
                <a:solidFill>
                  <a:srgbClr val="0000FF"/>
                </a:solidFill>
                <a:latin typeface="+mj-lt"/>
                <a:cs typeface="Calibri"/>
              </a:rPr>
              <a:t> </a:t>
            </a:r>
            <a:r>
              <a:rPr sz="2100" spc="5" dirty="0">
                <a:latin typeface="+mj-lt"/>
                <a:cs typeface="Calibri"/>
              </a:rPr>
              <a:t>Change </a:t>
            </a:r>
            <a:r>
              <a:rPr sz="2100" dirty="0">
                <a:latin typeface="+mj-lt"/>
                <a:cs typeface="Calibri"/>
              </a:rPr>
              <a:t>ﬁle</a:t>
            </a:r>
            <a:r>
              <a:rPr sz="2100" spc="-50" dirty="0">
                <a:latin typeface="+mj-lt"/>
                <a:cs typeface="Calibri"/>
              </a:rPr>
              <a:t> </a:t>
            </a:r>
            <a:r>
              <a:rPr sz="2100" dirty="0">
                <a:latin typeface="+mj-lt"/>
                <a:cs typeface="Calibri"/>
              </a:rPr>
              <a:t>permission</a:t>
            </a: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018030" algn="l"/>
              </a:tabLst>
            </a:pPr>
            <a:r>
              <a:rPr sz="2100" spc="10" dirty="0">
                <a:solidFill>
                  <a:schemeClr val="tx2"/>
                </a:solidFill>
                <a:latin typeface="+mj-lt"/>
                <a:cs typeface="Calibri"/>
              </a:rPr>
              <a:t>chmod</a:t>
            </a:r>
            <a:r>
              <a:rPr sz="2100" spc="5" dirty="0">
                <a:solidFill>
                  <a:schemeClr val="tx2"/>
                </a:solidFill>
                <a:latin typeface="+mj-lt"/>
                <a:cs typeface="Calibri"/>
              </a:rPr>
              <a:t> </a:t>
            </a:r>
            <a:r>
              <a:rPr sz="2100" spc="10" dirty="0">
                <a:solidFill>
                  <a:schemeClr val="tx2"/>
                </a:solidFill>
                <a:latin typeface="+mj-lt"/>
                <a:cs typeface="Calibri"/>
              </a:rPr>
              <a:t>a+w</a:t>
            </a:r>
            <a:r>
              <a:rPr sz="2100" spc="15" dirty="0">
                <a:solidFill>
                  <a:schemeClr val="tx2"/>
                </a:solidFill>
                <a:latin typeface="+mj-lt"/>
                <a:cs typeface="Calibri"/>
              </a:rPr>
              <a:t> </a:t>
            </a:r>
            <a:r>
              <a:rPr sz="2100" spc="5" dirty="0">
                <a:solidFill>
                  <a:schemeClr val="tx2"/>
                </a:solidFill>
                <a:latin typeface="+mj-lt"/>
                <a:cs typeface="Calibri"/>
              </a:rPr>
              <a:t>ﬁle</a:t>
            </a:r>
            <a:r>
              <a:rPr sz="2100" spc="5" dirty="0">
                <a:solidFill>
                  <a:srgbClr val="0000FF"/>
                </a:solidFill>
                <a:latin typeface="+mj-lt"/>
                <a:cs typeface="Calibri"/>
              </a:rPr>
              <a:t>	</a:t>
            </a:r>
            <a:r>
              <a:rPr sz="2100" spc="10" dirty="0">
                <a:latin typeface="+mj-lt"/>
                <a:cs typeface="Calibri"/>
              </a:rPr>
              <a:t>Add </a:t>
            </a:r>
            <a:r>
              <a:rPr sz="2100" spc="5" dirty="0">
                <a:latin typeface="+mj-lt"/>
                <a:cs typeface="Calibri"/>
              </a:rPr>
              <a:t>write permissions for all</a:t>
            </a:r>
            <a:r>
              <a:rPr sz="2100" spc="-5" dirty="0">
                <a:latin typeface="+mj-lt"/>
                <a:cs typeface="Calibri"/>
              </a:rPr>
              <a:t> </a:t>
            </a:r>
            <a:r>
              <a:rPr sz="2100" spc="5" dirty="0">
                <a:latin typeface="+mj-lt"/>
                <a:cs typeface="Calibri"/>
              </a:rPr>
              <a:t>users</a:t>
            </a:r>
            <a:endParaRPr sz="2100" dirty="0">
              <a:latin typeface="+mj-lt"/>
              <a:cs typeface="Calibri"/>
            </a:endParaRPr>
          </a:p>
          <a:p>
            <a:pPr marL="2093595" marR="5080" indent="-2081530">
              <a:lnSpc>
                <a:spcPct val="119300"/>
              </a:lnSpc>
              <a:spcBef>
                <a:spcPts val="100"/>
              </a:spcBef>
              <a:tabLst>
                <a:tab pos="2034539" algn="l"/>
              </a:tabLst>
            </a:pPr>
            <a:r>
              <a:rPr sz="2100" spc="10" dirty="0">
                <a:solidFill>
                  <a:schemeClr val="tx2"/>
                </a:solidFill>
                <a:latin typeface="+mj-lt"/>
                <a:cs typeface="Calibri"/>
              </a:rPr>
              <a:t>chmod</a:t>
            </a:r>
            <a:r>
              <a:rPr sz="2100" spc="5" dirty="0">
                <a:solidFill>
                  <a:schemeClr val="tx2"/>
                </a:solidFill>
                <a:latin typeface="+mj-lt"/>
                <a:cs typeface="Calibri"/>
              </a:rPr>
              <a:t> </a:t>
            </a:r>
            <a:r>
              <a:rPr sz="2100" spc="10" dirty="0">
                <a:solidFill>
                  <a:schemeClr val="tx2"/>
                </a:solidFill>
                <a:latin typeface="+mj-lt"/>
                <a:cs typeface="Calibri"/>
              </a:rPr>
              <a:t>750 </a:t>
            </a:r>
            <a:r>
              <a:rPr sz="2100" spc="5" dirty="0">
                <a:solidFill>
                  <a:schemeClr val="tx2"/>
                </a:solidFill>
                <a:latin typeface="+mj-lt"/>
                <a:cs typeface="Calibri"/>
              </a:rPr>
              <a:t>ﬁle</a:t>
            </a:r>
            <a:r>
              <a:rPr sz="2100" spc="5" dirty="0">
                <a:solidFill>
                  <a:srgbClr val="0000FF"/>
                </a:solidFill>
                <a:latin typeface="+mj-lt"/>
                <a:cs typeface="Calibri"/>
              </a:rPr>
              <a:t>	</a:t>
            </a:r>
            <a:r>
              <a:rPr sz="2100" spc="10" dirty="0">
                <a:latin typeface="+mj-lt"/>
                <a:cs typeface="Calibri"/>
              </a:rPr>
              <a:t>Set </a:t>
            </a:r>
            <a:r>
              <a:rPr sz="2100" spc="5" dirty="0">
                <a:latin typeface="+mj-lt"/>
                <a:cs typeface="Calibri"/>
              </a:rPr>
              <a:t>rwx permission for user, r-x permission </a:t>
            </a:r>
            <a:r>
              <a:rPr sz="2100" dirty="0">
                <a:latin typeface="+mj-lt"/>
                <a:cs typeface="Calibri"/>
              </a:rPr>
              <a:t>for  </a:t>
            </a:r>
            <a:r>
              <a:rPr sz="2100" spc="5" dirty="0">
                <a:latin typeface="+mj-lt"/>
                <a:cs typeface="Calibri"/>
              </a:rPr>
              <a:t>group </a:t>
            </a:r>
            <a:r>
              <a:rPr sz="2100" spc="10" dirty="0">
                <a:latin typeface="+mj-lt"/>
                <a:cs typeface="Calibri"/>
              </a:rPr>
              <a:t>and no </a:t>
            </a:r>
            <a:r>
              <a:rPr sz="2100" spc="5" dirty="0">
                <a:latin typeface="+mj-lt"/>
                <a:cs typeface="Calibri"/>
              </a:rPr>
              <a:t>permission for</a:t>
            </a:r>
            <a:r>
              <a:rPr sz="2100" spc="-5" dirty="0">
                <a:latin typeface="+mj-lt"/>
                <a:cs typeface="Calibri"/>
              </a:rPr>
              <a:t> </a:t>
            </a:r>
            <a:r>
              <a:rPr sz="2100" spc="5" dirty="0">
                <a:latin typeface="+mj-lt"/>
                <a:cs typeface="Calibri"/>
              </a:rPr>
              <a:t>others</a:t>
            </a:r>
            <a:endParaRPr sz="2100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endParaRPr lang="en-US" sz="2100" spc="5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2100" spc="5" dirty="0">
                <a:latin typeface="+mj-lt"/>
                <a:cs typeface="Calibri"/>
              </a:rPr>
              <a:t>        </a:t>
            </a:r>
            <a:r>
              <a:rPr sz="2100" spc="5">
                <a:latin typeface="+mj-lt"/>
                <a:cs typeface="Calibri"/>
              </a:rPr>
              <a:t>rwx </a:t>
            </a:r>
            <a:r>
              <a:rPr sz="2100" spc="10" dirty="0">
                <a:latin typeface="+mj-lt"/>
                <a:cs typeface="Calibri"/>
              </a:rPr>
              <a:t>can each be </a:t>
            </a:r>
            <a:r>
              <a:rPr sz="2100" spc="5" dirty="0">
                <a:latin typeface="+mj-lt"/>
                <a:cs typeface="Calibri"/>
              </a:rPr>
              <a:t>set </a:t>
            </a:r>
            <a:r>
              <a:rPr sz="2100" spc="10" dirty="0">
                <a:latin typeface="+mj-lt"/>
                <a:cs typeface="Calibri"/>
              </a:rPr>
              <a:t>to 0 </a:t>
            </a:r>
            <a:r>
              <a:rPr sz="2100" spc="5" dirty="0">
                <a:latin typeface="+mj-lt"/>
                <a:cs typeface="Calibri"/>
              </a:rPr>
              <a:t>or</a:t>
            </a:r>
            <a:r>
              <a:rPr sz="2100" spc="-30" dirty="0">
                <a:latin typeface="+mj-lt"/>
                <a:cs typeface="Calibri"/>
              </a:rPr>
              <a:t> </a:t>
            </a:r>
            <a:r>
              <a:rPr sz="2100" spc="5" dirty="0">
                <a:latin typeface="+mj-lt"/>
                <a:cs typeface="Calibri"/>
              </a:rPr>
              <a:t>1,</a:t>
            </a:r>
            <a:endParaRPr sz="2100" dirty="0">
              <a:latin typeface="+mj-lt"/>
              <a:cs typeface="Calibri"/>
            </a:endParaRPr>
          </a:p>
          <a:p>
            <a:pPr marL="552450" marR="1623695" indent="-88265">
              <a:lnSpc>
                <a:spcPct val="119200"/>
              </a:lnSpc>
              <a:spcBef>
                <a:spcPts val="100"/>
              </a:spcBef>
            </a:pPr>
            <a:r>
              <a:rPr sz="2100" spc="10" dirty="0">
                <a:latin typeface="+mj-lt"/>
                <a:cs typeface="Calibri"/>
              </a:rPr>
              <a:t>so range </a:t>
            </a:r>
            <a:r>
              <a:rPr sz="2100" spc="5" dirty="0">
                <a:latin typeface="+mj-lt"/>
                <a:cs typeface="Calibri"/>
              </a:rPr>
              <a:t>is 000-111 (binary) </a:t>
            </a:r>
            <a:r>
              <a:rPr sz="2100" spc="10" dirty="0">
                <a:latin typeface="+mj-lt"/>
                <a:cs typeface="Calibri"/>
              </a:rPr>
              <a:t>and </a:t>
            </a:r>
            <a:r>
              <a:rPr sz="2100" spc="5" dirty="0">
                <a:latin typeface="+mj-lt"/>
                <a:cs typeface="Calibri"/>
              </a:rPr>
              <a:t>0-7 (decimal)  i.e., r=100 (4), </a:t>
            </a:r>
            <a:r>
              <a:rPr sz="2100" dirty="0">
                <a:latin typeface="+mj-lt"/>
                <a:cs typeface="Calibri"/>
              </a:rPr>
              <a:t>w=010 </a:t>
            </a:r>
            <a:r>
              <a:rPr sz="2100" spc="-10" dirty="0">
                <a:latin typeface="+mj-lt"/>
                <a:cs typeface="Calibri"/>
              </a:rPr>
              <a:t>(2), </a:t>
            </a:r>
            <a:r>
              <a:rPr sz="2100" spc="5" dirty="0">
                <a:latin typeface="+mj-lt"/>
                <a:cs typeface="Calibri"/>
              </a:rPr>
              <a:t>x=001</a:t>
            </a:r>
            <a:r>
              <a:rPr sz="2100" spc="-80" dirty="0">
                <a:latin typeface="+mj-lt"/>
                <a:cs typeface="Calibri"/>
              </a:rPr>
              <a:t> </a:t>
            </a:r>
            <a:r>
              <a:rPr sz="2100" spc="5" dirty="0">
                <a:latin typeface="+mj-lt"/>
                <a:cs typeface="Calibri"/>
              </a:rPr>
              <a:t>(1)</a:t>
            </a:r>
            <a:endParaRPr sz="2100" dirty="0">
              <a:latin typeface="+mj-lt"/>
              <a:cs typeface="Calibri"/>
            </a:endParaRPr>
          </a:p>
          <a:p>
            <a:pPr marR="407034" algn="ctr">
              <a:lnSpc>
                <a:spcPct val="100000"/>
              </a:lnSpc>
              <a:spcBef>
                <a:spcPts val="645"/>
              </a:spcBef>
              <a:tabLst>
                <a:tab pos="2016125" algn="l"/>
                <a:tab pos="2622550" algn="l"/>
                <a:tab pos="3188335" algn="l"/>
              </a:tabLst>
            </a:pPr>
            <a:r>
              <a:rPr sz="2100" b="1" u="heavy" spc="5" dirty="0">
                <a:uFill>
                  <a:solidFill>
                    <a:srgbClr val="4353FF"/>
                  </a:solidFill>
                </a:uFill>
                <a:latin typeface="+mj-lt"/>
                <a:cs typeface="Calibri"/>
              </a:rPr>
              <a:t>111</a:t>
            </a:r>
            <a:r>
              <a:rPr sz="2100" b="1" spc="5" dirty="0">
                <a:latin typeface="+mj-lt"/>
                <a:cs typeface="Calibri"/>
              </a:rPr>
              <a:t> </a:t>
            </a:r>
            <a:r>
              <a:rPr sz="2100" b="1" u="heavy" spc="5" dirty="0">
                <a:uFill>
                  <a:solidFill>
                    <a:srgbClr val="4353FF"/>
                  </a:solidFill>
                </a:uFill>
                <a:latin typeface="+mj-lt"/>
                <a:cs typeface="Calibri"/>
              </a:rPr>
              <a:t>101</a:t>
            </a:r>
            <a:r>
              <a:rPr sz="2100" b="1" spc="20" dirty="0">
                <a:latin typeface="+mj-lt"/>
                <a:cs typeface="Calibri"/>
              </a:rPr>
              <a:t> </a:t>
            </a:r>
            <a:r>
              <a:rPr sz="2100" b="1" u="heavy" spc="5" dirty="0">
                <a:uFill>
                  <a:solidFill>
                    <a:srgbClr val="4353FF"/>
                  </a:solidFill>
                </a:uFill>
                <a:latin typeface="+mj-lt"/>
                <a:cs typeface="Calibri"/>
              </a:rPr>
              <a:t>000</a:t>
            </a:r>
            <a:r>
              <a:rPr sz="2100" b="1" spc="15" dirty="0">
                <a:latin typeface="+mj-lt"/>
                <a:cs typeface="Calibri"/>
              </a:rPr>
              <a:t> </a:t>
            </a:r>
            <a:r>
              <a:rPr sz="2100" b="1" spc="5" dirty="0">
                <a:latin typeface="+mj-lt"/>
                <a:cs typeface="Calibri"/>
              </a:rPr>
              <a:t>=&gt;	</a:t>
            </a:r>
            <a:r>
              <a:rPr sz="2100" b="1" spc="10" dirty="0">
                <a:latin typeface="+mj-lt"/>
                <a:cs typeface="Calibri"/>
              </a:rPr>
              <a:t>rwx	</a:t>
            </a:r>
            <a:r>
              <a:rPr sz="2100" b="1" dirty="0">
                <a:latin typeface="+mj-lt"/>
                <a:cs typeface="Calibri"/>
              </a:rPr>
              <a:t>r-x</a:t>
            </a:r>
            <a:r>
              <a:rPr lang="en-US" sz="2100" b="1" dirty="0">
                <a:latin typeface="+mj-lt"/>
                <a:cs typeface="Calibri"/>
              </a:rPr>
              <a:t> </a:t>
            </a:r>
            <a:r>
              <a:rPr sz="2100" b="1" dirty="0">
                <a:latin typeface="+mj-lt"/>
                <a:cs typeface="Calibri"/>
              </a:rPr>
              <a:t>---</a:t>
            </a:r>
            <a:endParaRPr sz="2100" dirty="0">
              <a:latin typeface="+mj-lt"/>
              <a:cs typeface="Calibri"/>
            </a:endParaRPr>
          </a:p>
          <a:p>
            <a:pPr marR="445770" algn="ctr">
              <a:lnSpc>
                <a:spcPct val="100000"/>
              </a:lnSpc>
              <a:spcBef>
                <a:spcPts val="540"/>
              </a:spcBef>
              <a:tabLst>
                <a:tab pos="561340" algn="l"/>
                <a:tab pos="1054735" algn="l"/>
                <a:tab pos="1412240" algn="l"/>
                <a:tab pos="2053589" algn="l"/>
                <a:tab pos="2623820" algn="l"/>
                <a:tab pos="3176270" algn="l"/>
              </a:tabLst>
            </a:pPr>
            <a:r>
              <a:rPr sz="2100" b="1" spc="10" dirty="0">
                <a:latin typeface="+mj-lt"/>
                <a:cs typeface="Calibri"/>
              </a:rPr>
              <a:t>7	5	0	</a:t>
            </a:r>
            <a:r>
              <a:rPr sz="2100" b="1" spc="5" dirty="0">
                <a:latin typeface="+mj-lt"/>
                <a:cs typeface="Calibri"/>
              </a:rPr>
              <a:t>=&gt;	</a:t>
            </a:r>
            <a:r>
              <a:rPr sz="2100" b="1" spc="10" dirty="0">
                <a:latin typeface="+mj-lt"/>
                <a:cs typeface="Calibri"/>
              </a:rPr>
              <a:t>u	g	o</a:t>
            </a:r>
            <a:endParaRPr sz="2100" dirty="0">
              <a:latin typeface="+mj-lt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24114"/>
            <a:ext cx="609600" cy="5218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>
                <a:solidFill>
                  <a:schemeClr val="tx2"/>
                </a:solidFill>
              </a:rPr>
              <a:t>su</a:t>
            </a:r>
            <a:r>
              <a:rPr lang="en-US" sz="2100" dirty="0"/>
              <a:t>  -  run a shell with substitute user and group IDs</a:t>
            </a:r>
          </a:p>
          <a:p>
            <a:pPr marL="274320" lvl="1" indent="0">
              <a:lnSpc>
                <a:spcPct val="80000"/>
              </a:lnSpc>
              <a:buSzPct val="100000"/>
              <a:buNone/>
            </a:pPr>
            <a:r>
              <a:rPr lang="en-US" sz="2100" dirty="0" err="1"/>
              <a:t>su</a:t>
            </a:r>
            <a:r>
              <a:rPr lang="en-US" sz="2100" dirty="0"/>
              <a:t> - username</a:t>
            </a:r>
          </a:p>
          <a:p>
            <a:pPr marL="0" indent="0">
              <a:lnSpc>
                <a:spcPct val="80000"/>
              </a:lnSpc>
              <a:buClr>
                <a:schemeClr val="accent2"/>
              </a:buClr>
              <a:buSzPct val="100000"/>
              <a:buNone/>
            </a:pPr>
            <a:endParaRPr lang="en-US" sz="2100" dirty="0"/>
          </a:p>
          <a:p>
            <a:pPr>
              <a:lnSpc>
                <a:spcPct val="80000"/>
              </a:lnSpc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>
                <a:solidFill>
                  <a:schemeClr val="tx2"/>
                </a:solidFill>
              </a:rPr>
              <a:t>useradd</a:t>
            </a:r>
            <a:r>
              <a:rPr lang="en-US" sz="2100" dirty="0"/>
              <a:t> Create a new user or update default new user information. </a:t>
            </a:r>
          </a:p>
          <a:p>
            <a:pPr marL="0" indent="0">
              <a:lnSpc>
                <a:spcPct val="80000"/>
              </a:lnSpc>
              <a:buClr>
                <a:schemeClr val="accent2"/>
              </a:buClr>
              <a:buSzPct val="100000"/>
              <a:buNone/>
            </a:pPr>
            <a:endParaRPr lang="en-US" sz="2100" dirty="0">
              <a:solidFill>
                <a:schemeClr val="tx2"/>
              </a:solidFill>
            </a:endParaRPr>
          </a:p>
          <a:p>
            <a:pPr marL="274320" lvl="1" indent="0">
              <a:lnSpc>
                <a:spcPct val="80000"/>
              </a:lnSpc>
              <a:buSzPct val="100000"/>
              <a:buNone/>
            </a:pPr>
            <a:r>
              <a:rPr lang="en-US" sz="2100" dirty="0" err="1">
                <a:solidFill>
                  <a:schemeClr val="tx2"/>
                </a:solidFill>
              </a:rPr>
              <a:t>useradd</a:t>
            </a:r>
            <a:r>
              <a:rPr lang="en-US" sz="2100" dirty="0">
                <a:solidFill>
                  <a:schemeClr val="tx2"/>
                </a:solidFill>
              </a:rPr>
              <a:t> –g &lt;group&gt; -s &lt;shell&gt; -c &lt;comment&gt; –d &lt;home directory&gt; &lt;username&gt;</a:t>
            </a:r>
          </a:p>
          <a:p>
            <a:pPr marL="0" indent="0">
              <a:lnSpc>
                <a:spcPct val="80000"/>
              </a:lnSpc>
              <a:buClr>
                <a:schemeClr val="accent2"/>
              </a:buClr>
              <a:buSzPct val="100000"/>
              <a:buNone/>
            </a:pPr>
            <a:endParaRPr lang="en-US" sz="2100" dirty="0"/>
          </a:p>
          <a:p>
            <a:pPr>
              <a:lnSpc>
                <a:spcPct val="80000"/>
              </a:lnSpc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>
                <a:solidFill>
                  <a:schemeClr val="tx2"/>
                </a:solidFill>
              </a:rPr>
              <a:t>userdel</a:t>
            </a:r>
            <a:r>
              <a:rPr lang="en-US" sz="2100" dirty="0"/>
              <a:t> Delete a user account and related files. </a:t>
            </a:r>
          </a:p>
          <a:p>
            <a:pPr marL="274320" lvl="1" indent="0">
              <a:lnSpc>
                <a:spcPct val="80000"/>
              </a:lnSpc>
              <a:buSzPct val="100000"/>
              <a:buNone/>
            </a:pPr>
            <a:r>
              <a:rPr lang="en-US" sz="2100" dirty="0" err="1">
                <a:solidFill>
                  <a:schemeClr val="tx2"/>
                </a:solidFill>
              </a:rPr>
              <a:t>userdel</a:t>
            </a:r>
            <a:r>
              <a:rPr lang="en-US" sz="2100" dirty="0">
                <a:solidFill>
                  <a:schemeClr val="tx2"/>
                </a:solidFill>
              </a:rPr>
              <a:t> &lt;user name&gt;</a:t>
            </a:r>
          </a:p>
          <a:p>
            <a:pPr marL="0" indent="0">
              <a:lnSpc>
                <a:spcPct val="80000"/>
              </a:lnSpc>
              <a:buClr>
                <a:schemeClr val="accent2"/>
              </a:buClr>
              <a:buSzPct val="100000"/>
              <a:buNone/>
            </a:pPr>
            <a:endParaRPr lang="en-US" sz="2100" dirty="0"/>
          </a:p>
          <a:p>
            <a:pPr>
              <a:lnSpc>
                <a:spcPct val="80000"/>
              </a:lnSpc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>
                <a:solidFill>
                  <a:schemeClr val="tx2"/>
                </a:solidFill>
              </a:rPr>
              <a:t>usermod</a:t>
            </a:r>
            <a:r>
              <a:rPr lang="en-US" sz="2100" dirty="0"/>
              <a:t> Modify a user account.</a:t>
            </a:r>
          </a:p>
          <a:p>
            <a:pPr marL="274320" lvl="1" indent="0">
              <a:lnSpc>
                <a:spcPct val="80000"/>
              </a:lnSpc>
              <a:buSzPct val="100000"/>
              <a:buNone/>
            </a:pPr>
            <a:r>
              <a:rPr lang="en-US" sz="2100" dirty="0" err="1"/>
              <a:t>usermod</a:t>
            </a:r>
            <a:r>
              <a:rPr lang="en-US" sz="2100" dirty="0"/>
              <a:t> –g  </a:t>
            </a:r>
            <a:r>
              <a:rPr lang="en-US" sz="2100" dirty="0" err="1"/>
              <a:t>groupname</a:t>
            </a:r>
            <a:r>
              <a:rPr lang="en-US" sz="2100" dirty="0"/>
              <a:t>  username </a:t>
            </a:r>
          </a:p>
          <a:p>
            <a:pPr marL="0" indent="0">
              <a:lnSpc>
                <a:spcPct val="80000"/>
              </a:lnSpc>
              <a:buClr>
                <a:schemeClr val="accent2"/>
              </a:buClr>
              <a:buSzPct val="100000"/>
              <a:buNone/>
            </a:pPr>
            <a:endParaRPr lang="en-US" sz="2100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91200"/>
            <a:ext cx="60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421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To kill a process</a:t>
            </a:r>
          </a:p>
          <a:p>
            <a:pPr marL="0" indent="0">
              <a:buNone/>
            </a:pPr>
            <a:r>
              <a:rPr lang="en-US" sz="2200" b="1" dirty="0"/>
              <a:t>$kill  </a:t>
            </a:r>
            <a:r>
              <a:rPr lang="en-US" sz="2200" b="1" dirty="0" err="1"/>
              <a:t>pid</a:t>
            </a:r>
            <a:r>
              <a:rPr lang="en-US" sz="2200" dirty="0"/>
              <a:t>    </a:t>
            </a:r>
          </a:p>
          <a:p>
            <a:r>
              <a:rPr lang="en-US" sz="2200" dirty="0"/>
              <a:t>To view the free nodes </a:t>
            </a:r>
          </a:p>
          <a:p>
            <a:pPr marL="0" indent="0">
              <a:buNone/>
            </a:pPr>
            <a:r>
              <a:rPr lang="en-US" sz="2200" b="1" dirty="0"/>
              <a:t>$ </a:t>
            </a:r>
            <a:r>
              <a:rPr lang="en-US" sz="2200" b="1" dirty="0" err="1"/>
              <a:t>pbsnodes</a:t>
            </a:r>
            <a:r>
              <a:rPr lang="en-US" sz="2200" b="1" dirty="0"/>
              <a:t> -l free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r>
              <a:rPr lang="en-US" sz="2200" dirty="0"/>
              <a:t>To see all the nodes </a:t>
            </a:r>
          </a:p>
          <a:p>
            <a:pPr marL="0" indent="0">
              <a:buNone/>
            </a:pPr>
            <a:r>
              <a:rPr lang="en-US" sz="2200" b="1" dirty="0"/>
              <a:t>$ cat /</a:t>
            </a:r>
            <a:r>
              <a:rPr lang="en-US" sz="2200" b="1" dirty="0" err="1"/>
              <a:t>etc</a:t>
            </a:r>
            <a:r>
              <a:rPr lang="en-US" sz="2200" b="1" dirty="0"/>
              <a:t>/hosts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 </a:t>
            </a:r>
            <a:endParaRPr lang="en-US" sz="2200" dirty="0"/>
          </a:p>
          <a:p>
            <a:r>
              <a:rPr lang="en-US" sz="2200" dirty="0"/>
              <a:t>Last user login details</a:t>
            </a:r>
          </a:p>
          <a:p>
            <a:pPr marL="0" indent="0">
              <a:buNone/>
            </a:pPr>
            <a:r>
              <a:rPr lang="en-US" sz="2200" b="1" dirty="0"/>
              <a:t>$ last  ,   #last -n 20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24114"/>
            <a:ext cx="609600" cy="5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47249" y="2967335"/>
            <a:ext cx="404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24114"/>
            <a:ext cx="609600" cy="5218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F82DC-B9CA-48B3-8EBD-03C74FD3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123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BE984907-2587-450E-BC82-C9750D28D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User View of Linux Operating System</a:t>
            </a:r>
          </a:p>
        </p:txBody>
      </p:sp>
      <p:sp>
        <p:nvSpPr>
          <p:cNvPr id="34819" name="Rectangle 1028">
            <a:extLst>
              <a:ext uri="{FF2B5EF4-FFF2-40B4-BE49-F238E27FC236}">
                <a16:creationId xmlns:a16="http://schemas.microsoft.com/office/drawing/2014/main" id="{0782458D-B358-4A13-946C-CC6F3607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76400"/>
            <a:ext cx="7010400" cy="3810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800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endParaRPr lang="en-IN" altLang="en-US"/>
          </a:p>
        </p:txBody>
      </p:sp>
      <p:sp>
        <p:nvSpPr>
          <p:cNvPr id="34820" name="Rectangle 1029">
            <a:extLst>
              <a:ext uri="{FF2B5EF4-FFF2-40B4-BE49-F238E27FC236}">
                <a16:creationId xmlns:a16="http://schemas.microsoft.com/office/drawing/2014/main" id="{6590FB5E-77D0-4ABF-BB61-40D546AC3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62200"/>
            <a:ext cx="5562600" cy="2590800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800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endParaRPr lang="en-IN" altLang="en-US"/>
          </a:p>
        </p:txBody>
      </p:sp>
      <p:sp>
        <p:nvSpPr>
          <p:cNvPr id="34821" name="Rectangle 1030">
            <a:extLst>
              <a:ext uri="{FF2B5EF4-FFF2-40B4-BE49-F238E27FC236}">
                <a16:creationId xmlns:a16="http://schemas.microsoft.com/office/drawing/2014/main" id="{4CE35E88-F6BB-4E6E-96BF-F9C54B217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3886200" cy="1600200"/>
          </a:xfrm>
          <a:prstGeom prst="rect">
            <a:avLst/>
          </a:prstGeom>
          <a:solidFill>
            <a:srgbClr val="FF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800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Char char="•"/>
            </a:pPr>
            <a:endParaRPr lang="en-US" altLang="en-US"/>
          </a:p>
        </p:txBody>
      </p:sp>
      <p:sp>
        <p:nvSpPr>
          <p:cNvPr id="34822" name="Rectangle 1031">
            <a:extLst>
              <a:ext uri="{FF2B5EF4-FFF2-40B4-BE49-F238E27FC236}">
                <a16:creationId xmlns:a16="http://schemas.microsoft.com/office/drawing/2014/main" id="{21A4BF00-149D-4D59-97C8-E4F44569E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29000"/>
            <a:ext cx="2514600" cy="609600"/>
          </a:xfrm>
          <a:prstGeom prst="rect">
            <a:avLst/>
          </a:prstGeom>
          <a:solidFill>
            <a:srgbClr val="C0C0C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800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Char char="•"/>
            </a:pPr>
            <a:r>
              <a:rPr lang="en-US" altLang="zh-TW" b="1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34823" name="Text Box 1036">
            <a:extLst>
              <a:ext uri="{FF2B5EF4-FFF2-40B4-BE49-F238E27FC236}">
                <a16:creationId xmlns:a16="http://schemas.microsoft.com/office/drawing/2014/main" id="{2FA6F7B5-E55B-4E9A-87DD-735FFF63D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718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800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zh-TW" b="1">
                <a:ea typeface="新細明體" panose="02020500000000000000" pitchFamily="18" charset="-120"/>
              </a:rPr>
              <a:t>Kernel</a:t>
            </a:r>
          </a:p>
        </p:txBody>
      </p:sp>
      <p:sp>
        <p:nvSpPr>
          <p:cNvPr id="34824" name="Text Box 1037">
            <a:extLst>
              <a:ext uri="{FF2B5EF4-FFF2-40B4-BE49-F238E27FC236}">
                <a16:creationId xmlns:a16="http://schemas.microsoft.com/office/drawing/2014/main" id="{27495A42-D611-4BCE-9FD5-ADB48E958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2362200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800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zh-TW" b="1">
                <a:ea typeface="新細明體" panose="02020500000000000000" pitchFamily="18" charset="-120"/>
              </a:rPr>
              <a:t>Shell</a:t>
            </a:r>
          </a:p>
        </p:txBody>
      </p:sp>
      <p:sp>
        <p:nvSpPr>
          <p:cNvPr id="34825" name="Text Box 1038">
            <a:extLst>
              <a:ext uri="{FF2B5EF4-FFF2-40B4-BE49-F238E27FC236}">
                <a16:creationId xmlns:a16="http://schemas.microsoft.com/office/drawing/2014/main" id="{DA5FE432-CCF0-4499-B513-35988C362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800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00A0"/>
              </a:buClr>
              <a:buSzPct val="62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zh-TW" b="1">
                <a:ea typeface="新細明體" panose="02020500000000000000" pitchFamily="18" charset="-120"/>
              </a:rPr>
              <a:t>Applications</a:t>
            </a:r>
          </a:p>
        </p:txBody>
      </p:sp>
    </p:spTree>
  </p:cSld>
  <p:clrMapOvr>
    <a:masterClrMapping/>
  </p:clrMapOvr>
  <p:transition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A1CFA23-8000-4A5A-A362-E2EE5A82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shells</a:t>
            </a:r>
            <a:endParaRPr lang="en-IN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2813C7E-5F3F-4B75-AB43-755C10E2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Sh</a:t>
            </a:r>
            <a:endParaRPr lang="en-US" altLang="en-US" dirty="0"/>
          </a:p>
          <a:p>
            <a:r>
              <a:rPr lang="en-US" altLang="en-US" dirty="0"/>
              <a:t>Bash</a:t>
            </a:r>
          </a:p>
          <a:p>
            <a:r>
              <a:rPr lang="en-US" altLang="en-US" dirty="0" err="1"/>
              <a:t>Csh</a:t>
            </a:r>
            <a:endParaRPr lang="en-US" altLang="en-US" dirty="0"/>
          </a:p>
          <a:p>
            <a:r>
              <a:rPr lang="en-US" altLang="en-US" dirty="0" err="1"/>
              <a:t>Tcsh</a:t>
            </a:r>
            <a:endParaRPr lang="en-US" altLang="en-US" dirty="0"/>
          </a:p>
          <a:p>
            <a:r>
              <a:rPr lang="en-US" altLang="en-US" dirty="0" err="1"/>
              <a:t>Ksh</a:t>
            </a:r>
            <a:endParaRPr lang="en-US" altLang="en-US" dirty="0"/>
          </a:p>
          <a:p>
            <a:r>
              <a:rPr lang="en-US" altLang="en-US" dirty="0" err="1"/>
              <a:t>Busybox</a:t>
            </a:r>
            <a:r>
              <a:rPr lang="en-US" altLang="en-US" dirty="0"/>
              <a:t> : used with </a:t>
            </a:r>
            <a:r>
              <a:rPr lang="en-US" altLang="en-US" dirty="0" err="1"/>
              <a:t>linux</a:t>
            </a:r>
            <a:r>
              <a:rPr lang="en-US" altLang="en-US" dirty="0"/>
              <a:t> for embedded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Linux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Getting Help</a:t>
            </a:r>
          </a:p>
          <a:p>
            <a:pPr lvl="1"/>
            <a:r>
              <a:rPr lang="en-US" altLang="zh-TW" sz="2100" dirty="0"/>
              <a:t>man [command] </a:t>
            </a:r>
            <a:r>
              <a:rPr lang="en-US" altLang="zh-TW" sz="2100" dirty="0">
                <a:solidFill>
                  <a:schemeClr val="tx1"/>
                </a:solidFill>
              </a:rPr>
              <a:t>- manual pages</a:t>
            </a:r>
          </a:p>
          <a:p>
            <a:pPr lvl="1"/>
            <a:r>
              <a:rPr lang="en-US" altLang="zh-TW" sz="2100" dirty="0"/>
              <a:t>apropos [keyword] - </a:t>
            </a:r>
            <a:r>
              <a:rPr lang="en-US" altLang="zh-TW" sz="2100" dirty="0">
                <a:solidFill>
                  <a:schemeClr val="tx1"/>
                </a:solidFill>
              </a:rPr>
              <a:t>Searches the manual pages for the keyword</a:t>
            </a:r>
          </a:p>
          <a:p>
            <a:pPr lvl="2">
              <a:buNone/>
            </a:pPr>
            <a:r>
              <a:rPr lang="en-US" altLang="zh-TW" dirty="0"/>
              <a:t>It is particularly useful when searching for commands without </a:t>
            </a:r>
          </a:p>
          <a:p>
            <a:pPr lvl="2">
              <a:buNone/>
            </a:pPr>
            <a:r>
              <a:rPr lang="en-US" altLang="zh-TW" dirty="0"/>
              <a:t>knowing their exact names.</a:t>
            </a:r>
          </a:p>
          <a:p>
            <a:r>
              <a:rPr lang="en-US" altLang="zh-TW" dirty="0"/>
              <a:t>Directory Movement</a:t>
            </a:r>
          </a:p>
          <a:p>
            <a:pPr lvl="1"/>
            <a:r>
              <a:rPr lang="en-US" altLang="zh-TW" sz="2100" dirty="0" err="1"/>
              <a:t>mkdir</a:t>
            </a:r>
            <a:r>
              <a:rPr lang="en-US" altLang="zh-TW" sz="2100" dirty="0"/>
              <a:t> – </a:t>
            </a:r>
            <a:r>
              <a:rPr lang="en-US" altLang="zh-TW" sz="2100" dirty="0">
                <a:solidFill>
                  <a:schemeClr val="tx1"/>
                </a:solidFill>
              </a:rPr>
              <a:t>make directory</a:t>
            </a:r>
          </a:p>
          <a:p>
            <a:pPr lvl="1"/>
            <a:r>
              <a:rPr lang="en-US" altLang="zh-TW" sz="2100" dirty="0"/>
              <a:t>cd - </a:t>
            </a:r>
            <a:r>
              <a:rPr lang="en-US" altLang="zh-TW" sz="2100" dirty="0">
                <a:solidFill>
                  <a:schemeClr val="tx1"/>
                </a:solidFill>
              </a:rPr>
              <a:t>change directory</a:t>
            </a:r>
          </a:p>
          <a:p>
            <a:pPr lvl="1"/>
            <a:r>
              <a:rPr lang="en-US" altLang="zh-TW" sz="2100" dirty="0" err="1"/>
              <a:t>rmdir</a:t>
            </a:r>
            <a:r>
              <a:rPr lang="en-US" altLang="zh-TW" sz="2100" dirty="0"/>
              <a:t> – </a:t>
            </a:r>
            <a:r>
              <a:rPr lang="en-US" altLang="zh-TW" sz="2100" dirty="0">
                <a:solidFill>
                  <a:schemeClr val="tx1"/>
                </a:solidFill>
              </a:rPr>
              <a:t>remove directory</a:t>
            </a:r>
          </a:p>
          <a:p>
            <a:pPr lvl="1"/>
            <a:r>
              <a:rPr lang="en-US" altLang="zh-TW" sz="2100" dirty="0"/>
              <a:t>ls – </a:t>
            </a:r>
            <a:r>
              <a:rPr lang="en-US" altLang="zh-TW" sz="2100" dirty="0">
                <a:solidFill>
                  <a:schemeClr val="tx1"/>
                </a:solidFill>
              </a:rPr>
              <a:t>list directory contents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5547" y="106680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A7C8D44-3667-46F6-9772-CC52308E2A7F}" type="slidenum">
              <a:rPr lang="en-US" sz="1600">
                <a:solidFill>
                  <a:schemeClr val="tx2"/>
                </a:solidFill>
              </a:rPr>
              <a:pPr/>
              <a:t>5</a:t>
            </a:fld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91200"/>
            <a:ext cx="60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00C2-9F33-4447-AF51-0161AF76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Linux Commands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File/Directory Control</a:t>
            </a:r>
          </a:p>
          <a:p>
            <a:pPr lvl="1" eaLnBrk="1" hangingPunct="1"/>
            <a:endParaRPr lang="en-US" altLang="zh-TW" sz="2100" dirty="0"/>
          </a:p>
          <a:p>
            <a:pPr lvl="1" eaLnBrk="1" hangingPunct="1"/>
            <a:r>
              <a:rPr lang="en-US" altLang="zh-TW" sz="2100" dirty="0" err="1"/>
              <a:t>cp</a:t>
            </a:r>
            <a:r>
              <a:rPr lang="en-US" altLang="zh-TW" sz="2100" dirty="0"/>
              <a:t> - </a:t>
            </a:r>
            <a:r>
              <a:rPr lang="en-US" altLang="zh-TW" sz="2100" dirty="0">
                <a:solidFill>
                  <a:schemeClr val="tx1"/>
                </a:solidFill>
              </a:rPr>
              <a:t>copy</a:t>
            </a:r>
          </a:p>
          <a:p>
            <a:pPr lvl="1" eaLnBrk="1" hangingPunct="1"/>
            <a:r>
              <a:rPr lang="en-US" altLang="zh-TW" sz="2100" dirty="0" err="1"/>
              <a:t>mv</a:t>
            </a:r>
            <a:r>
              <a:rPr lang="en-US" altLang="zh-TW" sz="2100" dirty="0"/>
              <a:t> - </a:t>
            </a:r>
            <a:r>
              <a:rPr lang="en-US" altLang="zh-TW" sz="2100" dirty="0">
                <a:solidFill>
                  <a:schemeClr val="tx1"/>
                </a:solidFill>
              </a:rPr>
              <a:t>move/rename</a:t>
            </a:r>
          </a:p>
          <a:p>
            <a:pPr lvl="1" eaLnBrk="1" hangingPunct="1"/>
            <a:r>
              <a:rPr lang="en-US" altLang="zh-TW" sz="2100" dirty="0" err="1"/>
              <a:t>rm</a:t>
            </a:r>
            <a:r>
              <a:rPr lang="en-US" altLang="zh-TW" sz="2100" dirty="0"/>
              <a:t> - </a:t>
            </a:r>
            <a:r>
              <a:rPr lang="en-US" altLang="zh-TW" sz="2100" dirty="0">
                <a:solidFill>
                  <a:schemeClr val="tx1"/>
                </a:solidFill>
              </a:rPr>
              <a:t>remove</a:t>
            </a:r>
          </a:p>
          <a:p>
            <a:pPr lvl="1" eaLnBrk="1" hangingPunct="1"/>
            <a:r>
              <a:rPr lang="en-US" altLang="zh-TW" sz="2100" dirty="0" err="1"/>
              <a:t>rmdir</a:t>
            </a:r>
            <a:r>
              <a:rPr lang="en-US" altLang="zh-TW" sz="2100" dirty="0"/>
              <a:t> - </a:t>
            </a:r>
            <a:r>
              <a:rPr lang="en-US" altLang="zh-TW" sz="2100" dirty="0">
                <a:solidFill>
                  <a:schemeClr val="tx1"/>
                </a:solidFill>
              </a:rPr>
              <a:t>remove directory</a:t>
            </a:r>
          </a:p>
          <a:p>
            <a:pPr lvl="1" eaLnBrk="1" hangingPunct="1"/>
            <a:r>
              <a:rPr lang="en-US" altLang="zh-TW" sz="2100" dirty="0" err="1"/>
              <a:t>ln</a:t>
            </a:r>
            <a:r>
              <a:rPr lang="en-US" altLang="zh-TW" sz="2100" dirty="0"/>
              <a:t> - </a:t>
            </a:r>
            <a:r>
              <a:rPr lang="en-US" altLang="zh-TW" sz="2100" dirty="0">
                <a:solidFill>
                  <a:schemeClr val="tx1"/>
                </a:solidFill>
              </a:rPr>
              <a:t>create pseudonym (link)</a:t>
            </a:r>
          </a:p>
          <a:p>
            <a:pPr lvl="1" eaLnBrk="1" hangingPunct="1"/>
            <a:r>
              <a:rPr lang="en-US" altLang="zh-TW" sz="2100" dirty="0" err="1"/>
              <a:t>chmod</a:t>
            </a:r>
            <a:r>
              <a:rPr lang="en-US" altLang="zh-TW" sz="2100" dirty="0"/>
              <a:t> - </a:t>
            </a:r>
            <a:r>
              <a:rPr lang="en-US" altLang="zh-TW" sz="2100" dirty="0">
                <a:solidFill>
                  <a:schemeClr val="tx1"/>
                </a:solidFill>
              </a:rPr>
              <a:t>change permissions</a:t>
            </a:r>
          </a:p>
          <a:p>
            <a:pPr lvl="1" eaLnBrk="1" hangingPunct="1"/>
            <a:r>
              <a:rPr lang="en-US" altLang="zh-TW" sz="2100" dirty="0"/>
              <a:t>touch - </a:t>
            </a:r>
            <a:r>
              <a:rPr lang="en-US" altLang="zh-TW" sz="2100" dirty="0">
                <a:solidFill>
                  <a:schemeClr val="tx1"/>
                </a:solidFill>
              </a:rPr>
              <a:t>update access time (or create blank file)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6348" y="1066800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A7C8D44-3667-46F6-9772-CC52308E2A7F}" type="slidenum">
              <a:rPr lang="en-US" sz="1600">
                <a:solidFill>
                  <a:schemeClr val="tx2"/>
                </a:solidFill>
              </a:rPr>
              <a:pPr/>
              <a:t>6</a:t>
            </a:fld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91200"/>
            <a:ext cx="60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4FCA5-D2ED-453F-9FA2-101A14EF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-a</a:t>
            </a:r>
            <a:r>
              <a:rPr lang="en-US" dirty="0"/>
              <a:t>	list all files including hidden file starting with '.'</a:t>
            </a:r>
            <a:r>
              <a:rPr lang="en-US" dirty="0">
                <a:solidFill>
                  <a:schemeClr val="tx2"/>
                </a:solidFill>
              </a:rPr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/>
              <a:t>	list file's </a:t>
            </a:r>
            <a:r>
              <a:rPr lang="en-US" dirty="0" err="1"/>
              <a:t>inode</a:t>
            </a:r>
            <a:r>
              <a:rPr lang="en-US" dirty="0"/>
              <a:t> index number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-l</a:t>
            </a:r>
            <a:r>
              <a:rPr lang="en-US" dirty="0"/>
              <a:t>	list with long format - show permissions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-la</a:t>
            </a:r>
            <a:r>
              <a:rPr lang="en-US" dirty="0"/>
              <a:t>	list long format including hidden files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</a:t>
            </a:r>
            <a:r>
              <a:rPr lang="en-US" dirty="0" err="1">
                <a:solidFill>
                  <a:schemeClr val="tx2"/>
                </a:solidFill>
              </a:rPr>
              <a:t>lh</a:t>
            </a:r>
            <a:r>
              <a:rPr lang="en-US" dirty="0"/>
              <a:t>	list long format with readable file size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-ls</a:t>
            </a:r>
            <a:r>
              <a:rPr lang="en-US" dirty="0"/>
              <a:t>	list with long format with file size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-r</a:t>
            </a:r>
            <a:r>
              <a:rPr lang="en-US" dirty="0"/>
              <a:t>	list in reverse order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-s</a:t>
            </a:r>
            <a:r>
              <a:rPr lang="en-US" dirty="0"/>
              <a:t>	list file size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-S	</a:t>
            </a:r>
            <a:r>
              <a:rPr lang="en-US" dirty="0"/>
              <a:t>sort by file size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-t</a:t>
            </a:r>
            <a:r>
              <a:rPr lang="en-US" dirty="0"/>
              <a:t>	sort by time &amp; date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ls -X</a:t>
            </a:r>
            <a:r>
              <a:rPr lang="en-US" dirty="0"/>
              <a:t>	sort by extension name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91200"/>
            <a:ext cx="60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78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lnSpc>
                <a:spcPct val="80000"/>
              </a:lnSpc>
              <a:buClr>
                <a:srgbClr val="CCB400"/>
              </a:buClr>
              <a:buSzPct val="100000"/>
              <a:buNone/>
            </a:pPr>
            <a:endParaRPr lang="en-US" sz="21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buClr>
                <a:srgbClr val="CCB4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2"/>
                </a:solidFill>
              </a:rPr>
              <a:t>wall		</a:t>
            </a:r>
            <a:r>
              <a:rPr lang="en-US" sz="2100" dirty="0">
                <a:solidFill>
                  <a:prstClr val="black"/>
                </a:solidFill>
              </a:rPr>
              <a:t> Send a message to everybody's terminal</a:t>
            </a:r>
          </a:p>
          <a:p>
            <a:pPr lvl="0">
              <a:lnSpc>
                <a:spcPct val="80000"/>
              </a:lnSpc>
              <a:buClr>
                <a:srgbClr val="CCB400"/>
              </a:buClr>
              <a:buSzPct val="100000"/>
              <a:buFont typeface="Courier New" panose="02070309020205020404" pitchFamily="49" charset="0"/>
              <a:buChar char="o"/>
            </a:pPr>
            <a:endParaRPr lang="en-US" sz="21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buClr>
                <a:srgbClr val="CCB4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2"/>
                </a:solidFill>
              </a:rPr>
              <a:t>who</a:t>
            </a:r>
            <a:r>
              <a:rPr lang="en-US" sz="2100" dirty="0">
                <a:solidFill>
                  <a:prstClr val="black"/>
                </a:solidFill>
              </a:rPr>
              <a:t> 		Display the users logged in.</a:t>
            </a:r>
          </a:p>
          <a:p>
            <a:pPr marL="0" lvl="0" indent="0">
              <a:lnSpc>
                <a:spcPct val="80000"/>
              </a:lnSpc>
              <a:buClr>
                <a:srgbClr val="CCB400"/>
              </a:buClr>
              <a:buSzPct val="100000"/>
              <a:buNone/>
            </a:pPr>
            <a:endParaRPr lang="en-US" sz="2100" dirty="0">
              <a:solidFill>
                <a:prstClr val="black"/>
              </a:solidFill>
            </a:endParaRPr>
          </a:p>
          <a:p>
            <a:pPr lvl="0">
              <a:lnSpc>
                <a:spcPct val="80000"/>
              </a:lnSpc>
              <a:buClr>
                <a:srgbClr val="CCB4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>
                <a:solidFill>
                  <a:schemeClr val="tx2"/>
                </a:solidFill>
              </a:rPr>
              <a:t>whoami</a:t>
            </a:r>
            <a:r>
              <a:rPr lang="en-US" sz="2100" dirty="0">
                <a:solidFill>
                  <a:schemeClr val="tx2"/>
                </a:solidFill>
              </a:rPr>
              <a:t> 	</a:t>
            </a:r>
            <a:r>
              <a:rPr lang="en-US" sz="2100" dirty="0">
                <a:solidFill>
                  <a:prstClr val="black"/>
                </a:solidFill>
              </a:rPr>
              <a:t>Print effective user id.</a:t>
            </a:r>
          </a:p>
          <a:p>
            <a:pPr marL="0" lvl="0" indent="0">
              <a:lnSpc>
                <a:spcPct val="80000"/>
              </a:lnSpc>
              <a:buClr>
                <a:srgbClr val="CCB400"/>
              </a:buClr>
              <a:buSzPct val="100000"/>
              <a:buNone/>
            </a:pPr>
            <a:endParaRPr lang="en-US" sz="2100" dirty="0">
              <a:solidFill>
                <a:prstClr val="black"/>
              </a:solidFill>
            </a:endParaRPr>
          </a:p>
          <a:p>
            <a:pPr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>
                <a:solidFill>
                  <a:schemeClr val="tx2"/>
                </a:solidFill>
              </a:rPr>
              <a:t>pwd</a:t>
            </a:r>
            <a:r>
              <a:rPr lang="en-US" sz="2100" dirty="0"/>
              <a:t> 		Present working directory.</a:t>
            </a:r>
          </a:p>
          <a:p>
            <a:pPr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100" dirty="0">
                <a:solidFill>
                  <a:schemeClr val="tx2"/>
                </a:solidFill>
              </a:rPr>
              <a:t>date</a:t>
            </a:r>
            <a:r>
              <a:rPr lang="en-US" sz="2100" dirty="0"/>
              <a:t> 		Display date and time.</a:t>
            </a:r>
          </a:p>
          <a:p>
            <a:pPr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pPr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100" dirty="0" err="1">
                <a:solidFill>
                  <a:schemeClr val="tx2"/>
                </a:solidFill>
              </a:rPr>
              <a:t>cal</a:t>
            </a:r>
            <a:r>
              <a:rPr lang="en-US" sz="2100" dirty="0"/>
              <a:t> 		Display current month’s Calendar.  </a:t>
            </a:r>
          </a:p>
          <a:p>
            <a:pPr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endParaRPr lang="en-US" sz="2100" dirty="0"/>
          </a:p>
          <a:p>
            <a:endParaRPr lang="en-US" sz="2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91200"/>
            <a:ext cx="60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14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Linux Commands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S5 OS - Shell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 dirty="0"/>
              <a:t>Which - shows the full path of (shell) commands.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$ which </a:t>
            </a:r>
            <a:r>
              <a:rPr lang="en-US" sz="2100" dirty="0" err="1"/>
              <a:t>ls</a:t>
            </a:r>
            <a:endParaRPr lang="en-US" sz="2100" dirty="0"/>
          </a:p>
          <a:p>
            <a:pPr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100" dirty="0" err="1"/>
              <a:t>Whereis</a:t>
            </a:r>
            <a:r>
              <a:rPr lang="en-US" sz="2100" dirty="0"/>
              <a:t> - locate the binary, source, and manual page files for a command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$ </a:t>
            </a:r>
            <a:r>
              <a:rPr lang="en-US" sz="2100" dirty="0" err="1"/>
              <a:t>whereis</a:t>
            </a:r>
            <a:r>
              <a:rPr lang="en-US" sz="2100" dirty="0"/>
              <a:t> </a:t>
            </a:r>
            <a:r>
              <a:rPr lang="en-US" sz="2100" dirty="0" err="1"/>
              <a:t>ls</a:t>
            </a:r>
            <a:endParaRPr lang="en-US" sz="2100" dirty="0"/>
          </a:p>
          <a:p>
            <a:pPr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100" dirty="0"/>
              <a:t>Locate - find files by name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$ locate </a:t>
            </a:r>
            <a:r>
              <a:rPr lang="en-US" sz="2100" dirty="0" err="1"/>
              <a:t>stdio.h</a:t>
            </a:r>
            <a:endParaRPr lang="en-US" sz="2100" dirty="0"/>
          </a:p>
          <a:p>
            <a:pPr lvl="1">
              <a:lnSpc>
                <a:spcPct val="80000"/>
              </a:lnSpc>
            </a:pPr>
            <a:r>
              <a:rPr lang="en-US" sz="2100" dirty="0"/>
              <a:t>$ locate </a:t>
            </a:r>
            <a:r>
              <a:rPr lang="en-US" sz="2100" dirty="0" err="1"/>
              <a:t>iostream</a:t>
            </a:r>
            <a:endParaRPr lang="en-US" sz="2100" dirty="0"/>
          </a:p>
          <a:p>
            <a:pPr>
              <a:lnSpc>
                <a:spcPct val="80000"/>
              </a:lnSpc>
            </a:pPr>
            <a:endParaRPr lang="en-US" sz="2100" dirty="0"/>
          </a:p>
          <a:p>
            <a:pPr>
              <a:lnSpc>
                <a:spcPct val="80000"/>
              </a:lnSpc>
            </a:pPr>
            <a:endParaRPr lang="en-US" sz="2100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791200"/>
            <a:ext cx="60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50573</TotalTime>
  <Words>1693</Words>
  <Application>Microsoft Office PowerPoint</Application>
  <PresentationFormat>On-screen Show (4:3)</PresentationFormat>
  <Paragraphs>331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Courier New</vt:lpstr>
      <vt:lpstr>Georgia</vt:lpstr>
      <vt:lpstr>Monotype Sorts</vt:lpstr>
      <vt:lpstr>Times New Roman</vt:lpstr>
      <vt:lpstr>Wingdings</vt:lpstr>
      <vt:lpstr>Wingdings 2</vt:lpstr>
      <vt:lpstr>Civic</vt:lpstr>
      <vt:lpstr>      </vt:lpstr>
      <vt:lpstr>Shell</vt:lpstr>
      <vt:lpstr>User View of Linux Operating System</vt:lpstr>
      <vt:lpstr>Different shells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Linux Commands</vt:lpstr>
      <vt:lpstr>Shell commands</vt:lpstr>
      <vt:lpstr>Shell commands</vt:lpstr>
      <vt:lpstr>Utlities</vt:lpstr>
      <vt:lpstr>Input output redirection</vt:lpstr>
      <vt:lpstr>PowerPoint Presentation</vt:lpstr>
      <vt:lpstr>pipes</vt:lpstr>
      <vt:lpstr>PowerPoint Presentation</vt:lpstr>
      <vt:lpstr>Linux Commands</vt:lpstr>
      <vt:lpstr>Linux Commands</vt:lpstr>
      <vt:lpstr>Linux Commands</vt:lpstr>
      <vt:lpstr>Linux Commands</vt:lpstr>
      <vt:lpstr>Linux Commands</vt:lpstr>
      <vt:lpstr>     File Ownership and Permissions </vt:lpstr>
      <vt:lpstr> </vt:lpstr>
      <vt:lpstr>Linux Commands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Karyotyping</dc:title>
  <dc:creator>Admin</dc:creator>
  <cp:lastModifiedBy>jayaraj</cp:lastModifiedBy>
  <cp:revision>599</cp:revision>
  <dcterms:created xsi:type="dcterms:W3CDTF">2015-05-03T17:36:12Z</dcterms:created>
  <dcterms:modified xsi:type="dcterms:W3CDTF">2023-10-12T13:49:50Z</dcterms:modified>
</cp:coreProperties>
</file>