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258" r:id="rId9"/>
    <p:sldId id="362" r:id="rId10"/>
    <p:sldId id="361" r:id="rId11"/>
    <p:sldId id="279" r:id="rId12"/>
    <p:sldId id="309" r:id="rId13"/>
    <p:sldId id="292" r:id="rId14"/>
    <p:sldId id="293" r:id="rId15"/>
    <p:sldId id="290" r:id="rId16"/>
    <p:sldId id="3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 varScale="1">
        <p:scale>
          <a:sx n="67" d="100"/>
          <a:sy n="67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E43AC-B322-4F7B-AE50-B9F3ACEF8B03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0F3F0-3424-4C62-B9F7-60BD1BCC4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/>
          <a:lstStyle/>
          <a:p>
            <a:pPr algn="r"/>
            <a:fld id="{F305C741-569B-4694-B59A-46BB13DA5744}" type="slidenum">
              <a:rPr lang="en-US" sz="1200">
                <a:latin typeface="Arial" charset="0"/>
              </a:rPr>
              <a:pPr algn="r"/>
              <a:t>1</a:t>
            </a:fld>
            <a:endParaRPr lang="en-US" sz="1200">
              <a:latin typeface="Arial" charset="0"/>
            </a:endParaRPr>
          </a:p>
        </p:txBody>
      </p:sp>
      <p:sp>
        <p:nvSpPr>
          <p:cNvPr id="11267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102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ea typeface="ＭＳ Ｐゴシック" pitchFamily="-10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20B53-BC50-47DE-A233-AA4D68830CE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Transitions from one state to another</a:t>
            </a:r>
          </a:p>
          <a:p>
            <a:pPr eaLnBrk="1" hangingPunct="1"/>
            <a:r>
              <a:rPr lang="en-US"/>
              <a:t>Running - request -&gt; either get resource &amp; continue running or not get resource &amp; block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B825-798D-4CD0-8103-A4A2D94E15E6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977E-EF4C-405C-B744-F54757C5E1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wmf"/><Relationship Id="rId7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400" dirty="0">
                <a:latin typeface="Arial" charset="0"/>
              </a:rPr>
              <a:t>OPERATING SYSTEM</a:t>
            </a:r>
            <a:br>
              <a:rPr lang="en-US" sz="2400" dirty="0">
                <a:latin typeface="Arial" charset="0"/>
              </a:rPr>
            </a:br>
            <a:br>
              <a:rPr lang="en-US" sz="1800" dirty="0">
                <a:latin typeface="Arial" charset="0"/>
              </a:rPr>
            </a:br>
            <a:br>
              <a:rPr lang="en-US" sz="4400" dirty="0">
                <a:solidFill>
                  <a:srgbClr val="FF0000"/>
                </a:solidFill>
                <a:latin typeface="Arial" charset="0"/>
              </a:rPr>
            </a:br>
            <a:br>
              <a:rPr lang="en-US" sz="3600" dirty="0">
                <a:solidFill>
                  <a:srgbClr val="FF0000"/>
                </a:solidFill>
                <a:latin typeface="Arial" charset="0"/>
              </a:rPr>
            </a:br>
            <a:r>
              <a:rPr lang="en-US" sz="3600" dirty="0">
                <a:solidFill>
                  <a:srgbClr val="FF0000"/>
                </a:solidFill>
                <a:latin typeface="Arial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0DFF686-3354-48D1-8FF2-2A5DE44C4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Algorithms, Programs, and Processes</a:t>
            </a:r>
          </a:p>
        </p:txBody>
      </p:sp>
      <p:sp>
        <p:nvSpPr>
          <p:cNvPr id="31747" name="Oval 3">
            <a:extLst>
              <a:ext uri="{FF2B5EF4-FFF2-40B4-BE49-F238E27FC236}">
                <a16:creationId xmlns:a16="http://schemas.microsoft.com/office/drawing/2014/main" id="{0C36317E-A17C-42DB-968B-26814F53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5791200" cy="3352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47A57574-5546-4243-A2E5-8C0FCBF8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990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Data</a:t>
            </a:r>
          </a:p>
        </p:txBody>
      </p:sp>
      <p:grpSp>
        <p:nvGrpSpPr>
          <p:cNvPr id="31749" name="Group 5">
            <a:extLst>
              <a:ext uri="{FF2B5EF4-FFF2-40B4-BE49-F238E27FC236}">
                <a16:creationId xmlns:a16="http://schemas.microsoft.com/office/drawing/2014/main" id="{217C1EBC-0977-4BA0-83AF-36BD7A1AAAC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19400"/>
            <a:ext cx="1295400" cy="1143000"/>
            <a:chOff x="3360" y="1680"/>
            <a:chExt cx="816" cy="720"/>
          </a:xfrm>
        </p:grpSpPr>
        <p:sp>
          <p:nvSpPr>
            <p:cNvPr id="31768" name="Rectangle 6">
              <a:extLst>
                <a:ext uri="{FF2B5EF4-FFF2-40B4-BE49-F238E27FC236}">
                  <a16:creationId xmlns:a16="http://schemas.microsoft.com/office/drawing/2014/main" id="{91625976-C2F9-42DA-ADAA-83AE925BE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80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Files</a:t>
              </a:r>
            </a:p>
          </p:txBody>
        </p:sp>
        <p:sp>
          <p:nvSpPr>
            <p:cNvPr id="31769" name="Rectangle 7">
              <a:extLst>
                <a:ext uri="{FF2B5EF4-FFF2-40B4-BE49-F238E27FC236}">
                  <a16:creationId xmlns:a16="http://schemas.microsoft.com/office/drawing/2014/main" id="{BF1831CD-EC0E-4F73-9CB0-638E985B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776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Files</a:t>
              </a:r>
            </a:p>
          </p:txBody>
        </p:sp>
        <p:sp>
          <p:nvSpPr>
            <p:cNvPr id="31770" name="Rectangle 8">
              <a:extLst>
                <a:ext uri="{FF2B5EF4-FFF2-40B4-BE49-F238E27FC236}">
                  <a16:creationId xmlns:a16="http://schemas.microsoft.com/office/drawing/2014/main" id="{0236FE7E-DBE0-412F-B772-20B5408F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72"/>
              <a:ext cx="62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Files</a:t>
              </a:r>
            </a:p>
          </p:txBody>
        </p:sp>
      </p:grpSp>
      <p:sp>
        <p:nvSpPr>
          <p:cNvPr id="31750" name="Rectangle 9">
            <a:extLst>
              <a:ext uri="{FF2B5EF4-FFF2-40B4-BE49-F238E27FC236}">
                <a16:creationId xmlns:a16="http://schemas.microsoft.com/office/drawing/2014/main" id="{3B9D27B2-5033-4994-B0C8-248C90752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10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2E83441D-F2F2-46D0-8503-3C4165A7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3434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C9DB88A7-3D53-40DA-9D1C-88566E7E8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4958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Other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Resources</a:t>
            </a:r>
          </a:p>
        </p:txBody>
      </p:sp>
      <p:pic>
        <p:nvPicPr>
          <p:cNvPr id="31753" name="Picture 12" descr="C:\Documents and Settings\nutt\Application Data\Microsoft\Media Catalog\Downloaded Clips\cl72\j0286464.wmf">
            <a:extLst>
              <a:ext uri="{FF2B5EF4-FFF2-40B4-BE49-F238E27FC236}">
                <a16:creationId xmlns:a16="http://schemas.microsoft.com/office/drawing/2014/main" id="{B63B4E7F-49EF-4940-AD55-749E5337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0668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Rectangle 13">
            <a:extLst>
              <a:ext uri="{FF2B5EF4-FFF2-40B4-BE49-F238E27FC236}">
                <a16:creationId xmlns:a16="http://schemas.microsoft.com/office/drawing/2014/main" id="{FD9F8C6F-6D7A-45EF-8831-D97D00B4B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24200"/>
            <a:ext cx="1219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Algorithm</a:t>
            </a:r>
          </a:p>
        </p:txBody>
      </p:sp>
      <p:sp>
        <p:nvSpPr>
          <p:cNvPr id="31755" name="AutoShape 14">
            <a:extLst>
              <a:ext uri="{FF2B5EF4-FFF2-40B4-BE49-F238E27FC236}">
                <a16:creationId xmlns:a16="http://schemas.microsoft.com/office/drawing/2014/main" id="{BAA922BA-07F2-4493-B23D-21D4DB8C1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914400" cy="685800"/>
          </a:xfrm>
          <a:prstGeom prst="cloudCallout">
            <a:avLst>
              <a:gd name="adj1" fmla="val -43750"/>
              <a:gd name="adj2" fmla="val 6782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Courier New" panose="02070309020205020404" pitchFamily="49" charset="0"/>
            </a:endParaRPr>
          </a:p>
        </p:txBody>
      </p:sp>
      <p:sp>
        <p:nvSpPr>
          <p:cNvPr id="31756" name="Text Box 15">
            <a:extLst>
              <a:ext uri="{FF2B5EF4-FFF2-40B4-BE49-F238E27FC236}">
                <a16:creationId xmlns:a16="http://schemas.microsoft.com/office/drawing/2014/main" id="{D573263F-5316-4A77-8B66-2B46FB1B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9200"/>
            <a:ext cx="620713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Idea</a:t>
            </a:r>
          </a:p>
        </p:txBody>
      </p:sp>
      <p:sp>
        <p:nvSpPr>
          <p:cNvPr id="31757" name="Rectangle 16">
            <a:extLst>
              <a:ext uri="{FF2B5EF4-FFF2-40B4-BE49-F238E27FC236}">
                <a16:creationId xmlns:a16="http://schemas.microsoft.com/office/drawing/2014/main" id="{AD6B36FD-881E-4054-B06C-B6751133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1219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/>
              <a:t>Source</a:t>
            </a:r>
          </a:p>
          <a:p>
            <a:r>
              <a:rPr lang="en-US" altLang="en-US" sz="2000"/>
              <a:t>Program</a:t>
            </a:r>
          </a:p>
        </p:txBody>
      </p:sp>
      <p:sp>
        <p:nvSpPr>
          <p:cNvPr id="31758" name="Rectangle 17">
            <a:extLst>
              <a:ext uri="{FF2B5EF4-FFF2-40B4-BE49-F238E27FC236}">
                <a16:creationId xmlns:a16="http://schemas.microsoft.com/office/drawing/2014/main" id="{04C49B27-E9B6-481D-B935-6FE10429E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67200"/>
            <a:ext cx="1219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Binary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31759" name="AutoShape 18">
            <a:extLst>
              <a:ext uri="{FF2B5EF4-FFF2-40B4-BE49-F238E27FC236}">
                <a16:creationId xmlns:a16="http://schemas.microsoft.com/office/drawing/2014/main" id="{AF3256EE-F768-420F-8761-1951E342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67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0" name="AutoShape 19">
            <a:extLst>
              <a:ext uri="{FF2B5EF4-FFF2-40B4-BE49-F238E27FC236}">
                <a16:creationId xmlns:a16="http://schemas.microsoft.com/office/drawing/2014/main" id="{503E1D5A-12E4-4188-B9B4-F3E80BE71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1" name="AutoShape 20">
            <a:extLst>
              <a:ext uri="{FF2B5EF4-FFF2-40B4-BE49-F238E27FC236}">
                <a16:creationId xmlns:a16="http://schemas.microsoft.com/office/drawing/2014/main" id="{A9408828-7B8C-47E4-B26D-23F09E56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31762" name="Text Box 21">
            <a:extLst>
              <a:ext uri="{FF2B5EF4-FFF2-40B4-BE49-F238E27FC236}">
                <a16:creationId xmlns:a16="http://schemas.microsoft.com/office/drawing/2014/main" id="{ABE2B3A4-688E-4801-B1BE-2008BC7B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Execution Engine</a:t>
            </a:r>
          </a:p>
        </p:txBody>
      </p:sp>
      <p:sp>
        <p:nvSpPr>
          <p:cNvPr id="31763" name="Freeform 22">
            <a:extLst>
              <a:ext uri="{FF2B5EF4-FFF2-40B4-BE49-F238E27FC236}">
                <a16:creationId xmlns:a16="http://schemas.microsoft.com/office/drawing/2014/main" id="{B1725FB4-F3B1-4E1F-A647-A2519EBC4729}"/>
              </a:ext>
            </a:extLst>
          </p:cNvPr>
          <p:cNvSpPr>
            <a:spLocks/>
          </p:cNvSpPr>
          <p:nvPr/>
        </p:nvSpPr>
        <p:spPr bwMode="auto">
          <a:xfrm>
            <a:off x="3276600" y="2057400"/>
            <a:ext cx="914400" cy="1066800"/>
          </a:xfrm>
          <a:custGeom>
            <a:avLst/>
            <a:gdLst>
              <a:gd name="T0" fmla="*/ 1451610000 w 576"/>
              <a:gd name="T1" fmla="*/ 0 h 672"/>
              <a:gd name="T2" fmla="*/ 0 w 576"/>
              <a:gd name="T3" fmla="*/ 0 h 672"/>
              <a:gd name="T4" fmla="*/ 725805000 w 576"/>
              <a:gd name="T5" fmla="*/ 1693545000 h 672"/>
              <a:gd name="T6" fmla="*/ 0 60000 65536"/>
              <a:gd name="T7" fmla="*/ 0 60000 65536"/>
              <a:gd name="T8" fmla="*/ 0 60000 65536"/>
              <a:gd name="T9" fmla="*/ 0 w 576"/>
              <a:gd name="T10" fmla="*/ 0 h 672"/>
              <a:gd name="T11" fmla="*/ 576 w 57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672">
                <a:moveTo>
                  <a:pt x="576" y="0"/>
                </a:moveTo>
                <a:lnTo>
                  <a:pt x="0" y="0"/>
                </a:lnTo>
                <a:lnTo>
                  <a:pt x="288" y="6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1764" name="Text Box 23">
            <a:extLst>
              <a:ext uri="{FF2B5EF4-FFF2-40B4-BE49-F238E27FC236}">
                <a16:creationId xmlns:a16="http://schemas.microsoft.com/office/drawing/2014/main" id="{773805E2-B0C5-4B57-9459-C2E5318A6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1020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2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31765" name="AutoShape 24">
            <a:extLst>
              <a:ext uri="{FF2B5EF4-FFF2-40B4-BE49-F238E27FC236}">
                <a16:creationId xmlns:a16="http://schemas.microsoft.com/office/drawing/2014/main" id="{76B22347-AE0E-4A7C-9681-F69B3CF2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2590800" cy="1066800"/>
          </a:xfrm>
          <a:prstGeom prst="star24">
            <a:avLst>
              <a:gd name="adj" fmla="val 375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  <p:sp>
        <p:nvSpPr>
          <p:cNvPr id="31766" name="Rectangle 25">
            <a:extLst>
              <a:ext uri="{FF2B5EF4-FFF2-40B4-BE49-F238E27FC236}">
                <a16:creationId xmlns:a16="http://schemas.microsoft.com/office/drawing/2014/main" id="{C3C59D7F-AEF5-43C8-94DA-41243360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3528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Stack</a:t>
            </a:r>
          </a:p>
        </p:txBody>
      </p:sp>
      <p:sp>
        <p:nvSpPr>
          <p:cNvPr id="31767" name="Rectangle 26">
            <a:extLst>
              <a:ext uri="{FF2B5EF4-FFF2-40B4-BE49-F238E27FC236}">
                <a16:creationId xmlns:a16="http://schemas.microsoft.com/office/drawing/2014/main" id="{84D5701C-7751-4B3E-880F-755146E6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685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Status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Processes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24863" cy="4968875"/>
          </a:xfrm>
        </p:spPr>
        <p:txBody>
          <a:bodyPr>
            <a:normAutofit/>
          </a:bodyPr>
          <a:lstStyle/>
          <a:p>
            <a:r>
              <a:rPr lang="en-US" sz="2800" dirty="0"/>
              <a:t>Process make things happen in </a:t>
            </a:r>
            <a:r>
              <a:rPr lang="en-US" sz="2800" dirty="0" err="1"/>
              <a:t>linux</a:t>
            </a:r>
            <a:endParaRPr lang="en-US" sz="2800" dirty="0"/>
          </a:p>
          <a:p>
            <a:r>
              <a:rPr lang="en-US" sz="2800" dirty="0"/>
              <a:t>A process is the execution of a program(instance of running program) </a:t>
            </a:r>
          </a:p>
          <a:p>
            <a:r>
              <a:rPr lang="en-US" sz="2800" dirty="0"/>
              <a:t>A process is consists of </a:t>
            </a:r>
            <a:r>
              <a:rPr lang="en-US" sz="2800" dirty="0">
                <a:solidFill>
                  <a:srgbClr val="A50021"/>
                </a:solidFill>
              </a:rPr>
              <a:t>text</a:t>
            </a:r>
            <a:r>
              <a:rPr lang="en-US" sz="2800" dirty="0"/>
              <a:t> (machine code), </a:t>
            </a:r>
            <a:r>
              <a:rPr lang="en-US" sz="2800" dirty="0">
                <a:solidFill>
                  <a:srgbClr val="A50021"/>
                </a:solidFill>
              </a:rPr>
              <a:t>data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A50021"/>
                </a:solidFill>
              </a:rPr>
              <a:t>stack</a:t>
            </a:r>
          </a:p>
          <a:p>
            <a:r>
              <a:rPr lang="en-US" sz="2800" dirty="0"/>
              <a:t>A process is said to be born when the program starts execution and remains alive as long as </a:t>
            </a:r>
            <a:r>
              <a:rPr lang="en-US" sz="2800"/>
              <a:t>the program is </a:t>
            </a:r>
            <a:r>
              <a:rPr lang="en-US" sz="2800" dirty="0"/>
              <a:t>active.</a:t>
            </a:r>
          </a:p>
          <a:p>
            <a:r>
              <a:rPr lang="en-US" sz="2800" dirty="0"/>
              <a:t>Kernel is responsible for management of process.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process can run simultaneously as kernel schedules them for execution</a:t>
            </a:r>
          </a:p>
          <a:p>
            <a:r>
              <a:rPr lang="en-US" dirty="0"/>
              <a:t>Several processes may be instances of one program</a:t>
            </a:r>
          </a:p>
          <a:p>
            <a:r>
              <a:rPr lang="en-US" dirty="0"/>
              <a:t>A process reads and writes its data and stack sections, but it cannot read or write the data and stack of other processes</a:t>
            </a:r>
          </a:p>
          <a:p>
            <a:r>
              <a:rPr lang="en-US" dirty="0"/>
              <a:t>A process communicates with other processes and the rest of the world via system</a:t>
            </a:r>
            <a:r>
              <a:rPr lang="en-US" b="1" dirty="0"/>
              <a:t> </a:t>
            </a:r>
            <a:r>
              <a:rPr lang="en-US" dirty="0"/>
              <a:t>calls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/>
          <a:lstStyle/>
          <a:p>
            <a:r>
              <a:rPr lang="en-US" dirty="0"/>
              <a:t>When a process is created, the process manager algorithm creates a data structure  to keep all the details it requires for managing the process.</a:t>
            </a:r>
          </a:p>
          <a:p>
            <a:r>
              <a:rPr lang="en-US" dirty="0"/>
              <a:t>The process descriptor is the data structure where the </a:t>
            </a:r>
            <a:r>
              <a:rPr lang="en-IN" dirty="0"/>
              <a:t>OS will keep all information it needs to manage that process. </a:t>
            </a:r>
          </a:p>
          <a:p>
            <a:r>
              <a:rPr lang="en-US" dirty="0"/>
              <a:t>What information should be kept in a process descriptor 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descriptor</a:t>
            </a:r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85800" y="1428750"/>
          <a:ext cx="7772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name of the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Process’s current</a:t>
                      </a:r>
                      <a:r>
                        <a:rPr lang="en-US" baseline="0" dirty="0"/>
                        <a:t> state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r>
                        <a:rPr lang="en-US" baseline="0" dirty="0"/>
                        <a:t> owner.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threads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threads associated with this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of related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sibling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  <a:r>
                        <a:rPr lang="en-US" baseline="0" dirty="0"/>
                        <a:t> of child 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reference</a:t>
                      </a:r>
                      <a:r>
                        <a:rPr lang="en-US" baseline="0" dirty="0"/>
                        <a:t> to list of child of this process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 space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description of the address space</a:t>
                      </a:r>
                      <a:r>
                        <a:rPr lang="en-US" baseline="0" dirty="0"/>
                        <a:t> and its binding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r>
                        <a:rPr lang="en-US" baseline="0" dirty="0"/>
                        <a:t> of the stack in the memory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of a Process</a:t>
            </a:r>
          </a:p>
        </p:txBody>
      </p:sp>
      <p:sp>
        <p:nvSpPr>
          <p:cNvPr id="24580" name="Rectangle 1027"/>
          <p:cNvSpPr>
            <a:spLocks noChangeArrowheads="1"/>
          </p:cNvSpPr>
          <p:nvPr/>
        </p:nvSpPr>
        <p:spPr bwMode="auto">
          <a:xfrm>
            <a:off x="677863" y="1230313"/>
            <a:ext cx="76279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/>
              <a:t>State Variable</a:t>
            </a:r>
            <a:r>
              <a:rPr lang="en-US" dirty="0"/>
              <a:t> - summary status of the process/thread which is located in descriptor</a:t>
            </a:r>
          </a:p>
          <a:p>
            <a:endParaRPr lang="en-US" dirty="0"/>
          </a:p>
        </p:txBody>
      </p:sp>
      <p:sp>
        <p:nvSpPr>
          <p:cNvPr id="24581" name="Oval 1028"/>
          <p:cNvSpPr>
            <a:spLocks noChangeArrowheads="1"/>
          </p:cNvSpPr>
          <p:nvPr/>
        </p:nvSpPr>
        <p:spPr bwMode="auto">
          <a:xfrm>
            <a:off x="3810000" y="30480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2" name="Oval 1029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3" name="Oval 1030"/>
          <p:cNvSpPr>
            <a:spLocks noChangeArrowheads="1"/>
          </p:cNvSpPr>
          <p:nvPr/>
        </p:nvSpPr>
        <p:spPr bwMode="auto">
          <a:xfrm>
            <a:off x="2590800" y="4648200"/>
            <a:ext cx="609600" cy="609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4584" name="Line 1031"/>
          <p:cNvSpPr>
            <a:spLocks noChangeShapeType="1"/>
          </p:cNvSpPr>
          <p:nvPr/>
        </p:nvSpPr>
        <p:spPr bwMode="auto">
          <a:xfrm flipH="1" flipV="1">
            <a:off x="4267200" y="3581400"/>
            <a:ext cx="914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1032"/>
          <p:cNvSpPr>
            <a:spLocks noChangeShapeType="1"/>
          </p:cNvSpPr>
          <p:nvPr/>
        </p:nvSpPr>
        <p:spPr bwMode="auto">
          <a:xfrm flipH="1">
            <a:off x="3124200" y="3581400"/>
            <a:ext cx="838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33"/>
          <p:cNvSpPr>
            <a:spLocks noChangeShapeType="1"/>
          </p:cNvSpPr>
          <p:nvPr/>
        </p:nvSpPr>
        <p:spPr bwMode="auto">
          <a:xfrm>
            <a:off x="3200400" y="495300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034"/>
          <p:cNvSpPr>
            <a:spLocks noChangeShapeType="1"/>
          </p:cNvSpPr>
          <p:nvPr/>
        </p:nvSpPr>
        <p:spPr bwMode="auto">
          <a:xfrm flipH="1">
            <a:off x="2895600" y="33528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035"/>
          <p:cNvSpPr>
            <a:spLocks noChangeShapeType="1"/>
          </p:cNvSpPr>
          <p:nvPr/>
        </p:nvSpPr>
        <p:spPr bwMode="auto">
          <a:xfrm flipH="1">
            <a:off x="5638800" y="49530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036"/>
          <p:cNvSpPr txBox="1">
            <a:spLocks noChangeArrowheads="1"/>
          </p:cNvSpPr>
          <p:nvPr/>
        </p:nvSpPr>
        <p:spPr bwMode="auto">
          <a:xfrm>
            <a:off x="4860925" y="522287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Ready</a:t>
            </a:r>
            <a:endParaRPr lang="en-US"/>
          </a:p>
        </p:txBody>
      </p:sp>
      <p:sp>
        <p:nvSpPr>
          <p:cNvPr id="24590" name="Text Box 1037"/>
          <p:cNvSpPr txBox="1">
            <a:spLocks noChangeArrowheads="1"/>
          </p:cNvSpPr>
          <p:nvPr/>
        </p:nvSpPr>
        <p:spPr bwMode="auto">
          <a:xfrm>
            <a:off x="2209800" y="5257800"/>
            <a:ext cx="1233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Blocked</a:t>
            </a:r>
            <a:endParaRPr lang="en-US"/>
          </a:p>
        </p:txBody>
      </p:sp>
      <p:sp>
        <p:nvSpPr>
          <p:cNvPr id="24591" name="Text Box 1038"/>
          <p:cNvSpPr txBox="1">
            <a:spLocks noChangeArrowheads="1"/>
          </p:cNvSpPr>
          <p:nvPr/>
        </p:nvSpPr>
        <p:spPr bwMode="auto">
          <a:xfrm>
            <a:off x="4419600" y="3124200"/>
            <a:ext cx="1319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/>
              <a:t>Running</a:t>
            </a:r>
            <a:endParaRPr lang="en-US"/>
          </a:p>
        </p:txBody>
      </p:sp>
      <p:sp>
        <p:nvSpPr>
          <p:cNvPr id="24592" name="Text Box 1039"/>
          <p:cNvSpPr txBox="1">
            <a:spLocks noChangeArrowheads="1"/>
          </p:cNvSpPr>
          <p:nvPr/>
        </p:nvSpPr>
        <p:spPr bwMode="auto">
          <a:xfrm>
            <a:off x="6003925" y="4384675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Start</a:t>
            </a:r>
            <a:endParaRPr lang="en-US"/>
          </a:p>
        </p:txBody>
      </p:sp>
      <p:sp>
        <p:nvSpPr>
          <p:cNvPr id="24593" name="Text Box 1040"/>
          <p:cNvSpPr txBox="1">
            <a:spLocks noChangeArrowheads="1"/>
          </p:cNvSpPr>
          <p:nvPr/>
        </p:nvSpPr>
        <p:spPr bwMode="auto">
          <a:xfrm>
            <a:off x="4724400" y="381000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Schedule</a:t>
            </a:r>
            <a:endParaRPr lang="en-US"/>
          </a:p>
        </p:txBody>
      </p:sp>
      <p:sp>
        <p:nvSpPr>
          <p:cNvPr id="24594" name="Text Box 1041"/>
          <p:cNvSpPr txBox="1">
            <a:spLocks noChangeArrowheads="1"/>
          </p:cNvSpPr>
          <p:nvPr/>
        </p:nvSpPr>
        <p:spPr bwMode="auto">
          <a:xfrm>
            <a:off x="4191000" y="2286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5" name="Text Box 1042"/>
          <p:cNvSpPr txBox="1">
            <a:spLocks noChangeArrowheads="1"/>
          </p:cNvSpPr>
          <p:nvPr/>
        </p:nvSpPr>
        <p:spPr bwMode="auto">
          <a:xfrm>
            <a:off x="2667000" y="2819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Done</a:t>
            </a:r>
            <a:endParaRPr lang="en-US"/>
          </a:p>
        </p:txBody>
      </p:sp>
      <p:sp>
        <p:nvSpPr>
          <p:cNvPr id="24596" name="Text Box 1043"/>
          <p:cNvSpPr txBox="1">
            <a:spLocks noChangeArrowheads="1"/>
          </p:cNvSpPr>
          <p:nvPr/>
        </p:nvSpPr>
        <p:spPr bwMode="auto">
          <a:xfrm>
            <a:off x="2438400" y="3810000"/>
            <a:ext cx="114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/>
              <a:t>Request</a:t>
            </a:r>
            <a:endParaRPr lang="en-US"/>
          </a:p>
        </p:txBody>
      </p:sp>
      <p:sp>
        <p:nvSpPr>
          <p:cNvPr id="24597" name="Text Box 1044"/>
          <p:cNvSpPr txBox="1">
            <a:spLocks noChangeArrowheads="1"/>
          </p:cNvSpPr>
          <p:nvPr/>
        </p:nvSpPr>
        <p:spPr bwMode="auto">
          <a:xfrm>
            <a:off x="3657600" y="44958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/>
              <a:t>Allocate</a:t>
            </a:r>
            <a:endParaRPr lang="en-US" dirty="0"/>
          </a:p>
        </p:txBody>
      </p:sp>
      <p:sp>
        <p:nvSpPr>
          <p:cNvPr id="24598" name="Freeform 1045"/>
          <p:cNvSpPr>
            <a:spLocks/>
          </p:cNvSpPr>
          <p:nvPr/>
        </p:nvSpPr>
        <p:spPr bwMode="auto">
          <a:xfrm>
            <a:off x="3708400" y="2679700"/>
            <a:ext cx="876300" cy="444500"/>
          </a:xfrm>
          <a:custGeom>
            <a:avLst/>
            <a:gdLst>
              <a:gd name="T0" fmla="*/ 282257474 w 552"/>
              <a:gd name="T1" fmla="*/ 705643641 h 280"/>
              <a:gd name="T2" fmla="*/ 161289978 w 552"/>
              <a:gd name="T3" fmla="*/ 100806231 h 280"/>
              <a:gd name="T4" fmla="*/ 1249997344 w 552"/>
              <a:gd name="T5" fmla="*/ 100806231 h 280"/>
              <a:gd name="T6" fmla="*/ 1008062451 w 552"/>
              <a:gd name="T7" fmla="*/ 705643641 h 280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280"/>
              <a:gd name="T14" fmla="*/ 552 w 552"/>
              <a:gd name="T15" fmla="*/ 280 h 2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280">
                <a:moveTo>
                  <a:pt x="112" y="280"/>
                </a:moveTo>
                <a:cubicBezTo>
                  <a:pt x="56" y="180"/>
                  <a:pt x="0" y="80"/>
                  <a:pt x="64" y="40"/>
                </a:cubicBezTo>
                <a:cubicBezTo>
                  <a:pt x="128" y="0"/>
                  <a:pt x="440" y="0"/>
                  <a:pt x="496" y="40"/>
                </a:cubicBezTo>
                <a:cubicBezTo>
                  <a:pt x="552" y="80"/>
                  <a:pt x="476" y="180"/>
                  <a:pt x="400" y="28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24599" name="Rectangle 1046"/>
          <p:cNvSpPr>
            <a:spLocks noChangeArrowheads="1"/>
          </p:cNvSpPr>
          <p:nvPr/>
        </p:nvSpPr>
        <p:spPr bwMode="auto">
          <a:xfrm>
            <a:off x="5867400" y="2209800"/>
            <a:ext cx="287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u="sng" dirty="0"/>
              <a:t>Simple State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C07E-7FE4-4EA8-8100-403ED601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14600"/>
            <a:ext cx="8229600" cy="1143000"/>
          </a:xfrm>
        </p:spPr>
        <p:txBody>
          <a:bodyPr/>
          <a:lstStyle/>
          <a:p>
            <a:r>
              <a:rPr lang="en-US" dirty="0"/>
              <a:t>Process animation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79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Where is the software?</a:t>
            </a:r>
          </a:p>
        </p:txBody>
      </p:sp>
      <p:sp>
        <p:nvSpPr>
          <p:cNvPr id="4099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400">
                <a:latin typeface="Arial" charset="0"/>
              </a:rPr>
              <a:t>Where the operating system fits in.</a:t>
            </a:r>
          </a:p>
        </p:txBody>
      </p:sp>
      <p:pic>
        <p:nvPicPr>
          <p:cNvPr id="4101" name="Picture 1029" descr="D:\b\b4\IBM\01-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1575" y="1538288"/>
            <a:ext cx="6800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0" y="0"/>
            <a:ext cx="9144000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charset="0"/>
              </a:rPr>
              <a:t>The Operating System as an Extended Machine</a:t>
            </a:r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endParaRPr lang="en-US" sz="2400">
              <a:latin typeface="Arial" charset="0"/>
            </a:endParaRPr>
          </a:p>
        </p:txBody>
      </p:sp>
      <p:pic>
        <p:nvPicPr>
          <p:cNvPr id="5125" name="Picture 1029" descr="D:\b\b4\IBM\01-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0713" y="1609725"/>
            <a:ext cx="59817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4400">
                <a:solidFill>
                  <a:schemeClr val="accent2"/>
                </a:solidFill>
              </a:rPr>
              <a:t>Abstract Machines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828800" y="3581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Program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924800" y="3581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Result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828800" y="2057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Program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7924800" y="20574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Result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1295400" y="3886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048000" y="3886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1219200" y="2514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048000" y="25146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1828800" y="54102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Program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7924800" y="5410200"/>
            <a:ext cx="9906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2000"/>
              <a:t>Result</a:t>
            </a:r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11430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2" name="AutoShape 14"/>
          <p:cNvSpPr>
            <a:spLocks noChangeArrowheads="1"/>
          </p:cNvSpPr>
          <p:nvPr/>
        </p:nvSpPr>
        <p:spPr bwMode="auto">
          <a:xfrm>
            <a:off x="30480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3" name="AutoShape 15"/>
          <p:cNvSpPr>
            <a:spLocks noChangeArrowheads="1"/>
          </p:cNvSpPr>
          <p:nvPr/>
        </p:nvSpPr>
        <p:spPr bwMode="auto">
          <a:xfrm>
            <a:off x="7315200" y="3886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 rot="-2127664">
            <a:off x="7037388" y="2601913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5" name="AutoShape 17"/>
          <p:cNvSpPr>
            <a:spLocks noChangeArrowheads="1"/>
          </p:cNvSpPr>
          <p:nvPr/>
        </p:nvSpPr>
        <p:spPr bwMode="auto">
          <a:xfrm rot="2355636">
            <a:off x="6934200" y="48006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6" name="AutoShape 18"/>
          <p:cNvSpPr>
            <a:spLocks noChangeArrowheads="1"/>
          </p:cNvSpPr>
          <p:nvPr/>
        </p:nvSpPr>
        <p:spPr bwMode="auto">
          <a:xfrm rot="2355636">
            <a:off x="5029200" y="25908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7" name="AutoShape 19"/>
          <p:cNvSpPr>
            <a:spLocks noChangeArrowheads="1"/>
          </p:cNvSpPr>
          <p:nvPr/>
        </p:nvSpPr>
        <p:spPr bwMode="auto">
          <a:xfrm rot="-2127664">
            <a:off x="5105400" y="46482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508" name="AutoShape 20"/>
          <p:cNvSpPr>
            <a:spLocks noChangeArrowheads="1"/>
          </p:cNvSpPr>
          <p:nvPr/>
        </p:nvSpPr>
        <p:spPr bwMode="auto">
          <a:xfrm>
            <a:off x="4876800" y="3810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 rot="-5400000">
            <a:off x="1838325" y="44862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/>
              <a:t>…</a:t>
            </a:r>
          </a:p>
        </p:txBody>
      </p:sp>
      <p:sp>
        <p:nvSpPr>
          <p:cNvPr id="6167" name="Text Box 22"/>
          <p:cNvSpPr txBox="1">
            <a:spLocks noChangeArrowheads="1"/>
          </p:cNvSpPr>
          <p:nvPr/>
        </p:nvSpPr>
        <p:spPr bwMode="auto">
          <a:xfrm rot="-5400000">
            <a:off x="7934325" y="44100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/>
              <a:t>…</a:t>
            </a:r>
          </a:p>
        </p:txBody>
      </p:sp>
      <p:pic>
        <p:nvPicPr>
          <p:cNvPr id="6168" name="Picture 23" descr="C:\Documents and Settings\nutt\Application Data\Microsoft\Media Catalog\Downloaded Clips\cl72\j0286464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133600"/>
            <a:ext cx="10668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9" name="AutoShape 24"/>
          <p:cNvSpPr>
            <a:spLocks noChangeArrowheads="1"/>
          </p:cNvSpPr>
          <p:nvPr/>
        </p:nvSpPr>
        <p:spPr bwMode="auto">
          <a:xfrm>
            <a:off x="762000" y="1524000"/>
            <a:ext cx="914400" cy="685800"/>
          </a:xfrm>
          <a:prstGeom prst="cloudCallout">
            <a:avLst>
              <a:gd name="adj1" fmla="val -43750"/>
              <a:gd name="adj2" fmla="val 789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ourier New" pitchFamily="-64" charset="0"/>
            </a:endParaRPr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pic>
        <p:nvPicPr>
          <p:cNvPr id="6171" name="Picture 26" descr="C:\Documents and Settings\nutt\Application Data\Microsoft\Media Catalog\Downloaded Clips\cl76\j029530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410200"/>
            <a:ext cx="11430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2" name="AutoShape 27"/>
          <p:cNvSpPr>
            <a:spLocks noChangeArrowheads="1"/>
          </p:cNvSpPr>
          <p:nvPr/>
        </p:nvSpPr>
        <p:spPr bwMode="auto">
          <a:xfrm>
            <a:off x="762000" y="4648200"/>
            <a:ext cx="914400" cy="685800"/>
          </a:xfrm>
          <a:prstGeom prst="cloudCallout">
            <a:avLst>
              <a:gd name="adj1" fmla="val -43750"/>
              <a:gd name="adj2" fmla="val 789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ourier New" pitchFamily="-64" charset="0"/>
            </a:endParaRPr>
          </a:p>
        </p:txBody>
      </p:sp>
      <p:sp>
        <p:nvSpPr>
          <p:cNvPr id="6173" name="Text Box 28"/>
          <p:cNvSpPr txBox="1">
            <a:spLocks noChangeArrowheads="1"/>
          </p:cNvSpPr>
          <p:nvPr/>
        </p:nvSpPr>
        <p:spPr bwMode="auto">
          <a:xfrm>
            <a:off x="914400" y="48006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pic>
        <p:nvPicPr>
          <p:cNvPr id="6174" name="Picture 29" descr="C:\Documents and Settings\nutt\Application Data\Microsoft\Media Catalog\Downloaded Clips\cl76\j0295758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494088"/>
            <a:ext cx="1055688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75" name="AutoShape 30"/>
          <p:cNvSpPr>
            <a:spLocks noChangeArrowheads="1"/>
          </p:cNvSpPr>
          <p:nvPr/>
        </p:nvSpPr>
        <p:spPr bwMode="auto">
          <a:xfrm>
            <a:off x="990600" y="2819400"/>
            <a:ext cx="914400" cy="685800"/>
          </a:xfrm>
          <a:prstGeom prst="cloudCallout">
            <a:avLst>
              <a:gd name="adj1" fmla="val -43750"/>
              <a:gd name="adj2" fmla="val 7893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Courier New" pitchFamily="-64" charset="0"/>
            </a:endParaRPr>
          </a:p>
        </p:txBody>
      </p:sp>
      <p:sp>
        <p:nvSpPr>
          <p:cNvPr id="6176" name="Text Box 31"/>
          <p:cNvSpPr txBox="1">
            <a:spLocks noChangeArrowheads="1"/>
          </p:cNvSpPr>
          <p:nvPr/>
        </p:nvSpPr>
        <p:spPr bwMode="auto">
          <a:xfrm>
            <a:off x="1143000" y="2971800"/>
            <a:ext cx="620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Idea</a:t>
            </a:r>
          </a:p>
        </p:txBody>
      </p:sp>
      <p:sp>
        <p:nvSpPr>
          <p:cNvPr id="6177" name="Text Box 32"/>
          <p:cNvSpPr txBox="1">
            <a:spLocks noChangeArrowheads="1"/>
          </p:cNvSpPr>
          <p:nvPr/>
        </p:nvSpPr>
        <p:spPr bwMode="auto">
          <a:xfrm>
            <a:off x="5943600" y="2362200"/>
            <a:ext cx="1071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Physical</a:t>
            </a:r>
          </a:p>
          <a:p>
            <a:pPr eaLnBrk="0" hangingPunct="0"/>
            <a:r>
              <a:rPr lang="en-US" sz="2000"/>
              <a:t>Machine</a:t>
            </a:r>
          </a:p>
        </p:txBody>
      </p:sp>
      <p:sp>
        <p:nvSpPr>
          <p:cNvPr id="6178" name="Text Box 33"/>
          <p:cNvSpPr txBox="1">
            <a:spLocks noChangeArrowheads="1"/>
          </p:cNvSpPr>
          <p:nvPr/>
        </p:nvSpPr>
        <p:spPr bwMode="auto">
          <a:xfrm>
            <a:off x="3783013" y="1143000"/>
            <a:ext cx="1169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Machines</a:t>
            </a:r>
          </a:p>
        </p:txBody>
      </p:sp>
      <p:sp>
        <p:nvSpPr>
          <p:cNvPr id="6179" name="Text Box 34"/>
          <p:cNvSpPr txBox="1">
            <a:spLocks noChangeArrowheads="1"/>
          </p:cNvSpPr>
          <p:nvPr/>
        </p:nvSpPr>
        <p:spPr bwMode="auto">
          <a:xfrm rot="-5400000">
            <a:off x="3819525" y="44862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4400" b="1"/>
              <a:t>…</a:t>
            </a:r>
          </a:p>
        </p:txBody>
      </p:sp>
      <p:pic>
        <p:nvPicPr>
          <p:cNvPr id="6180" name="Picture 35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1828800"/>
            <a:ext cx="10556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1" name="Picture 36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3200400"/>
            <a:ext cx="10556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2" name="Picture 37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5181600"/>
            <a:ext cx="105568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83" name="Picture 38" descr="C:\Documents and Settings\nutt\Application Data\Microsoft\Media Catalog\Downloaded Clips\cl59\j0223564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86400" y="3024188"/>
            <a:ext cx="1800225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>
                <a:ea typeface="ＭＳ Ｐゴシック" pitchFamily="-105" charset="-128"/>
              </a:rPr>
              <a:t>Multiprogramming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724400" y="15494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64516" name="Cloud"/>
          <p:cNvSpPr>
            <a:spLocks noChangeAspect="1" noEditPoints="1" noChangeArrowheads="1"/>
          </p:cNvSpPr>
          <p:nvPr/>
        </p:nvSpPr>
        <p:spPr bwMode="auto">
          <a:xfrm>
            <a:off x="2971800" y="2698750"/>
            <a:ext cx="3124200" cy="838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990600" y="777875"/>
            <a:ext cx="1322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 P</a:t>
            </a:r>
            <a:r>
              <a:rPr lang="en-US" sz="2000" baseline="-25000"/>
              <a:t>i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3505200" y="2851150"/>
            <a:ext cx="2370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OS Resource Sharing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638800" y="3536950"/>
            <a:ext cx="15240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867400" y="3689350"/>
            <a:ext cx="11430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/>
              <a:t>P</a:t>
            </a:r>
            <a:r>
              <a:rPr lang="en-US" sz="1600" baseline="-25000"/>
              <a:t>i </a:t>
            </a:r>
            <a:r>
              <a:rPr lang="en-US" sz="1600"/>
              <a:t>Memory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5867400" y="4222750"/>
            <a:ext cx="11430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/>
              <a:t>P</a:t>
            </a:r>
            <a:r>
              <a:rPr lang="en-US" sz="1600" baseline="-25000"/>
              <a:t>k </a:t>
            </a:r>
            <a:r>
              <a:rPr lang="en-US" sz="1600"/>
              <a:t>Memory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5867400" y="5137150"/>
            <a:ext cx="11430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r>
              <a:rPr lang="en-US" sz="1600"/>
              <a:t>P</a:t>
            </a:r>
            <a:r>
              <a:rPr lang="en-US" sz="1600" baseline="-25000"/>
              <a:t>j </a:t>
            </a:r>
            <a:r>
              <a:rPr lang="en-US" sz="1600"/>
              <a:t>Memory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172200" y="461645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/>
              <a:t>…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09800" y="5213350"/>
            <a:ext cx="2092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Time-multiplexed </a:t>
            </a:r>
          </a:p>
          <a:p>
            <a:pPr eaLnBrk="0" hangingPunct="0"/>
            <a:r>
              <a:rPr lang="en-US" sz="2000"/>
              <a:t>Physical Processor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819400" y="762000"/>
            <a:ext cx="13223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 P</a:t>
            </a:r>
            <a:r>
              <a:rPr lang="en-US" sz="2000" baseline="-25000"/>
              <a:t>j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6049963" y="777875"/>
            <a:ext cx="1358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Abstract</a:t>
            </a:r>
          </a:p>
          <a:p>
            <a:pPr eaLnBrk="0" hangingPunct="0"/>
            <a:r>
              <a:rPr lang="en-US" sz="2000"/>
              <a:t>Machine P</a:t>
            </a:r>
            <a:r>
              <a:rPr lang="en-US" sz="2000" baseline="-25000"/>
              <a:t>k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5395913" y="5959475"/>
            <a:ext cx="21478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Space-multiplexed </a:t>
            </a:r>
          </a:p>
          <a:p>
            <a:pPr eaLnBrk="0" hangingPunct="0"/>
            <a:r>
              <a:rPr lang="en-US" sz="2000"/>
              <a:t>Physical Memory</a:t>
            </a: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>
            <a:off x="2514600" y="262255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3810000" y="262255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8"/>
          <p:cNvSpPr>
            <a:spLocks noChangeShapeType="1"/>
          </p:cNvSpPr>
          <p:nvPr/>
        </p:nvSpPr>
        <p:spPr bwMode="auto">
          <a:xfrm flipH="1">
            <a:off x="5638800" y="254635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19"/>
          <p:cNvSpPr>
            <a:spLocks noChangeShapeType="1"/>
          </p:cNvSpPr>
          <p:nvPr/>
        </p:nvSpPr>
        <p:spPr bwMode="auto">
          <a:xfrm flipH="1">
            <a:off x="3657600" y="3308350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0"/>
          <p:cNvSpPr>
            <a:spLocks noChangeShapeType="1"/>
          </p:cNvSpPr>
          <p:nvPr/>
        </p:nvSpPr>
        <p:spPr bwMode="auto">
          <a:xfrm>
            <a:off x="5029200" y="330835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8214" name="Picture 21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238" y="1479550"/>
            <a:ext cx="792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5" name="Picture 22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5038" y="1479550"/>
            <a:ext cx="792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6" name="Picture 23" descr="C:\Documents and Settings\nutt\Application Data\Microsoft\Media Catalog\Downloaded Clips\cl0\BS00103_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2038" y="1479550"/>
            <a:ext cx="7921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7" name="Picture 24" descr="C:\Documents and Settings\nutt\Application Data\Microsoft\Media Catalog\Downloaded Clips\cl64\j025027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070350"/>
            <a:ext cx="16002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696200" cy="479425"/>
          </a:xfrm>
        </p:spPr>
        <p:txBody>
          <a:bodyPr>
            <a:normAutofit fontScale="90000"/>
          </a:bodyPr>
          <a:lstStyle/>
          <a:p>
            <a:r>
              <a:rPr lang="en-US" sz="3600">
                <a:ea typeface="ＭＳ Ｐゴシック" pitchFamily="-105" charset="-128"/>
              </a:rPr>
              <a:t>The OS as a Conductor</a:t>
            </a:r>
          </a:p>
        </p:txBody>
      </p:sp>
      <p:pic>
        <p:nvPicPr>
          <p:cNvPr id="7172" name="Picture 70" descr="C:\Documents and Settings\nutt\Application Data\Microsoft\Media Catalog\Downloaded Clips\cl5f\j0238268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752600"/>
            <a:ext cx="12192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1" descr="C:\Documents and Settings\nutt\Application Data\Microsoft\Media Catalog\Downloaded Clips\cl5f\j0239491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600200"/>
            <a:ext cx="12842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72" descr="C:\Documents and Settings\nutt\Application Data\Microsoft\Media Catalog\Downloaded Clips\cl5c\j023031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6400" y="2514600"/>
            <a:ext cx="1143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3" descr="C:\Documents and Settings\nutt\Application Data\Microsoft\Media Catalog\Downloaded Clips\cl0\BS00566_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2819400"/>
            <a:ext cx="1981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74" descr="C:\Documents and Settings\nutt\Application Data\Microsoft\Media Catalog\Downloaded Clips\cl77\j0299533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400" y="3429000"/>
            <a:ext cx="9128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75" descr="C:\Documents and Settings\nutt\Application Data\Microsoft\Media Catalog\Downloaded Clips\cl64\j0250279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38600" y="1371600"/>
            <a:ext cx="123825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76" descr="C:\Documents and Settings\nutt\Application Data\Microsoft\Media Catalog\Downloaded Clips\cl0\EN00760_.wm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962400" y="2438400"/>
            <a:ext cx="13763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Text Box 77"/>
          <p:cNvSpPr txBox="1">
            <a:spLocks noChangeArrowheads="1"/>
          </p:cNvSpPr>
          <p:nvPr/>
        </p:nvSpPr>
        <p:spPr bwMode="auto">
          <a:xfrm>
            <a:off x="1295400" y="5181600"/>
            <a:ext cx="6873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OS </a:t>
            </a:r>
            <a:r>
              <a:rPr lang="en-US" i="1" u="sng"/>
              <a:t>coordinates the sharing and use</a:t>
            </a:r>
            <a:r>
              <a:rPr lang="en-US"/>
              <a:t> of all the components in the computer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process</a:t>
            </a:r>
            <a:endParaRPr lang="en-IN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476375"/>
            <a:ext cx="7772400" cy="4881563"/>
          </a:xfrm>
        </p:spPr>
        <p:txBody>
          <a:bodyPr/>
          <a:lstStyle/>
          <a:p>
            <a:r>
              <a:rPr lang="en-US" dirty="0"/>
              <a:t>When the computer is powered up, it begins to execute </a:t>
            </a:r>
            <a:r>
              <a:rPr lang="en-US" b="1" dirty="0"/>
              <a:t>fetch-execute cycle </a:t>
            </a:r>
            <a:r>
              <a:rPr lang="en-US" dirty="0"/>
              <a:t>for the program that is stored in memory at the boot strap entry point</a:t>
            </a:r>
          </a:p>
          <a:p>
            <a:r>
              <a:rPr lang="en-US" dirty="0"/>
              <a:t>Hardware process is just a name to represent the iterative activity of the control unit, as it fetches and execute instructions.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execute algorithm</a:t>
            </a:r>
            <a:endParaRPr lang="en-IN" dirty="0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214414" y="1928802"/>
            <a:ext cx="6043626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PC = &lt;machine start address&gt;;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IR = memory[PC];</a:t>
            </a:r>
          </a:p>
          <a:p>
            <a:pPr eaLnBrk="0" hangingPunc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haltFlag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CLEAR;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haltFlag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 SET)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	 execute(IR);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	PC = PC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sizeof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(INSTRUCT);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	IR = memory[PC]; // fetch phase</a:t>
            </a:r>
          </a:p>
          <a:p>
            <a:pPr eaLnBrk="0" hangingPunc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21A1-69E7-48F7-8207-78E3CD63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D5F8-BA80-4FA6-AD24-32C388FB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</a:t>
            </a:r>
            <a:r>
              <a:rPr lang="en-IN" dirty="0"/>
              <a:t>E animation</a:t>
            </a:r>
          </a:p>
        </p:txBody>
      </p:sp>
    </p:spTree>
    <p:extLst>
      <p:ext uri="{BB962C8B-B14F-4D97-AF65-F5344CB8AC3E}">
        <p14:creationId xmlns:p14="http://schemas.microsoft.com/office/powerpoint/2010/main" val="54644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528</Words>
  <Application>Microsoft Office PowerPoint</Application>
  <PresentationFormat>On-screen Show (4:3)</PresentationFormat>
  <Paragraphs>121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Multiprogramming</vt:lpstr>
      <vt:lpstr>The OS as a Conductor</vt:lpstr>
      <vt:lpstr>Hardware process</vt:lpstr>
      <vt:lpstr>Fetch execute algorithm</vt:lpstr>
      <vt:lpstr>PowerPoint Presentation</vt:lpstr>
      <vt:lpstr>Algorithms, Programs, and Processes</vt:lpstr>
      <vt:lpstr>Processes</vt:lpstr>
      <vt:lpstr>Process</vt:lpstr>
      <vt:lpstr>PowerPoint Presentation</vt:lpstr>
      <vt:lpstr>Process descriptor</vt:lpstr>
      <vt:lpstr>State of a Process</vt:lpstr>
      <vt:lpstr>Process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&amp; Process management</dc:title>
  <dc:creator>user</dc:creator>
  <cp:lastModifiedBy>jayaraj</cp:lastModifiedBy>
  <cp:revision>19</cp:revision>
  <dcterms:created xsi:type="dcterms:W3CDTF">2014-09-01T11:58:34Z</dcterms:created>
  <dcterms:modified xsi:type="dcterms:W3CDTF">2023-08-07T05:28:05Z</dcterms:modified>
</cp:coreProperties>
</file>