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1" r:id="rId2"/>
    <p:sldId id="310" r:id="rId3"/>
    <p:sldId id="317" r:id="rId4"/>
    <p:sldId id="361" r:id="rId5"/>
    <p:sldId id="279" r:id="rId6"/>
    <p:sldId id="309" r:id="rId7"/>
    <p:sldId id="330" r:id="rId8"/>
    <p:sldId id="292" r:id="rId9"/>
    <p:sldId id="293" r:id="rId10"/>
    <p:sldId id="297" r:id="rId11"/>
    <p:sldId id="290" r:id="rId12"/>
    <p:sldId id="362" r:id="rId13"/>
    <p:sldId id="308" r:id="rId14"/>
    <p:sldId id="298" r:id="rId15"/>
    <p:sldId id="299" r:id="rId16"/>
    <p:sldId id="285" r:id="rId17"/>
    <p:sldId id="331" r:id="rId18"/>
    <p:sldId id="306" r:id="rId19"/>
    <p:sldId id="31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60"/>
  </p:normalViewPr>
  <p:slideViewPr>
    <p:cSldViewPr>
      <p:cViewPr varScale="1">
        <p:scale>
          <a:sx n="67" d="100"/>
          <a:sy n="67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E43AC-B322-4F7B-AE50-B9F3ACEF8B03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0F3F0-3424-4C62-B9F7-60BD1BCC4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algn="r"/>
            <a:fld id="{F305C741-569B-4694-B59A-46BB13DA5744}" type="slidenum">
              <a:rPr lang="en-US" sz="1200">
                <a:latin typeface="Arial" charset="0"/>
              </a:rPr>
              <a:pPr algn="r"/>
              <a:t>1</a:t>
            </a:fld>
            <a:endParaRPr lang="en-US" sz="1200">
              <a:latin typeface="Arial" charset="0"/>
            </a:endParaRPr>
          </a:p>
        </p:txBody>
      </p:sp>
      <p:sp>
        <p:nvSpPr>
          <p:cNvPr id="11267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8" name="Rectangle 102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D4E94-67A0-48DE-9904-C7F2B99EAE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Execution of the collection of tasks - Managed by the Linux kernel</a:t>
            </a:r>
          </a:p>
          <a:p>
            <a:pPr eaLnBrk="1" hangingPunct="1"/>
            <a:r>
              <a:rPr lang="en-US"/>
              <a:t>Struct task_struct is created when a process is created and it is “tied” into the list of tasks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20B53-BC50-47DE-A233-AA4D68830CE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Transitions from one state to another</a:t>
            </a:r>
          </a:p>
          <a:p>
            <a:pPr eaLnBrk="1" hangingPunct="1"/>
            <a:r>
              <a:rPr lang="en-US"/>
              <a:t>Running - request -&gt; either get resource &amp; continue running or not get resource &amp; block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484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B825-798D-4CD0-8103-A4A2D94E15E6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ChangeArrowheads="1"/>
          </p:cNvSpPr>
          <p:nvPr/>
        </p:nvSpPr>
        <p:spPr bwMode="auto">
          <a:xfrm>
            <a:off x="685800" y="350838"/>
            <a:ext cx="77724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2400" dirty="0">
                <a:latin typeface="Arial" charset="0"/>
              </a:rPr>
              <a:t>OPERATING SYSTEM</a:t>
            </a:r>
            <a:br>
              <a:rPr lang="en-US" sz="2400" dirty="0">
                <a:latin typeface="Arial" charset="0"/>
              </a:rPr>
            </a:br>
            <a:br>
              <a:rPr lang="en-US" sz="1800" dirty="0">
                <a:latin typeface="Arial" charset="0"/>
              </a:rPr>
            </a:br>
            <a:br>
              <a:rPr lang="en-US" sz="4400" dirty="0">
                <a:solidFill>
                  <a:srgbClr val="FF0000"/>
                </a:solidFill>
                <a:latin typeface="Arial" charset="0"/>
              </a:rPr>
            </a:br>
            <a:br>
              <a:rPr lang="en-US" sz="3600" dirty="0">
                <a:solidFill>
                  <a:srgbClr val="FF0000"/>
                </a:solidFill>
                <a:latin typeface="Arial" charset="0"/>
              </a:rPr>
            </a:br>
            <a:r>
              <a:rPr lang="en-US" sz="3600" dirty="0">
                <a:solidFill>
                  <a:srgbClr val="FF0000"/>
                </a:solidFill>
                <a:latin typeface="Arial" charset="0"/>
              </a:rPr>
              <a:t>Process and Process Context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Linux Process Descriptor</a:t>
            </a:r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90800" y="990600"/>
            <a:ext cx="4686300" cy="5334000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State of a Process</a:t>
            </a:r>
          </a:p>
        </p:txBody>
      </p:sp>
      <p:sp>
        <p:nvSpPr>
          <p:cNvPr id="24580" name="Rectangle 1027"/>
          <p:cNvSpPr>
            <a:spLocks noChangeArrowheads="1"/>
          </p:cNvSpPr>
          <p:nvPr/>
        </p:nvSpPr>
        <p:spPr bwMode="auto">
          <a:xfrm>
            <a:off x="677863" y="1230313"/>
            <a:ext cx="76279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State Variable</a:t>
            </a:r>
            <a:r>
              <a:rPr lang="en-US" dirty="0"/>
              <a:t> - summary status of the process/thread which is located in descriptor</a:t>
            </a:r>
          </a:p>
          <a:p>
            <a:endParaRPr lang="en-US" dirty="0"/>
          </a:p>
        </p:txBody>
      </p:sp>
      <p:sp>
        <p:nvSpPr>
          <p:cNvPr id="24581" name="Oval 1028"/>
          <p:cNvSpPr>
            <a:spLocks noChangeArrowheads="1"/>
          </p:cNvSpPr>
          <p:nvPr/>
        </p:nvSpPr>
        <p:spPr bwMode="auto">
          <a:xfrm>
            <a:off x="3810000" y="30480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82" name="Oval 1029"/>
          <p:cNvSpPr>
            <a:spLocks noChangeArrowheads="1"/>
          </p:cNvSpPr>
          <p:nvPr/>
        </p:nvSpPr>
        <p:spPr bwMode="auto">
          <a:xfrm>
            <a:off x="5029200" y="46482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83" name="Oval 1030"/>
          <p:cNvSpPr>
            <a:spLocks noChangeArrowheads="1"/>
          </p:cNvSpPr>
          <p:nvPr/>
        </p:nvSpPr>
        <p:spPr bwMode="auto">
          <a:xfrm>
            <a:off x="2590800" y="46482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84" name="Line 1031"/>
          <p:cNvSpPr>
            <a:spLocks noChangeShapeType="1"/>
          </p:cNvSpPr>
          <p:nvPr/>
        </p:nvSpPr>
        <p:spPr bwMode="auto">
          <a:xfrm flipH="1" flipV="1">
            <a:off x="4267200" y="3581400"/>
            <a:ext cx="9144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1032"/>
          <p:cNvSpPr>
            <a:spLocks noChangeShapeType="1"/>
          </p:cNvSpPr>
          <p:nvPr/>
        </p:nvSpPr>
        <p:spPr bwMode="auto">
          <a:xfrm flipH="1">
            <a:off x="3124200" y="3581400"/>
            <a:ext cx="838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33"/>
          <p:cNvSpPr>
            <a:spLocks noChangeShapeType="1"/>
          </p:cNvSpPr>
          <p:nvPr/>
        </p:nvSpPr>
        <p:spPr bwMode="auto">
          <a:xfrm>
            <a:off x="3200400" y="49530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034"/>
          <p:cNvSpPr>
            <a:spLocks noChangeShapeType="1"/>
          </p:cNvSpPr>
          <p:nvPr/>
        </p:nvSpPr>
        <p:spPr bwMode="auto">
          <a:xfrm flipH="1">
            <a:off x="2895600" y="3352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035"/>
          <p:cNvSpPr>
            <a:spLocks noChangeShapeType="1"/>
          </p:cNvSpPr>
          <p:nvPr/>
        </p:nvSpPr>
        <p:spPr bwMode="auto">
          <a:xfrm flipH="1">
            <a:off x="5638800" y="495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Text Box 1036"/>
          <p:cNvSpPr txBox="1">
            <a:spLocks noChangeArrowheads="1"/>
          </p:cNvSpPr>
          <p:nvPr/>
        </p:nvSpPr>
        <p:spPr bwMode="auto">
          <a:xfrm>
            <a:off x="4860925" y="522287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Ready</a:t>
            </a:r>
            <a:endParaRPr lang="en-US"/>
          </a:p>
        </p:txBody>
      </p:sp>
      <p:sp>
        <p:nvSpPr>
          <p:cNvPr id="24590" name="Text Box 1037"/>
          <p:cNvSpPr txBox="1">
            <a:spLocks noChangeArrowheads="1"/>
          </p:cNvSpPr>
          <p:nvPr/>
        </p:nvSpPr>
        <p:spPr bwMode="auto">
          <a:xfrm>
            <a:off x="2209800" y="5257800"/>
            <a:ext cx="1233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Blocked</a:t>
            </a:r>
            <a:endParaRPr lang="en-US"/>
          </a:p>
        </p:txBody>
      </p:sp>
      <p:sp>
        <p:nvSpPr>
          <p:cNvPr id="24591" name="Text Box 1038"/>
          <p:cNvSpPr txBox="1">
            <a:spLocks noChangeArrowheads="1"/>
          </p:cNvSpPr>
          <p:nvPr/>
        </p:nvSpPr>
        <p:spPr bwMode="auto">
          <a:xfrm>
            <a:off x="4419600" y="3124200"/>
            <a:ext cx="1319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Running</a:t>
            </a:r>
            <a:endParaRPr lang="en-US"/>
          </a:p>
        </p:txBody>
      </p:sp>
      <p:sp>
        <p:nvSpPr>
          <p:cNvPr id="24592" name="Text Box 1039"/>
          <p:cNvSpPr txBox="1">
            <a:spLocks noChangeArrowheads="1"/>
          </p:cNvSpPr>
          <p:nvPr/>
        </p:nvSpPr>
        <p:spPr bwMode="auto">
          <a:xfrm>
            <a:off x="6003925" y="4384675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Start</a:t>
            </a:r>
            <a:endParaRPr lang="en-US"/>
          </a:p>
        </p:txBody>
      </p:sp>
      <p:sp>
        <p:nvSpPr>
          <p:cNvPr id="24593" name="Text Box 1040"/>
          <p:cNvSpPr txBox="1">
            <a:spLocks noChangeArrowheads="1"/>
          </p:cNvSpPr>
          <p:nvPr/>
        </p:nvSpPr>
        <p:spPr bwMode="auto">
          <a:xfrm>
            <a:off x="4724400" y="38100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Schedule</a:t>
            </a:r>
            <a:endParaRPr lang="en-US"/>
          </a:p>
        </p:txBody>
      </p:sp>
      <p:sp>
        <p:nvSpPr>
          <p:cNvPr id="24594" name="Text Box 1041"/>
          <p:cNvSpPr txBox="1">
            <a:spLocks noChangeArrowheads="1"/>
          </p:cNvSpPr>
          <p:nvPr/>
        </p:nvSpPr>
        <p:spPr bwMode="auto">
          <a:xfrm>
            <a:off x="4191000" y="22860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Request</a:t>
            </a:r>
            <a:endParaRPr lang="en-US"/>
          </a:p>
        </p:txBody>
      </p:sp>
      <p:sp>
        <p:nvSpPr>
          <p:cNvPr id="24595" name="Text Box 1042"/>
          <p:cNvSpPr txBox="1">
            <a:spLocks noChangeArrowheads="1"/>
          </p:cNvSpPr>
          <p:nvPr/>
        </p:nvSpPr>
        <p:spPr bwMode="auto">
          <a:xfrm>
            <a:off x="2667000" y="28194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Done</a:t>
            </a:r>
            <a:endParaRPr lang="en-US"/>
          </a:p>
        </p:txBody>
      </p:sp>
      <p:sp>
        <p:nvSpPr>
          <p:cNvPr id="24596" name="Text Box 1043"/>
          <p:cNvSpPr txBox="1">
            <a:spLocks noChangeArrowheads="1"/>
          </p:cNvSpPr>
          <p:nvPr/>
        </p:nvSpPr>
        <p:spPr bwMode="auto">
          <a:xfrm>
            <a:off x="2438400" y="38100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Request</a:t>
            </a:r>
            <a:endParaRPr lang="en-US"/>
          </a:p>
        </p:txBody>
      </p:sp>
      <p:sp>
        <p:nvSpPr>
          <p:cNvPr id="24597" name="Text Box 1044"/>
          <p:cNvSpPr txBox="1">
            <a:spLocks noChangeArrowheads="1"/>
          </p:cNvSpPr>
          <p:nvPr/>
        </p:nvSpPr>
        <p:spPr bwMode="auto">
          <a:xfrm>
            <a:off x="3657600" y="4495800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Allocate</a:t>
            </a:r>
            <a:endParaRPr lang="en-US"/>
          </a:p>
        </p:txBody>
      </p:sp>
      <p:sp>
        <p:nvSpPr>
          <p:cNvPr id="24598" name="Freeform 1045"/>
          <p:cNvSpPr>
            <a:spLocks/>
          </p:cNvSpPr>
          <p:nvPr/>
        </p:nvSpPr>
        <p:spPr bwMode="auto">
          <a:xfrm>
            <a:off x="3708400" y="2679700"/>
            <a:ext cx="876300" cy="444500"/>
          </a:xfrm>
          <a:custGeom>
            <a:avLst/>
            <a:gdLst>
              <a:gd name="T0" fmla="*/ 282257474 w 552"/>
              <a:gd name="T1" fmla="*/ 705643641 h 280"/>
              <a:gd name="T2" fmla="*/ 161289978 w 552"/>
              <a:gd name="T3" fmla="*/ 100806231 h 280"/>
              <a:gd name="T4" fmla="*/ 1249997344 w 552"/>
              <a:gd name="T5" fmla="*/ 100806231 h 280"/>
              <a:gd name="T6" fmla="*/ 1008062451 w 552"/>
              <a:gd name="T7" fmla="*/ 705643641 h 280"/>
              <a:gd name="T8" fmla="*/ 0 60000 65536"/>
              <a:gd name="T9" fmla="*/ 0 60000 65536"/>
              <a:gd name="T10" fmla="*/ 0 60000 65536"/>
              <a:gd name="T11" fmla="*/ 0 60000 65536"/>
              <a:gd name="T12" fmla="*/ 0 w 552"/>
              <a:gd name="T13" fmla="*/ 0 h 280"/>
              <a:gd name="T14" fmla="*/ 552 w 552"/>
              <a:gd name="T15" fmla="*/ 280 h 2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2" h="280">
                <a:moveTo>
                  <a:pt x="112" y="280"/>
                </a:moveTo>
                <a:cubicBezTo>
                  <a:pt x="56" y="180"/>
                  <a:pt x="0" y="80"/>
                  <a:pt x="64" y="40"/>
                </a:cubicBezTo>
                <a:cubicBezTo>
                  <a:pt x="128" y="0"/>
                  <a:pt x="440" y="0"/>
                  <a:pt x="496" y="40"/>
                </a:cubicBezTo>
                <a:cubicBezTo>
                  <a:pt x="552" y="80"/>
                  <a:pt x="476" y="180"/>
                  <a:pt x="400" y="28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4599" name="Rectangle 1046"/>
          <p:cNvSpPr>
            <a:spLocks noChangeArrowheads="1"/>
          </p:cNvSpPr>
          <p:nvPr/>
        </p:nvSpPr>
        <p:spPr bwMode="auto">
          <a:xfrm>
            <a:off x="5867400" y="2209800"/>
            <a:ext cx="287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u="sng" dirty="0"/>
              <a:t>Simple State Diagram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3200" b="1">
                <a:solidFill>
                  <a:schemeClr val="tx2"/>
                </a:solidFill>
              </a:rPr>
              <a:t>Process State</a:t>
            </a:r>
            <a:br>
              <a:rPr lang="en-US" altLang="zh-TW" sz="3200" b="1">
                <a:solidFill>
                  <a:schemeClr val="tx2"/>
                </a:solidFill>
              </a:rPr>
            </a:br>
            <a:endParaRPr lang="en-US" altLang="zh-TW" sz="3200" b="1">
              <a:solidFill>
                <a:schemeClr val="tx2"/>
              </a:solidFill>
            </a:endParaRPr>
          </a:p>
        </p:txBody>
      </p:sp>
      <p:sp>
        <p:nvSpPr>
          <p:cNvPr id="55299" name="AutoShape 4"/>
          <p:cNvSpPr>
            <a:spLocks noChangeArrowheads="1"/>
          </p:cNvSpPr>
          <p:nvPr/>
        </p:nvSpPr>
        <p:spPr bwMode="auto">
          <a:xfrm>
            <a:off x="685800" y="3048000"/>
            <a:ext cx="1219200" cy="1219200"/>
          </a:xfrm>
          <a:prstGeom prst="wedgeEllipseCallout">
            <a:avLst>
              <a:gd name="adj1" fmla="val -6903"/>
              <a:gd name="adj2" fmla="val 24611"/>
            </a:avLst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/>
              <a:t>ready</a:t>
            </a:r>
          </a:p>
        </p:txBody>
      </p:sp>
      <p:sp>
        <p:nvSpPr>
          <p:cNvPr id="55300" name="AutoShape 5"/>
          <p:cNvSpPr>
            <a:spLocks noChangeArrowheads="1"/>
          </p:cNvSpPr>
          <p:nvPr/>
        </p:nvSpPr>
        <p:spPr bwMode="auto">
          <a:xfrm>
            <a:off x="2819400" y="1524000"/>
            <a:ext cx="1371600" cy="1295400"/>
          </a:xfrm>
          <a:prstGeom prst="wedgeEllipseCallout">
            <a:avLst>
              <a:gd name="adj1" fmla="val 7060"/>
              <a:gd name="adj2" fmla="val 24880"/>
            </a:avLst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/>
              <a:t>stopped</a:t>
            </a:r>
          </a:p>
        </p:txBody>
      </p:sp>
      <p:sp>
        <p:nvSpPr>
          <p:cNvPr id="55301" name="AutoShape 6"/>
          <p:cNvSpPr>
            <a:spLocks noChangeArrowheads="1"/>
          </p:cNvSpPr>
          <p:nvPr/>
        </p:nvSpPr>
        <p:spPr bwMode="auto">
          <a:xfrm>
            <a:off x="2971800" y="4648200"/>
            <a:ext cx="1600200" cy="1371600"/>
          </a:xfrm>
          <a:prstGeom prst="wedgeEllipseCallout">
            <a:avLst>
              <a:gd name="adj1" fmla="val -43551"/>
              <a:gd name="adj2" fmla="val 9606"/>
            </a:avLst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/>
              <a:t>suspended</a:t>
            </a:r>
          </a:p>
        </p:txBody>
      </p:sp>
      <p:sp>
        <p:nvSpPr>
          <p:cNvPr id="55302" name="AutoShape 7"/>
          <p:cNvSpPr>
            <a:spLocks noChangeArrowheads="1"/>
          </p:cNvSpPr>
          <p:nvPr/>
        </p:nvSpPr>
        <p:spPr bwMode="auto">
          <a:xfrm>
            <a:off x="4724400" y="2971800"/>
            <a:ext cx="1600200" cy="1295400"/>
          </a:xfrm>
          <a:prstGeom prst="wedgeEllipseCallout">
            <a:avLst>
              <a:gd name="adj1" fmla="val 12500"/>
              <a:gd name="adj2" fmla="val 5884"/>
            </a:avLst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/>
              <a:t>executing</a:t>
            </a:r>
          </a:p>
        </p:txBody>
      </p:sp>
      <p:sp>
        <p:nvSpPr>
          <p:cNvPr id="55303" name="AutoShape 8"/>
          <p:cNvSpPr>
            <a:spLocks noChangeArrowheads="1"/>
          </p:cNvSpPr>
          <p:nvPr/>
        </p:nvSpPr>
        <p:spPr bwMode="auto">
          <a:xfrm>
            <a:off x="7620000" y="2971800"/>
            <a:ext cx="1295400" cy="1295400"/>
          </a:xfrm>
          <a:prstGeom prst="wedgeEllipseCallout">
            <a:avLst>
              <a:gd name="adj1" fmla="val -21079"/>
              <a:gd name="adj2" fmla="val 17648"/>
            </a:avLst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/>
              <a:t>zombie</a:t>
            </a:r>
          </a:p>
        </p:txBody>
      </p:sp>
      <p:sp>
        <p:nvSpPr>
          <p:cNvPr id="55304" name="Line 9"/>
          <p:cNvSpPr>
            <a:spLocks noChangeShapeType="1"/>
          </p:cNvSpPr>
          <p:nvPr/>
        </p:nvSpPr>
        <p:spPr bwMode="auto">
          <a:xfrm>
            <a:off x="1143000" y="1524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305" name="AutoShape 10"/>
          <p:cNvCxnSpPr>
            <a:cxnSpLocks noChangeShapeType="1"/>
            <a:stCxn id="55300" idx="2"/>
            <a:endCxn id="55299" idx="0"/>
          </p:cNvCxnSpPr>
          <p:nvPr/>
        </p:nvCxnSpPr>
        <p:spPr bwMode="auto">
          <a:xfrm rot="10800000" flipV="1">
            <a:off x="1295400" y="2171700"/>
            <a:ext cx="1524000" cy="876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5306" name="AutoShape 11"/>
          <p:cNvCxnSpPr>
            <a:cxnSpLocks noChangeShapeType="1"/>
            <a:stCxn id="55301" idx="2"/>
            <a:endCxn id="55299" idx="4"/>
          </p:cNvCxnSpPr>
          <p:nvPr/>
        </p:nvCxnSpPr>
        <p:spPr bwMode="auto">
          <a:xfrm rot="10800000">
            <a:off x="1295400" y="4267200"/>
            <a:ext cx="1676400" cy="1066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5307" name="Freeform 12"/>
          <p:cNvSpPr>
            <a:spLocks/>
          </p:cNvSpPr>
          <p:nvPr/>
        </p:nvSpPr>
        <p:spPr bwMode="auto">
          <a:xfrm>
            <a:off x="1905000" y="3352800"/>
            <a:ext cx="2819400" cy="304800"/>
          </a:xfrm>
          <a:custGeom>
            <a:avLst/>
            <a:gdLst>
              <a:gd name="T0" fmla="*/ 0 w 1392"/>
              <a:gd name="T1" fmla="*/ 288 h 288"/>
              <a:gd name="T2" fmla="*/ 672 w 1392"/>
              <a:gd name="T3" fmla="*/ 0 h 288"/>
              <a:gd name="T4" fmla="*/ 1392 w 1392"/>
              <a:gd name="T5" fmla="*/ 288 h 288"/>
              <a:gd name="T6" fmla="*/ 0 60000 65536"/>
              <a:gd name="T7" fmla="*/ 0 60000 65536"/>
              <a:gd name="T8" fmla="*/ 0 60000 65536"/>
              <a:gd name="T9" fmla="*/ 0 w 1392"/>
              <a:gd name="T10" fmla="*/ 0 h 288"/>
              <a:gd name="T11" fmla="*/ 1392 w 139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288">
                <a:moveTo>
                  <a:pt x="0" y="288"/>
                </a:moveTo>
                <a:cubicBezTo>
                  <a:pt x="220" y="144"/>
                  <a:pt x="440" y="0"/>
                  <a:pt x="672" y="0"/>
                </a:cubicBezTo>
                <a:cubicBezTo>
                  <a:pt x="904" y="0"/>
                  <a:pt x="1148" y="144"/>
                  <a:pt x="139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IN"/>
          </a:p>
        </p:txBody>
      </p:sp>
      <p:cxnSp>
        <p:nvCxnSpPr>
          <p:cNvPr id="55308" name="AutoShape 13"/>
          <p:cNvCxnSpPr>
            <a:cxnSpLocks noChangeShapeType="1"/>
            <a:stCxn id="55302" idx="0"/>
            <a:endCxn id="55300" idx="6"/>
          </p:cNvCxnSpPr>
          <p:nvPr/>
        </p:nvCxnSpPr>
        <p:spPr bwMode="auto">
          <a:xfrm rot="5400000" flipH="1">
            <a:off x="4457700" y="1905000"/>
            <a:ext cx="800100" cy="1333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5309" name="AutoShape 14"/>
          <p:cNvCxnSpPr>
            <a:cxnSpLocks noChangeShapeType="1"/>
            <a:stCxn id="55302" idx="4"/>
            <a:endCxn id="55301" idx="6"/>
          </p:cNvCxnSpPr>
          <p:nvPr/>
        </p:nvCxnSpPr>
        <p:spPr bwMode="auto">
          <a:xfrm rot="5400000">
            <a:off x="4514850" y="4324350"/>
            <a:ext cx="1066800" cy="952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5310" name="AutoShape 15"/>
          <p:cNvCxnSpPr>
            <a:cxnSpLocks noChangeShapeType="1"/>
            <a:stCxn id="55302" idx="6"/>
            <a:endCxn id="55303" idx="2"/>
          </p:cNvCxnSpPr>
          <p:nvPr/>
        </p:nvCxnSpPr>
        <p:spPr bwMode="auto">
          <a:xfrm>
            <a:off x="6324600" y="3619500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5311" name="Text Box 16"/>
          <p:cNvSpPr txBox="1">
            <a:spLocks noChangeArrowheads="1"/>
          </p:cNvSpPr>
          <p:nvPr/>
        </p:nvSpPr>
        <p:spPr bwMode="auto">
          <a:xfrm>
            <a:off x="365125" y="1870075"/>
            <a:ext cx="1163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66"/>
                </a:solidFill>
              </a:rPr>
              <a:t>creation</a:t>
            </a:r>
          </a:p>
        </p:txBody>
      </p:sp>
      <p:sp>
        <p:nvSpPr>
          <p:cNvPr id="55312" name="Freeform 17"/>
          <p:cNvSpPr>
            <a:spLocks/>
          </p:cNvSpPr>
          <p:nvPr/>
        </p:nvSpPr>
        <p:spPr bwMode="auto">
          <a:xfrm>
            <a:off x="1905000" y="3810000"/>
            <a:ext cx="2819400" cy="381000"/>
          </a:xfrm>
          <a:custGeom>
            <a:avLst/>
            <a:gdLst>
              <a:gd name="T0" fmla="*/ 1776 w 1776"/>
              <a:gd name="T1" fmla="*/ 48 h 248"/>
              <a:gd name="T2" fmla="*/ 960 w 1776"/>
              <a:gd name="T3" fmla="*/ 240 h 248"/>
              <a:gd name="T4" fmla="*/ 0 w 1776"/>
              <a:gd name="T5" fmla="*/ 0 h 248"/>
              <a:gd name="T6" fmla="*/ 0 60000 65536"/>
              <a:gd name="T7" fmla="*/ 0 60000 65536"/>
              <a:gd name="T8" fmla="*/ 0 60000 65536"/>
              <a:gd name="T9" fmla="*/ 0 w 1776"/>
              <a:gd name="T10" fmla="*/ 0 h 248"/>
              <a:gd name="T11" fmla="*/ 1776 w 1776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248">
                <a:moveTo>
                  <a:pt x="1776" y="48"/>
                </a:moveTo>
                <a:cubicBezTo>
                  <a:pt x="1516" y="148"/>
                  <a:pt x="1256" y="248"/>
                  <a:pt x="960" y="240"/>
                </a:cubicBezTo>
                <a:cubicBezTo>
                  <a:pt x="664" y="232"/>
                  <a:pt x="332" y="1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5313" name="Text Box 18"/>
          <p:cNvSpPr txBox="1">
            <a:spLocks noChangeArrowheads="1"/>
          </p:cNvSpPr>
          <p:nvPr/>
        </p:nvSpPr>
        <p:spPr bwMode="auto">
          <a:xfrm>
            <a:off x="1676400" y="2212975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66"/>
                </a:solidFill>
              </a:rPr>
              <a:t>signal</a:t>
            </a:r>
          </a:p>
        </p:txBody>
      </p:sp>
      <p:sp>
        <p:nvSpPr>
          <p:cNvPr id="55314" name="Text Box 19"/>
          <p:cNvSpPr txBox="1">
            <a:spLocks noChangeArrowheads="1"/>
          </p:cNvSpPr>
          <p:nvPr/>
        </p:nvSpPr>
        <p:spPr bwMode="auto">
          <a:xfrm>
            <a:off x="4876800" y="2212975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66"/>
                </a:solidFill>
              </a:rPr>
              <a:t>signal</a:t>
            </a:r>
          </a:p>
        </p:txBody>
      </p:sp>
      <p:sp>
        <p:nvSpPr>
          <p:cNvPr id="55315" name="Text Box 20"/>
          <p:cNvSpPr txBox="1">
            <a:spLocks noChangeArrowheads="1"/>
          </p:cNvSpPr>
          <p:nvPr/>
        </p:nvSpPr>
        <p:spPr bwMode="auto">
          <a:xfrm>
            <a:off x="2667000" y="3508375"/>
            <a:ext cx="150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66"/>
                </a:solidFill>
              </a:rPr>
              <a:t>scheduling</a:t>
            </a:r>
          </a:p>
        </p:txBody>
      </p:sp>
      <p:sp>
        <p:nvSpPr>
          <p:cNvPr id="55316" name="Text Box 21"/>
          <p:cNvSpPr txBox="1">
            <a:spLocks noChangeArrowheads="1"/>
          </p:cNvSpPr>
          <p:nvPr/>
        </p:nvSpPr>
        <p:spPr bwMode="auto">
          <a:xfrm>
            <a:off x="4419600" y="4575175"/>
            <a:ext cx="182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66"/>
                </a:solidFill>
              </a:rPr>
              <a:t>input / output</a:t>
            </a:r>
          </a:p>
        </p:txBody>
      </p:sp>
      <p:sp>
        <p:nvSpPr>
          <p:cNvPr id="55317" name="Text Box 22"/>
          <p:cNvSpPr txBox="1">
            <a:spLocks noChangeArrowheads="1"/>
          </p:cNvSpPr>
          <p:nvPr/>
        </p:nvSpPr>
        <p:spPr bwMode="auto">
          <a:xfrm>
            <a:off x="762000" y="4800600"/>
            <a:ext cx="1824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66"/>
                </a:solidFill>
              </a:rPr>
              <a:t>end of</a:t>
            </a:r>
          </a:p>
          <a:p>
            <a:r>
              <a:rPr lang="en-US" altLang="zh-TW">
                <a:solidFill>
                  <a:srgbClr val="000066"/>
                </a:solidFill>
              </a:rPr>
              <a:t>input / output</a:t>
            </a:r>
          </a:p>
        </p:txBody>
      </p:sp>
      <p:sp>
        <p:nvSpPr>
          <p:cNvPr id="55318" name="Text Box 23"/>
          <p:cNvSpPr txBox="1">
            <a:spLocks noChangeArrowheads="1"/>
          </p:cNvSpPr>
          <p:nvPr/>
        </p:nvSpPr>
        <p:spPr bwMode="auto">
          <a:xfrm>
            <a:off x="6248400" y="2895600"/>
            <a:ext cx="1585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66"/>
                </a:solidFill>
              </a:rPr>
              <a:t>termination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management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214438"/>
            <a:ext cx="7772400" cy="48815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The process manager creates the environment in which </a:t>
            </a:r>
            <a:r>
              <a:rPr lang="en-US" sz="3200" b="1" kern="0" dirty="0">
                <a:latin typeface="+mn-lt"/>
              </a:rPr>
              <a:t>multiple processes co-exist</a:t>
            </a:r>
            <a:r>
              <a:rPr lang="en-US" sz="3200" kern="0" dirty="0">
                <a:latin typeface="+mn-lt"/>
              </a:rPr>
              <a:t>, each with own abstract machine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When hardware process begin to execute OS code, it will execute an algorithm that </a:t>
            </a:r>
            <a:r>
              <a:rPr lang="en-US" sz="3200" b="1" kern="0" dirty="0">
                <a:latin typeface="+mn-lt"/>
              </a:rPr>
              <a:t>switches</a:t>
            </a:r>
            <a:r>
              <a:rPr lang="en-US" sz="3200" kern="0" dirty="0">
                <a:latin typeface="+mn-lt"/>
              </a:rPr>
              <a:t> the hardware process from one context to another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These </a:t>
            </a:r>
            <a:r>
              <a:rPr lang="en-US" sz="3200" b="1" kern="0" dirty="0">
                <a:latin typeface="+mn-lt"/>
              </a:rPr>
              <a:t>Context switches </a:t>
            </a:r>
            <a:r>
              <a:rPr lang="en-US" sz="3200" kern="0" dirty="0">
                <a:latin typeface="+mn-lt"/>
              </a:rPr>
              <a:t>can occur when ever OS gets control of the processor.</a:t>
            </a:r>
            <a:endParaRPr lang="en-IN" sz="3200" kern="0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The context of a process consists of the contents of its (user) address space and the contents of hardware registers and kernel data structures that relate to the process.</a:t>
            </a:r>
          </a:p>
          <a:p>
            <a:r>
              <a:rPr lang="en-US" dirty="0"/>
              <a:t>Formally, the context of a process is the union of its </a:t>
            </a:r>
            <a:r>
              <a:rPr lang="en-US" b="1" dirty="0"/>
              <a:t>user-level context ; register context , and system -level context </a:t>
            </a:r>
            <a:r>
              <a:rPr lang="en-US" dirty="0"/>
              <a:t>. </a:t>
            </a:r>
          </a:p>
          <a:p>
            <a:r>
              <a:rPr lang="en-US" dirty="0"/>
              <a:t>The user-level context consists of the process</a:t>
            </a:r>
          </a:p>
          <a:p>
            <a:pPr lvl="1"/>
            <a:r>
              <a:rPr lang="en-US" dirty="0"/>
              <a:t>text, data, user stack, and shared memory that occupy the virtual address space of the process.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register context consists of the following component</a:t>
            </a:r>
          </a:p>
          <a:p>
            <a:pPr lvl="2"/>
            <a:r>
              <a:rPr lang="en-US" dirty="0"/>
              <a:t>The program counter specifies the address of the next instruction the CPU will execute;</a:t>
            </a:r>
          </a:p>
          <a:p>
            <a:pPr lvl="2"/>
            <a:r>
              <a:rPr lang="en-US" dirty="0"/>
              <a:t>The processor status register (PS) specifies the hardware status of the machine as it relates to the process.</a:t>
            </a:r>
          </a:p>
          <a:p>
            <a:pPr lvl="2"/>
            <a:r>
              <a:rPr lang="en-US" dirty="0"/>
              <a:t>The stack pointer contains the current address of the next entry in the kernel or user stack, determined by the mode of execution.</a:t>
            </a:r>
          </a:p>
          <a:p>
            <a:pPr lvl="2"/>
            <a:r>
              <a:rPr lang="en-US" dirty="0"/>
              <a:t>The general-purpose registers contain data generated by the process during its execution.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Context Switch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the kernel decides that it should execute another process, it does a </a:t>
            </a:r>
            <a:r>
              <a:rPr lang="en-US" b="1" dirty="0"/>
              <a:t>context switch</a:t>
            </a:r>
            <a:r>
              <a:rPr lang="en-US" dirty="0"/>
              <a:t>, so that the system executes in the context of the other process</a:t>
            </a:r>
          </a:p>
          <a:p>
            <a:r>
              <a:rPr lang="en-US" dirty="0"/>
              <a:t>When doing a context switch, the kernel saves </a:t>
            </a:r>
            <a:r>
              <a:rPr lang="en-US" b="1" dirty="0"/>
              <a:t>enough information so that it can later switch back to the first process and resume its execution.</a:t>
            </a:r>
          </a:p>
          <a:p>
            <a:r>
              <a:rPr lang="en-US" dirty="0"/>
              <a:t>the kernel saves the context of a process whenever it pushes a new system context layer.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Context Switching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2743200"/>
            <a:ext cx="3276600" cy="2457450"/>
            <a:chOff x="1104" y="1104"/>
            <a:chExt cx="3456" cy="2592"/>
          </a:xfrm>
        </p:grpSpPr>
        <p:sp>
          <p:nvSpPr>
            <p:cNvPr id="12312" name="Rectangle 4"/>
            <p:cNvSpPr>
              <a:spLocks noChangeArrowheads="1"/>
            </p:cNvSpPr>
            <p:nvPr/>
          </p:nvSpPr>
          <p:spPr bwMode="auto">
            <a:xfrm>
              <a:off x="1296" y="1824"/>
              <a:ext cx="62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3" name="Rectangle 5"/>
            <p:cNvSpPr>
              <a:spLocks noChangeArrowheads="1"/>
            </p:cNvSpPr>
            <p:nvPr/>
          </p:nvSpPr>
          <p:spPr bwMode="auto">
            <a:xfrm>
              <a:off x="1296" y="2016"/>
              <a:ext cx="62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4" name="Rectangle 6"/>
            <p:cNvSpPr>
              <a:spLocks noChangeArrowheads="1"/>
            </p:cNvSpPr>
            <p:nvPr/>
          </p:nvSpPr>
          <p:spPr bwMode="auto">
            <a:xfrm>
              <a:off x="1296" y="2400"/>
              <a:ext cx="62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5" name="Rectangle 7"/>
            <p:cNvSpPr>
              <a:spLocks noChangeArrowheads="1"/>
            </p:cNvSpPr>
            <p:nvPr/>
          </p:nvSpPr>
          <p:spPr bwMode="auto">
            <a:xfrm>
              <a:off x="1296" y="2208"/>
              <a:ext cx="62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6" name="AutoShape 8"/>
            <p:cNvSpPr>
              <a:spLocks noChangeArrowheads="1"/>
            </p:cNvSpPr>
            <p:nvPr/>
          </p:nvSpPr>
          <p:spPr bwMode="auto">
            <a:xfrm>
              <a:off x="2448" y="2064"/>
              <a:ext cx="768" cy="432"/>
            </a:xfrm>
            <a:prstGeom prst="downArrowCallout">
              <a:avLst>
                <a:gd name="adj1" fmla="val 44444"/>
                <a:gd name="adj2" fmla="val 44444"/>
                <a:gd name="adj3" fmla="val 16667"/>
                <a:gd name="adj4" fmla="val 6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7" name="AutoShape 9"/>
            <p:cNvSpPr>
              <a:spLocks noChangeArrowheads="1"/>
            </p:cNvSpPr>
            <p:nvPr/>
          </p:nvSpPr>
          <p:spPr bwMode="auto">
            <a:xfrm>
              <a:off x="2352" y="1872"/>
              <a:ext cx="384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8" name="AutoShape 10"/>
            <p:cNvSpPr>
              <a:spLocks noChangeArrowheads="1"/>
            </p:cNvSpPr>
            <p:nvPr/>
          </p:nvSpPr>
          <p:spPr bwMode="auto">
            <a:xfrm>
              <a:off x="2880" y="1872"/>
              <a:ext cx="384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9" name="Freeform 11"/>
            <p:cNvSpPr>
              <a:spLocks/>
            </p:cNvSpPr>
            <p:nvPr/>
          </p:nvSpPr>
          <p:spPr bwMode="auto">
            <a:xfrm>
              <a:off x="1824" y="1632"/>
              <a:ext cx="720" cy="240"/>
            </a:xfrm>
            <a:custGeom>
              <a:avLst/>
              <a:gdLst>
                <a:gd name="T0" fmla="*/ 0 w 720"/>
                <a:gd name="T1" fmla="*/ 192 h 240"/>
                <a:gd name="T2" fmla="*/ 0 w 720"/>
                <a:gd name="T3" fmla="*/ 0 h 240"/>
                <a:gd name="T4" fmla="*/ 720 w 720"/>
                <a:gd name="T5" fmla="*/ 0 h 240"/>
                <a:gd name="T6" fmla="*/ 720 w 720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240"/>
                <a:gd name="T14" fmla="*/ 720 w 720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240">
                  <a:moveTo>
                    <a:pt x="0" y="19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720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0" name="Freeform 12"/>
            <p:cNvSpPr>
              <a:spLocks/>
            </p:cNvSpPr>
            <p:nvPr/>
          </p:nvSpPr>
          <p:spPr bwMode="auto">
            <a:xfrm>
              <a:off x="1488" y="1440"/>
              <a:ext cx="1584" cy="432"/>
            </a:xfrm>
            <a:custGeom>
              <a:avLst/>
              <a:gdLst>
                <a:gd name="T0" fmla="*/ 0 w 720"/>
                <a:gd name="T1" fmla="*/ 123534 h 240"/>
                <a:gd name="T2" fmla="*/ 0 w 720"/>
                <a:gd name="T3" fmla="*/ 0 h 240"/>
                <a:gd name="T4" fmla="*/ 4207165 w 720"/>
                <a:gd name="T5" fmla="*/ 0 h 240"/>
                <a:gd name="T6" fmla="*/ 4207165 w 720"/>
                <a:gd name="T7" fmla="*/ 154285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240"/>
                <a:gd name="T14" fmla="*/ 720 w 720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240">
                  <a:moveTo>
                    <a:pt x="0" y="19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720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1" name="Freeform 13"/>
            <p:cNvSpPr>
              <a:spLocks/>
            </p:cNvSpPr>
            <p:nvPr/>
          </p:nvSpPr>
          <p:spPr bwMode="auto">
            <a:xfrm rot="10800000">
              <a:off x="1632" y="2592"/>
              <a:ext cx="1200" cy="240"/>
            </a:xfrm>
            <a:custGeom>
              <a:avLst/>
              <a:gdLst>
                <a:gd name="T0" fmla="*/ 0 w 720"/>
                <a:gd name="T1" fmla="*/ 192 h 240"/>
                <a:gd name="T2" fmla="*/ 0 w 720"/>
                <a:gd name="T3" fmla="*/ 0 h 240"/>
                <a:gd name="T4" fmla="*/ 198437 w 720"/>
                <a:gd name="T5" fmla="*/ 0 h 240"/>
                <a:gd name="T6" fmla="*/ 198437 w 720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240"/>
                <a:gd name="T14" fmla="*/ 720 w 720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240">
                  <a:moveTo>
                    <a:pt x="0" y="19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720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2" name="Line 14"/>
            <p:cNvSpPr>
              <a:spLocks noChangeShapeType="1"/>
            </p:cNvSpPr>
            <p:nvPr/>
          </p:nvSpPr>
          <p:spPr bwMode="auto">
            <a:xfrm>
              <a:off x="283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15"/>
            <p:cNvSpPr>
              <a:spLocks noChangeArrowheads="1"/>
            </p:cNvSpPr>
            <p:nvPr/>
          </p:nvSpPr>
          <p:spPr bwMode="auto">
            <a:xfrm>
              <a:off x="3744" y="1824"/>
              <a:ext cx="62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4" name="Rectangle 16"/>
            <p:cNvSpPr>
              <a:spLocks noChangeArrowheads="1"/>
            </p:cNvSpPr>
            <p:nvPr/>
          </p:nvSpPr>
          <p:spPr bwMode="auto">
            <a:xfrm>
              <a:off x="3744" y="2016"/>
              <a:ext cx="62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5" name="Rectangle 17"/>
            <p:cNvSpPr>
              <a:spLocks noChangeArrowheads="1"/>
            </p:cNvSpPr>
            <p:nvPr/>
          </p:nvSpPr>
          <p:spPr bwMode="auto">
            <a:xfrm>
              <a:off x="3744" y="2400"/>
              <a:ext cx="62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6" name="Rectangle 18"/>
            <p:cNvSpPr>
              <a:spLocks noChangeArrowheads="1"/>
            </p:cNvSpPr>
            <p:nvPr/>
          </p:nvSpPr>
          <p:spPr bwMode="auto">
            <a:xfrm>
              <a:off x="3744" y="2208"/>
              <a:ext cx="62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7" name="Line 19"/>
            <p:cNvSpPr>
              <a:spLocks noChangeShapeType="1"/>
            </p:cNvSpPr>
            <p:nvPr/>
          </p:nvSpPr>
          <p:spPr bwMode="auto">
            <a:xfrm>
              <a:off x="3312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Line 20"/>
            <p:cNvSpPr>
              <a:spLocks noChangeShapeType="1"/>
            </p:cNvSpPr>
            <p:nvPr/>
          </p:nvSpPr>
          <p:spPr bwMode="auto">
            <a:xfrm flipV="1">
              <a:off x="1440" y="259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Line 21"/>
            <p:cNvSpPr>
              <a:spLocks noChangeShapeType="1"/>
            </p:cNvSpPr>
            <p:nvPr/>
          </p:nvSpPr>
          <p:spPr bwMode="auto">
            <a:xfrm flipV="1">
              <a:off x="1824" y="259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22"/>
            <p:cNvSpPr>
              <a:spLocks noChangeArrowheads="1"/>
            </p:cNvSpPr>
            <p:nvPr/>
          </p:nvSpPr>
          <p:spPr bwMode="auto">
            <a:xfrm>
              <a:off x="1104" y="1104"/>
              <a:ext cx="3456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31" name="Rectangle 23"/>
            <p:cNvSpPr>
              <a:spLocks noChangeArrowheads="1"/>
            </p:cNvSpPr>
            <p:nvPr/>
          </p:nvSpPr>
          <p:spPr bwMode="auto">
            <a:xfrm>
              <a:off x="3744" y="3168"/>
              <a:ext cx="62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2332" name="Rectangle 24"/>
            <p:cNvSpPr>
              <a:spLocks noChangeArrowheads="1"/>
            </p:cNvSpPr>
            <p:nvPr/>
          </p:nvSpPr>
          <p:spPr bwMode="auto">
            <a:xfrm>
              <a:off x="3744" y="3408"/>
              <a:ext cx="62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2333" name="Rectangle 25"/>
            <p:cNvSpPr>
              <a:spLocks noChangeArrowheads="1"/>
            </p:cNvSpPr>
            <p:nvPr/>
          </p:nvSpPr>
          <p:spPr bwMode="auto">
            <a:xfrm>
              <a:off x="2976" y="3072"/>
              <a:ext cx="158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2293" name="Text Box 26"/>
          <p:cNvSpPr txBox="1">
            <a:spLocks noChangeArrowheads="1"/>
          </p:cNvSpPr>
          <p:nvPr/>
        </p:nvSpPr>
        <p:spPr bwMode="auto">
          <a:xfrm>
            <a:off x="914400" y="22098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CPU</a:t>
            </a:r>
          </a:p>
        </p:txBody>
      </p:sp>
      <p:sp>
        <p:nvSpPr>
          <p:cNvPr id="12294" name="Rectangle 27"/>
          <p:cNvSpPr>
            <a:spLocks noChangeArrowheads="1"/>
          </p:cNvSpPr>
          <p:nvPr/>
        </p:nvSpPr>
        <p:spPr bwMode="auto">
          <a:xfrm>
            <a:off x="6096000" y="1981200"/>
            <a:ext cx="2438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Rectangle 28"/>
          <p:cNvSpPr>
            <a:spLocks noChangeArrowheads="1"/>
          </p:cNvSpPr>
          <p:nvPr/>
        </p:nvSpPr>
        <p:spPr bwMode="auto">
          <a:xfrm>
            <a:off x="6096000" y="4343400"/>
            <a:ext cx="2438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6" name="Text Box 29"/>
          <p:cNvSpPr txBox="1">
            <a:spLocks noChangeArrowheads="1"/>
          </p:cNvSpPr>
          <p:nvPr/>
        </p:nvSpPr>
        <p:spPr bwMode="auto">
          <a:xfrm>
            <a:off x="5715000" y="3886200"/>
            <a:ext cx="3141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New process Descriptor</a:t>
            </a:r>
          </a:p>
        </p:txBody>
      </p:sp>
      <p:sp>
        <p:nvSpPr>
          <p:cNvPr id="12297" name="Rectangle 30"/>
          <p:cNvSpPr>
            <a:spLocks noChangeArrowheads="1"/>
          </p:cNvSpPr>
          <p:nvPr/>
        </p:nvSpPr>
        <p:spPr bwMode="auto">
          <a:xfrm>
            <a:off x="6324600" y="22098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8" name="Rectangle 31"/>
          <p:cNvSpPr>
            <a:spLocks noChangeArrowheads="1"/>
          </p:cNvSpPr>
          <p:nvPr/>
        </p:nvSpPr>
        <p:spPr bwMode="auto">
          <a:xfrm>
            <a:off x="6324600" y="23622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9" name="Rectangle 32"/>
          <p:cNvSpPr>
            <a:spLocks noChangeArrowheads="1"/>
          </p:cNvSpPr>
          <p:nvPr/>
        </p:nvSpPr>
        <p:spPr bwMode="auto">
          <a:xfrm>
            <a:off x="6324600" y="25146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0" name="Rectangle 33"/>
          <p:cNvSpPr>
            <a:spLocks noChangeArrowheads="1"/>
          </p:cNvSpPr>
          <p:nvPr/>
        </p:nvSpPr>
        <p:spPr bwMode="auto">
          <a:xfrm>
            <a:off x="6324600" y="26670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1" name="Rectangle 34"/>
          <p:cNvSpPr>
            <a:spLocks noChangeArrowheads="1"/>
          </p:cNvSpPr>
          <p:nvPr/>
        </p:nvSpPr>
        <p:spPr bwMode="auto">
          <a:xfrm>
            <a:off x="6324600" y="29718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2" name="Rectangle 35"/>
          <p:cNvSpPr>
            <a:spLocks noChangeArrowheads="1"/>
          </p:cNvSpPr>
          <p:nvPr/>
        </p:nvSpPr>
        <p:spPr bwMode="auto">
          <a:xfrm>
            <a:off x="6324600" y="31242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3" name="Rectangle 36"/>
          <p:cNvSpPr>
            <a:spLocks noChangeArrowheads="1"/>
          </p:cNvSpPr>
          <p:nvPr/>
        </p:nvSpPr>
        <p:spPr bwMode="auto">
          <a:xfrm>
            <a:off x="6324600" y="45720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4" name="Rectangle 37"/>
          <p:cNvSpPr>
            <a:spLocks noChangeArrowheads="1"/>
          </p:cNvSpPr>
          <p:nvPr/>
        </p:nvSpPr>
        <p:spPr bwMode="auto">
          <a:xfrm>
            <a:off x="6324600" y="47244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5" name="Rectangle 38"/>
          <p:cNvSpPr>
            <a:spLocks noChangeArrowheads="1"/>
          </p:cNvSpPr>
          <p:nvPr/>
        </p:nvSpPr>
        <p:spPr bwMode="auto">
          <a:xfrm>
            <a:off x="6324600" y="48768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6" name="Rectangle 39"/>
          <p:cNvSpPr>
            <a:spLocks noChangeArrowheads="1"/>
          </p:cNvSpPr>
          <p:nvPr/>
        </p:nvSpPr>
        <p:spPr bwMode="auto">
          <a:xfrm>
            <a:off x="6324600" y="50292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7" name="Rectangle 40"/>
          <p:cNvSpPr>
            <a:spLocks noChangeArrowheads="1"/>
          </p:cNvSpPr>
          <p:nvPr/>
        </p:nvSpPr>
        <p:spPr bwMode="auto">
          <a:xfrm>
            <a:off x="6324600" y="53340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8" name="Rectangle 41"/>
          <p:cNvSpPr>
            <a:spLocks noChangeArrowheads="1"/>
          </p:cNvSpPr>
          <p:nvPr/>
        </p:nvSpPr>
        <p:spPr bwMode="auto">
          <a:xfrm>
            <a:off x="6324600" y="5486400"/>
            <a:ext cx="457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7130" name="AutoShape 42"/>
          <p:cNvSpPr>
            <a:spLocks noChangeArrowheads="1"/>
          </p:cNvSpPr>
          <p:nvPr/>
        </p:nvSpPr>
        <p:spPr bwMode="auto">
          <a:xfrm rot="-943496">
            <a:off x="3124200" y="1143000"/>
            <a:ext cx="3654425" cy="1295400"/>
          </a:xfrm>
          <a:prstGeom prst="curvedDownArrow">
            <a:avLst>
              <a:gd name="adj1" fmla="val 56422"/>
              <a:gd name="adj2" fmla="val 112843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7131" name="AutoShape 43"/>
          <p:cNvSpPr>
            <a:spLocks noChangeArrowheads="1"/>
          </p:cNvSpPr>
          <p:nvPr/>
        </p:nvSpPr>
        <p:spPr bwMode="auto">
          <a:xfrm rot="1454330" flipH="1" flipV="1">
            <a:off x="2514600" y="4876800"/>
            <a:ext cx="3654425" cy="1285875"/>
          </a:xfrm>
          <a:prstGeom prst="curvedDownArrow">
            <a:avLst>
              <a:gd name="adj1" fmla="val 56840"/>
              <a:gd name="adj2" fmla="val 113679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11" name="Text Box 44"/>
          <p:cNvSpPr txBox="1">
            <a:spLocks noChangeArrowheads="1"/>
          </p:cNvSpPr>
          <p:nvPr/>
        </p:nvSpPr>
        <p:spPr bwMode="auto">
          <a:xfrm>
            <a:off x="7010400" y="1143000"/>
            <a:ext cx="16462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Old process</a:t>
            </a:r>
          </a:p>
          <a:p>
            <a:pPr eaLnBrk="0" hangingPunct="0"/>
            <a:r>
              <a:rPr lang="en-US"/>
              <a:t>Descriptor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30" grpId="0" animBg="1"/>
      <p:bldP spid="2171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5319713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(a) Multiprogramming of four programs. (b) Conceptual model of four independent, sequential processes. (c) Only one program is active at once.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Multiprogramming </a:t>
            </a:r>
          </a:p>
        </p:txBody>
      </p:sp>
      <p:pic>
        <p:nvPicPr>
          <p:cNvPr id="19461" name="Picture 6" descr="D:\b\b4\IBM\02-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1789113"/>
            <a:ext cx="76581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424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Process Creation and Execution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dirty="0"/>
              <a:t>UNX process management separates the creation of processes and the running of a new program into two distinct operations.</a:t>
            </a:r>
          </a:p>
          <a:p>
            <a:pPr lvl="1" eaLnBrk="1" hangingPunct="1"/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CC0000"/>
                </a:solidFill>
              </a:rPr>
              <a:t>fork</a:t>
            </a:r>
            <a:r>
              <a:rPr lang="en-US" altLang="zh-TW" dirty="0"/>
              <a:t> system call creates a new process.</a:t>
            </a:r>
          </a:p>
          <a:p>
            <a:pPr lvl="1" eaLnBrk="1" hangingPunct="1"/>
            <a:r>
              <a:rPr lang="en-US" altLang="zh-TW" dirty="0"/>
              <a:t>A new program is run after a call to </a:t>
            </a:r>
            <a:r>
              <a:rPr lang="en-US" altLang="zh-TW" b="1" dirty="0" err="1">
                <a:solidFill>
                  <a:srgbClr val="CC0000"/>
                </a:solidFill>
              </a:rPr>
              <a:t>execv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52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/>
              <a:t>What is a Process 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A program in execution.</a:t>
            </a:r>
          </a:p>
          <a:p>
            <a:pPr eaLnBrk="1" hangingPunct="1"/>
            <a:r>
              <a:rPr lang="en-US" altLang="zh-TW" sz="2800" b="1" dirty="0"/>
              <a:t>A process includes program's instructions and data, program counter and all CPU's registers, process stacks containing temporary data.</a:t>
            </a:r>
          </a:p>
          <a:p>
            <a:pPr eaLnBrk="1" hangingPunct="1"/>
            <a:r>
              <a:rPr lang="en-US" altLang="zh-TW" sz="2800" dirty="0"/>
              <a:t>Each </a:t>
            </a:r>
            <a:r>
              <a:rPr lang="en-US" altLang="zh-TW" sz="2800" b="1" dirty="0"/>
              <a:t>individual process </a:t>
            </a:r>
            <a:r>
              <a:rPr lang="en-US" altLang="zh-TW" sz="2800" dirty="0"/>
              <a:t>runs </a:t>
            </a:r>
            <a:r>
              <a:rPr lang="en-US" altLang="zh-TW" sz="2800" b="1" dirty="0"/>
              <a:t>in its own virtual address space</a:t>
            </a:r>
            <a:r>
              <a:rPr lang="en-US" altLang="zh-TW" sz="2800" dirty="0"/>
              <a:t> and is not capable of interacting with another process except through secure, kernel managed mechanisms.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is one of the fundamental abstraction in Linux operating system</a:t>
            </a:r>
          </a:p>
          <a:p>
            <a:r>
              <a:rPr lang="en-US" dirty="0"/>
              <a:t> Processes provide two </a:t>
            </a:r>
            <a:r>
              <a:rPr lang="en-US" b="1" dirty="0"/>
              <a:t>virtualizations</a:t>
            </a:r>
            <a:r>
              <a:rPr lang="en-US" dirty="0"/>
              <a:t>: a </a:t>
            </a:r>
            <a:r>
              <a:rPr lang="en-US" b="1" dirty="0"/>
              <a:t>virtualized processor and virtual memory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0DFF686-3354-48D1-8FF2-2A5DE44C4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Algorithms, Programs, and Processes</a:t>
            </a:r>
          </a:p>
        </p:txBody>
      </p:sp>
      <p:sp>
        <p:nvSpPr>
          <p:cNvPr id="31747" name="Oval 3">
            <a:extLst>
              <a:ext uri="{FF2B5EF4-FFF2-40B4-BE49-F238E27FC236}">
                <a16:creationId xmlns:a16="http://schemas.microsoft.com/office/drawing/2014/main" id="{0C36317E-A17C-42DB-968B-26814F53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590800"/>
            <a:ext cx="5791200" cy="33528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47A57574-5546-4243-A2E5-8C0FCBF80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267200"/>
            <a:ext cx="990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Data</a:t>
            </a:r>
          </a:p>
        </p:txBody>
      </p:sp>
      <p:grpSp>
        <p:nvGrpSpPr>
          <p:cNvPr id="31749" name="Group 5">
            <a:extLst>
              <a:ext uri="{FF2B5EF4-FFF2-40B4-BE49-F238E27FC236}">
                <a16:creationId xmlns:a16="http://schemas.microsoft.com/office/drawing/2014/main" id="{217C1EBC-0977-4BA0-83AF-36BD7A1AAAC1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819400"/>
            <a:ext cx="1295400" cy="1143000"/>
            <a:chOff x="3360" y="1680"/>
            <a:chExt cx="816" cy="720"/>
          </a:xfrm>
        </p:grpSpPr>
        <p:sp>
          <p:nvSpPr>
            <p:cNvPr id="31768" name="Rectangle 6">
              <a:extLst>
                <a:ext uri="{FF2B5EF4-FFF2-40B4-BE49-F238E27FC236}">
                  <a16:creationId xmlns:a16="http://schemas.microsoft.com/office/drawing/2014/main" id="{91625976-C2F9-42DA-ADAA-83AE925BE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80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Files</a:t>
              </a:r>
            </a:p>
          </p:txBody>
        </p:sp>
        <p:sp>
          <p:nvSpPr>
            <p:cNvPr id="31769" name="Rectangle 7">
              <a:extLst>
                <a:ext uri="{FF2B5EF4-FFF2-40B4-BE49-F238E27FC236}">
                  <a16:creationId xmlns:a16="http://schemas.microsoft.com/office/drawing/2014/main" id="{BF1831CD-EC0E-4F73-9CB0-638E985B9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776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Files</a:t>
              </a:r>
            </a:p>
          </p:txBody>
        </p:sp>
        <p:sp>
          <p:nvSpPr>
            <p:cNvPr id="31770" name="Rectangle 8">
              <a:extLst>
                <a:ext uri="{FF2B5EF4-FFF2-40B4-BE49-F238E27FC236}">
                  <a16:creationId xmlns:a16="http://schemas.microsoft.com/office/drawing/2014/main" id="{0236FE7E-DBE0-412F-B772-20B5408F5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872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Files</a:t>
              </a:r>
            </a:p>
          </p:txBody>
        </p:sp>
      </p:grpSp>
      <p:sp>
        <p:nvSpPr>
          <p:cNvPr id="31750" name="Rectangle 9">
            <a:extLst>
              <a:ext uri="{FF2B5EF4-FFF2-40B4-BE49-F238E27FC236}">
                <a16:creationId xmlns:a16="http://schemas.microsoft.com/office/drawing/2014/main" id="{3B9D27B2-5033-4994-B0C8-248C90752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31751" name="Rectangle 10">
            <a:extLst>
              <a:ext uri="{FF2B5EF4-FFF2-40B4-BE49-F238E27FC236}">
                <a16:creationId xmlns:a16="http://schemas.microsoft.com/office/drawing/2014/main" id="{2E83441D-F2F2-46D0-8503-3C4165A7E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3434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31752" name="Rectangle 11">
            <a:extLst>
              <a:ext uri="{FF2B5EF4-FFF2-40B4-BE49-F238E27FC236}">
                <a16:creationId xmlns:a16="http://schemas.microsoft.com/office/drawing/2014/main" id="{C9DB88A7-3D53-40DA-9D1C-88566E7E8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44958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Other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Resources</a:t>
            </a:r>
          </a:p>
        </p:txBody>
      </p:sp>
      <p:pic>
        <p:nvPicPr>
          <p:cNvPr id="31753" name="Picture 12" descr="C:\Documents and Settings\nutt\Application Data\Microsoft\Media Catalog\Downloaded Clips\cl72\j0286464.wmf">
            <a:extLst>
              <a:ext uri="{FF2B5EF4-FFF2-40B4-BE49-F238E27FC236}">
                <a16:creationId xmlns:a16="http://schemas.microsoft.com/office/drawing/2014/main" id="{B63B4E7F-49EF-4940-AD55-749E5337E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10668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Rectangle 13">
            <a:extLst>
              <a:ext uri="{FF2B5EF4-FFF2-40B4-BE49-F238E27FC236}">
                <a16:creationId xmlns:a16="http://schemas.microsoft.com/office/drawing/2014/main" id="{FD9F8C6F-6D7A-45EF-8831-D97D00B4B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24200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Algorithm</a:t>
            </a:r>
          </a:p>
        </p:txBody>
      </p:sp>
      <p:sp>
        <p:nvSpPr>
          <p:cNvPr id="31755" name="AutoShape 14">
            <a:extLst>
              <a:ext uri="{FF2B5EF4-FFF2-40B4-BE49-F238E27FC236}">
                <a16:creationId xmlns:a16="http://schemas.microsoft.com/office/drawing/2014/main" id="{BAA922BA-07F2-4493-B23D-21D4DB8C1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066800"/>
            <a:ext cx="914400" cy="685800"/>
          </a:xfrm>
          <a:prstGeom prst="cloudCallout">
            <a:avLst>
              <a:gd name="adj1" fmla="val -43750"/>
              <a:gd name="adj2" fmla="val 678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3200">
              <a:latin typeface="Courier New" panose="02070309020205020404" pitchFamily="49" charset="0"/>
            </a:endParaRPr>
          </a:p>
        </p:txBody>
      </p:sp>
      <p:sp>
        <p:nvSpPr>
          <p:cNvPr id="31756" name="Text Box 15">
            <a:extLst>
              <a:ext uri="{FF2B5EF4-FFF2-40B4-BE49-F238E27FC236}">
                <a16:creationId xmlns:a16="http://schemas.microsoft.com/office/drawing/2014/main" id="{D573263F-5316-4A77-8B66-2B46FB1B5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19200"/>
            <a:ext cx="62071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Idea</a:t>
            </a:r>
          </a:p>
        </p:txBody>
      </p:sp>
      <p:sp>
        <p:nvSpPr>
          <p:cNvPr id="31757" name="Rectangle 16">
            <a:extLst>
              <a:ext uri="{FF2B5EF4-FFF2-40B4-BE49-F238E27FC236}">
                <a16:creationId xmlns:a16="http://schemas.microsoft.com/office/drawing/2014/main" id="{AD6B36FD-881E-4054-B06C-B67511338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672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Source</a:t>
            </a:r>
          </a:p>
          <a:p>
            <a:r>
              <a:rPr lang="en-US" altLang="en-US" sz="2000"/>
              <a:t>Program</a:t>
            </a:r>
          </a:p>
        </p:txBody>
      </p:sp>
      <p:sp>
        <p:nvSpPr>
          <p:cNvPr id="31758" name="Rectangle 17">
            <a:extLst>
              <a:ext uri="{FF2B5EF4-FFF2-40B4-BE49-F238E27FC236}">
                <a16:creationId xmlns:a16="http://schemas.microsoft.com/office/drawing/2014/main" id="{04C49B27-E9B6-481D-B935-6FE10429E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67200"/>
            <a:ext cx="1219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Binary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Program</a:t>
            </a:r>
          </a:p>
        </p:txBody>
      </p:sp>
      <p:sp>
        <p:nvSpPr>
          <p:cNvPr id="31759" name="AutoShape 18">
            <a:extLst>
              <a:ext uri="{FF2B5EF4-FFF2-40B4-BE49-F238E27FC236}">
                <a16:creationId xmlns:a16="http://schemas.microsoft.com/office/drawing/2014/main" id="{AF3256EE-F768-420F-8761-1951E3423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0" name="AutoShape 19">
            <a:extLst>
              <a:ext uri="{FF2B5EF4-FFF2-40B4-BE49-F238E27FC236}">
                <a16:creationId xmlns:a16="http://schemas.microsoft.com/office/drawing/2014/main" id="{503E1D5A-12E4-4188-B9B4-F3E80BE71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1" name="AutoShape 20">
            <a:extLst>
              <a:ext uri="{FF2B5EF4-FFF2-40B4-BE49-F238E27FC236}">
                <a16:creationId xmlns:a16="http://schemas.microsoft.com/office/drawing/2014/main" id="{A9408828-7B8C-47E4-B26D-23F09E56F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00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>
              <a:latin typeface="Times New Roman" panose="02020603050405020304" pitchFamily="18" charset="0"/>
            </a:endParaRPr>
          </a:p>
        </p:txBody>
      </p:sp>
      <p:sp>
        <p:nvSpPr>
          <p:cNvPr id="31762" name="Text Box 21">
            <a:extLst>
              <a:ext uri="{FF2B5EF4-FFF2-40B4-BE49-F238E27FC236}">
                <a16:creationId xmlns:a16="http://schemas.microsoft.com/office/drawing/2014/main" id="{ABE2B3A4-688E-4801-B1BE-2008BC7B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828800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Execution Engine</a:t>
            </a:r>
          </a:p>
        </p:txBody>
      </p:sp>
      <p:sp>
        <p:nvSpPr>
          <p:cNvPr id="31763" name="Freeform 22">
            <a:extLst>
              <a:ext uri="{FF2B5EF4-FFF2-40B4-BE49-F238E27FC236}">
                <a16:creationId xmlns:a16="http://schemas.microsoft.com/office/drawing/2014/main" id="{B1725FB4-F3B1-4E1F-A647-A2519EBC4729}"/>
              </a:ext>
            </a:extLst>
          </p:cNvPr>
          <p:cNvSpPr>
            <a:spLocks/>
          </p:cNvSpPr>
          <p:nvPr/>
        </p:nvSpPr>
        <p:spPr bwMode="auto">
          <a:xfrm>
            <a:off x="3276600" y="2057400"/>
            <a:ext cx="914400" cy="1066800"/>
          </a:xfrm>
          <a:custGeom>
            <a:avLst/>
            <a:gdLst>
              <a:gd name="T0" fmla="*/ 1451610000 w 576"/>
              <a:gd name="T1" fmla="*/ 0 h 672"/>
              <a:gd name="T2" fmla="*/ 0 w 576"/>
              <a:gd name="T3" fmla="*/ 0 h 672"/>
              <a:gd name="T4" fmla="*/ 725805000 w 576"/>
              <a:gd name="T5" fmla="*/ 1693545000 h 672"/>
              <a:gd name="T6" fmla="*/ 0 60000 65536"/>
              <a:gd name="T7" fmla="*/ 0 60000 65536"/>
              <a:gd name="T8" fmla="*/ 0 60000 65536"/>
              <a:gd name="T9" fmla="*/ 0 w 576"/>
              <a:gd name="T10" fmla="*/ 0 h 672"/>
              <a:gd name="T11" fmla="*/ 576 w 57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672">
                <a:moveTo>
                  <a:pt x="576" y="0"/>
                </a:moveTo>
                <a:lnTo>
                  <a:pt x="0" y="0"/>
                </a:lnTo>
                <a:lnTo>
                  <a:pt x="288" y="6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64" name="Text Box 23">
            <a:extLst>
              <a:ext uri="{FF2B5EF4-FFF2-40B4-BE49-F238E27FC236}">
                <a16:creationId xmlns:a16="http://schemas.microsoft.com/office/drawing/2014/main" id="{773805E2-B0C5-4B57-9459-C2E5318A6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410200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latin typeface="Times New Roman" panose="02020603050405020304" pitchFamily="18" charset="0"/>
              </a:rPr>
              <a:t>Process</a:t>
            </a:r>
          </a:p>
        </p:txBody>
      </p:sp>
      <p:sp>
        <p:nvSpPr>
          <p:cNvPr id="31765" name="AutoShape 24">
            <a:extLst>
              <a:ext uri="{FF2B5EF4-FFF2-40B4-BE49-F238E27FC236}">
                <a16:creationId xmlns:a16="http://schemas.microsoft.com/office/drawing/2014/main" id="{76B22347-AE0E-4A7C-9681-F69B3CF2A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048000"/>
            <a:ext cx="2590800" cy="1066800"/>
          </a:xfrm>
          <a:prstGeom prst="star24">
            <a:avLst>
              <a:gd name="adj" fmla="val 375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>
              <a:latin typeface="Times New Roman" panose="02020603050405020304" pitchFamily="18" charset="0"/>
            </a:endParaRPr>
          </a:p>
        </p:txBody>
      </p:sp>
      <p:sp>
        <p:nvSpPr>
          <p:cNvPr id="31766" name="Rectangle 25">
            <a:extLst>
              <a:ext uri="{FF2B5EF4-FFF2-40B4-BE49-F238E27FC236}">
                <a16:creationId xmlns:a16="http://schemas.microsoft.com/office/drawing/2014/main" id="{C3C59D7F-AEF5-43C8-94DA-41243360F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352800"/>
            <a:ext cx="685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31767" name="Rectangle 26">
            <a:extLst>
              <a:ext uri="{FF2B5EF4-FFF2-40B4-BE49-F238E27FC236}">
                <a16:creationId xmlns:a16="http://schemas.microsoft.com/office/drawing/2014/main" id="{84D5701C-7751-4B3E-880F-755146E64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429000"/>
            <a:ext cx="685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Status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Processes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24863" cy="4968875"/>
          </a:xfrm>
        </p:spPr>
        <p:txBody>
          <a:bodyPr>
            <a:normAutofit/>
          </a:bodyPr>
          <a:lstStyle/>
          <a:p>
            <a:r>
              <a:rPr lang="en-US" sz="2800" dirty="0"/>
              <a:t>Process make things happen in Linux</a:t>
            </a:r>
          </a:p>
          <a:p>
            <a:r>
              <a:rPr lang="en-US" sz="2800" dirty="0"/>
              <a:t>A process is the execution of a program(instance of running program) </a:t>
            </a:r>
          </a:p>
          <a:p>
            <a:r>
              <a:rPr lang="en-US" sz="2800" dirty="0"/>
              <a:t>A process is consists of </a:t>
            </a:r>
            <a:r>
              <a:rPr lang="en-US" sz="2800" dirty="0">
                <a:solidFill>
                  <a:srgbClr val="A50021"/>
                </a:solidFill>
              </a:rPr>
              <a:t>text</a:t>
            </a:r>
            <a:r>
              <a:rPr lang="en-US" sz="2800" dirty="0"/>
              <a:t> (machine code), </a:t>
            </a:r>
            <a:r>
              <a:rPr lang="en-US" sz="2800" dirty="0">
                <a:solidFill>
                  <a:srgbClr val="A50021"/>
                </a:solidFill>
              </a:rPr>
              <a:t>data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A50021"/>
                </a:solidFill>
              </a:rPr>
              <a:t>stack</a:t>
            </a:r>
          </a:p>
          <a:p>
            <a:r>
              <a:rPr lang="en-US" sz="2800" dirty="0"/>
              <a:t>A process is said to be born when the program starts execution and remains alive as long as the program is active.</a:t>
            </a:r>
          </a:p>
          <a:p>
            <a:r>
              <a:rPr lang="en-US" sz="2800" dirty="0"/>
              <a:t>Kernel is responsible for management of process.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process can run simultaneously as kernel schedules them for execution</a:t>
            </a:r>
          </a:p>
          <a:p>
            <a:r>
              <a:rPr lang="en-US" dirty="0"/>
              <a:t>Several processes may be instances of one program</a:t>
            </a:r>
          </a:p>
          <a:p>
            <a:r>
              <a:rPr lang="en-US" dirty="0"/>
              <a:t>A process reads and writes its data and stack sections, but it cannot read or write the data and stack of other processes</a:t>
            </a:r>
          </a:p>
          <a:p>
            <a:r>
              <a:rPr lang="en-US" dirty="0"/>
              <a:t>A process communicates with other processes and the rest of the world via system</a:t>
            </a:r>
            <a:r>
              <a:rPr lang="en-US" b="1" dirty="0"/>
              <a:t> </a:t>
            </a:r>
            <a:r>
              <a:rPr lang="en-US" dirty="0"/>
              <a:t>calls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manager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5791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878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214438"/>
            <a:ext cx="7772400" cy="4881562"/>
          </a:xfrm>
        </p:spPr>
        <p:txBody>
          <a:bodyPr/>
          <a:lstStyle/>
          <a:p>
            <a:r>
              <a:rPr lang="en-US" dirty="0"/>
              <a:t>When a process is created, the process manager algorithm creates a data structure  to keep all the details it requires for managing the process.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process descriptor </a:t>
            </a:r>
            <a:r>
              <a:rPr lang="en-US" dirty="0"/>
              <a:t>is the </a:t>
            </a:r>
            <a:r>
              <a:rPr lang="en-US" dirty="0">
                <a:solidFill>
                  <a:srgbClr val="FF0000"/>
                </a:solidFill>
              </a:rPr>
              <a:t>data structure </a:t>
            </a:r>
            <a:r>
              <a:rPr lang="en-US" dirty="0"/>
              <a:t>where the </a:t>
            </a:r>
            <a:r>
              <a:rPr lang="en-IN" dirty="0"/>
              <a:t>OS will keep all information it needs to manage that process. </a:t>
            </a:r>
          </a:p>
          <a:p>
            <a:r>
              <a:rPr lang="en-US" dirty="0"/>
              <a:t>What information should be kept in a </a:t>
            </a:r>
            <a:r>
              <a:rPr lang="en-US" dirty="0">
                <a:solidFill>
                  <a:srgbClr val="FF0000"/>
                </a:solidFill>
              </a:rPr>
              <a:t>process descriptor 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descriptor</a:t>
            </a:r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1428750"/>
          <a:ext cx="77724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 name of the process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Process’s current</a:t>
                      </a:r>
                      <a:r>
                        <a:rPr lang="en-US" baseline="0" dirty="0"/>
                        <a:t> state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  <a:r>
                        <a:rPr lang="en-US" baseline="0" dirty="0"/>
                        <a:t> owner.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threads associated with this process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of related 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sibling process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  <a:r>
                        <a:rPr lang="en-US" baseline="0" dirty="0"/>
                        <a:t> of child 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reference</a:t>
                      </a:r>
                      <a:r>
                        <a:rPr lang="en-US" baseline="0" dirty="0"/>
                        <a:t> to list of child of this process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 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description of the address space</a:t>
                      </a:r>
                      <a:r>
                        <a:rPr lang="en-US" baseline="0" dirty="0"/>
                        <a:t> and its binding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r>
                        <a:rPr lang="en-US" baseline="0" dirty="0"/>
                        <a:t> of the stack in the memory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864</Words>
  <Application>Microsoft Office PowerPoint</Application>
  <PresentationFormat>On-screen Show (4:3)</PresentationFormat>
  <Paragraphs>121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ＭＳ Ｐゴシック</vt:lpstr>
      <vt:lpstr>新細明體</vt:lpstr>
      <vt:lpstr>Arial</vt:lpstr>
      <vt:lpstr>Calibri</vt:lpstr>
      <vt:lpstr>Courier New</vt:lpstr>
      <vt:lpstr>Times New Roman</vt:lpstr>
      <vt:lpstr>Office Theme</vt:lpstr>
      <vt:lpstr>PowerPoint Presentation</vt:lpstr>
      <vt:lpstr>What is a Process ?</vt:lpstr>
      <vt:lpstr>process</vt:lpstr>
      <vt:lpstr>Algorithms, Programs, and Processes</vt:lpstr>
      <vt:lpstr>Processes</vt:lpstr>
      <vt:lpstr>Process</vt:lpstr>
      <vt:lpstr>Process manager</vt:lpstr>
      <vt:lpstr>PowerPoint Presentation</vt:lpstr>
      <vt:lpstr>Process descriptor</vt:lpstr>
      <vt:lpstr>Linux Process Descriptor</vt:lpstr>
      <vt:lpstr>State of a Process</vt:lpstr>
      <vt:lpstr>PowerPoint Presentation</vt:lpstr>
      <vt:lpstr>Process management</vt:lpstr>
      <vt:lpstr>Process context</vt:lpstr>
      <vt:lpstr>Register context</vt:lpstr>
      <vt:lpstr>Context Switch</vt:lpstr>
      <vt:lpstr>Context Switching</vt:lpstr>
      <vt:lpstr>PowerPoint Presentation</vt:lpstr>
      <vt:lpstr>Process Creation and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&amp; Process management</dc:title>
  <dc:creator>user</dc:creator>
  <cp:lastModifiedBy>jayaraj</cp:lastModifiedBy>
  <cp:revision>24</cp:revision>
  <dcterms:created xsi:type="dcterms:W3CDTF">2014-09-01T11:58:34Z</dcterms:created>
  <dcterms:modified xsi:type="dcterms:W3CDTF">2023-08-08T04:13:37Z</dcterms:modified>
</cp:coreProperties>
</file>