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5" r:id="rId3"/>
    <p:sldId id="327" r:id="rId4"/>
    <p:sldId id="328" r:id="rId5"/>
    <p:sldId id="350" r:id="rId6"/>
    <p:sldId id="341" r:id="rId7"/>
    <p:sldId id="303" r:id="rId8"/>
    <p:sldId id="304" r:id="rId9"/>
    <p:sldId id="349" r:id="rId10"/>
    <p:sldId id="343" r:id="rId11"/>
    <p:sldId id="331" r:id="rId12"/>
    <p:sldId id="333" r:id="rId13"/>
    <p:sldId id="334" r:id="rId14"/>
    <p:sldId id="315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170A-BD63-4F87-97F8-BE65D0760534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8EC-4B57-4495-964D-9F6F87844A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712AF-98D5-47DA-8134-26328E1A23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Classic process vs modern process</a:t>
            </a:r>
          </a:p>
          <a:p>
            <a:pPr eaLnBrk="1" hangingPunct="1"/>
            <a:r>
              <a:rPr lang="en-US"/>
              <a:t>Modern process  - process supplies the execution framework in which thread execute</a:t>
            </a:r>
          </a:p>
          <a:p>
            <a:pPr eaLnBrk="1" hangingPunct="1"/>
            <a:r>
              <a:rPr lang="en-US"/>
              <a:t>Modern process - several musicians (threads) share a single studio to work together on a piece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0FA1-1FA1-464E-A34C-7877D516D2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Classic process case: base thread is running/abstract machine is running  &amp; abstract machine quits/base thread stops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75CD8-8589-47C0-AD69-4EA84CE5089C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8EC-4B57-4495-964D-9F6F87844A1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9EF49-A08D-4C1D-A32D-97FB090FCD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Context switching includes the task of scheduling</a:t>
            </a:r>
          </a:p>
          <a:p>
            <a:pPr eaLnBrk="1" hangingPunct="1"/>
            <a:r>
              <a:rPr lang="en-US"/>
              <a:t>Mosr resources are allocated to associated process - however some are specific to thread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Ryerson University                                     CPS8304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54722-44C4-40EE-B537-909AE166F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F0F-09A4-46D0-B7E7-5E226AF6DD02}" type="datetimeFigureOut">
              <a:rPr lang="en-US" smtClean="0"/>
              <a:pPr/>
              <a:t>8/9/2023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Threads, Thread management  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Thread Vs Multi Thread</a:t>
            </a:r>
          </a:p>
        </p:txBody>
      </p:sp>
      <p:pic>
        <p:nvPicPr>
          <p:cNvPr id="3" name="Picture 1027"/>
          <p:cNvPicPr>
            <a:picLocks noChangeAspect="1" noChangeArrowheads="1"/>
          </p:cNvPicPr>
          <p:nvPr/>
        </p:nvPicPr>
        <p:blipFill>
          <a:blip r:embed="rId3"/>
          <a:srcRect l="1257" t="11810" r="2359" b="11565"/>
          <a:stretch>
            <a:fillRect/>
          </a:stretch>
        </p:blipFill>
        <p:spPr bwMode="auto">
          <a:xfrm>
            <a:off x="1357290" y="2143116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Thread Abstraction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2910" y="1428736"/>
            <a:ext cx="7391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>
                <a:cs typeface="Times New Roman" pitchFamily="18" charset="0"/>
              </a:rPr>
              <a:t>Process Manager</a:t>
            </a:r>
            <a:r>
              <a:rPr lang="en-US" sz="2000" dirty="0">
                <a:cs typeface="Times New Roman" pitchFamily="18" charset="0"/>
              </a:rPr>
              <a:t> has </a:t>
            </a:r>
            <a:r>
              <a:rPr lang="en-US" sz="2000" i="1" dirty="0">
                <a:cs typeface="Times New Roman" pitchFamily="18" charset="0"/>
              </a:rPr>
              <a:t>algorithms</a:t>
            </a:r>
            <a:r>
              <a:rPr lang="en-US" sz="2000" dirty="0">
                <a:cs typeface="Times New Roman" pitchFamily="18" charset="0"/>
              </a:rPr>
              <a:t> to control threads and thread descriptor (</a:t>
            </a:r>
            <a:r>
              <a:rPr lang="en-US" sz="2000" i="1" dirty="0">
                <a:cs typeface="Times New Roman" pitchFamily="18" charset="0"/>
              </a:rPr>
              <a:t>data structure</a:t>
            </a:r>
            <a:r>
              <a:rPr lang="en-US" sz="2000" dirty="0">
                <a:cs typeface="Times New Roman" pitchFamily="18" charset="0"/>
              </a:rPr>
              <a:t>) to keep track of threads.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u="sng" dirty="0">
                <a:cs typeface="Times New Roman" pitchFamily="18" charset="0"/>
              </a:rPr>
              <a:t>Management Tasks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- Create/destroy thread</a:t>
            </a:r>
          </a:p>
          <a:p>
            <a:r>
              <a:rPr lang="en-US" sz="2000" dirty="0">
                <a:cs typeface="Times New Roman" pitchFamily="18" charset="0"/>
              </a:rPr>
              <a:t>	- Allocate thread-specific resources</a:t>
            </a:r>
          </a:p>
          <a:p>
            <a:r>
              <a:rPr lang="en-US" sz="2000" dirty="0">
                <a:cs typeface="Times New Roman" pitchFamily="18" charset="0"/>
              </a:rPr>
              <a:t>	- Manage thread context switching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u="sng" dirty="0">
                <a:cs typeface="Times New Roman" pitchFamily="18" charset="0"/>
              </a:rPr>
              <a:t>Thread Descriptor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- state</a:t>
            </a:r>
          </a:p>
          <a:p>
            <a:r>
              <a:rPr lang="en-US" sz="2000" dirty="0">
                <a:cs typeface="Times New Roman" pitchFamily="18" charset="0"/>
              </a:rPr>
              <a:t>	- execution stats</a:t>
            </a:r>
          </a:p>
          <a:p>
            <a:r>
              <a:rPr lang="en-US" sz="2000" dirty="0">
                <a:cs typeface="Times New Roman" pitchFamily="18" charset="0"/>
              </a:rPr>
              <a:t>	- process (reference to associated process)</a:t>
            </a:r>
          </a:p>
          <a:p>
            <a:r>
              <a:rPr lang="en-US" sz="2000" dirty="0">
                <a:cs typeface="Times New Roman" pitchFamily="18" charset="0"/>
              </a:rPr>
              <a:t>	- list of related threads</a:t>
            </a:r>
          </a:p>
          <a:p>
            <a:r>
              <a:rPr lang="en-US" sz="2000" dirty="0">
                <a:cs typeface="Times New Roman" pitchFamily="18" charset="0"/>
              </a:rPr>
              <a:t>	- stack (reference to stack)</a:t>
            </a:r>
          </a:p>
          <a:p>
            <a:r>
              <a:rPr lang="en-US" sz="2000" dirty="0">
                <a:cs typeface="Times New Roman" pitchFamily="18" charset="0"/>
              </a:rPr>
              <a:t>	- thread-specific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596" y="71435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Threads are lightweight </a:t>
            </a:r>
          </a:p>
        </p:txBody>
      </p:sp>
      <p:pic>
        <p:nvPicPr>
          <p:cNvPr id="20485" name="Picture 6" descr="D:\b\b4\IBM\02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749425"/>
            <a:ext cx="8550275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77875" y="1655763"/>
            <a:ext cx="8080405" cy="413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Have same states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Running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Ready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Blocked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Have their own stacks –same </a:t>
            </a:r>
            <a:r>
              <a:rPr lang="en-US" sz="2400">
                <a:latin typeface="Arial" charset="0"/>
              </a:rPr>
              <a:t>as processes</a:t>
            </a:r>
            <a:endParaRPr lang="en-US" sz="2400" dirty="0">
              <a:latin typeface="Arial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4282" y="78579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latin typeface="Arial" charset="0"/>
              </a:rPr>
              <a:t>         Threads are like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Thread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214422"/>
            <a:ext cx="8807450" cy="5091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 operating system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aseline="0" dirty="0"/>
              <a:t>Unit</a:t>
            </a:r>
            <a:r>
              <a:rPr lang="en-US" sz="2800" dirty="0"/>
              <a:t> of </a:t>
            </a:r>
            <a:r>
              <a:rPr lang="en-US" sz="2800" b="1" dirty="0"/>
              <a:t>resource ownership </a:t>
            </a:r>
            <a:r>
              <a:rPr lang="en-US" sz="2800" dirty="0"/>
              <a:t>is usually referred to as process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of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usually referred to as a thread. Thus a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 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aseline="0" dirty="0"/>
              <a:t>Has</a:t>
            </a:r>
            <a:r>
              <a:rPr lang="en-US" sz="2400" dirty="0"/>
              <a:t> an execution state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 context when not running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to memory address space &amp; its 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threads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500174"/>
            <a:ext cx="8807450" cy="48053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less time to create a new thread than a process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/>
              <a:t>It takes less time to terminate a thread than a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switch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two threads within the same process involves lesser time.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baseline="0" dirty="0"/>
              <a:t>Communication</a:t>
            </a:r>
            <a:r>
              <a:rPr lang="en-US" sz="3200" b="1" dirty="0"/>
              <a:t> overhead is minimized</a:t>
            </a:r>
            <a:r>
              <a:rPr lang="en-US" sz="3200" dirty="0"/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111125"/>
            <a:ext cx="77724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: Process and Threads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275" y="884238"/>
            <a:ext cx="8807450" cy="54213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Process: encompasses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dispatching: process is an execution path through one or more programs set of threads (computational entities)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 may be interleaved with other 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resource ownership: process is allocated a virtual address space to hold the process image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Thread: Dynamic object representing an execution path and computational state.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have their own computational state: PC, stack, user registers and private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Remaining resources are shared amongst threads in a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48" y="285728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Algorithms, Programs, and Processes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pic>
        <p:nvPicPr>
          <p:cNvPr id="15" name="Picture 12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Algorithm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Source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Execution Engine</a:t>
            </a: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288" y="672"/>
              </a:cxn>
            </a:cxnLst>
            <a:rect l="0" t="0" r="r" b="b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52800" y="4114800"/>
            <a:ext cx="1752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019800" y="3581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/>
              <a:t>OS</a:t>
            </a:r>
            <a:r>
              <a:rPr lang="en-US" sz="1600" baseline="-25000"/>
              <a:t> </a:t>
            </a:r>
            <a:r>
              <a:rPr lang="en-US" sz="1600"/>
              <a:t>Address</a:t>
            </a:r>
          </a:p>
          <a:p>
            <a:pPr algn="ctr" eaLnBrk="0" hangingPunct="0">
              <a:defRPr/>
            </a:pPr>
            <a:r>
              <a:rPr lang="en-US" sz="1600"/>
              <a:t>Space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479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Implementing the Process Abstraction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429000" y="4965700"/>
            <a:ext cx="1600200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3489325" y="5027613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0" name="Rectangle 16"/>
          <p:cNvSpPr>
            <a:spLocks noChangeArrowheads="1"/>
          </p:cNvSpPr>
          <p:nvPr/>
        </p:nvSpPr>
        <p:spPr bwMode="auto">
          <a:xfrm>
            <a:off x="3489325" y="5332413"/>
            <a:ext cx="693738" cy="21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3489325" y="5638800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2" name="Rectangle 18"/>
          <p:cNvSpPr>
            <a:spLocks noChangeArrowheads="1"/>
          </p:cNvSpPr>
          <p:nvPr/>
        </p:nvSpPr>
        <p:spPr bwMode="auto">
          <a:xfrm>
            <a:off x="4456113" y="5240338"/>
            <a:ext cx="482600" cy="122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4456113" y="5546725"/>
            <a:ext cx="482600" cy="1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3735388" y="5091113"/>
            <a:ext cx="960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Control</a:t>
            </a:r>
          </a:p>
          <a:p>
            <a:pPr algn="ctr" eaLnBrk="0" hangingPunct="0"/>
            <a:r>
              <a:rPr lang="en-US" sz="2000"/>
              <a:t>Unit</a:t>
            </a:r>
          </a:p>
        </p:txBody>
      </p:sp>
      <p:sp>
        <p:nvSpPr>
          <p:cNvPr id="3085" name="Line 24"/>
          <p:cNvSpPr>
            <a:spLocks noChangeShapeType="1"/>
          </p:cNvSpPr>
          <p:nvPr/>
        </p:nvSpPr>
        <p:spPr bwMode="auto">
          <a:xfrm>
            <a:off x="1828800" y="33528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25"/>
          <p:cNvSpPr txBox="1">
            <a:spLocks noChangeArrowheads="1"/>
          </p:cNvSpPr>
          <p:nvPr/>
        </p:nvSpPr>
        <p:spPr bwMode="auto">
          <a:xfrm>
            <a:off x="1866900" y="29718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OS interface</a:t>
            </a:r>
          </a:p>
        </p:txBody>
      </p:sp>
      <p:sp>
        <p:nvSpPr>
          <p:cNvPr id="3087" name="Text Box 31"/>
          <p:cNvSpPr txBox="1">
            <a:spLocks noChangeArrowheads="1"/>
          </p:cNvSpPr>
          <p:nvPr/>
        </p:nvSpPr>
        <p:spPr bwMode="auto">
          <a:xfrm>
            <a:off x="6324600" y="51181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3088" name="Text Box 32"/>
          <p:cNvSpPr txBox="1">
            <a:spLocks noChangeArrowheads="1"/>
          </p:cNvSpPr>
          <p:nvPr/>
        </p:nvSpPr>
        <p:spPr bwMode="auto">
          <a:xfrm rot="-5400000">
            <a:off x="5895975" y="4772025"/>
            <a:ext cx="290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Machine Executable Memory</a:t>
            </a:r>
          </a:p>
        </p:txBody>
      </p:sp>
      <p:sp>
        <p:nvSpPr>
          <p:cNvPr id="3089" name="Rectangle 33"/>
          <p:cNvSpPr>
            <a:spLocks noChangeArrowheads="1"/>
          </p:cNvSpPr>
          <p:nvPr/>
        </p:nvSpPr>
        <p:spPr bwMode="auto">
          <a:xfrm>
            <a:off x="3429000" y="4191000"/>
            <a:ext cx="160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ALU</a:t>
            </a:r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3276600" y="3733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CPU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362200" y="914400"/>
            <a:ext cx="4800600" cy="3810000"/>
            <a:chOff x="864" y="768"/>
            <a:chExt cx="3024" cy="2400"/>
          </a:xfrm>
        </p:grpSpPr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168" y="2832"/>
              <a:ext cx="720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i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28" name="Line 28"/>
            <p:cNvSpPr>
              <a:spLocks noChangeShapeType="1"/>
            </p:cNvSpPr>
            <p:nvPr/>
          </p:nvSpPr>
          <p:spPr bwMode="auto">
            <a:xfrm>
              <a:off x="278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4" y="768"/>
              <a:ext cx="768" cy="1200"/>
              <a:chOff x="864" y="768"/>
              <a:chExt cx="768" cy="1200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864" y="768"/>
                <a:ext cx="768" cy="864"/>
                <a:chOff x="96" y="2688"/>
                <a:chExt cx="1104" cy="1200"/>
              </a:xfrm>
            </p:grpSpPr>
            <p:sp>
              <p:nvSpPr>
                <p:cNvPr id="2051" name="Rectangle 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34" name="Rectangle 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35" name="Rectangle 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6" name="Rectangle 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7" name="Rectangle 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8" name="Rectangle 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9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31" name="Text Box 35"/>
              <p:cNvSpPr txBox="1">
                <a:spLocks noChangeArrowheads="1"/>
              </p:cNvSpPr>
              <p:nvPr/>
            </p:nvSpPr>
            <p:spPr bwMode="auto">
              <a:xfrm>
                <a:off x="91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i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i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241925" y="914400"/>
            <a:ext cx="1920875" cy="4495800"/>
            <a:chOff x="2678" y="768"/>
            <a:chExt cx="1210" cy="2832"/>
          </a:xfrm>
        </p:grpSpPr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168" y="3168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k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12" name="Line 29"/>
            <p:cNvSpPr>
              <a:spLocks noChangeShapeType="1"/>
            </p:cNvSpPr>
            <p:nvPr/>
          </p:nvSpPr>
          <p:spPr bwMode="auto">
            <a:xfrm>
              <a:off x="2784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2678" y="768"/>
              <a:ext cx="1210" cy="1200"/>
              <a:chOff x="2678" y="768"/>
              <a:chExt cx="1210" cy="1200"/>
            </a:xfrm>
          </p:grpSpPr>
          <p:sp>
            <p:nvSpPr>
              <p:cNvPr id="3114" name="Text Box 30"/>
              <p:cNvSpPr txBox="1">
                <a:spLocks noChangeArrowheads="1"/>
              </p:cNvSpPr>
              <p:nvPr/>
            </p:nvSpPr>
            <p:spPr bwMode="auto">
              <a:xfrm>
                <a:off x="2678" y="1337"/>
                <a:ext cx="4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3600" b="1"/>
                  <a:t>…</a:t>
                </a:r>
              </a:p>
            </p:txBody>
          </p: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1200"/>
                <a:chOff x="3120" y="768"/>
                <a:chExt cx="768" cy="1200"/>
              </a:xfrm>
            </p:grpSpPr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>
                  <a:off x="3120" y="768"/>
                  <a:ext cx="768" cy="864"/>
                  <a:chOff x="96" y="2688"/>
                  <a:chExt cx="1104" cy="1200"/>
                </a:xfrm>
              </p:grpSpPr>
              <p:sp>
                <p:nvSpPr>
                  <p:cNvPr id="2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2688"/>
                    <a:ext cx="1104" cy="12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IN"/>
                  </a:p>
                </p:txBody>
              </p:sp>
              <p:sp>
                <p:nvSpPr>
                  <p:cNvPr id="312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224"/>
                    <a:ext cx="1008" cy="6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12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263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455"/>
                    <a:ext cx="437" cy="135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648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397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590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736"/>
                    <a:ext cx="1008" cy="43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2000"/>
                  </a:p>
                </p:txBody>
              </p:sp>
            </p:grpSp>
            <p:sp>
              <p:nvSpPr>
                <p:cNvPr id="31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72" y="864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2000" b="1"/>
                    <a:t>P</a:t>
                  </a:r>
                  <a:r>
                    <a:rPr lang="en-US" sz="2000" b="1" baseline="-25000"/>
                    <a:t>k </a:t>
                  </a:r>
                  <a:r>
                    <a:rPr lang="en-US" sz="2000" b="1"/>
                    <a:t>CPU</a:t>
                  </a:r>
                  <a:endParaRPr lang="en-US" b="1"/>
                </a:p>
              </p:txBody>
            </p:sp>
            <p:sp>
              <p:nvSpPr>
                <p:cNvPr id="21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768" cy="3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/>
                    <a:t>P</a:t>
                  </a:r>
                  <a:r>
                    <a:rPr lang="en-US" sz="1600" baseline="-25000"/>
                    <a:t>k </a:t>
                  </a:r>
                  <a:r>
                    <a:rPr lang="en-US" sz="1600"/>
                    <a:t>Executable</a:t>
                  </a:r>
                </a:p>
                <a:p>
                  <a:pPr algn="ctr" eaLnBrk="0" hangingPunct="0">
                    <a:defRPr/>
                  </a:pPr>
                  <a:r>
                    <a:rPr lang="en-US" sz="1600"/>
                    <a:t>Memory</a:t>
                  </a:r>
                </a:p>
              </p:txBody>
            </p:sp>
          </p:grpSp>
        </p:grpSp>
      </p:grpSp>
      <p:sp>
        <p:nvSpPr>
          <p:cNvPr id="3093" name="Freeform 65"/>
          <p:cNvSpPr>
            <a:spLocks/>
          </p:cNvSpPr>
          <p:nvPr/>
        </p:nvSpPr>
        <p:spPr bwMode="auto">
          <a:xfrm>
            <a:off x="4800600" y="3733800"/>
            <a:ext cx="1219200" cy="1600200"/>
          </a:xfrm>
          <a:custGeom>
            <a:avLst/>
            <a:gdLst>
              <a:gd name="T0" fmla="*/ 0 w 768"/>
              <a:gd name="T1" fmla="*/ 2147483647 h 1008"/>
              <a:gd name="T2" fmla="*/ 967740089 w 768"/>
              <a:gd name="T3" fmla="*/ 2147483647 h 1008"/>
              <a:gd name="T4" fmla="*/ 967740089 w 768"/>
              <a:gd name="T5" fmla="*/ 0 h 1008"/>
              <a:gd name="T6" fmla="*/ 1935480178 w 768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008"/>
              <a:gd name="T14" fmla="*/ 768 w 76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008">
                <a:moveTo>
                  <a:pt x="0" y="1008"/>
                </a:moveTo>
                <a:lnTo>
                  <a:pt x="384" y="1008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3886200" y="914400"/>
            <a:ext cx="3276600" cy="5410200"/>
            <a:chOff x="1824" y="768"/>
            <a:chExt cx="2064" cy="3408"/>
          </a:xfrm>
        </p:grpSpPr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168" y="3744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j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824" y="768"/>
              <a:ext cx="768" cy="1200"/>
              <a:chOff x="1824" y="768"/>
              <a:chExt cx="768" cy="1200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1824" y="768"/>
                <a:ext cx="768" cy="864"/>
                <a:chOff x="96" y="2688"/>
                <a:chExt cx="1104" cy="1200"/>
              </a:xfrm>
            </p:grpSpPr>
            <p:sp>
              <p:nvSpPr>
                <p:cNvPr id="2086" name="Rectangle 38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05" name="Rectangle 40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8" name="Rectangle 43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9" name="Rectangle 44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1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01" name="Text Box 46"/>
              <p:cNvSpPr txBox="1">
                <a:spLocks noChangeArrowheads="1"/>
              </p:cNvSpPr>
              <p:nvPr/>
            </p:nvSpPr>
            <p:spPr bwMode="auto">
              <a:xfrm>
                <a:off x="187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j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j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  <p:sp>
          <p:nvSpPr>
            <p:cNvPr id="3099" name="Freeform 66"/>
            <p:cNvSpPr>
              <a:spLocks/>
            </p:cNvSpPr>
            <p:nvPr/>
          </p:nvSpPr>
          <p:spPr bwMode="auto">
            <a:xfrm>
              <a:off x="2784" y="3552"/>
              <a:ext cx="384" cy="432"/>
            </a:xfrm>
            <a:custGeom>
              <a:avLst/>
              <a:gdLst>
                <a:gd name="T0" fmla="*/ 0 w 384"/>
                <a:gd name="T1" fmla="*/ 0 h 432"/>
                <a:gd name="T2" fmla="*/ 0 w 384"/>
                <a:gd name="T3" fmla="*/ 432 h 432"/>
                <a:gd name="T4" fmla="*/ 384 w 384"/>
                <a:gd name="T5" fmla="*/ 432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0"/>
                  </a:moveTo>
                  <a:lnTo>
                    <a:pt x="0" y="432"/>
                  </a:lnTo>
                  <a:lnTo>
                    <a:pt x="38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95" name="Rectangle 69"/>
          <p:cNvSpPr>
            <a:spLocks noChangeArrowheads="1"/>
          </p:cNvSpPr>
          <p:nvPr/>
        </p:nvSpPr>
        <p:spPr bwMode="auto">
          <a:xfrm>
            <a:off x="6019800" y="3581400"/>
            <a:ext cx="1143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96" name="Rectangle 70"/>
          <p:cNvSpPr>
            <a:spLocks noChangeArrowheads="1"/>
          </p:cNvSpPr>
          <p:nvPr/>
        </p:nvSpPr>
        <p:spPr bwMode="auto">
          <a:xfrm>
            <a:off x="465138" y="1676400"/>
            <a:ext cx="17446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Ideal Abstraction:</a:t>
            </a:r>
          </a:p>
          <a:p>
            <a:r>
              <a:rPr lang="en-US"/>
              <a:t>As if using an</a:t>
            </a:r>
          </a:p>
          <a:p>
            <a:r>
              <a:rPr lang="en-US"/>
              <a:t>Actual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Processes and Threads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600200" y="48006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12888" y="4876800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OS interface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92125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3429000" y="4876800"/>
            <a:ext cx="2438400" cy="1603375"/>
            <a:chOff x="2160" y="3072"/>
            <a:chExt cx="1536" cy="1010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2160" y="3268"/>
              <a:ext cx="707" cy="7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3235" y="3072"/>
              <a:ext cx="461" cy="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2191" y="3582"/>
              <a:ext cx="645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0" name="Rectangle 10"/>
            <p:cNvSpPr>
              <a:spLocks noChangeArrowheads="1"/>
            </p:cNvSpPr>
            <p:nvPr/>
          </p:nvSpPr>
          <p:spPr bwMode="auto">
            <a:xfrm>
              <a:off x="2215" y="3604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1" name="Rectangle 11"/>
            <p:cNvSpPr>
              <a:spLocks noChangeArrowheads="1"/>
            </p:cNvSpPr>
            <p:nvPr/>
          </p:nvSpPr>
          <p:spPr bwMode="auto">
            <a:xfrm>
              <a:off x="2215" y="3717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2" name="Rectangle 12"/>
            <p:cNvSpPr>
              <a:spLocks noChangeArrowheads="1"/>
            </p:cNvSpPr>
            <p:nvPr/>
          </p:nvSpPr>
          <p:spPr bwMode="auto">
            <a:xfrm>
              <a:off x="2215" y="3830"/>
              <a:ext cx="280" cy="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3" name="Rectangle 13"/>
            <p:cNvSpPr>
              <a:spLocks noChangeArrowheads="1"/>
            </p:cNvSpPr>
            <p:nvPr/>
          </p:nvSpPr>
          <p:spPr bwMode="auto">
            <a:xfrm>
              <a:off x="2605" y="3683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4" name="Rectangle 14"/>
            <p:cNvSpPr>
              <a:spLocks noChangeArrowheads="1"/>
            </p:cNvSpPr>
            <p:nvPr/>
          </p:nvSpPr>
          <p:spPr bwMode="auto">
            <a:xfrm>
              <a:off x="2605" y="3796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3235" y="3296"/>
              <a:ext cx="461" cy="19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3235" y="3493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2744" y="3694"/>
              <a:ext cx="491" cy="196"/>
            </a:xfrm>
            <a:custGeom>
              <a:avLst/>
              <a:gdLst>
                <a:gd name="T0" fmla="*/ 0 w 768"/>
                <a:gd name="T1" fmla="*/ 0 h 336"/>
                <a:gd name="T2" fmla="*/ 157 w 768"/>
                <a:gd name="T3" fmla="*/ 0 h 336"/>
                <a:gd name="T4" fmla="*/ 157 w 768"/>
                <a:gd name="T5" fmla="*/ 114 h 336"/>
                <a:gd name="T6" fmla="*/ 314 w 768"/>
                <a:gd name="T7" fmla="*/ 11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36"/>
                <a:gd name="T14" fmla="*/ 768 w 76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768" y="3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235" y="3830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989" y="3240"/>
              <a:ext cx="246" cy="449"/>
            </a:xfrm>
            <a:custGeom>
              <a:avLst/>
              <a:gdLst>
                <a:gd name="T0" fmla="*/ 0 w 384"/>
                <a:gd name="T1" fmla="*/ 263 h 768"/>
                <a:gd name="T2" fmla="*/ 0 w 384"/>
                <a:gd name="T3" fmla="*/ 0 h 768"/>
                <a:gd name="T4" fmla="*/ 158 w 384"/>
                <a:gd name="T5" fmla="*/ 0 h 768"/>
                <a:gd name="T6" fmla="*/ 0 60000 65536"/>
                <a:gd name="T7" fmla="*/ 0 60000 65536"/>
                <a:gd name="T8" fmla="*/ 0 60000 65536"/>
                <a:gd name="T9" fmla="*/ 0 w 384"/>
                <a:gd name="T10" fmla="*/ 0 h 768"/>
                <a:gd name="T11" fmla="*/ 384 w 38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768">
                  <a:moveTo>
                    <a:pt x="0" y="76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80" name="Line 20"/>
            <p:cNvSpPr>
              <a:spLocks noChangeShapeType="1"/>
            </p:cNvSpPr>
            <p:nvPr/>
          </p:nvSpPr>
          <p:spPr bwMode="auto">
            <a:xfrm>
              <a:off x="2989" y="3381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Line 21"/>
            <p:cNvSpPr>
              <a:spLocks noChangeShapeType="1"/>
            </p:cNvSpPr>
            <p:nvPr/>
          </p:nvSpPr>
          <p:spPr bwMode="auto">
            <a:xfrm>
              <a:off x="2989" y="363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Text Box 22"/>
            <p:cNvSpPr txBox="1">
              <a:spLocks noChangeArrowheads="1"/>
            </p:cNvSpPr>
            <p:nvPr/>
          </p:nvSpPr>
          <p:spPr bwMode="auto">
            <a:xfrm>
              <a:off x="3264" y="3504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/>
                <a:t>…</a:t>
              </a:r>
            </a:p>
          </p:txBody>
        </p:sp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5632450" y="2895600"/>
            <a:ext cx="1073150" cy="1676400"/>
            <a:chOff x="3120" y="768"/>
            <a:chExt cx="768" cy="1200"/>
          </a:xfrm>
        </p:grpSpPr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60" name="Rectangle 27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61" name="Rectangle 28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2" name="Rectangle 29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3" name="Rectangle 30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4" name="Rectangle 31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6" name="Rectangle 33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3797300" y="2895600"/>
            <a:ext cx="1073150" cy="1676400"/>
            <a:chOff x="3120" y="768"/>
            <a:chExt cx="768" cy="1200"/>
          </a:xfrm>
        </p:grpSpPr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50" name="Rectangle 38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1" name="Rectangle 39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2" name="Rectangle 40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3" name="Rectangle 41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4" name="Rectangle 42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5" name="Rectangle 43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6" name="Rectangle 44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822450" y="2895600"/>
            <a:ext cx="1073150" cy="1676400"/>
            <a:chOff x="3120" y="768"/>
            <a:chExt cx="768" cy="1200"/>
          </a:xfrm>
        </p:grpSpPr>
        <p:grpSp>
          <p:nvGrpSpPr>
            <p:cNvPr id="22" name="Group 47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4144" name="Rectangle 48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40" name="Rectangle 49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41" name="Rectangle 50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2" name="Rectangle 51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3" name="Rectangle 52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Rectangle 53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5" name="Rectangle 54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6" name="Rectangle 55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sp>
        <p:nvSpPr>
          <p:cNvPr id="4107" name="Text Box 57"/>
          <p:cNvSpPr txBox="1">
            <a:spLocks noChangeArrowheads="1"/>
          </p:cNvSpPr>
          <p:nvPr/>
        </p:nvSpPr>
        <p:spPr bwMode="auto">
          <a:xfrm>
            <a:off x="312420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08" name="Text Box 58"/>
          <p:cNvSpPr txBox="1">
            <a:spLocks noChangeArrowheads="1"/>
          </p:cNvSpPr>
          <p:nvPr/>
        </p:nvSpPr>
        <p:spPr bwMode="auto">
          <a:xfrm>
            <a:off x="3892550" y="2971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</a:t>
            </a:r>
            <a:r>
              <a:rPr lang="en-US" sz="1800" b="1" baseline="-25000"/>
              <a:t>i </a:t>
            </a:r>
            <a:r>
              <a:rPr lang="en-US" sz="1800" b="1"/>
              <a:t>CPU</a:t>
            </a:r>
          </a:p>
        </p:txBody>
      </p: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2743200" y="914400"/>
            <a:ext cx="1225550" cy="1676400"/>
            <a:chOff x="1728" y="576"/>
            <a:chExt cx="772" cy="1056"/>
          </a:xfrm>
        </p:grpSpPr>
        <p:grpSp>
          <p:nvGrpSpPr>
            <p:cNvPr id="24" name="Group 59"/>
            <p:cNvGrpSpPr>
              <a:grpSpLocks/>
            </p:cNvGrpSpPr>
            <p:nvPr/>
          </p:nvGrpSpPr>
          <p:grpSpPr bwMode="auto">
            <a:xfrm>
              <a:off x="1728" y="576"/>
              <a:ext cx="772" cy="1056"/>
              <a:chOff x="3120" y="768"/>
              <a:chExt cx="768" cy="1200"/>
            </a:xfrm>
          </p:grpSpPr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57" name="Rectangle 61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1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3" name="Rectangle 65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4" name="Rectangle 66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5" name="Rectangle 67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6" name="Rectangle 68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65" name="Rectangle 69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26" name="Text Box 70"/>
            <p:cNvSpPr txBox="1">
              <a:spLocks noChangeArrowheads="1"/>
            </p:cNvSpPr>
            <p:nvPr/>
          </p:nvSpPr>
          <p:spPr bwMode="auto">
            <a:xfrm>
              <a:off x="1776" y="576"/>
              <a:ext cx="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j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grpSp>
        <p:nvGrpSpPr>
          <p:cNvPr id="26" name="Group 87"/>
          <p:cNvGrpSpPr>
            <a:grpSpLocks/>
          </p:cNvGrpSpPr>
          <p:nvPr/>
        </p:nvGrpSpPr>
        <p:grpSpPr bwMode="auto">
          <a:xfrm>
            <a:off x="4794250" y="914400"/>
            <a:ext cx="1243013" cy="1676400"/>
            <a:chOff x="3020" y="576"/>
            <a:chExt cx="783" cy="1056"/>
          </a:xfrm>
        </p:grpSpPr>
        <p:grpSp>
          <p:nvGrpSpPr>
            <p:cNvPr id="27" name="Group 71"/>
            <p:cNvGrpSpPr>
              <a:grpSpLocks/>
            </p:cNvGrpSpPr>
            <p:nvPr/>
          </p:nvGrpSpPr>
          <p:grpSpPr bwMode="auto">
            <a:xfrm>
              <a:off x="3020" y="576"/>
              <a:ext cx="772" cy="1056"/>
              <a:chOff x="3120" y="768"/>
              <a:chExt cx="768" cy="1200"/>
            </a:xfrm>
          </p:grpSpPr>
          <p:grpSp>
            <p:nvGrpSpPr>
              <p:cNvPr id="28" name="Group 72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69" name="Rectangle 7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9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0" name="Rectangle 7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2" name="Rectangle 7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3" name="Rectangle 7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4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77" name="Rectangle 81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14" name="Text Box 82"/>
            <p:cNvSpPr txBox="1">
              <a:spLocks noChangeArrowheads="1"/>
            </p:cNvSpPr>
            <p:nvPr/>
          </p:nvSpPr>
          <p:spPr bwMode="auto">
            <a:xfrm>
              <a:off x="3068" y="576"/>
              <a:ext cx="7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k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sp>
        <p:nvSpPr>
          <p:cNvPr id="4179" name="Text Box 83"/>
          <p:cNvSpPr txBox="1">
            <a:spLocks noChangeArrowheads="1"/>
          </p:cNvSpPr>
          <p:nvPr/>
        </p:nvSpPr>
        <p:spPr bwMode="auto">
          <a:xfrm>
            <a:off x="4083050" y="141605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12" name="Line 84"/>
          <p:cNvSpPr>
            <a:spLocks noChangeShapeType="1"/>
          </p:cNvSpPr>
          <p:nvPr/>
        </p:nvSpPr>
        <p:spPr bwMode="auto">
          <a:xfrm>
            <a:off x="1676400" y="2743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thread</a:t>
            </a:r>
            <a:r>
              <a:rPr lang="en-US" dirty="0"/>
              <a:t> is a basic unit of CPU utilization, consisting of a program counter, a stack, and a set of registers</a:t>
            </a:r>
          </a:p>
          <a:p>
            <a:r>
              <a:rPr lang="en-US" dirty="0"/>
              <a:t>Thread is a light weight process</a:t>
            </a:r>
          </a:p>
          <a:p>
            <a:r>
              <a:rPr lang="en-US" dirty="0"/>
              <a:t>Traditional ( heavyweight ) processes have a single thread of control - There is one program counter, and one sequence of instructions that can be carried out at any given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EC904C-17E2-472C-B825-AB62F0A610B7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579437"/>
          </a:xfrm>
          <a:noFill/>
        </p:spPr>
        <p:txBody>
          <a:bodyPr anchorCtr="1">
            <a:spAutoFit/>
          </a:bodyPr>
          <a:lstStyle/>
          <a:p>
            <a:pPr eaLnBrk="1" hangingPunct="1"/>
            <a:r>
              <a:rPr lang="en-US" dirty="0">
                <a:solidFill>
                  <a:srgbClr val="669900"/>
                </a:solidFill>
              </a:rPr>
              <a:t>Processes and Threads</a:t>
            </a:r>
          </a:p>
        </p:txBody>
      </p:sp>
      <p:graphicFrame>
        <p:nvGraphicFramePr>
          <p:cNvPr id="34842" name="Group 26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4781568"/>
        </p:xfrm>
        <a:graphic>
          <a:graphicData uri="http://schemas.openxmlformats.org/drawingml/2006/table">
            <a:tbl>
              <a:tblPr rtl="1"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1568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 are schedulable activities attached to processes.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aim of having multiple threads of execution is :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maximize degree of concurrent execution between operations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lang="en-US" sz="2400" dirty="0">
                          <a:latin typeface="Arial" charset="0"/>
                        </a:rPr>
                        <a:t>Threads are faster to create and destroy than processes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  <a:defRPr/>
                      </a:pPr>
                      <a:r>
                        <a:rPr lang="en-US" sz="2400" dirty="0">
                          <a:latin typeface="Arial" charset="0"/>
                        </a:rPr>
                        <a:t>Natural</a:t>
                      </a:r>
                      <a:r>
                        <a:rPr lang="en-US" sz="2400" baseline="0" dirty="0">
                          <a:latin typeface="Arial" charset="0"/>
                        </a:rPr>
                        <a:t> fit</a:t>
                      </a:r>
                      <a:r>
                        <a:rPr lang="en-US" sz="2400" dirty="0">
                          <a:latin typeface="Arial" charset="0"/>
                        </a:rPr>
                        <a:t> for multiple cores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48" y="642918"/>
            <a:ext cx="7772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and Thread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infrastructure in which execution takes place – address space +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program in execution within a process context – each thread has its own stack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371600" y="3962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429000" y="4495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Process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0386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16200000">
            <a:off x="6210300" y="3771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33400" y="4724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295400" y="5638800"/>
            <a:ext cx="70866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Operating System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590800" y="4267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019800" y="3962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876800" y="3962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876800" y="42672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876800" y="5105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 rot="16200000">
            <a:off x="6591300" y="43815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019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60198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241925" y="4537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 rot="16200000">
            <a:off x="6972300" y="4914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4343400" y="4114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4572000" y="449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419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28600"/>
            <a:ext cx="7696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Process with Multiple Threads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71600" y="1981200"/>
            <a:ext cx="7010400" cy="36576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19600" y="33528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562600" y="25146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3886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0386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434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343400" y="5181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676400" y="3886200"/>
            <a:ext cx="2590800" cy="1066800"/>
            <a:chOff x="192" y="3360"/>
            <a:chExt cx="1632" cy="672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524000" y="2895600"/>
            <a:ext cx="2590800" cy="1066800"/>
            <a:chOff x="192" y="3360"/>
            <a:chExt cx="1632" cy="672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971800" y="2057400"/>
            <a:ext cx="2590800" cy="1066800"/>
            <a:chOff x="192" y="3360"/>
            <a:chExt cx="1632" cy="672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041525" y="1336675"/>
            <a:ext cx="349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(Execution Engine)</a:t>
            </a: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143000" y="1600200"/>
            <a:ext cx="1905000" cy="8382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0"/>
              </a:cxn>
              <a:cxn ang="0">
                <a:pos x="1200" y="528"/>
              </a:cxn>
            </a:cxnLst>
            <a:rect l="0" t="0" r="r" b="b"/>
            <a:pathLst>
              <a:path w="1200" h="528">
                <a:moveTo>
                  <a:pt x="528" y="0"/>
                </a:moveTo>
                <a:lnTo>
                  <a:pt x="0" y="0"/>
                </a:lnTo>
                <a:lnTo>
                  <a:pt x="1200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43000" y="16002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143000" y="1600200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 application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example in a word processor, a background thread may check spelling and grammar while a foreground thread processes user input ( keystrokes ),  while yet a third thread loads images from the hard drive, and a fourth does periodic automatic backups of the file being edited.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704</Words>
  <Application>Microsoft Office PowerPoint</Application>
  <PresentationFormat>On-screen Show (4:3)</PresentationFormat>
  <Paragraphs>159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Times New Roman</vt:lpstr>
      <vt:lpstr>Wingdings</vt:lpstr>
      <vt:lpstr>Office Theme</vt:lpstr>
      <vt:lpstr>Threads, Thread management     </vt:lpstr>
      <vt:lpstr>PowerPoint Presentation</vt:lpstr>
      <vt:lpstr>Implementing the Process Abstraction</vt:lpstr>
      <vt:lpstr>Processes and Threads</vt:lpstr>
      <vt:lpstr>Thread</vt:lpstr>
      <vt:lpstr>Processes and Threads</vt:lpstr>
      <vt:lpstr>PowerPoint Presentation</vt:lpstr>
      <vt:lpstr> </vt:lpstr>
      <vt:lpstr>Multi thread application - example</vt:lpstr>
      <vt:lpstr>Single Thread Vs Multi Thread</vt:lpstr>
      <vt:lpstr>Thread Abstraction</vt:lpstr>
      <vt:lpstr>PowerPoint Presentation</vt:lpstr>
      <vt:lpstr>PowerPoint Presentation</vt:lpstr>
      <vt:lpstr>Process &amp; Thread</vt:lpstr>
      <vt:lpstr>Advantage of using threads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for the lab experimentation</dc:title>
  <dc:creator>User</dc:creator>
  <cp:lastModifiedBy>jayaraj</cp:lastModifiedBy>
  <cp:revision>20</cp:revision>
  <dcterms:created xsi:type="dcterms:W3CDTF">2013-07-31T12:38:56Z</dcterms:created>
  <dcterms:modified xsi:type="dcterms:W3CDTF">2023-08-09T02:14:40Z</dcterms:modified>
</cp:coreProperties>
</file>