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59" r:id="rId3"/>
    <p:sldId id="260" r:id="rId4"/>
    <p:sldId id="261" r:id="rId5"/>
    <p:sldId id="264" r:id="rId6"/>
    <p:sldId id="270" r:id="rId7"/>
    <p:sldId id="271" r:id="rId8"/>
    <p:sldId id="267" r:id="rId9"/>
    <p:sldId id="269" r:id="rId10"/>
    <p:sldId id="272" r:id="rId11"/>
    <p:sldId id="273" r:id="rId12"/>
    <p:sldId id="282" r:id="rId13"/>
    <p:sldId id="274" r:id="rId14"/>
    <p:sldId id="275" r:id="rId15"/>
    <p:sldId id="276" r:id="rId16"/>
    <p:sldId id="285" r:id="rId17"/>
    <p:sldId id="289" r:id="rId18"/>
    <p:sldId id="296" r:id="rId19"/>
    <p:sldId id="292" r:id="rId20"/>
    <p:sldId id="294" r:id="rId21"/>
    <p:sldId id="293" r:id="rId22"/>
    <p:sldId id="297" r:id="rId23"/>
    <p:sldId id="298" r:id="rId24"/>
    <p:sldId id="290" r:id="rId25"/>
    <p:sldId id="291" r:id="rId26"/>
    <p:sldId id="280" r:id="rId27"/>
    <p:sldId id="278" r:id="rId28"/>
    <p:sldId id="279" r:id="rId29"/>
    <p:sldId id="288" r:id="rId30"/>
    <p:sldId id="284" r:id="rId31"/>
    <p:sldId id="283" r:id="rId32"/>
    <p:sldId id="26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603" autoAdjust="0"/>
  </p:normalViewPr>
  <p:slideViewPr>
    <p:cSldViewPr snapToGrid="0">
      <p:cViewPr varScale="1">
        <p:scale>
          <a:sx n="90" d="100"/>
          <a:sy n="90" d="100"/>
        </p:scale>
        <p:origin x="133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75EF98-215B-436D-B004-E8A0B0DA5F43}" type="datetimeFigureOut">
              <a:rPr lang="en-US" smtClean="0"/>
              <a:t>2/24/2017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A51494-B860-491D-BDAB-7AAC977A0DD8}" type="slidenum">
              <a:rPr lang="en-US" smtClean="0"/>
              <a:t>‹#›</a:t>
            </a:fld>
            <a:endParaRPr lang="en-US"/>
          </a:p>
        </p:txBody>
      </p:sp>
    </p:spTree>
    <p:extLst>
      <p:ext uri="{BB962C8B-B14F-4D97-AF65-F5344CB8AC3E}">
        <p14:creationId xmlns:p14="http://schemas.microsoft.com/office/powerpoint/2010/main" val="3507396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5</a:t>
            </a:fld>
            <a:endParaRPr lang="en-US"/>
          </a:p>
        </p:txBody>
      </p:sp>
    </p:spTree>
    <p:extLst>
      <p:ext uri="{BB962C8B-B14F-4D97-AF65-F5344CB8AC3E}">
        <p14:creationId xmlns:p14="http://schemas.microsoft.com/office/powerpoint/2010/main" val="2337960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22</a:t>
            </a:fld>
            <a:endParaRPr lang="en-US"/>
          </a:p>
        </p:txBody>
      </p:sp>
    </p:spTree>
    <p:extLst>
      <p:ext uri="{BB962C8B-B14F-4D97-AF65-F5344CB8AC3E}">
        <p14:creationId xmlns:p14="http://schemas.microsoft.com/office/powerpoint/2010/main" val="2011626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include interaction predators*LWD: not </a:t>
            </a:r>
            <a:r>
              <a:rPr lang="en-US" dirty="0" err="1" smtClean="0"/>
              <a:t>signif</a:t>
            </a:r>
            <a:endParaRPr lang="en-US" dirty="0" smtClean="0"/>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24</a:t>
            </a:fld>
            <a:endParaRPr lang="en-US"/>
          </a:p>
        </p:txBody>
      </p:sp>
    </p:spTree>
    <p:extLst>
      <p:ext uri="{BB962C8B-B14F-4D97-AF65-F5344CB8AC3E}">
        <p14:creationId xmlns:p14="http://schemas.microsoft.com/office/powerpoint/2010/main" val="3748134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If I add slope, account for possible</a:t>
            </a:r>
            <a:r>
              <a:rPr lang="sv-SE" baseline="0" dirty="0" smtClean="0"/>
              <a:t> </a:t>
            </a:r>
            <a:r>
              <a:rPr lang="sv-SE" dirty="0" smtClean="0"/>
              <a:t>dependence between slope and substarte</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26</a:t>
            </a:fld>
            <a:endParaRPr lang="en-US"/>
          </a:p>
        </p:txBody>
      </p:sp>
    </p:spTree>
    <p:extLst>
      <p:ext uri="{BB962C8B-B14F-4D97-AF65-F5344CB8AC3E}">
        <p14:creationId xmlns:p14="http://schemas.microsoft.com/office/powerpoint/2010/main" val="607840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Full dataset does not work as there are too many NAs. </a:t>
            </a:r>
          </a:p>
          <a:p>
            <a:endParaRPr lang="sv-SE" dirty="0" smtClean="0"/>
          </a:p>
          <a:p>
            <a:r>
              <a:rPr lang="sv-SE" dirty="0" smtClean="0"/>
              <a:t>Playing with predictors:</a:t>
            </a:r>
            <a:r>
              <a:rPr lang="sv-SE" baseline="0" dirty="0" smtClean="0"/>
              <a:t> </a:t>
            </a:r>
          </a:p>
          <a:p>
            <a:r>
              <a:rPr lang="sv-SE" baseline="0" dirty="0" smtClean="0"/>
              <a:t>CIMATIC: when avg air temp is replaced with lat in both repsonse variable models, results are very similar (only slightly different R2, see next slide). With altitude instead, fit is worse.</a:t>
            </a:r>
          </a:p>
          <a:p>
            <a:r>
              <a:rPr lang="sv-SE" baseline="0" dirty="0" smtClean="0"/>
              <a:t>STREAM SIZE: exakt area is not significant when including wetted widht and avg depth. When using max depth  instead of avg depth, max depth only explain öring but not LWD and R squared are slightly lower.</a:t>
            </a:r>
          </a:p>
          <a:p>
            <a:r>
              <a:rPr lang="en-US" dirty="0" smtClean="0"/>
              <a:t>LOCAL</a:t>
            </a:r>
            <a:r>
              <a:rPr lang="en-US" baseline="0" dirty="0" smtClean="0"/>
              <a:t> FEATURES: </a:t>
            </a:r>
            <a:r>
              <a:rPr lang="en-US" dirty="0" smtClean="0"/>
              <a:t>velocity for LWD: not </a:t>
            </a:r>
            <a:r>
              <a:rPr lang="en-US" dirty="0" err="1" smtClean="0"/>
              <a:t>signif</a:t>
            </a:r>
            <a:r>
              <a:rPr lang="en-US" dirty="0" smtClean="0"/>
              <a:t>. </a:t>
            </a:r>
            <a:r>
              <a:rPr lang="en-US" dirty="0" err="1" smtClean="0"/>
              <a:t>Slope_percent</a:t>
            </a:r>
            <a:r>
              <a:rPr lang="en-US" dirty="0" smtClean="0"/>
              <a:t> for LWD: yes, but also a link to </a:t>
            </a:r>
            <a:r>
              <a:rPr lang="en-US" dirty="0" err="1" smtClean="0"/>
              <a:t>Öring</a:t>
            </a:r>
            <a:r>
              <a:rPr lang="en-US" dirty="0" smtClean="0"/>
              <a:t> is suggested, links are positive in both cases, R2 are higher, but are the links supported by</a:t>
            </a:r>
            <a:r>
              <a:rPr lang="en-US" baseline="0" dirty="0" smtClean="0"/>
              <a:t> theory?</a:t>
            </a:r>
          </a:p>
          <a:p>
            <a:r>
              <a:rPr lang="en-US" baseline="0" dirty="0" smtClean="0"/>
              <a:t>SEASONALITY: month or Julian date are </a:t>
            </a:r>
            <a:r>
              <a:rPr lang="en-US" baseline="0" dirty="0" err="1" smtClean="0"/>
              <a:t>signif</a:t>
            </a:r>
            <a:r>
              <a:rPr lang="en-US" baseline="0" dirty="0" smtClean="0"/>
              <a:t> for both responses, R2 increase (more with Julian date)</a:t>
            </a:r>
          </a:p>
          <a:p>
            <a:r>
              <a:rPr lang="en-US" baseline="0" dirty="0" smtClean="0"/>
              <a:t>BIOTIC INTERACTIONS: </a:t>
            </a:r>
            <a:r>
              <a:rPr lang="en-US" baseline="0" dirty="0" err="1" smtClean="0"/>
              <a:t>GEdda+Lampetra+Sticklebacks+LaxTOT+Abbor+Lake+Cottus_spp</a:t>
            </a:r>
            <a:r>
              <a:rPr lang="en-US" baseline="0" dirty="0" smtClean="0"/>
              <a:t> were </a:t>
            </a:r>
            <a:r>
              <a:rPr lang="en-US" baseline="0" dirty="0" err="1" smtClean="0"/>
              <a:t>signif</a:t>
            </a:r>
            <a:r>
              <a:rPr lang="en-US" baseline="0" dirty="0" smtClean="0"/>
              <a:t> (see below), but overall fit not good</a:t>
            </a:r>
          </a:p>
          <a:p>
            <a:r>
              <a:rPr lang="en-US" baseline="0" dirty="0" smtClean="0"/>
              <a:t># talk to Erik to know what makes sense. For now I keep only </a:t>
            </a:r>
            <a:r>
              <a:rPr lang="en-US" baseline="0" dirty="0" err="1" smtClean="0"/>
              <a:t>Gedda</a:t>
            </a:r>
            <a:endParaRPr lang="en-US" baseline="0" dirty="0" smtClean="0"/>
          </a:p>
          <a:p>
            <a:r>
              <a:rPr lang="en-US" baseline="0" dirty="0" smtClean="0"/>
              <a:t>&gt; </a:t>
            </a:r>
            <a:r>
              <a:rPr lang="en-US" baseline="0" dirty="0" err="1" smtClean="0"/>
              <a:t>sem.coefs</a:t>
            </a:r>
            <a:r>
              <a:rPr lang="en-US" baseline="0" dirty="0" smtClean="0"/>
              <a:t>(M2,AV2)</a:t>
            </a:r>
          </a:p>
          <a:p>
            <a:r>
              <a:rPr lang="en-US" baseline="0" dirty="0" smtClean="0"/>
              <a:t>            response               predictor     estimate    </a:t>
            </a:r>
            <a:r>
              <a:rPr lang="en-US" baseline="0" dirty="0" err="1" smtClean="0"/>
              <a:t>std.error</a:t>
            </a:r>
            <a:r>
              <a:rPr lang="en-US" baseline="0" dirty="0" smtClean="0"/>
              <a:t> </a:t>
            </a:r>
            <a:r>
              <a:rPr lang="en-US" baseline="0" dirty="0" err="1" smtClean="0"/>
              <a:t>p.value</a:t>
            </a:r>
            <a:endParaRPr lang="en-US" baseline="0" dirty="0" smtClean="0"/>
          </a:p>
          <a:p>
            <a:r>
              <a:rPr lang="en-US" baseline="0" dirty="0" smtClean="0"/>
              <a:t>4  log(</a:t>
            </a:r>
            <a:r>
              <a:rPr lang="en-US" baseline="0" dirty="0" err="1" smtClean="0"/>
              <a:t>OringTOT</a:t>
            </a:r>
            <a:r>
              <a:rPr lang="en-US" baseline="0" dirty="0" smtClean="0"/>
              <a:t> + 1)                </a:t>
            </a:r>
            <a:r>
              <a:rPr lang="en-US" baseline="0" dirty="0" err="1" smtClean="0"/>
              <a:t>Av_depth</a:t>
            </a:r>
            <a:r>
              <a:rPr lang="en-US" baseline="0" dirty="0" smtClean="0"/>
              <a:t> -2.055590693 0.1554829375  0.0000</a:t>
            </a:r>
          </a:p>
          <a:p>
            <a:r>
              <a:rPr lang="en-US" baseline="0" dirty="0" smtClean="0"/>
              <a:t>3  log(</a:t>
            </a:r>
            <a:r>
              <a:rPr lang="en-US" baseline="0" dirty="0" err="1" smtClean="0"/>
              <a:t>OringTOT</a:t>
            </a:r>
            <a:r>
              <a:rPr lang="en-US" baseline="0" dirty="0" smtClean="0"/>
              <a:t> + 1)            </a:t>
            </a:r>
            <a:r>
              <a:rPr lang="en-US" baseline="0" dirty="0" err="1" smtClean="0"/>
              <a:t>Wetted_width</a:t>
            </a:r>
            <a:r>
              <a:rPr lang="en-US" baseline="0" dirty="0" smtClean="0"/>
              <a:t> -0.073083904 0.0076255206  0.0000</a:t>
            </a:r>
          </a:p>
          <a:p>
            <a:r>
              <a:rPr lang="en-US" baseline="0" dirty="0" smtClean="0"/>
              <a:t>14 log(</a:t>
            </a:r>
            <a:r>
              <a:rPr lang="en-US" baseline="0" dirty="0" err="1" smtClean="0"/>
              <a:t>OringTOT</a:t>
            </a:r>
            <a:r>
              <a:rPr lang="en-US" baseline="0" dirty="0" smtClean="0"/>
              <a:t> + 1)              </a:t>
            </a:r>
            <a:r>
              <a:rPr lang="en-US" baseline="0" dirty="0" err="1" smtClean="0"/>
              <a:t>Cottus_spp</a:t>
            </a:r>
            <a:r>
              <a:rPr lang="en-US" baseline="0" dirty="0" smtClean="0"/>
              <a:t>  0.003920483 0.0006336577  0.0000</a:t>
            </a:r>
          </a:p>
          <a:p>
            <a:r>
              <a:rPr lang="en-US" baseline="0" dirty="0" smtClean="0"/>
              <a:t>7  log(</a:t>
            </a:r>
            <a:r>
              <a:rPr lang="en-US" baseline="0" dirty="0" err="1" smtClean="0"/>
              <a:t>OringTOT</a:t>
            </a:r>
            <a:r>
              <a:rPr lang="en-US" baseline="0" dirty="0" smtClean="0"/>
              <a:t> + 1)             </a:t>
            </a:r>
            <a:r>
              <a:rPr lang="en-US" baseline="0" dirty="0" err="1" smtClean="0"/>
              <a:t>Julian_date</a:t>
            </a:r>
            <a:r>
              <a:rPr lang="en-US" baseline="0" dirty="0" smtClean="0"/>
              <a:t> -0.004058484 0.0006592314  0.0000</a:t>
            </a:r>
          </a:p>
          <a:p>
            <a:r>
              <a:rPr lang="en-US" baseline="0" dirty="0" smtClean="0"/>
              <a:t>13 log(</a:t>
            </a:r>
            <a:r>
              <a:rPr lang="en-US" baseline="0" dirty="0" err="1" smtClean="0"/>
              <a:t>OringTOT</a:t>
            </a:r>
            <a:r>
              <a:rPr lang="en-US" baseline="0" dirty="0" smtClean="0"/>
              <a:t> + 1)                    Lake -0.044322901 0.0082402212  0.0000</a:t>
            </a:r>
          </a:p>
          <a:p>
            <a:r>
              <a:rPr lang="en-US" baseline="0" dirty="0" smtClean="0"/>
              <a:t>6  log(</a:t>
            </a:r>
            <a:r>
              <a:rPr lang="en-US" baseline="0" dirty="0" err="1" smtClean="0"/>
              <a:t>OringTOT</a:t>
            </a:r>
            <a:r>
              <a:rPr lang="en-US" baseline="0" dirty="0" smtClean="0"/>
              <a:t> + 1)                    SUB1  0.100477837 0.0197948401  0.0000</a:t>
            </a:r>
          </a:p>
          <a:p>
            <a:r>
              <a:rPr lang="en-US" baseline="0" dirty="0" smtClean="0"/>
              <a:t>8  log(</a:t>
            </a:r>
            <a:r>
              <a:rPr lang="en-US" baseline="0" dirty="0" err="1" smtClean="0"/>
              <a:t>OringTOT</a:t>
            </a:r>
            <a:r>
              <a:rPr lang="en-US" baseline="0" dirty="0" smtClean="0"/>
              <a:t> + 1)                   </a:t>
            </a:r>
            <a:r>
              <a:rPr lang="en-US" baseline="0" dirty="0" err="1" smtClean="0"/>
              <a:t>GEdda</a:t>
            </a:r>
            <a:r>
              <a:rPr lang="en-US" baseline="0" dirty="0" smtClean="0"/>
              <a:t> -0.080355621 0.0168033968  0.0000</a:t>
            </a:r>
          </a:p>
          <a:p>
            <a:r>
              <a:rPr lang="en-US" baseline="0" dirty="0" smtClean="0"/>
              <a:t>1  log(</a:t>
            </a:r>
            <a:r>
              <a:rPr lang="en-US" baseline="0" dirty="0" err="1" smtClean="0"/>
              <a:t>OringTOT</a:t>
            </a:r>
            <a:r>
              <a:rPr lang="en-US" baseline="0" dirty="0" smtClean="0"/>
              <a:t> + 1) </a:t>
            </a:r>
            <a:r>
              <a:rPr lang="en-US" baseline="0" dirty="0" err="1" smtClean="0"/>
              <a:t>Average_air_temperature</a:t>
            </a:r>
            <a:r>
              <a:rPr lang="en-US" baseline="0" dirty="0" smtClean="0"/>
              <a:t>  0.102528677 0.0215576316  0.0000</a:t>
            </a:r>
          </a:p>
          <a:p>
            <a:r>
              <a:rPr lang="en-US" baseline="0" dirty="0" smtClean="0"/>
              <a:t>2  log(</a:t>
            </a:r>
            <a:r>
              <a:rPr lang="en-US" baseline="0" dirty="0" err="1" smtClean="0"/>
              <a:t>OringTOT</a:t>
            </a:r>
            <a:r>
              <a:rPr lang="en-US" baseline="0" dirty="0" smtClean="0"/>
              <a:t> + 1)         </a:t>
            </a:r>
            <a:r>
              <a:rPr lang="en-US" baseline="0" dirty="0" err="1" smtClean="0"/>
              <a:t>Distance_to_sea</a:t>
            </a:r>
            <a:r>
              <a:rPr lang="en-US" baseline="0" dirty="0" smtClean="0"/>
              <a:t> -0.003140073 0.0006913931  0.0000</a:t>
            </a:r>
          </a:p>
          <a:p>
            <a:r>
              <a:rPr lang="en-US" baseline="0" dirty="0" smtClean="0"/>
              <a:t>5  log(</a:t>
            </a:r>
            <a:r>
              <a:rPr lang="en-US" baseline="0" dirty="0" err="1" smtClean="0"/>
              <a:t>OringTOT</a:t>
            </a:r>
            <a:r>
              <a:rPr lang="en-US" baseline="0" dirty="0" smtClean="0"/>
              <a:t> + 1)            log(LWD + 1)  0.085107344 0.0195263661  0.0000</a:t>
            </a:r>
          </a:p>
          <a:p>
            <a:r>
              <a:rPr lang="en-US" baseline="0" dirty="0" smtClean="0"/>
              <a:t>10 log(</a:t>
            </a:r>
            <a:r>
              <a:rPr lang="en-US" baseline="0" dirty="0" err="1" smtClean="0"/>
              <a:t>OringTOT</a:t>
            </a:r>
            <a:r>
              <a:rPr lang="en-US" baseline="0" dirty="0" smtClean="0"/>
              <a:t> + 1)            Sticklebacks -0.003169144 0.0007614131  0.0000</a:t>
            </a:r>
          </a:p>
          <a:p>
            <a:r>
              <a:rPr lang="en-US" baseline="0" dirty="0" smtClean="0"/>
              <a:t>12 log(</a:t>
            </a:r>
            <a:r>
              <a:rPr lang="en-US" baseline="0" dirty="0" err="1" smtClean="0"/>
              <a:t>OringTOT</a:t>
            </a:r>
            <a:r>
              <a:rPr lang="en-US" baseline="0" dirty="0" smtClean="0"/>
              <a:t> + 1)                   </a:t>
            </a:r>
            <a:r>
              <a:rPr lang="en-US" baseline="0" dirty="0" err="1" smtClean="0"/>
              <a:t>Abbor</a:t>
            </a:r>
            <a:r>
              <a:rPr lang="en-US" baseline="0" dirty="0" smtClean="0"/>
              <a:t> -0.011688403 0.0036358854  0.0013</a:t>
            </a:r>
          </a:p>
          <a:p>
            <a:r>
              <a:rPr lang="en-US" baseline="0" dirty="0" smtClean="0"/>
              <a:t>9  log(</a:t>
            </a:r>
            <a:r>
              <a:rPr lang="en-US" baseline="0" dirty="0" err="1" smtClean="0"/>
              <a:t>OringTOT</a:t>
            </a:r>
            <a:r>
              <a:rPr lang="en-US" baseline="0" dirty="0" smtClean="0"/>
              <a:t> + 1)                </a:t>
            </a:r>
            <a:r>
              <a:rPr lang="en-US" baseline="0" dirty="0" err="1" smtClean="0"/>
              <a:t>Lampetra</a:t>
            </a:r>
            <a:r>
              <a:rPr lang="en-US" baseline="0" dirty="0" smtClean="0"/>
              <a:t>  0.004391320 0.0015543489  0.0047</a:t>
            </a:r>
          </a:p>
          <a:p>
            <a:r>
              <a:rPr lang="en-US" baseline="0" dirty="0" smtClean="0"/>
              <a:t>11 log(</a:t>
            </a:r>
            <a:r>
              <a:rPr lang="en-US" baseline="0" dirty="0" err="1" smtClean="0"/>
              <a:t>OringTOT</a:t>
            </a:r>
            <a:r>
              <a:rPr lang="en-US" baseline="0" dirty="0" smtClean="0"/>
              <a:t> + 1)                  </a:t>
            </a:r>
            <a:r>
              <a:rPr lang="en-US" baseline="0" dirty="0" err="1" smtClean="0"/>
              <a:t>LaxTOT</a:t>
            </a:r>
            <a:r>
              <a:rPr lang="en-US" baseline="0" dirty="0" smtClean="0"/>
              <a:t>  0.001755352 0.0007746250  0.0235</a:t>
            </a:r>
          </a:p>
          <a:p>
            <a:r>
              <a:rPr lang="en-US" baseline="0" dirty="0" smtClean="0"/>
              <a:t>18      log(LWD + 1)            </a:t>
            </a:r>
            <a:r>
              <a:rPr lang="en-US" baseline="0" dirty="0" err="1" smtClean="0"/>
              <a:t>Wetted_width</a:t>
            </a:r>
            <a:r>
              <a:rPr lang="en-US" baseline="0" dirty="0" smtClean="0"/>
              <a:t> -0.053860393 0.0045734869  0.0000</a:t>
            </a:r>
          </a:p>
          <a:p>
            <a:r>
              <a:rPr lang="en-US" baseline="0" dirty="0" smtClean="0"/>
              <a:t>15      log(LWD + 1) </a:t>
            </a:r>
            <a:r>
              <a:rPr lang="en-US" baseline="0" dirty="0" err="1" smtClean="0"/>
              <a:t>Average_air_temperature</a:t>
            </a:r>
            <a:r>
              <a:rPr lang="en-US" baseline="0" dirty="0" smtClean="0"/>
              <a:t> -0.093366739 0.0110073457  0.0000</a:t>
            </a:r>
          </a:p>
          <a:p>
            <a:r>
              <a:rPr lang="en-US" baseline="0" dirty="0" smtClean="0"/>
              <a:t>19      log(LWD + 1)                    Year  0.014844441 0.0024975949  0.0000</a:t>
            </a:r>
          </a:p>
          <a:p>
            <a:r>
              <a:rPr lang="en-US" baseline="0" dirty="0" smtClean="0"/>
              <a:t>16      log(LWD + 1)         </a:t>
            </a:r>
            <a:r>
              <a:rPr lang="en-US" baseline="0" dirty="0" err="1" smtClean="0"/>
              <a:t>Distance_to_sea</a:t>
            </a:r>
            <a:r>
              <a:rPr lang="en-US" baseline="0" dirty="0" smtClean="0"/>
              <a:t> -0.002111485 0.0003655278  0.0000</a:t>
            </a:r>
          </a:p>
          <a:p>
            <a:r>
              <a:rPr lang="en-US" baseline="0" dirty="0" smtClean="0"/>
              <a:t>17      log(LWD + 1)                </a:t>
            </a:r>
            <a:r>
              <a:rPr lang="en-US" baseline="0" dirty="0" err="1" smtClean="0"/>
              <a:t>Av_depth</a:t>
            </a:r>
            <a:r>
              <a:rPr lang="en-US" baseline="0" dirty="0" smtClean="0"/>
              <a:t> -0.521459989 0.1047526216  0.0000</a:t>
            </a:r>
          </a:p>
          <a:p>
            <a:r>
              <a:rPr lang="en-US" baseline="0" dirty="0" smtClean="0"/>
              <a:t>20      log(LWD + 1)             </a:t>
            </a:r>
            <a:r>
              <a:rPr lang="en-US" baseline="0" dirty="0" err="1" smtClean="0"/>
              <a:t>Julian_date</a:t>
            </a:r>
            <a:r>
              <a:rPr lang="en-US" baseline="0" dirty="0" smtClean="0"/>
              <a:t> -0.001066235 0.0004439064  0.0164</a:t>
            </a:r>
          </a:p>
          <a:p>
            <a:endParaRPr lang="sv-SE" dirty="0"/>
          </a:p>
        </p:txBody>
      </p:sp>
      <p:sp>
        <p:nvSpPr>
          <p:cNvPr id="4" name="Slide Number Placeholder 3"/>
          <p:cNvSpPr>
            <a:spLocks noGrp="1"/>
          </p:cNvSpPr>
          <p:nvPr>
            <p:ph type="sldNum" sz="quarter" idx="10"/>
          </p:nvPr>
        </p:nvSpPr>
        <p:spPr/>
        <p:txBody>
          <a:bodyPr/>
          <a:lstStyle/>
          <a:p>
            <a:fld id="{6AA51494-B860-491D-BDAB-7AAC977A0DD8}" type="slidenum">
              <a:rPr lang="en-US" smtClean="0"/>
              <a:t>27</a:t>
            </a:fld>
            <a:endParaRPr lang="en-US"/>
          </a:p>
        </p:txBody>
      </p:sp>
    </p:spTree>
    <p:extLst>
      <p:ext uri="{BB962C8B-B14F-4D97-AF65-F5344CB8AC3E}">
        <p14:creationId xmlns:p14="http://schemas.microsoft.com/office/powerpoint/2010/main" val="1714959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On full dataset:</a:t>
            </a:r>
            <a:r>
              <a:rPr lang="sv-SE" baseline="0" dirty="0" smtClean="0"/>
              <a:t> Nas give problems, hard to converge, takes forever</a:t>
            </a:r>
          </a:p>
          <a:p>
            <a:r>
              <a:rPr lang="sv-SE" baseline="0" dirty="0" smtClean="0"/>
              <a:t>On dataset without Nas: see above. But still I did not model temporal correlation (see above). I triued transforming some predictors to reduce spread:</a:t>
            </a:r>
          </a:p>
          <a:p>
            <a:endParaRPr lang="sv-SE" baseline="0" dirty="0" smtClean="0"/>
          </a:p>
          <a:p>
            <a:r>
              <a:rPr lang="sv-SE" baseline="0" dirty="0" smtClean="0"/>
              <a:t>On data with averages of years: NAs give problems. When removing them: LWD becomes almost but not significant for trout</a:t>
            </a:r>
          </a:p>
          <a:p>
            <a:endParaRPr lang="sv-SE"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sv-SE" baseline="0" dirty="0" smtClean="0"/>
              <a:t>On data from 1 specific year, i.e. 2009: Nas give problems. When removing them: no converge</a:t>
            </a:r>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31</a:t>
            </a:fld>
            <a:endParaRPr lang="en-US"/>
          </a:p>
        </p:txBody>
      </p:sp>
    </p:spTree>
    <p:extLst>
      <p:ext uri="{BB962C8B-B14F-4D97-AF65-F5344CB8AC3E}">
        <p14:creationId xmlns:p14="http://schemas.microsoft.com/office/powerpoint/2010/main" val="1971450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32</a:t>
            </a:fld>
            <a:endParaRPr lang="en-US"/>
          </a:p>
        </p:txBody>
      </p:sp>
    </p:spTree>
    <p:extLst>
      <p:ext uri="{BB962C8B-B14F-4D97-AF65-F5344CB8AC3E}">
        <p14:creationId xmlns:p14="http://schemas.microsoft.com/office/powerpoint/2010/main" val="2410078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Check </a:t>
            </a:r>
            <a:r>
              <a:rPr lang="sv-SE" dirty="0" err="1" smtClean="0"/>
              <a:t>if</a:t>
            </a:r>
            <a:r>
              <a:rPr lang="sv-SE" dirty="0" smtClean="0"/>
              <a:t> </a:t>
            </a:r>
            <a:r>
              <a:rPr lang="sv-SE" dirty="0" err="1" smtClean="0"/>
              <a:t>boxes</a:t>
            </a:r>
            <a:r>
              <a:rPr lang="sv-SE" dirty="0" smtClean="0"/>
              <a:t> </a:t>
            </a:r>
            <a:r>
              <a:rPr lang="sv-SE" dirty="0" err="1" smtClean="0"/>
              <a:t>are</a:t>
            </a:r>
            <a:r>
              <a:rPr lang="sv-SE" dirty="0" smtClean="0"/>
              <a:t> </a:t>
            </a:r>
            <a:r>
              <a:rPr lang="sv-SE" dirty="0" err="1" smtClean="0"/>
              <a:t>horizontally</a:t>
            </a:r>
            <a:r>
              <a:rPr lang="sv-SE" dirty="0" smtClean="0"/>
              <a:t> </a:t>
            </a:r>
            <a:r>
              <a:rPr lang="sv-SE" dirty="0" err="1" smtClean="0"/>
              <a:t>aligned</a:t>
            </a:r>
            <a:r>
              <a:rPr lang="sv-SE" dirty="0" smtClean="0"/>
              <a:t> = small variation </a:t>
            </a:r>
            <a:r>
              <a:rPr lang="sv-SE" dirty="0" err="1" smtClean="0"/>
              <a:t>between</a:t>
            </a:r>
            <a:r>
              <a:rPr lang="sv-SE" dirty="0" smtClean="0"/>
              <a:t> </a:t>
            </a:r>
            <a:r>
              <a:rPr lang="sv-SE" dirty="0" err="1" smtClean="0"/>
              <a:t>catchments</a:t>
            </a:r>
            <a:r>
              <a:rPr lang="sv-SE" dirty="0" smtClean="0"/>
              <a:t>.</a:t>
            </a:r>
          </a:p>
          <a:p>
            <a:r>
              <a:rPr lang="sv-SE" dirty="0" smtClean="0"/>
              <a:t>If</a:t>
            </a:r>
            <a:r>
              <a:rPr lang="sv-SE" baseline="0" dirty="0" smtClean="0"/>
              <a:t> </a:t>
            </a:r>
            <a:r>
              <a:rPr lang="sv-SE" baseline="0" dirty="0" err="1" smtClean="0"/>
              <a:t>they</a:t>
            </a:r>
            <a:r>
              <a:rPr lang="sv-SE" baseline="0" dirty="0" smtClean="0"/>
              <a:t> </a:t>
            </a:r>
            <a:r>
              <a:rPr lang="sv-SE" baseline="0" dirty="0" err="1" smtClean="0"/>
              <a:t>are</a:t>
            </a:r>
            <a:r>
              <a:rPr lang="sv-SE" baseline="0" dirty="0" smtClean="0"/>
              <a:t> </a:t>
            </a:r>
            <a:r>
              <a:rPr lang="sv-SE" baseline="0" dirty="0" err="1" smtClean="0"/>
              <a:t>very</a:t>
            </a:r>
            <a:r>
              <a:rPr lang="sv-SE" baseline="0" dirty="0" smtClean="0"/>
              <a:t> </a:t>
            </a:r>
            <a:r>
              <a:rPr lang="sv-SE" baseline="0" dirty="0" err="1" smtClean="0"/>
              <a:t>shifted</a:t>
            </a:r>
            <a:r>
              <a:rPr lang="sv-SE" baseline="0" dirty="0" smtClean="0"/>
              <a:t> = </a:t>
            </a:r>
            <a:r>
              <a:rPr lang="sv-SE" baseline="0" dirty="0" err="1" smtClean="0"/>
              <a:t>large</a:t>
            </a:r>
            <a:r>
              <a:rPr lang="sv-SE" baseline="0" dirty="0" smtClean="0"/>
              <a:t> variation </a:t>
            </a:r>
            <a:r>
              <a:rPr lang="sv-SE" baseline="0" dirty="0" err="1" smtClean="0"/>
              <a:t>between</a:t>
            </a:r>
            <a:r>
              <a:rPr lang="sv-SE" baseline="0" dirty="0" smtClean="0"/>
              <a:t> </a:t>
            </a:r>
            <a:r>
              <a:rPr lang="sv-SE" baseline="0" dirty="0" err="1" smtClean="0"/>
              <a:t>catchments</a:t>
            </a:r>
            <a:r>
              <a:rPr lang="sv-SE" baseline="0" dirty="0" smtClean="0"/>
              <a:t>.</a:t>
            </a:r>
          </a:p>
          <a:p>
            <a:r>
              <a:rPr lang="sv-SE" baseline="0" dirty="0" smtClean="0"/>
              <a:t>Vertical dimension gives the variation within each catment</a:t>
            </a:r>
          </a:p>
          <a:p>
            <a:endParaRPr lang="sv-SE" baseline="0" dirty="0" smtClean="0"/>
          </a:p>
          <a:p>
            <a:r>
              <a:rPr lang="sv-SE" baseline="0" dirty="0" smtClean="0"/>
              <a:t>Was this fig madew ith means of sites per river?</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6</a:t>
            </a:fld>
            <a:endParaRPr lang="en-US"/>
          </a:p>
        </p:txBody>
      </p:sp>
    </p:spTree>
    <p:extLst>
      <p:ext uri="{BB962C8B-B14F-4D97-AF65-F5344CB8AC3E}">
        <p14:creationId xmlns:p14="http://schemas.microsoft.com/office/powerpoint/2010/main" val="795821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But</a:t>
            </a:r>
            <a:r>
              <a:rPr lang="sv-SE" dirty="0" smtClean="0"/>
              <a:t> </a:t>
            </a:r>
            <a:r>
              <a:rPr lang="sv-SE" dirty="0" err="1" smtClean="0"/>
              <a:t>need</a:t>
            </a:r>
            <a:r>
              <a:rPr lang="sv-SE" dirty="0" smtClean="0"/>
              <a:t> to check:</a:t>
            </a:r>
          </a:p>
          <a:p>
            <a:pPr marL="228600" indent="-228600">
              <a:buAutoNum type="arabicParenR"/>
            </a:pPr>
            <a:r>
              <a:rPr lang="sv-SE" dirty="0" smtClean="0"/>
              <a:t>lm</a:t>
            </a:r>
            <a:r>
              <a:rPr lang="sv-SE" baseline="0" dirty="0" smtClean="0"/>
              <a:t> vs </a:t>
            </a:r>
            <a:r>
              <a:rPr lang="sv-SE" baseline="0" dirty="0" err="1" smtClean="0"/>
              <a:t>glm</a:t>
            </a:r>
            <a:r>
              <a:rPr lang="sv-SE" baseline="0" dirty="0" smtClean="0"/>
              <a:t>, vs gam</a:t>
            </a:r>
          </a:p>
          <a:p>
            <a:pPr marL="228600" indent="-228600">
              <a:buAutoNum type="arabicParenR"/>
            </a:pPr>
            <a:r>
              <a:rPr lang="sv-SE" baseline="0" dirty="0" err="1" smtClean="0"/>
              <a:t>consider</a:t>
            </a:r>
            <a:r>
              <a:rPr lang="sv-SE" baseline="0" dirty="0" smtClean="0"/>
              <a:t> </a:t>
            </a:r>
            <a:r>
              <a:rPr lang="sv-SE" baseline="0" dirty="0" err="1" smtClean="0"/>
              <a:t>other</a:t>
            </a:r>
            <a:r>
              <a:rPr lang="sv-SE" baseline="0" dirty="0" smtClean="0"/>
              <a:t> </a:t>
            </a:r>
            <a:r>
              <a:rPr lang="sv-SE" baseline="0" dirty="0" err="1" smtClean="0"/>
              <a:t>response</a:t>
            </a:r>
            <a:r>
              <a:rPr lang="sv-SE" baseline="0" dirty="0" smtClean="0"/>
              <a:t> </a:t>
            </a:r>
            <a:r>
              <a:rPr lang="sv-SE" baseline="0" dirty="0" err="1" smtClean="0"/>
              <a:t>variables</a:t>
            </a:r>
            <a:r>
              <a:rPr lang="sv-SE" baseline="0" dirty="0" smtClean="0"/>
              <a:t>, </a:t>
            </a:r>
            <a:r>
              <a:rPr lang="sv-SE" baseline="0" dirty="0" err="1" smtClean="0"/>
              <a:t>likely</a:t>
            </a:r>
            <a:r>
              <a:rPr lang="sv-SE" baseline="0" dirty="0" smtClean="0"/>
              <a:t> </a:t>
            </a:r>
            <a:r>
              <a:rPr lang="sv-SE" baseline="0" dirty="0" err="1" smtClean="0"/>
              <a:t>binary</a:t>
            </a:r>
            <a:r>
              <a:rPr lang="sv-SE" baseline="0" dirty="0" smtClean="0"/>
              <a:t> </a:t>
            </a:r>
            <a:r>
              <a:rPr lang="sv-SE" baseline="0" dirty="0" err="1" smtClean="0"/>
              <a:t>responses</a:t>
            </a:r>
            <a:endParaRPr lang="sv-SE" baseline="0" dirty="0" smtClean="0"/>
          </a:p>
          <a:p>
            <a:pPr marL="228600" indent="-228600">
              <a:buAutoNum type="arabicParenR"/>
            </a:pPr>
            <a:r>
              <a:rPr lang="sv-SE" baseline="0" dirty="0" smtClean="0"/>
              <a:t> try to </a:t>
            </a:r>
            <a:r>
              <a:rPr lang="sv-SE" baseline="0" dirty="0" err="1" smtClean="0"/>
              <a:t>model</a:t>
            </a:r>
            <a:r>
              <a:rPr lang="sv-SE" baseline="0" dirty="0" smtClean="0"/>
              <a:t> it </a:t>
            </a:r>
            <a:r>
              <a:rPr lang="sv-SE" baseline="0" dirty="0" err="1" smtClean="0"/>
              <a:t>together</a:t>
            </a:r>
            <a:r>
              <a:rPr lang="sv-SE" baseline="0" dirty="0" smtClean="0"/>
              <a:t> </a:t>
            </a:r>
            <a:r>
              <a:rPr lang="sv-SE" baseline="0" dirty="0" err="1" smtClean="0"/>
              <a:t>with</a:t>
            </a:r>
            <a:r>
              <a:rPr lang="sv-SE" baseline="0" dirty="0" smtClean="0"/>
              <a:t> the temporal </a:t>
            </a:r>
            <a:r>
              <a:rPr lang="sv-SE" baseline="0" dirty="0" err="1" smtClean="0"/>
              <a:t>correlation</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7</a:t>
            </a:fld>
            <a:endParaRPr lang="en-US"/>
          </a:p>
        </p:txBody>
      </p:sp>
    </p:spTree>
    <p:extLst>
      <p:ext uri="{BB962C8B-B14F-4D97-AF65-F5344CB8AC3E}">
        <p14:creationId xmlns:p14="http://schemas.microsoft.com/office/powerpoint/2010/main" val="1723798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8</a:t>
            </a:fld>
            <a:endParaRPr lang="en-US"/>
          </a:p>
        </p:txBody>
      </p:sp>
    </p:spTree>
    <p:extLst>
      <p:ext uri="{BB962C8B-B14F-4D97-AF65-F5344CB8AC3E}">
        <p14:creationId xmlns:p14="http://schemas.microsoft.com/office/powerpoint/2010/main" val="1146533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same river can belong to </a:t>
            </a:r>
            <a:r>
              <a:rPr lang="en-US" dirty="0" err="1" smtClean="0"/>
              <a:t>differnet</a:t>
            </a:r>
            <a:r>
              <a:rPr lang="en-US" dirty="0" smtClean="0"/>
              <a:t> </a:t>
            </a:r>
            <a:r>
              <a:rPr lang="en-US" dirty="0" err="1" smtClean="0"/>
              <a:t>cathment</a:t>
            </a:r>
            <a:r>
              <a:rPr lang="en-US" dirty="0" smtClean="0"/>
              <a:t>,</a:t>
            </a:r>
            <a:r>
              <a:rPr lang="en-US" baseline="0" dirty="0" smtClean="0"/>
              <a:t> that’s why we have nesting</a:t>
            </a:r>
          </a:p>
          <a:p>
            <a:r>
              <a:rPr lang="sv-SE" baseline="0" dirty="0" err="1" smtClean="0"/>
              <a:t>Ideally</a:t>
            </a:r>
            <a:r>
              <a:rPr lang="sv-SE" baseline="0" dirty="0" smtClean="0"/>
              <a:t> I </a:t>
            </a:r>
            <a:r>
              <a:rPr lang="sv-SE" baseline="0" dirty="0" err="1" smtClean="0"/>
              <a:t>want</a:t>
            </a:r>
            <a:r>
              <a:rPr lang="sv-SE" baseline="0" dirty="0" smtClean="0"/>
              <a:t> to </a:t>
            </a:r>
            <a:r>
              <a:rPr lang="sv-SE" baseline="0" dirty="0" err="1" smtClean="0"/>
              <a:t>have</a:t>
            </a:r>
            <a:r>
              <a:rPr lang="sv-SE" baseline="0" dirty="0" smtClean="0"/>
              <a:t> </a:t>
            </a:r>
            <a:r>
              <a:rPr lang="sv-SE" baseline="0" dirty="0" err="1" smtClean="0"/>
              <a:t>both</a:t>
            </a:r>
            <a:r>
              <a:rPr lang="sv-SE" baseline="0" dirty="0" smtClean="0"/>
              <a:t> temporal and spatial </a:t>
            </a:r>
            <a:r>
              <a:rPr lang="sv-SE" baseline="0" dirty="0" err="1" smtClean="0"/>
              <a:t>correlation</a:t>
            </a:r>
            <a:r>
              <a:rPr lang="sv-SE" baseline="0" dirty="0" smtClean="0"/>
              <a:t> </a:t>
            </a:r>
            <a:r>
              <a:rPr lang="sv-SE" baseline="0" dirty="0" err="1" smtClean="0"/>
              <a:t>but</a:t>
            </a:r>
            <a:r>
              <a:rPr lang="sv-SE" baseline="0" dirty="0" smtClean="0"/>
              <a:t> it </a:t>
            </a:r>
            <a:r>
              <a:rPr lang="sv-SE" baseline="0" dirty="0" err="1" smtClean="0"/>
              <a:t>didn´t</a:t>
            </a:r>
            <a:r>
              <a:rPr lang="sv-SE" baseline="0" dirty="0" smtClean="0"/>
              <a:t> </a:t>
            </a:r>
            <a:r>
              <a:rPr lang="sv-SE" baseline="0" dirty="0" err="1" smtClean="0"/>
              <a:t>work</a:t>
            </a:r>
            <a:r>
              <a:rPr lang="sv-SE" baseline="0" dirty="0" smtClean="0"/>
              <a:t> so far</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9</a:t>
            </a:fld>
            <a:endParaRPr lang="en-US"/>
          </a:p>
        </p:txBody>
      </p:sp>
    </p:spTree>
    <p:extLst>
      <p:ext uri="{BB962C8B-B14F-4D97-AF65-F5344CB8AC3E}">
        <p14:creationId xmlns:p14="http://schemas.microsoft.com/office/powerpoint/2010/main" val="3908741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6AA51494-B860-491D-BDAB-7AAC977A0DD8}" type="slidenum">
              <a:rPr lang="en-US" smtClean="0"/>
              <a:t>11</a:t>
            </a:fld>
            <a:endParaRPr lang="en-US"/>
          </a:p>
        </p:txBody>
      </p:sp>
    </p:spTree>
    <p:extLst>
      <p:ext uri="{BB962C8B-B14F-4D97-AF65-F5344CB8AC3E}">
        <p14:creationId xmlns:p14="http://schemas.microsoft.com/office/powerpoint/2010/main" val="1633875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sv-SE" b="0" i="0" dirty="0" smtClean="0">
                <a:solidFill>
                  <a:srgbClr val="FF0000"/>
                </a:solidFill>
              </a:rPr>
              <a:t>Woody debris can create pool therefore can potentially affect </a:t>
            </a:r>
            <a:r>
              <a:rPr lang="sv-SE" b="0" i="0" baseline="0" dirty="0" smtClean="0">
                <a:solidFill>
                  <a:srgbClr val="FF0000"/>
                </a:solidFill>
              </a:rPr>
              <a:t> the depth and maybe the width  (</a:t>
            </a:r>
            <a:r>
              <a:rPr lang="en-US" dirty="0" err="1" smtClean="0">
                <a:effectLst/>
              </a:rPr>
              <a:t>Dahlström</a:t>
            </a:r>
            <a:r>
              <a:rPr lang="en-US" dirty="0" smtClean="0">
                <a:effectLst/>
              </a:rPr>
              <a:t> and Nilsson 2004)</a:t>
            </a:r>
            <a:r>
              <a:rPr lang="sv-SE" b="0" i="0" baseline="0" dirty="0" smtClean="0">
                <a:solidFill>
                  <a:srgbClr val="FF0000"/>
                </a:solidFill>
              </a:rPr>
              <a:t>. Talk to Erik. Maybe wetted width is less liikely to be affected by LWD, if not, exact area should be indipendent. Test: wetted width (or exact area) -&gt; LWD-&gt; depth</a:t>
            </a:r>
          </a:p>
          <a:p>
            <a:pPr marL="171450" indent="-171450">
              <a:buFont typeface="Arial" panose="020B0604020202020204" pitchFamily="34" charset="0"/>
              <a:buChar char="•"/>
            </a:pPr>
            <a:endParaRPr lang="sv-SE" b="0" i="0" baseline="0" dirty="0" smtClean="0">
              <a:solidFill>
                <a:srgbClr val="FF0000"/>
              </a:solidFill>
            </a:endParaRPr>
          </a:p>
          <a:p>
            <a:pPr marL="171450" indent="-171450">
              <a:buFont typeface="Arial" panose="020B0604020202020204" pitchFamily="34" charset="0"/>
              <a:buChar char="•"/>
            </a:pPr>
            <a:r>
              <a:rPr lang="sv-SE" b="0" i="0" baseline="0" dirty="0" smtClean="0">
                <a:solidFill>
                  <a:srgbClr val="FF0000"/>
                </a:solidFill>
              </a:rPr>
              <a:t>LWD: test interaction with predtaors or abiotic such as wetted width (Erik’s graph suggests there may be an interaction)</a:t>
            </a:r>
          </a:p>
        </p:txBody>
      </p:sp>
      <p:sp>
        <p:nvSpPr>
          <p:cNvPr id="4" name="Slide Number Placeholder 3"/>
          <p:cNvSpPr>
            <a:spLocks noGrp="1"/>
          </p:cNvSpPr>
          <p:nvPr>
            <p:ph type="sldNum" sz="quarter" idx="10"/>
          </p:nvPr>
        </p:nvSpPr>
        <p:spPr/>
        <p:txBody>
          <a:bodyPr/>
          <a:lstStyle/>
          <a:p>
            <a:fld id="{6AA51494-B860-491D-BDAB-7AAC977A0DD8}" type="slidenum">
              <a:rPr lang="en-US" smtClean="0"/>
              <a:t>14</a:t>
            </a:fld>
            <a:endParaRPr lang="en-US"/>
          </a:p>
        </p:txBody>
      </p:sp>
    </p:spTree>
    <p:extLst>
      <p:ext uri="{BB962C8B-B14F-4D97-AF65-F5344CB8AC3E}">
        <p14:creationId xmlns:p14="http://schemas.microsoft.com/office/powerpoint/2010/main" val="261916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Using month instead of Julian data works as well, slightly lower</a:t>
            </a:r>
            <a:r>
              <a:rPr lang="sv-SE" baseline="0" dirty="0" smtClean="0"/>
              <a:t> marginal R2 for Öring</a:t>
            </a:r>
          </a:p>
          <a:p>
            <a:endParaRPr lang="sv-SE" baseline="0" dirty="0" smtClean="0"/>
          </a:p>
          <a:p>
            <a:r>
              <a:rPr lang="sv-SE" baseline="0" dirty="0" smtClean="0"/>
              <a:t>Explore possibility of including slope – and dependency of substrate on it</a:t>
            </a:r>
          </a:p>
          <a:p>
            <a:endParaRPr lang="sv-SE" baseline="0" dirty="0" smtClean="0"/>
          </a:p>
          <a:p>
            <a:r>
              <a:rPr lang="en-US" sz="1200" b="1" kern="1200" dirty="0" smtClean="0">
                <a:solidFill>
                  <a:schemeClr val="tx1"/>
                </a:solidFill>
                <a:effectLst/>
                <a:latin typeface="+mn-lt"/>
                <a:ea typeface="+mn-ea"/>
                <a:cs typeface="+mn-cs"/>
              </a:rPr>
              <a:t>STANDARDIZE PATH COEFFICIENTS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Once a model was chosen, we compared the relative importance of its predictor variables using </a:t>
            </a:r>
            <a:r>
              <a:rPr lang="en-US" sz="1200" kern="1200" dirty="0" err="1" smtClean="0">
                <a:solidFill>
                  <a:schemeClr val="tx1"/>
                </a:solidFill>
                <a:effectLst/>
                <a:latin typeface="+mn-lt"/>
                <a:ea typeface="+mn-ea"/>
                <a:cs typeface="+mn-cs"/>
              </a:rPr>
              <a:t>standardised</a:t>
            </a:r>
            <a:r>
              <a:rPr lang="en-US" sz="1200" kern="1200" dirty="0" smtClean="0">
                <a:solidFill>
                  <a:schemeClr val="tx1"/>
                </a:solidFill>
                <a:effectLst/>
                <a:latin typeface="+mn-lt"/>
                <a:ea typeface="+mn-ea"/>
                <a:cs typeface="+mn-cs"/>
              </a:rPr>
              <a:t> path coefficients. We </a:t>
            </a:r>
            <a:r>
              <a:rPr lang="en-US" sz="1200" kern="1200" dirty="0" err="1" smtClean="0">
                <a:solidFill>
                  <a:schemeClr val="tx1"/>
                </a:solidFill>
                <a:effectLst/>
                <a:latin typeface="+mn-lt"/>
                <a:ea typeface="+mn-ea"/>
                <a:cs typeface="+mn-cs"/>
              </a:rPr>
              <a:t>standardised</a:t>
            </a:r>
            <a:r>
              <a:rPr lang="en-US" sz="1200" kern="1200" dirty="0" smtClean="0">
                <a:solidFill>
                  <a:schemeClr val="tx1"/>
                </a:solidFill>
                <a:effectLst/>
                <a:latin typeface="+mn-lt"/>
                <a:ea typeface="+mn-ea"/>
                <a:cs typeface="+mn-cs"/>
              </a:rPr>
              <a:t> coefficients to the relevant ranges of the component variables as recommended by Grace (2006). A raw coefficient </a:t>
            </a:r>
            <a:r>
              <a:rPr lang="en-US" sz="1200" kern="1200" dirty="0" err="1" smtClean="0">
                <a:solidFill>
                  <a:schemeClr val="tx1"/>
                </a:solidFill>
                <a:effectLst/>
                <a:latin typeface="+mn-lt"/>
                <a:ea typeface="+mn-ea"/>
                <a:cs typeface="+mn-cs"/>
              </a:rPr>
              <a:t>bxy</a:t>
            </a:r>
            <a:r>
              <a:rPr lang="en-US" sz="1200" kern="1200" dirty="0" smtClean="0">
                <a:solidFill>
                  <a:schemeClr val="tx1"/>
                </a:solidFill>
                <a:effectLst/>
                <a:latin typeface="+mn-lt"/>
                <a:ea typeface="+mn-ea"/>
                <a:cs typeface="+mn-cs"/>
              </a:rPr>
              <a:t> expressing the effect of x on y is range-</a:t>
            </a:r>
          </a:p>
          <a:p>
            <a:r>
              <a:rPr lang="en-US" sz="1200" kern="1200" dirty="0" err="1" smtClean="0">
                <a:solidFill>
                  <a:schemeClr val="tx1"/>
                </a:solidFill>
                <a:effectLst/>
                <a:latin typeface="+mn-lt"/>
                <a:ea typeface="+mn-ea"/>
                <a:cs typeface="+mn-cs"/>
              </a:rPr>
              <a:t>standardised</a:t>
            </a:r>
            <a:r>
              <a:rPr lang="en-US" sz="1200" kern="1200" dirty="0" smtClean="0">
                <a:solidFill>
                  <a:schemeClr val="tx1"/>
                </a:solidFill>
                <a:effectLst/>
                <a:latin typeface="+mn-lt"/>
                <a:ea typeface="+mn-ea"/>
                <a:cs typeface="+mn-cs"/>
              </a:rPr>
              <a:t> as </a:t>
            </a:r>
            <a:r>
              <a:rPr lang="en-US" sz="1200" kern="1200" dirty="0" err="1" smtClean="0">
                <a:solidFill>
                  <a:schemeClr val="tx1"/>
                </a:solidFill>
                <a:effectLst/>
                <a:latin typeface="+mn-lt"/>
                <a:ea typeface="+mn-ea"/>
                <a:cs typeface="+mn-cs"/>
              </a:rPr>
              <a:t>brangexy</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bxy</a:t>
            </a:r>
            <a:r>
              <a:rPr lang="en-US" sz="1200" kern="1200" dirty="0" smtClean="0">
                <a:solidFill>
                  <a:schemeClr val="tx1"/>
                </a:solidFill>
                <a:effectLst/>
                <a:latin typeface="+mn-lt"/>
                <a:ea typeface="+mn-ea"/>
                <a:cs typeface="+mn-cs"/>
              </a:rPr>
              <a:t> 9 (</a:t>
            </a:r>
            <a:r>
              <a:rPr lang="en-US" sz="1200" kern="1200" dirty="0" err="1" smtClean="0">
                <a:solidFill>
                  <a:schemeClr val="tx1"/>
                </a:solidFill>
                <a:effectLst/>
                <a:latin typeface="+mn-lt"/>
                <a:ea typeface="+mn-ea"/>
                <a:cs typeface="+mn-cs"/>
              </a:rPr>
              <a:t>xmax</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xmin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ymax</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ymin</a:t>
            </a:r>
            <a:r>
              <a:rPr lang="en-US" sz="1200" kern="1200" dirty="0" smtClean="0">
                <a:solidFill>
                  <a:schemeClr val="tx1"/>
                </a:solidFill>
                <a:effectLst/>
                <a:latin typeface="+mn-lt"/>
                <a:ea typeface="+mn-ea"/>
                <a:cs typeface="+mn-cs"/>
              </a:rPr>
              <a:t>), where the max and min values represent the largest and small- </a:t>
            </a:r>
            <a:r>
              <a:rPr lang="en-US" sz="1200" kern="1200" dirty="0" err="1" smtClean="0">
                <a:solidFill>
                  <a:schemeClr val="tx1"/>
                </a:solidFill>
                <a:effectLst/>
                <a:latin typeface="+mn-lt"/>
                <a:ea typeface="+mn-ea"/>
                <a:cs typeface="+mn-cs"/>
              </a:rPr>
              <a:t>est</a:t>
            </a:r>
            <a:r>
              <a:rPr lang="en-US" sz="1200" kern="1200" dirty="0" smtClean="0">
                <a:solidFill>
                  <a:schemeClr val="tx1"/>
                </a:solidFill>
                <a:effectLst/>
                <a:latin typeface="+mn-lt"/>
                <a:ea typeface="+mn-ea"/>
                <a:cs typeface="+mn-cs"/>
              </a:rPr>
              <a:t> values of the variables recorded in the data set (see Fig. S1). This approach produces a dimensionless coefficient that is easily interpretable in the original units. For example a b</a:t>
            </a:r>
          </a:p>
          <a:p>
            <a:r>
              <a:rPr lang="en-US" sz="1200" kern="1200" dirty="0" smtClean="0">
                <a:solidFill>
                  <a:schemeClr val="tx1"/>
                </a:solidFill>
                <a:effectLst/>
                <a:latin typeface="+mn-lt"/>
                <a:ea typeface="+mn-ea"/>
                <a:cs typeface="+mn-cs"/>
              </a:rPr>
              <a:t>value of ?0.349 for effect of grazer richness on </a:t>
            </a:r>
            <a:r>
              <a:rPr lang="en-US" sz="1200" kern="1200" dirty="0" err="1" smtClean="0">
                <a:solidFill>
                  <a:schemeClr val="tx1"/>
                </a:solidFill>
                <a:effectLst/>
                <a:latin typeface="+mn-lt"/>
                <a:ea typeface="+mn-ea"/>
                <a:cs typeface="+mn-cs"/>
              </a:rPr>
              <a:t>microalgal</a:t>
            </a:r>
            <a:r>
              <a:rPr lang="en-US" sz="1200" kern="1200" dirty="0" smtClean="0">
                <a:solidFill>
                  <a:schemeClr val="tx1"/>
                </a:solidFill>
                <a:effectLst/>
                <a:latin typeface="+mn-lt"/>
                <a:ea typeface="+mn-ea"/>
                <a:cs typeface="+mn-cs"/>
              </a:rPr>
              <a:t> biomass means that </a:t>
            </a:r>
            <a:r>
              <a:rPr lang="en-US" sz="1200" kern="1200" dirty="0" err="1" smtClean="0">
                <a:solidFill>
                  <a:schemeClr val="tx1"/>
                </a:solidFill>
                <a:effectLst/>
                <a:latin typeface="+mn-lt"/>
                <a:ea typeface="+mn-ea"/>
                <a:cs typeface="+mn-cs"/>
              </a:rPr>
              <a:t>microalgal</a:t>
            </a:r>
            <a:r>
              <a:rPr lang="en-US" sz="1200" kern="1200" dirty="0" smtClean="0">
                <a:solidFill>
                  <a:schemeClr val="tx1"/>
                </a:solidFill>
                <a:effectLst/>
                <a:latin typeface="+mn-lt"/>
                <a:ea typeface="+mn-ea"/>
                <a:cs typeface="+mn-cs"/>
              </a:rPr>
              <a:t> biomass is expected to decline by 35% of its measured range as one moves across the entire measured range of grazer richness, when the influence of other variables is controlled for. Marginal R2 values for endogenous variables were calculated from the best model (model 10) using an approach designed for hierarchical mixed models (Nakagawa &amp; </a:t>
            </a:r>
            <a:r>
              <a:rPr lang="en-US" sz="1200" kern="1200" dirty="0" err="1" smtClean="0">
                <a:solidFill>
                  <a:schemeClr val="tx1"/>
                </a:solidFill>
                <a:effectLst/>
                <a:latin typeface="+mn-lt"/>
                <a:ea typeface="+mn-ea"/>
                <a:cs typeface="+mn-cs"/>
              </a:rPr>
              <a:t>Schielzeth</a:t>
            </a:r>
            <a:r>
              <a:rPr lang="en-US" sz="1200" kern="1200" dirty="0" smtClean="0">
                <a:solidFill>
                  <a:schemeClr val="tx1"/>
                </a:solidFill>
                <a:effectLst/>
                <a:latin typeface="+mn-lt"/>
                <a:ea typeface="+mn-ea"/>
                <a:cs typeface="+mn-cs"/>
              </a:rPr>
              <a:t> 2013).</a:t>
            </a:r>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17</a:t>
            </a:fld>
            <a:endParaRPr lang="en-US"/>
          </a:p>
        </p:txBody>
      </p:sp>
    </p:spTree>
    <p:extLst>
      <p:ext uri="{BB962C8B-B14F-4D97-AF65-F5344CB8AC3E}">
        <p14:creationId xmlns:p14="http://schemas.microsoft.com/office/powerpoint/2010/main" val="3409005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sv-SE" b="0" i="0" dirty="0" smtClean="0">
                <a:solidFill>
                  <a:srgbClr val="FF0000"/>
                </a:solidFill>
              </a:rPr>
              <a:t>Woody debris can create pool therefore can potentially affect </a:t>
            </a:r>
            <a:r>
              <a:rPr lang="sv-SE" b="0" i="0" baseline="0" dirty="0" smtClean="0">
                <a:solidFill>
                  <a:srgbClr val="FF0000"/>
                </a:solidFill>
              </a:rPr>
              <a:t> the depth and maybe the width  (</a:t>
            </a:r>
            <a:r>
              <a:rPr lang="en-US" dirty="0" err="1" smtClean="0">
                <a:effectLst/>
              </a:rPr>
              <a:t>Dahlström</a:t>
            </a:r>
            <a:r>
              <a:rPr lang="en-US" dirty="0" smtClean="0">
                <a:effectLst/>
              </a:rPr>
              <a:t> and Nilsson 2004)</a:t>
            </a:r>
            <a:r>
              <a:rPr lang="sv-SE" b="0" i="0" baseline="0" dirty="0" smtClean="0">
                <a:solidFill>
                  <a:srgbClr val="FF0000"/>
                </a:solidFill>
              </a:rPr>
              <a:t>. Talk to Erik. Maybe wetted width is less liikely to be affected by LWD, if not, exact area should be indipendent. Test: wetted width (or exact area) -&gt; LWD-&gt; depth</a:t>
            </a:r>
          </a:p>
          <a:p>
            <a:pPr marL="171450" indent="-171450">
              <a:buFont typeface="Arial" panose="020B0604020202020204" pitchFamily="34" charset="0"/>
              <a:buChar char="•"/>
            </a:pPr>
            <a:endParaRPr lang="sv-SE" b="0" i="0" baseline="0" dirty="0" smtClean="0">
              <a:solidFill>
                <a:srgbClr val="FF0000"/>
              </a:solidFill>
            </a:endParaRPr>
          </a:p>
          <a:p>
            <a:pPr marL="171450" indent="-171450">
              <a:buFont typeface="Arial" panose="020B0604020202020204" pitchFamily="34" charset="0"/>
              <a:buChar char="•"/>
            </a:pPr>
            <a:r>
              <a:rPr lang="sv-SE" b="0" i="0" baseline="0" dirty="0" smtClean="0">
                <a:solidFill>
                  <a:srgbClr val="FF0000"/>
                </a:solidFill>
              </a:rPr>
              <a:t>LWD: test interaction with predtaors or abiotic such as wetted width (Erik’s graph suggests there may be an interaction)</a:t>
            </a:r>
          </a:p>
        </p:txBody>
      </p:sp>
      <p:sp>
        <p:nvSpPr>
          <p:cNvPr id="4" name="Slide Number Placeholder 3"/>
          <p:cNvSpPr>
            <a:spLocks noGrp="1"/>
          </p:cNvSpPr>
          <p:nvPr>
            <p:ph type="sldNum" sz="quarter" idx="10"/>
          </p:nvPr>
        </p:nvSpPr>
        <p:spPr/>
        <p:txBody>
          <a:bodyPr/>
          <a:lstStyle/>
          <a:p>
            <a:fld id="{6AA51494-B860-491D-BDAB-7AAC977A0DD8}" type="slidenum">
              <a:rPr lang="en-US" smtClean="0"/>
              <a:t>18</a:t>
            </a:fld>
            <a:endParaRPr lang="en-US"/>
          </a:p>
        </p:txBody>
      </p:sp>
    </p:spTree>
    <p:extLst>
      <p:ext uri="{BB962C8B-B14F-4D97-AF65-F5344CB8AC3E}">
        <p14:creationId xmlns:p14="http://schemas.microsoft.com/office/powerpoint/2010/main" val="375583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394441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1076622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291145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1408714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749960-2F21-4EF5-964C-3B1D5B1C7214}" type="datetimeFigureOut">
              <a:rPr lang="en-US" smtClean="0"/>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127140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749960-2F21-4EF5-964C-3B1D5B1C7214}" type="datetimeFigureOut">
              <a:rPr lang="en-US" smtClean="0"/>
              <a:t>2/24/2017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4242285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749960-2F21-4EF5-964C-3B1D5B1C7214}" type="datetimeFigureOut">
              <a:rPr lang="en-US" smtClean="0"/>
              <a:t>2/24/2017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4130798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749960-2F21-4EF5-964C-3B1D5B1C7214}" type="datetimeFigureOut">
              <a:rPr lang="en-US" smtClean="0"/>
              <a:t>2/24/2017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2815020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749960-2F21-4EF5-964C-3B1D5B1C7214}" type="datetimeFigureOut">
              <a:rPr lang="en-US" smtClean="0"/>
              <a:t>2/24/2017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265106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749960-2F21-4EF5-964C-3B1D5B1C7214}" type="datetimeFigureOut">
              <a:rPr lang="en-US" smtClean="0"/>
              <a:t>2/24/2017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303505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749960-2F21-4EF5-964C-3B1D5B1C7214}" type="datetimeFigureOut">
              <a:rPr lang="en-US" smtClean="0"/>
              <a:t>2/24/2017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844132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749960-2F21-4EF5-964C-3B1D5B1C7214}" type="datetimeFigureOut">
              <a:rPr lang="en-US" smtClean="0"/>
              <a:t>2/24/2017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ADCDE-AAD0-4C34-8D22-4ADDFF517C24}" type="slidenum">
              <a:rPr lang="en-US" smtClean="0"/>
              <a:t>‹#›</a:t>
            </a:fld>
            <a:endParaRPr lang="en-US"/>
          </a:p>
        </p:txBody>
      </p:sp>
    </p:spTree>
    <p:extLst>
      <p:ext uri="{BB962C8B-B14F-4D97-AF65-F5344CB8AC3E}">
        <p14:creationId xmlns:p14="http://schemas.microsoft.com/office/powerpoint/2010/main" val="2964303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3342" y="221745"/>
            <a:ext cx="1606379" cy="369332"/>
          </a:xfrm>
          <a:prstGeom prst="rect">
            <a:avLst/>
          </a:prstGeom>
          <a:noFill/>
        </p:spPr>
        <p:txBody>
          <a:bodyPr wrap="square" rtlCol="0">
            <a:spAutoFit/>
          </a:bodyPr>
          <a:lstStyle/>
          <a:p>
            <a:pPr algn="ctr"/>
            <a:r>
              <a:rPr lang="sv-SE" dirty="0" smtClean="0"/>
              <a:t>Catchment</a:t>
            </a:r>
            <a:endParaRPr lang="en-US" dirty="0"/>
          </a:p>
        </p:txBody>
      </p:sp>
      <p:sp>
        <p:nvSpPr>
          <p:cNvPr id="3" name="TextBox 2"/>
          <p:cNvSpPr txBox="1"/>
          <p:nvPr/>
        </p:nvSpPr>
        <p:spPr>
          <a:xfrm>
            <a:off x="182467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River1</a:t>
            </a:r>
            <a:endParaRPr lang="en-US" dirty="0"/>
          </a:p>
        </p:txBody>
      </p:sp>
      <p:sp>
        <p:nvSpPr>
          <p:cNvPr id="4" name="TextBox 3"/>
          <p:cNvSpPr txBox="1"/>
          <p:nvPr/>
        </p:nvSpPr>
        <p:spPr>
          <a:xfrm>
            <a:off x="491386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River2</a:t>
            </a:r>
            <a:endParaRPr lang="en-US" dirty="0"/>
          </a:p>
        </p:txBody>
      </p:sp>
      <p:sp>
        <p:nvSpPr>
          <p:cNvPr id="5" name="TextBox 4"/>
          <p:cNvSpPr txBox="1"/>
          <p:nvPr/>
        </p:nvSpPr>
        <p:spPr>
          <a:xfrm>
            <a:off x="8435544"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River3</a:t>
            </a:r>
            <a:endParaRPr lang="en-US" dirty="0"/>
          </a:p>
        </p:txBody>
      </p:sp>
      <p:sp>
        <p:nvSpPr>
          <p:cNvPr id="7" name="TextBox 6"/>
          <p:cNvSpPr txBox="1"/>
          <p:nvPr/>
        </p:nvSpPr>
        <p:spPr>
          <a:xfrm>
            <a:off x="481910"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Site1</a:t>
            </a:r>
            <a:endParaRPr lang="en-US" dirty="0"/>
          </a:p>
        </p:txBody>
      </p:sp>
      <p:sp>
        <p:nvSpPr>
          <p:cNvPr id="8" name="TextBox 7"/>
          <p:cNvSpPr txBox="1"/>
          <p:nvPr/>
        </p:nvSpPr>
        <p:spPr>
          <a:xfrm>
            <a:off x="2121241"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solidFill>
                  <a:srgbClr val="FF0000"/>
                </a:solidFill>
              </a:rPr>
              <a:t>NA</a:t>
            </a:r>
            <a:endParaRPr lang="en-US" dirty="0">
              <a:solidFill>
                <a:srgbClr val="FF0000"/>
              </a:solidFill>
            </a:endParaRPr>
          </a:p>
        </p:txBody>
      </p:sp>
      <p:sp>
        <p:nvSpPr>
          <p:cNvPr id="9" name="TextBox 8"/>
          <p:cNvSpPr txBox="1"/>
          <p:nvPr/>
        </p:nvSpPr>
        <p:spPr>
          <a:xfrm>
            <a:off x="3760572"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Site3</a:t>
            </a:r>
            <a:endParaRPr lang="en-US" dirty="0"/>
          </a:p>
        </p:txBody>
      </p:sp>
      <p:sp>
        <p:nvSpPr>
          <p:cNvPr id="10" name="TextBox 9"/>
          <p:cNvSpPr txBox="1"/>
          <p:nvPr/>
        </p:nvSpPr>
        <p:spPr>
          <a:xfrm>
            <a:off x="32950" y="4102443"/>
            <a:ext cx="1186249" cy="369332"/>
          </a:xfrm>
          <a:prstGeom prst="rect">
            <a:avLst/>
          </a:prstGeom>
          <a:noFill/>
        </p:spPr>
        <p:txBody>
          <a:bodyPr wrap="square" rtlCol="0">
            <a:spAutoFit/>
          </a:bodyPr>
          <a:lstStyle/>
          <a:p>
            <a:r>
              <a:rPr lang="sv-SE" dirty="0" smtClean="0"/>
              <a:t>Lat_long1</a:t>
            </a:r>
            <a:endParaRPr lang="en-US" dirty="0"/>
          </a:p>
        </p:txBody>
      </p:sp>
      <p:sp>
        <p:nvSpPr>
          <p:cNvPr id="12" name="TextBox 11"/>
          <p:cNvSpPr txBox="1"/>
          <p:nvPr/>
        </p:nvSpPr>
        <p:spPr>
          <a:xfrm>
            <a:off x="1540473" y="4112052"/>
            <a:ext cx="1186249" cy="369332"/>
          </a:xfrm>
          <a:prstGeom prst="rect">
            <a:avLst/>
          </a:prstGeom>
          <a:noFill/>
        </p:spPr>
        <p:txBody>
          <a:bodyPr wrap="square" rtlCol="0">
            <a:spAutoFit/>
          </a:bodyPr>
          <a:lstStyle/>
          <a:p>
            <a:r>
              <a:rPr lang="sv-SE" dirty="0" smtClean="0"/>
              <a:t>Lat_long2</a:t>
            </a:r>
            <a:endParaRPr lang="en-US" dirty="0"/>
          </a:p>
        </p:txBody>
      </p:sp>
      <p:sp>
        <p:nvSpPr>
          <p:cNvPr id="13" name="TextBox 12"/>
          <p:cNvSpPr txBox="1"/>
          <p:nvPr/>
        </p:nvSpPr>
        <p:spPr>
          <a:xfrm>
            <a:off x="148282"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sp>
        <p:nvSpPr>
          <p:cNvPr id="14" name="TextBox 13"/>
          <p:cNvSpPr txBox="1"/>
          <p:nvPr/>
        </p:nvSpPr>
        <p:spPr>
          <a:xfrm>
            <a:off x="1058562" y="5214551"/>
            <a:ext cx="733167" cy="369332"/>
          </a:xfrm>
          <a:prstGeom prst="rect">
            <a:avLst/>
          </a:prstGeom>
          <a:noFill/>
          <a:ln>
            <a:solidFill>
              <a:srgbClr val="FF0000"/>
            </a:solidFill>
          </a:ln>
        </p:spPr>
        <p:txBody>
          <a:bodyPr wrap="square" rtlCol="0">
            <a:spAutoFit/>
          </a:bodyPr>
          <a:lstStyle/>
          <a:p>
            <a:r>
              <a:rPr lang="sv-SE" dirty="0" smtClean="0"/>
              <a:t>year2</a:t>
            </a:r>
            <a:endParaRPr lang="en-US" dirty="0"/>
          </a:p>
        </p:txBody>
      </p:sp>
      <p:sp>
        <p:nvSpPr>
          <p:cNvPr id="18" name="Rectangle 17"/>
          <p:cNvSpPr/>
          <p:nvPr/>
        </p:nvSpPr>
        <p:spPr>
          <a:xfrm>
            <a:off x="4913870" y="39827"/>
            <a:ext cx="2005914" cy="733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7" idx="2"/>
            <a:endCxn id="10" idx="0"/>
          </p:cNvCxnSpPr>
          <p:nvPr/>
        </p:nvCxnSpPr>
        <p:spPr>
          <a:xfrm flipH="1">
            <a:off x="626075" y="3311614"/>
            <a:ext cx="461316"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p:cNvCxnSpPr>
          <p:nvPr/>
        </p:nvCxnSpPr>
        <p:spPr>
          <a:xfrm>
            <a:off x="1087391" y="3311614"/>
            <a:ext cx="539577"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a:off x="626075" y="4471775"/>
            <a:ext cx="0" cy="57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p:cNvCxnSpPr>
          <p:nvPr/>
        </p:nvCxnSpPr>
        <p:spPr>
          <a:xfrm>
            <a:off x="626075" y="4471775"/>
            <a:ext cx="72493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21212" y="4102443"/>
            <a:ext cx="1186249" cy="369332"/>
          </a:xfrm>
          <a:prstGeom prst="rect">
            <a:avLst/>
          </a:prstGeom>
          <a:noFill/>
        </p:spPr>
        <p:txBody>
          <a:bodyPr wrap="square" rtlCol="0">
            <a:spAutoFit/>
          </a:bodyPr>
          <a:lstStyle/>
          <a:p>
            <a:r>
              <a:rPr lang="sv-SE" dirty="0" smtClean="0"/>
              <a:t>Lat_long1</a:t>
            </a:r>
            <a:endParaRPr lang="en-US" dirty="0"/>
          </a:p>
        </p:txBody>
      </p:sp>
      <p:sp>
        <p:nvSpPr>
          <p:cNvPr id="31" name="TextBox 30"/>
          <p:cNvSpPr txBox="1"/>
          <p:nvPr/>
        </p:nvSpPr>
        <p:spPr>
          <a:xfrm>
            <a:off x="4036544"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cxnSp>
        <p:nvCxnSpPr>
          <p:cNvPr id="36" name="Straight Arrow Connector 35"/>
          <p:cNvCxnSpPr/>
          <p:nvPr/>
        </p:nvCxnSpPr>
        <p:spPr>
          <a:xfrm>
            <a:off x="4337219" y="4587104"/>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337219" y="3392619"/>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 idx="2"/>
            <a:endCxn id="8" idx="0"/>
          </p:cNvCxnSpPr>
          <p:nvPr/>
        </p:nvCxnSpPr>
        <p:spPr>
          <a:xfrm>
            <a:off x="2627869" y="1821597"/>
            <a:ext cx="98853"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 idx="2"/>
            <a:endCxn id="9" idx="0"/>
          </p:cNvCxnSpPr>
          <p:nvPr/>
        </p:nvCxnSpPr>
        <p:spPr>
          <a:xfrm>
            <a:off x="2627869" y="1821597"/>
            <a:ext cx="1738184"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 idx="2"/>
            <a:endCxn id="7" idx="0"/>
          </p:cNvCxnSpPr>
          <p:nvPr/>
        </p:nvCxnSpPr>
        <p:spPr>
          <a:xfrm flipH="1">
            <a:off x="1087391" y="1821597"/>
            <a:ext cx="1540478"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2"/>
          </p:cNvCxnSpPr>
          <p:nvPr/>
        </p:nvCxnSpPr>
        <p:spPr>
          <a:xfrm flipH="1">
            <a:off x="5914768" y="772995"/>
            <a:ext cx="2059" cy="67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8" idx="2"/>
            <a:endCxn id="3" idx="0"/>
          </p:cNvCxnSpPr>
          <p:nvPr/>
        </p:nvCxnSpPr>
        <p:spPr>
          <a:xfrm flipH="1">
            <a:off x="2627869" y="772995"/>
            <a:ext cx="3288958"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8" idx="2"/>
            <a:endCxn id="5" idx="0"/>
          </p:cNvCxnSpPr>
          <p:nvPr/>
        </p:nvCxnSpPr>
        <p:spPr>
          <a:xfrm>
            <a:off x="5916827" y="772995"/>
            <a:ext cx="3321907"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886462" y="521455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1,2</a:t>
            </a:r>
            <a:r>
              <a:rPr lang="sv-SE" i="1" dirty="0" smtClean="0">
                <a:solidFill>
                  <a:schemeClr val="accent6">
                    <a:lumMod val="75000"/>
                  </a:schemeClr>
                </a:solidFill>
              </a:rPr>
              <a:t>,3…15</a:t>
            </a:r>
            <a:endParaRPr lang="en-US" i="1" dirty="0">
              <a:solidFill>
                <a:schemeClr val="accent6">
                  <a:lumMod val="75000"/>
                </a:schemeClr>
              </a:solidFill>
            </a:endParaRPr>
          </a:p>
        </p:txBody>
      </p:sp>
      <p:sp>
        <p:nvSpPr>
          <p:cNvPr id="52" name="TextBox 51"/>
          <p:cNvSpPr txBox="1"/>
          <p:nvPr/>
        </p:nvSpPr>
        <p:spPr>
          <a:xfrm>
            <a:off x="2561968" y="412166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,2,3</a:t>
            </a:r>
            <a:endParaRPr lang="en-US" i="1" dirty="0">
              <a:solidFill>
                <a:schemeClr val="accent6">
                  <a:lumMod val="75000"/>
                </a:schemeClr>
              </a:solidFill>
            </a:endParaRPr>
          </a:p>
        </p:txBody>
      </p:sp>
      <p:sp>
        <p:nvSpPr>
          <p:cNvPr id="53" name="TextBox 52"/>
          <p:cNvSpPr txBox="1"/>
          <p:nvPr/>
        </p:nvSpPr>
        <p:spPr>
          <a:xfrm>
            <a:off x="5058029" y="2922867"/>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a:t>
            </a:r>
            <a:r>
              <a:rPr lang="sv-SE" b="1" i="1" dirty="0" smtClean="0">
                <a:solidFill>
                  <a:schemeClr val="accent6">
                    <a:lumMod val="75000"/>
                  </a:schemeClr>
                </a:solidFill>
              </a:rPr>
              <a:t>2,</a:t>
            </a:r>
            <a:r>
              <a:rPr lang="sv-SE" i="1" dirty="0" smtClean="0">
                <a:solidFill>
                  <a:schemeClr val="accent6">
                    <a:lumMod val="75000"/>
                  </a:schemeClr>
                </a:solidFill>
              </a:rPr>
              <a:t>3..5</a:t>
            </a:r>
            <a:endParaRPr lang="en-US" i="1" dirty="0">
              <a:solidFill>
                <a:schemeClr val="accent6">
                  <a:lumMod val="75000"/>
                </a:schemeClr>
              </a:solidFill>
            </a:endParaRPr>
          </a:p>
        </p:txBody>
      </p:sp>
      <p:sp>
        <p:nvSpPr>
          <p:cNvPr id="6" name="TextBox 5"/>
          <p:cNvSpPr txBox="1"/>
          <p:nvPr/>
        </p:nvSpPr>
        <p:spPr>
          <a:xfrm>
            <a:off x="32950" y="39827"/>
            <a:ext cx="4304269" cy="369332"/>
          </a:xfrm>
          <a:prstGeom prst="rect">
            <a:avLst/>
          </a:prstGeom>
          <a:noFill/>
        </p:spPr>
        <p:txBody>
          <a:bodyPr wrap="square" rtlCol="0">
            <a:spAutoFit/>
          </a:bodyPr>
          <a:lstStyle/>
          <a:p>
            <a:r>
              <a:rPr lang="sv-SE" dirty="0" err="1" smtClean="0"/>
              <a:t>Replication</a:t>
            </a:r>
            <a:r>
              <a:rPr lang="sv-SE" dirty="0" smtClean="0"/>
              <a:t> </a:t>
            </a:r>
            <a:r>
              <a:rPr lang="sv-SE" dirty="0" err="1" smtClean="0"/>
              <a:t>levels</a:t>
            </a:r>
            <a:r>
              <a:rPr lang="sv-SE" dirty="0" smtClean="0"/>
              <a:t> </a:t>
            </a:r>
            <a:r>
              <a:rPr lang="sv-SE" dirty="0" err="1" smtClean="0"/>
              <a:t>structure</a:t>
            </a:r>
            <a:endParaRPr lang="en-US" dirty="0"/>
          </a:p>
        </p:txBody>
      </p:sp>
      <p:sp>
        <p:nvSpPr>
          <p:cNvPr id="32" name="TextBox 31"/>
          <p:cNvSpPr txBox="1"/>
          <p:nvPr/>
        </p:nvSpPr>
        <p:spPr>
          <a:xfrm>
            <a:off x="6425516" y="2552180"/>
            <a:ext cx="5766483" cy="3785652"/>
          </a:xfrm>
          <a:prstGeom prst="rect">
            <a:avLst/>
          </a:prstGeom>
          <a:noFill/>
        </p:spPr>
        <p:txBody>
          <a:bodyPr wrap="square" rtlCol="0">
            <a:spAutoFit/>
          </a:bodyPr>
          <a:lstStyle/>
          <a:p>
            <a:r>
              <a:rPr lang="sv-SE" sz="1200" dirty="0" smtClean="0"/>
              <a:t>The </a:t>
            </a:r>
            <a:r>
              <a:rPr lang="sv-SE" sz="1200" dirty="0" err="1" smtClean="0"/>
              <a:t>great</a:t>
            </a:r>
            <a:r>
              <a:rPr lang="sv-SE" sz="1200" dirty="0" smtClean="0"/>
              <a:t> </a:t>
            </a:r>
            <a:r>
              <a:rPr lang="sv-SE" sz="1200" dirty="0" err="1" smtClean="0"/>
              <a:t>majority</a:t>
            </a:r>
            <a:r>
              <a:rPr lang="sv-SE" sz="1200" dirty="0" smtClean="0"/>
              <a:t> </a:t>
            </a:r>
            <a:r>
              <a:rPr lang="sv-SE" sz="1200" dirty="0" err="1" smtClean="0"/>
              <a:t>of</a:t>
            </a:r>
            <a:r>
              <a:rPr lang="sv-SE" sz="1200" dirty="0" smtClean="0"/>
              <a:t> sites </a:t>
            </a:r>
            <a:r>
              <a:rPr lang="sv-SE" sz="1200" dirty="0" err="1" smtClean="0"/>
              <a:t>have</a:t>
            </a:r>
            <a:r>
              <a:rPr lang="sv-SE" sz="1200" dirty="0" smtClean="0"/>
              <a:t> </a:t>
            </a:r>
            <a:r>
              <a:rPr lang="sv-SE" sz="1200" dirty="0" err="1" smtClean="0"/>
              <a:t>only</a:t>
            </a:r>
            <a:r>
              <a:rPr lang="sv-SE" sz="1200" dirty="0" smtClean="0"/>
              <a:t> 1 </a:t>
            </a:r>
            <a:r>
              <a:rPr lang="sv-SE" sz="1200" b="1" dirty="0" smtClean="0"/>
              <a:t>spot</a:t>
            </a:r>
            <a:r>
              <a:rPr lang="sv-SE" sz="1200" dirty="0" smtClean="0"/>
              <a:t> (</a:t>
            </a:r>
            <a:r>
              <a:rPr lang="sv-SE" sz="1200" dirty="0" err="1" smtClean="0"/>
              <a:t>corresponding</a:t>
            </a:r>
            <a:r>
              <a:rPr lang="sv-SE" sz="1200" dirty="0" smtClean="0"/>
              <a:t> to </a:t>
            </a:r>
            <a:r>
              <a:rPr lang="sv-SE" sz="1200" dirty="0" err="1" smtClean="0"/>
              <a:t>specific</a:t>
            </a:r>
            <a:r>
              <a:rPr lang="sv-SE" sz="1200" dirty="0" smtClean="0"/>
              <a:t> </a:t>
            </a:r>
            <a:r>
              <a:rPr lang="sv-SE" sz="1200" dirty="0" err="1" smtClean="0"/>
              <a:t>coordinates</a:t>
            </a:r>
            <a:r>
              <a:rPr lang="sv-SE" sz="1200" dirty="0" smtClean="0"/>
              <a:t> </a:t>
            </a:r>
            <a:r>
              <a:rPr lang="sv-SE" sz="1200" dirty="0" err="1" smtClean="0"/>
              <a:t>of</a:t>
            </a:r>
            <a:r>
              <a:rPr lang="sv-SE" sz="1200" dirty="0" smtClean="0"/>
              <a:t> lat and long), as </a:t>
            </a:r>
            <a:r>
              <a:rPr lang="sv-SE" sz="1200" dirty="0" err="1" smtClean="0"/>
              <a:t>shown</a:t>
            </a:r>
            <a:r>
              <a:rPr lang="sv-SE" sz="1200" dirty="0" smtClean="0"/>
              <a:t> for site 3.</a:t>
            </a:r>
          </a:p>
          <a:p>
            <a:r>
              <a:rPr lang="sv-SE" sz="1200" dirty="0" err="1" smtClean="0"/>
              <a:t>Number</a:t>
            </a:r>
            <a:r>
              <a:rPr lang="sv-SE" sz="1200" dirty="0" smtClean="0"/>
              <a:t> </a:t>
            </a:r>
            <a:r>
              <a:rPr lang="sv-SE" sz="1200" dirty="0" err="1" smtClean="0"/>
              <a:t>of</a:t>
            </a:r>
            <a:r>
              <a:rPr lang="sv-SE" sz="1200" dirty="0" smtClean="0"/>
              <a:t> </a:t>
            </a:r>
            <a:r>
              <a:rPr lang="sv-SE" sz="1200" b="1" dirty="0" err="1" smtClean="0"/>
              <a:t>years</a:t>
            </a:r>
            <a:r>
              <a:rPr lang="sv-SE" sz="1200" dirty="0" smtClean="0"/>
              <a:t> per site (or </a:t>
            </a:r>
            <a:r>
              <a:rPr lang="sv-SE" sz="1200" dirty="0" err="1" smtClean="0"/>
              <a:t>more</a:t>
            </a:r>
            <a:r>
              <a:rPr lang="sv-SE" sz="1200" dirty="0" smtClean="0"/>
              <a:t> </a:t>
            </a:r>
            <a:r>
              <a:rPr lang="sv-SE" sz="1200" dirty="0" err="1" smtClean="0"/>
              <a:t>correctly</a:t>
            </a:r>
            <a:r>
              <a:rPr lang="sv-SE" sz="1200" dirty="0" smtClean="0"/>
              <a:t> spot) </a:t>
            </a:r>
            <a:r>
              <a:rPr lang="sv-SE" sz="1200" dirty="0" err="1" smtClean="0"/>
              <a:t>can</a:t>
            </a:r>
            <a:r>
              <a:rPr lang="sv-SE" sz="1200" dirty="0" smtClean="0"/>
              <a:t> </a:t>
            </a:r>
            <a:r>
              <a:rPr lang="sv-SE" sz="1200" dirty="0" err="1" smtClean="0"/>
              <a:t>vary</a:t>
            </a:r>
            <a:r>
              <a:rPr lang="sv-SE" sz="1200" dirty="0" smtClean="0"/>
              <a:t> from 1 (</a:t>
            </a:r>
            <a:r>
              <a:rPr lang="sv-SE" sz="1200" dirty="0" err="1" smtClean="0"/>
              <a:t>often</a:t>
            </a:r>
            <a:r>
              <a:rPr lang="sv-SE" sz="1200" dirty="0" smtClean="0"/>
              <a:t>) to ca 15, </a:t>
            </a:r>
            <a:r>
              <a:rPr lang="sv-SE" sz="1200" dirty="0" err="1" smtClean="0"/>
              <a:t>most</a:t>
            </a:r>
            <a:r>
              <a:rPr lang="sv-SE" sz="1200" dirty="0" smtClean="0"/>
              <a:t> </a:t>
            </a:r>
            <a:r>
              <a:rPr lang="sv-SE" sz="1200" dirty="0" err="1" smtClean="0"/>
              <a:t>commonly</a:t>
            </a:r>
            <a:r>
              <a:rPr lang="sv-SE" sz="1200" dirty="0" smtClean="0"/>
              <a:t> 2. </a:t>
            </a:r>
            <a:r>
              <a:rPr lang="sv-SE" sz="1200" dirty="0" err="1" smtClean="0"/>
              <a:t>Number</a:t>
            </a:r>
            <a:r>
              <a:rPr lang="sv-SE" sz="1200" dirty="0" smtClean="0"/>
              <a:t> </a:t>
            </a:r>
            <a:r>
              <a:rPr lang="sv-SE" sz="1200" dirty="0" err="1" smtClean="0"/>
              <a:t>of</a:t>
            </a:r>
            <a:r>
              <a:rPr lang="sv-SE" sz="1200" dirty="0" smtClean="0"/>
              <a:t> </a:t>
            </a:r>
            <a:r>
              <a:rPr lang="sv-SE" sz="1200" b="1" dirty="0" smtClean="0"/>
              <a:t>sites</a:t>
            </a:r>
            <a:r>
              <a:rPr lang="sv-SE" sz="1200" dirty="0" smtClean="0"/>
              <a:t> per river </a:t>
            </a:r>
            <a:r>
              <a:rPr lang="sv-SE" sz="1200" dirty="0" err="1" smtClean="0"/>
              <a:t>are</a:t>
            </a:r>
            <a:r>
              <a:rPr lang="sv-SE" sz="1200" dirty="0" smtClean="0"/>
              <a:t> ca 1 to 5.</a:t>
            </a:r>
          </a:p>
          <a:p>
            <a:r>
              <a:rPr lang="sv-SE" sz="1200" dirty="0" smtClean="0"/>
              <a:t>NB: </a:t>
            </a:r>
            <a:r>
              <a:rPr lang="sv-SE" sz="1200" dirty="0" err="1" smtClean="0"/>
              <a:t>There</a:t>
            </a:r>
            <a:r>
              <a:rPr lang="sv-SE" sz="1200" dirty="0" smtClean="0"/>
              <a:t> </a:t>
            </a:r>
            <a:r>
              <a:rPr lang="sv-SE" sz="1200" dirty="0" err="1" smtClean="0"/>
              <a:t>are</a:t>
            </a:r>
            <a:r>
              <a:rPr lang="sv-SE" sz="1200" dirty="0" smtClean="0"/>
              <a:t> NAs at the </a:t>
            </a:r>
            <a:r>
              <a:rPr lang="sv-SE" sz="1200" dirty="0" err="1" smtClean="0"/>
              <a:t>level</a:t>
            </a:r>
            <a:r>
              <a:rPr lang="sv-SE" sz="1200" dirty="0" smtClean="0"/>
              <a:t> </a:t>
            </a:r>
            <a:r>
              <a:rPr lang="sv-SE" sz="1200" dirty="0" err="1" smtClean="0"/>
              <a:t>of</a:t>
            </a:r>
            <a:r>
              <a:rPr lang="sv-SE" sz="1200" dirty="0" smtClean="0"/>
              <a:t> Site!</a:t>
            </a:r>
            <a:endParaRPr lang="en-US" sz="1200" dirty="0" smtClean="0"/>
          </a:p>
          <a:p>
            <a:endParaRPr lang="sv-SE" sz="1200" dirty="0"/>
          </a:p>
          <a:p>
            <a:r>
              <a:rPr lang="sv-SE" sz="1200" dirty="0" smtClean="0"/>
              <a:t>If I </a:t>
            </a:r>
            <a:r>
              <a:rPr lang="sv-SE" sz="1200" dirty="0" err="1" smtClean="0"/>
              <a:t>consider</a:t>
            </a:r>
            <a:r>
              <a:rPr lang="sv-SE" sz="1200" dirty="0" smtClean="0"/>
              <a:t> river as my </a:t>
            </a:r>
            <a:r>
              <a:rPr lang="sv-SE" sz="1200" dirty="0" err="1" smtClean="0"/>
              <a:t>replicate</a:t>
            </a:r>
            <a:r>
              <a:rPr lang="sv-SE" sz="1200" dirty="0" smtClean="0"/>
              <a:t>, </a:t>
            </a:r>
            <a:r>
              <a:rPr lang="sv-SE" sz="1200" dirty="0" err="1" smtClean="0"/>
              <a:t>shall</a:t>
            </a:r>
            <a:r>
              <a:rPr lang="sv-SE" sz="1200" dirty="0" smtClean="0"/>
              <a:t> I </a:t>
            </a:r>
            <a:r>
              <a:rPr lang="sv-SE" sz="1200" dirty="0" err="1" smtClean="0"/>
              <a:t>average</a:t>
            </a:r>
            <a:r>
              <a:rPr lang="sv-SE" sz="1200" dirty="0" smtClean="0"/>
              <a:t> </a:t>
            </a:r>
            <a:r>
              <a:rPr lang="sv-SE" sz="1200" dirty="0" err="1" smtClean="0"/>
              <a:t>away</a:t>
            </a:r>
            <a:r>
              <a:rPr lang="sv-SE" sz="1200" dirty="0" smtClean="0"/>
              <a:t>:</a:t>
            </a:r>
          </a:p>
          <a:p>
            <a:pPr marL="342900" indent="-342900">
              <a:buAutoNum type="arabicParenR"/>
            </a:pPr>
            <a:r>
              <a:rPr lang="sv-SE" sz="1200" dirty="0" smtClean="0"/>
              <a:t>the spatial variation: </a:t>
            </a:r>
            <a:r>
              <a:rPr lang="sv-SE" sz="1200" dirty="0" err="1" smtClean="0"/>
              <a:t>take</a:t>
            </a:r>
            <a:r>
              <a:rPr lang="sv-SE" sz="1200" dirty="0" smtClean="0"/>
              <a:t> </a:t>
            </a:r>
            <a:r>
              <a:rPr lang="sv-SE" sz="1200" dirty="0" err="1" smtClean="0"/>
              <a:t>avg</a:t>
            </a:r>
            <a:r>
              <a:rPr lang="sv-SE" sz="1200" dirty="0" smtClean="0"/>
              <a:t> </a:t>
            </a:r>
            <a:r>
              <a:rPr lang="sv-SE" sz="1200" dirty="0" err="1" smtClean="0"/>
              <a:t>of</a:t>
            </a:r>
            <a:r>
              <a:rPr lang="sv-SE" sz="1200" dirty="0" smtClean="0"/>
              <a:t> sites per </a:t>
            </a:r>
            <a:r>
              <a:rPr lang="sv-SE" sz="1200" dirty="0" err="1" smtClean="0"/>
              <a:t>year</a:t>
            </a:r>
            <a:r>
              <a:rPr lang="sv-SE" sz="1200" dirty="0" smtClean="0"/>
              <a:t>, to </a:t>
            </a:r>
            <a:r>
              <a:rPr lang="sv-SE" sz="1200" dirty="0" err="1" smtClean="0"/>
              <a:t>obtain</a:t>
            </a:r>
            <a:r>
              <a:rPr lang="sv-SE" sz="1200" dirty="0" smtClean="0"/>
              <a:t> </a:t>
            </a:r>
            <a:r>
              <a:rPr lang="sv-SE" sz="1200" dirty="0" err="1" smtClean="0"/>
              <a:t>one</a:t>
            </a:r>
            <a:r>
              <a:rPr lang="sv-SE" sz="1200" dirty="0" smtClean="0"/>
              <a:t> </a:t>
            </a:r>
            <a:r>
              <a:rPr lang="sv-SE" sz="1200" dirty="0" err="1" smtClean="0"/>
              <a:t>value</a:t>
            </a:r>
            <a:r>
              <a:rPr lang="sv-SE" sz="1200" dirty="0" smtClean="0"/>
              <a:t> per river and </a:t>
            </a:r>
            <a:r>
              <a:rPr lang="sv-SE" sz="1200" dirty="0" err="1" smtClean="0"/>
              <a:t>year</a:t>
            </a:r>
            <a:r>
              <a:rPr lang="sv-SE" sz="1200" dirty="0"/>
              <a:t> </a:t>
            </a:r>
            <a:r>
              <a:rPr lang="sv-SE" sz="1200" dirty="0" smtClean="0"/>
              <a:t>combination. </a:t>
            </a:r>
            <a:r>
              <a:rPr lang="sv-SE" sz="1200" dirty="0" err="1" smtClean="0"/>
              <a:t>This</a:t>
            </a:r>
            <a:r>
              <a:rPr lang="sv-SE" sz="1200" dirty="0" smtClean="0"/>
              <a:t> </a:t>
            </a:r>
            <a:r>
              <a:rPr lang="sv-SE" sz="1200" dirty="0" err="1" smtClean="0"/>
              <a:t>would</a:t>
            </a:r>
            <a:r>
              <a:rPr lang="sv-SE" sz="1200" dirty="0" smtClean="0"/>
              <a:t> </a:t>
            </a:r>
            <a:r>
              <a:rPr lang="sv-SE" sz="1200" dirty="0" err="1" smtClean="0"/>
              <a:t>solve</a:t>
            </a:r>
            <a:r>
              <a:rPr lang="sv-SE" sz="1200" dirty="0" smtClean="0"/>
              <a:t> the problem </a:t>
            </a:r>
            <a:r>
              <a:rPr lang="sv-SE" sz="1200" dirty="0" err="1" smtClean="0"/>
              <a:t>of</a:t>
            </a:r>
            <a:r>
              <a:rPr lang="sv-SE" sz="1200" dirty="0" smtClean="0"/>
              <a:t> </a:t>
            </a:r>
            <a:r>
              <a:rPr lang="sv-SE" sz="1200" dirty="0" err="1" smtClean="0"/>
              <a:t>having</a:t>
            </a:r>
            <a:r>
              <a:rPr lang="sv-SE" sz="1200" dirty="0" smtClean="0"/>
              <a:t> different </a:t>
            </a:r>
            <a:r>
              <a:rPr lang="sv-SE" sz="1200" dirty="0" err="1" smtClean="0"/>
              <a:t>spots</a:t>
            </a:r>
            <a:r>
              <a:rPr lang="sv-SE" sz="1200" dirty="0" smtClean="0"/>
              <a:t> per site and NAs in </a:t>
            </a:r>
            <a:r>
              <a:rPr lang="sv-SE" sz="1200" dirty="0" err="1" smtClean="0"/>
              <a:t>site’s</a:t>
            </a:r>
            <a:r>
              <a:rPr lang="sv-SE" sz="1200" dirty="0" smtClean="0"/>
              <a:t> </a:t>
            </a:r>
            <a:r>
              <a:rPr lang="sv-SE" sz="1200" dirty="0" err="1" smtClean="0"/>
              <a:t>labels</a:t>
            </a:r>
            <a:r>
              <a:rPr lang="sv-SE" sz="1200" dirty="0" smtClean="0"/>
              <a:t> (</a:t>
            </a:r>
            <a:r>
              <a:rPr lang="sv-SE" sz="1200" dirty="0" err="1" smtClean="0"/>
              <a:t>which</a:t>
            </a:r>
            <a:r>
              <a:rPr lang="sv-SE" sz="1200" dirty="0" smtClean="0"/>
              <a:t> </a:t>
            </a:r>
            <a:r>
              <a:rPr lang="sv-SE" sz="1200" dirty="0" err="1" smtClean="0"/>
              <a:t>could</a:t>
            </a:r>
            <a:r>
              <a:rPr lang="sv-SE" sz="1200" dirty="0" smtClean="0"/>
              <a:t> </a:t>
            </a:r>
            <a:r>
              <a:rPr lang="sv-SE" sz="1200" dirty="0" err="1" smtClean="0"/>
              <a:t>represent</a:t>
            </a:r>
            <a:r>
              <a:rPr lang="sv-SE" sz="1200" dirty="0" smtClean="0"/>
              <a:t> </a:t>
            </a:r>
            <a:r>
              <a:rPr lang="sv-SE" sz="1200" dirty="0" err="1" smtClean="0"/>
              <a:t>more</a:t>
            </a:r>
            <a:r>
              <a:rPr lang="sv-SE" sz="1200" dirty="0" smtClean="0"/>
              <a:t> </a:t>
            </a:r>
            <a:r>
              <a:rPr lang="sv-SE" sz="1200" dirty="0" err="1" smtClean="0"/>
              <a:t>than</a:t>
            </a:r>
            <a:r>
              <a:rPr lang="sv-SE" sz="1200" dirty="0" smtClean="0"/>
              <a:t> </a:t>
            </a:r>
            <a:r>
              <a:rPr lang="sv-SE" sz="1200" dirty="0" err="1" smtClean="0"/>
              <a:t>one</a:t>
            </a:r>
            <a:r>
              <a:rPr lang="sv-SE" sz="1200" dirty="0" smtClean="0"/>
              <a:t> site)</a:t>
            </a:r>
          </a:p>
          <a:p>
            <a:pPr marL="342900" indent="-342900">
              <a:buAutoNum type="arabicParenR"/>
            </a:pPr>
            <a:r>
              <a:rPr lang="sv-SE" sz="1200" dirty="0" smtClean="0"/>
              <a:t>the temporal variation: </a:t>
            </a:r>
            <a:r>
              <a:rPr lang="sv-SE" sz="1200" dirty="0" err="1" smtClean="0"/>
              <a:t>calculate</a:t>
            </a:r>
            <a:r>
              <a:rPr lang="sv-SE" sz="1200" dirty="0" smtClean="0"/>
              <a:t> </a:t>
            </a:r>
            <a:r>
              <a:rPr lang="sv-SE" sz="1200" dirty="0" err="1" smtClean="0"/>
              <a:t>avg</a:t>
            </a:r>
            <a:r>
              <a:rPr lang="sv-SE" sz="1200" dirty="0" smtClean="0"/>
              <a:t> </a:t>
            </a:r>
            <a:r>
              <a:rPr lang="sv-SE" sz="1200" dirty="0" err="1" smtClean="0"/>
              <a:t>of</a:t>
            </a:r>
            <a:r>
              <a:rPr lang="sv-SE" sz="1200" dirty="0" smtClean="0"/>
              <a:t> </a:t>
            </a:r>
            <a:r>
              <a:rPr lang="sv-SE" sz="1200" dirty="0" err="1" smtClean="0"/>
              <a:t>years</a:t>
            </a:r>
            <a:r>
              <a:rPr lang="sv-SE" sz="1200" dirty="0" smtClean="0"/>
              <a:t> per </a:t>
            </a:r>
            <a:r>
              <a:rPr lang="sv-SE" sz="1200" dirty="0" err="1" smtClean="0"/>
              <a:t>each</a:t>
            </a:r>
            <a:r>
              <a:rPr lang="sv-SE" sz="1200" dirty="0" smtClean="0"/>
              <a:t> site. It </a:t>
            </a:r>
            <a:r>
              <a:rPr lang="sv-SE" sz="1200" dirty="0" err="1" smtClean="0"/>
              <a:t>would</a:t>
            </a:r>
            <a:r>
              <a:rPr lang="sv-SE" sz="1200" dirty="0" smtClean="0"/>
              <a:t> not </a:t>
            </a:r>
            <a:r>
              <a:rPr lang="sv-SE" sz="1200" dirty="0" err="1" smtClean="0"/>
              <a:t>solve</a:t>
            </a:r>
            <a:r>
              <a:rPr lang="sv-SE" sz="1200" dirty="0" smtClean="0"/>
              <a:t> the problem </a:t>
            </a:r>
            <a:r>
              <a:rPr lang="sv-SE" sz="1200" dirty="0" err="1" smtClean="0"/>
              <a:t>of</a:t>
            </a:r>
            <a:r>
              <a:rPr lang="sv-SE" sz="1200" dirty="0" smtClean="0"/>
              <a:t> NAs in </a:t>
            </a:r>
            <a:r>
              <a:rPr lang="sv-SE" sz="1200" dirty="0" err="1" smtClean="0"/>
              <a:t>site’s</a:t>
            </a:r>
            <a:r>
              <a:rPr lang="sv-SE" sz="1200" dirty="0" smtClean="0"/>
              <a:t> </a:t>
            </a:r>
            <a:r>
              <a:rPr lang="sv-SE" sz="1200" dirty="0" err="1" smtClean="0"/>
              <a:t>label</a:t>
            </a:r>
            <a:r>
              <a:rPr lang="sv-SE" sz="1200" dirty="0" smtClean="0"/>
              <a:t>, </a:t>
            </a:r>
            <a:r>
              <a:rPr lang="sv-SE" sz="1200" dirty="0" err="1" smtClean="0"/>
              <a:t>but</a:t>
            </a:r>
            <a:r>
              <a:rPr lang="sv-SE" sz="1200" dirty="0" smtClean="0"/>
              <a:t> lat-long show </a:t>
            </a:r>
            <a:r>
              <a:rPr lang="sv-SE" sz="1200" dirty="0" err="1" smtClean="0"/>
              <a:t>that</a:t>
            </a:r>
            <a:r>
              <a:rPr lang="sv-SE" sz="1200" dirty="0" smtClean="0"/>
              <a:t> NAs </a:t>
            </a:r>
            <a:r>
              <a:rPr lang="sv-SE" sz="1200" dirty="0" err="1" smtClean="0"/>
              <a:t>corrispond</a:t>
            </a:r>
            <a:r>
              <a:rPr lang="sv-SE" sz="1200" dirty="0" smtClean="0"/>
              <a:t> to </a:t>
            </a:r>
            <a:r>
              <a:rPr lang="sv-SE" sz="1200" dirty="0" err="1" smtClean="0"/>
              <a:t>one</a:t>
            </a:r>
            <a:r>
              <a:rPr lang="sv-SE" sz="1200" dirty="0" smtClean="0"/>
              <a:t> site </a:t>
            </a:r>
            <a:r>
              <a:rPr lang="sv-SE" sz="1200" dirty="0" err="1" smtClean="0"/>
              <a:t>most</a:t>
            </a:r>
            <a:r>
              <a:rPr lang="sv-SE" sz="1200" dirty="0" smtClean="0"/>
              <a:t> </a:t>
            </a:r>
            <a:r>
              <a:rPr lang="sv-SE" sz="1200" dirty="0" err="1" smtClean="0"/>
              <a:t>of</a:t>
            </a:r>
            <a:r>
              <a:rPr lang="sv-SE" sz="1200" dirty="0" smtClean="0"/>
              <a:t> the </a:t>
            </a:r>
            <a:r>
              <a:rPr lang="sv-SE" sz="1200" dirty="0" err="1" smtClean="0"/>
              <a:t>time</a:t>
            </a:r>
            <a:r>
              <a:rPr lang="sv-SE" sz="1200" dirty="0" smtClean="0"/>
              <a:t> </a:t>
            </a:r>
            <a:r>
              <a:rPr lang="sv-SE" sz="1200" dirty="0" err="1" smtClean="0"/>
              <a:t>rather</a:t>
            </a:r>
            <a:r>
              <a:rPr lang="sv-SE" sz="1200" dirty="0" smtClean="0"/>
              <a:t> </a:t>
            </a:r>
            <a:r>
              <a:rPr lang="sv-SE" sz="1200" dirty="0" err="1" smtClean="0"/>
              <a:t>than</a:t>
            </a:r>
            <a:r>
              <a:rPr lang="sv-SE" sz="1200" dirty="0" smtClean="0"/>
              <a:t> </a:t>
            </a:r>
            <a:r>
              <a:rPr lang="sv-SE" sz="1200" dirty="0" err="1" smtClean="0"/>
              <a:t>mutliple</a:t>
            </a:r>
            <a:r>
              <a:rPr lang="sv-SE" sz="1200" dirty="0" smtClean="0"/>
              <a:t> site, so as far as Site is </a:t>
            </a:r>
            <a:r>
              <a:rPr lang="sv-SE" sz="1200" dirty="0" err="1" smtClean="0"/>
              <a:t>nested</a:t>
            </a:r>
            <a:r>
              <a:rPr lang="sv-SE" sz="1200" dirty="0" smtClean="0"/>
              <a:t> in River (site/river) it </a:t>
            </a:r>
            <a:r>
              <a:rPr lang="sv-SE" sz="1200" dirty="0" err="1" smtClean="0"/>
              <a:t>can</a:t>
            </a:r>
            <a:r>
              <a:rPr lang="sv-SE" sz="1200" dirty="0" smtClean="0"/>
              <a:t> be </a:t>
            </a:r>
            <a:r>
              <a:rPr lang="sv-SE" sz="1200" dirty="0" err="1" smtClean="0"/>
              <a:t>okeysh</a:t>
            </a:r>
            <a:r>
              <a:rPr lang="sv-SE" sz="1200" dirty="0" smtClean="0"/>
              <a:t>. </a:t>
            </a:r>
          </a:p>
          <a:p>
            <a:pPr marL="342900" indent="-342900">
              <a:buAutoNum type="arabicParenR"/>
            </a:pPr>
            <a:endParaRPr lang="sv-SE" sz="1200" dirty="0"/>
          </a:p>
          <a:p>
            <a:r>
              <a:rPr lang="sv-SE" sz="1200" dirty="0" smtClean="0"/>
              <a:t>Not to </a:t>
            </a:r>
            <a:r>
              <a:rPr lang="sv-SE" sz="1200" dirty="0" err="1" smtClean="0"/>
              <a:t>loose</a:t>
            </a:r>
            <a:r>
              <a:rPr lang="sv-SE" sz="1200" dirty="0" smtClean="0"/>
              <a:t> information and </a:t>
            </a:r>
            <a:r>
              <a:rPr lang="sv-SE" sz="1200" dirty="0" err="1" smtClean="0"/>
              <a:t>homogenize</a:t>
            </a:r>
            <a:r>
              <a:rPr lang="sv-SE" sz="1200" dirty="0" smtClean="0"/>
              <a:t> </a:t>
            </a:r>
            <a:r>
              <a:rPr lang="sv-SE" sz="1200" dirty="0" err="1" smtClean="0"/>
              <a:t>everything</a:t>
            </a:r>
            <a:r>
              <a:rPr lang="sv-SE" sz="1200" dirty="0" smtClean="0"/>
              <a:t>, I </a:t>
            </a:r>
            <a:r>
              <a:rPr lang="sv-SE" sz="1200" dirty="0" err="1" smtClean="0"/>
              <a:t>should</a:t>
            </a:r>
            <a:r>
              <a:rPr lang="sv-SE" sz="1200" dirty="0" smtClean="0"/>
              <a:t> </a:t>
            </a:r>
            <a:r>
              <a:rPr lang="sv-SE" sz="1200" dirty="0" err="1" smtClean="0"/>
              <a:t>average</a:t>
            </a:r>
            <a:r>
              <a:rPr lang="sv-SE" sz="1200" dirty="0" smtClean="0"/>
              <a:t> </a:t>
            </a:r>
            <a:r>
              <a:rPr lang="sv-SE" sz="1200" dirty="0" err="1" smtClean="0"/>
              <a:t>where</a:t>
            </a:r>
            <a:r>
              <a:rPr lang="sv-SE" sz="1200" dirty="0" smtClean="0"/>
              <a:t> the </a:t>
            </a:r>
            <a:r>
              <a:rPr lang="sv-SE" sz="1200" dirty="0" err="1" smtClean="0"/>
              <a:t>variability</a:t>
            </a:r>
            <a:r>
              <a:rPr lang="sv-SE" sz="1200" dirty="0" smtClean="0"/>
              <a:t> is </a:t>
            </a:r>
            <a:r>
              <a:rPr lang="sv-SE" sz="1200" dirty="0" err="1" smtClean="0"/>
              <a:t>lowest</a:t>
            </a:r>
            <a:r>
              <a:rPr lang="sv-SE" sz="1200" dirty="0" smtClean="0"/>
              <a:t>: from </a:t>
            </a:r>
            <a:r>
              <a:rPr lang="sv-SE" sz="1200" dirty="0" err="1" smtClean="0"/>
              <a:t>year</a:t>
            </a:r>
            <a:r>
              <a:rPr lang="sv-SE" sz="1200" dirty="0" smtClean="0"/>
              <a:t> to </a:t>
            </a:r>
            <a:r>
              <a:rPr lang="sv-SE" sz="1200" dirty="0" err="1" smtClean="0"/>
              <a:t>year</a:t>
            </a:r>
            <a:r>
              <a:rPr lang="sv-SE" sz="1200" dirty="0" smtClean="0"/>
              <a:t> or </a:t>
            </a:r>
            <a:r>
              <a:rPr lang="sv-SE" sz="1200" dirty="0" err="1" smtClean="0"/>
              <a:t>between</a:t>
            </a:r>
            <a:r>
              <a:rPr lang="sv-SE" sz="1200" dirty="0" smtClean="0"/>
              <a:t> sites </a:t>
            </a:r>
            <a:r>
              <a:rPr lang="sv-SE" sz="1200" dirty="0" err="1" smtClean="0"/>
              <a:t>of</a:t>
            </a:r>
            <a:r>
              <a:rPr lang="sv-SE" sz="1200" dirty="0" smtClean="0"/>
              <a:t> the same river? Test by </a:t>
            </a:r>
            <a:r>
              <a:rPr lang="sv-SE" sz="1200" dirty="0" err="1" smtClean="0"/>
              <a:t>plotting</a:t>
            </a:r>
            <a:r>
              <a:rPr lang="sv-SE" sz="1200" dirty="0" smtClean="0"/>
              <a:t> </a:t>
            </a:r>
            <a:r>
              <a:rPr lang="sv-SE" sz="1200" dirty="0" err="1" smtClean="0"/>
              <a:t>response</a:t>
            </a:r>
            <a:r>
              <a:rPr lang="sv-SE" sz="1200" dirty="0" smtClean="0"/>
              <a:t> </a:t>
            </a:r>
            <a:r>
              <a:rPr lang="sv-SE" sz="1200" dirty="0" err="1" smtClean="0"/>
              <a:t>variables</a:t>
            </a:r>
            <a:r>
              <a:rPr lang="sv-SE" sz="1200" dirty="0" smtClean="0"/>
              <a:t> (LWD and </a:t>
            </a:r>
            <a:r>
              <a:rPr lang="sv-SE" sz="1200" dirty="0" err="1" smtClean="0"/>
              <a:t>fish</a:t>
            </a:r>
            <a:r>
              <a:rPr lang="sv-SE" sz="1200" dirty="0" smtClean="0"/>
              <a:t>) vs site (</a:t>
            </a:r>
            <a:r>
              <a:rPr lang="sv-SE" sz="1200" dirty="0" err="1" smtClean="0"/>
              <a:t>boxplot</a:t>
            </a:r>
            <a:r>
              <a:rPr lang="sv-SE" sz="1200" dirty="0" smtClean="0"/>
              <a:t>) to </a:t>
            </a:r>
            <a:r>
              <a:rPr lang="sv-SE" sz="1200" dirty="0" err="1" smtClean="0"/>
              <a:t>see</a:t>
            </a:r>
            <a:r>
              <a:rPr lang="sv-SE" sz="1200" dirty="0" smtClean="0"/>
              <a:t> temporal variation, or vs river per </a:t>
            </a:r>
            <a:r>
              <a:rPr lang="sv-SE" sz="1200" dirty="0" err="1" smtClean="0"/>
              <a:t>year</a:t>
            </a:r>
            <a:r>
              <a:rPr lang="sv-SE" sz="1200" dirty="0" smtClean="0"/>
              <a:t> (</a:t>
            </a:r>
            <a:r>
              <a:rPr lang="sv-SE" sz="1200" dirty="0" err="1" smtClean="0"/>
              <a:t>xyplot</a:t>
            </a:r>
            <a:r>
              <a:rPr lang="sv-SE" sz="1200" dirty="0" smtClean="0"/>
              <a:t>) to </a:t>
            </a:r>
            <a:r>
              <a:rPr lang="sv-SE" sz="1200" dirty="0" err="1" smtClean="0"/>
              <a:t>see</a:t>
            </a:r>
            <a:r>
              <a:rPr lang="sv-SE" sz="1200" dirty="0" smtClean="0"/>
              <a:t> spatial variation </a:t>
            </a:r>
            <a:r>
              <a:rPr lang="sv-SE" sz="1200" dirty="0" err="1" smtClean="0"/>
              <a:t>between</a:t>
            </a:r>
            <a:r>
              <a:rPr lang="sv-SE" sz="1200" dirty="0" smtClean="0"/>
              <a:t> sites </a:t>
            </a:r>
            <a:r>
              <a:rPr lang="sv-SE" sz="1200" dirty="0" err="1" smtClean="0"/>
              <a:t>of</a:t>
            </a:r>
            <a:r>
              <a:rPr lang="sv-SE" sz="1200" dirty="0" smtClean="0"/>
              <a:t> the same river.</a:t>
            </a:r>
            <a:endParaRPr lang="sv-SE" sz="1200" dirty="0"/>
          </a:p>
          <a:p>
            <a:endParaRPr lang="sv-SE" sz="1200" dirty="0" smtClean="0"/>
          </a:p>
        </p:txBody>
      </p:sp>
    </p:spTree>
    <p:extLst>
      <p:ext uri="{BB962C8B-B14F-4D97-AF65-F5344CB8AC3E}">
        <p14:creationId xmlns:p14="http://schemas.microsoft.com/office/powerpoint/2010/main" val="2243014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593" y="178676"/>
            <a:ext cx="11939752" cy="7571303"/>
          </a:xfrm>
          <a:prstGeom prst="rect">
            <a:avLst/>
          </a:prstGeom>
          <a:noFill/>
        </p:spPr>
        <p:txBody>
          <a:bodyPr wrap="square" rtlCol="0">
            <a:spAutoFit/>
          </a:bodyPr>
          <a:lstStyle/>
          <a:p>
            <a:r>
              <a:rPr lang="en-US" dirty="0"/>
              <a:t>I should </a:t>
            </a:r>
            <a:r>
              <a:rPr lang="en-US" u="sng" dirty="0"/>
              <a:t>include both spatial and temporal autocorrelation</a:t>
            </a:r>
            <a:r>
              <a:rPr lang="en-US" dirty="0" smtClean="0"/>
              <a:t>.</a:t>
            </a:r>
          </a:p>
          <a:p>
            <a:endParaRPr lang="en-US" dirty="0"/>
          </a:p>
          <a:p>
            <a:r>
              <a:rPr lang="en-US" dirty="0"/>
              <a:t>In Peter’s dam removal study, I used this script:</a:t>
            </a:r>
          </a:p>
          <a:p>
            <a:r>
              <a:rPr lang="sv-SE" dirty="0"/>
              <a:t># temporal corr signif?</a:t>
            </a:r>
          </a:p>
          <a:p>
            <a:r>
              <a:rPr lang="sv-SE" dirty="0"/>
              <a:t>model1&lt;-lme(lnR~Time..months. +Catchment...undisturbed + Discharge..m3.s. , random=~1|DAM.CODE, data=reservoir)</a:t>
            </a:r>
          </a:p>
          <a:p>
            <a:r>
              <a:rPr lang="sv-SE" dirty="0"/>
              <a:t>model2&lt;-lme(lnR~Time..months. +Catchment...undisturbed + Discharge..m3.s. , </a:t>
            </a:r>
            <a:r>
              <a:rPr lang="sv-SE" b="1" dirty="0"/>
              <a:t>random=~1|DAM.CODE</a:t>
            </a:r>
            <a:r>
              <a:rPr lang="sv-SE" dirty="0"/>
              <a:t>, data=reservoir, </a:t>
            </a:r>
            <a:r>
              <a:rPr lang="sv-SE" b="1" dirty="0"/>
              <a:t>correlation=corExp(form=~Time..months.+DISTANCE+Initial.State)</a:t>
            </a:r>
            <a:r>
              <a:rPr lang="sv-SE" dirty="0"/>
              <a:t>)</a:t>
            </a:r>
          </a:p>
          <a:p>
            <a:r>
              <a:rPr lang="sv-SE" dirty="0"/>
              <a:t>anova(model1,model2) #nope</a:t>
            </a:r>
          </a:p>
          <a:p>
            <a:r>
              <a:rPr lang="sv-SE" dirty="0"/>
              <a:t>## NB: I included "initial state" in the correlation strc bc there are two points that were measured at the same</a:t>
            </a:r>
          </a:p>
          <a:p>
            <a:r>
              <a:rPr lang="sv-SE" dirty="0"/>
              <a:t># distance and time, that's why R complained that there were zeros distances between points. What differentiate these</a:t>
            </a:r>
          </a:p>
          <a:p>
            <a:r>
              <a:rPr lang="sv-SE" dirty="0"/>
              <a:t># points is the initial status, there were indeed points measured on both side of the lake.</a:t>
            </a:r>
          </a:p>
          <a:p>
            <a:endParaRPr lang="sv-SE" dirty="0"/>
          </a:p>
          <a:p>
            <a:r>
              <a:rPr lang="sv-SE" dirty="0"/>
              <a:t>Spatial and temporal correlation are modelled separately, i.e. I don’t need to include the spatial random factor in the temporal correlation structure. But in the temporal correlation I need to make sure that the values for which I model </a:t>
            </a:r>
            <a:r>
              <a:rPr lang="sv-SE" dirty="0" smtClean="0"/>
              <a:t>the temporal  </a:t>
            </a:r>
            <a:r>
              <a:rPr lang="sv-SE" dirty="0"/>
              <a:t>correlation come from the same spot, i.e. they can differ in year and river but not other spatial variables. E.g.:</a:t>
            </a:r>
          </a:p>
          <a:p>
            <a:endParaRPr lang="sv-SE" dirty="0"/>
          </a:p>
          <a:p>
            <a:r>
              <a:rPr lang="sv-SE" dirty="0"/>
              <a:t>M1&lt;-</a:t>
            </a:r>
            <a:r>
              <a:rPr lang="en-US" dirty="0"/>
              <a:t> </a:t>
            </a:r>
            <a:r>
              <a:rPr lang="en-US" dirty="0" err="1" smtClean="0"/>
              <a:t>lme</a:t>
            </a:r>
            <a:r>
              <a:rPr lang="en-US" dirty="0" smtClean="0"/>
              <a:t>(</a:t>
            </a:r>
            <a:r>
              <a:rPr lang="en-US" dirty="0" err="1" smtClean="0"/>
              <a:t>OringTOT~LWD</a:t>
            </a:r>
            <a:r>
              <a:rPr lang="en-US" dirty="0"/>
              <a:t>, </a:t>
            </a:r>
            <a:r>
              <a:rPr lang="sv-SE" b="1" dirty="0"/>
              <a:t>random=~1|</a:t>
            </a:r>
            <a:r>
              <a:rPr lang="en-US" b="1" dirty="0" err="1"/>
              <a:t>River_name</a:t>
            </a:r>
            <a:r>
              <a:rPr lang="en-US" b="1" dirty="0"/>
              <a:t>/</a:t>
            </a:r>
            <a:r>
              <a:rPr lang="en-US" b="1" dirty="0" err="1"/>
              <a:t>Catchment_number</a:t>
            </a:r>
            <a:r>
              <a:rPr lang="sv-SE" b="1" dirty="0"/>
              <a:t>, </a:t>
            </a:r>
            <a:r>
              <a:rPr lang="en-US" b="1" dirty="0" err="1" smtClean="0"/>
              <a:t>corCompSymm</a:t>
            </a:r>
            <a:r>
              <a:rPr lang="en-US" b="1" dirty="0" smtClean="0"/>
              <a:t>(form</a:t>
            </a:r>
            <a:r>
              <a:rPr lang="en-US" b="1" dirty="0"/>
              <a:t>=~</a:t>
            </a:r>
            <a:r>
              <a:rPr lang="en-US" b="1" dirty="0" smtClean="0"/>
              <a:t>Year), </a:t>
            </a:r>
            <a:r>
              <a:rPr lang="en-US" dirty="0"/>
              <a:t>data=AV</a:t>
            </a:r>
          </a:p>
          <a:p>
            <a:r>
              <a:rPr lang="sv-SE" dirty="0"/>
              <a:t>M1&lt;-</a:t>
            </a:r>
            <a:r>
              <a:rPr lang="en-US" dirty="0"/>
              <a:t> </a:t>
            </a:r>
            <a:r>
              <a:rPr lang="en-US" dirty="0" err="1"/>
              <a:t>lme</a:t>
            </a:r>
            <a:r>
              <a:rPr lang="en-US" dirty="0"/>
              <a:t>(</a:t>
            </a:r>
            <a:r>
              <a:rPr lang="en-US" dirty="0" err="1"/>
              <a:t>OringTOT~LWD</a:t>
            </a:r>
            <a:r>
              <a:rPr lang="en-US" dirty="0"/>
              <a:t>, </a:t>
            </a:r>
            <a:r>
              <a:rPr lang="sv-SE" b="1" dirty="0"/>
              <a:t>random=~1|</a:t>
            </a:r>
            <a:r>
              <a:rPr lang="en-US" b="1" dirty="0" err="1"/>
              <a:t>River_name</a:t>
            </a:r>
            <a:r>
              <a:rPr lang="en-US" b="1" dirty="0"/>
              <a:t>/</a:t>
            </a:r>
            <a:r>
              <a:rPr lang="en-US" b="1" dirty="0" err="1"/>
              <a:t>Catchment_number</a:t>
            </a:r>
            <a:r>
              <a:rPr lang="sv-SE" b="1" dirty="0"/>
              <a:t>, correlation=corExp(form=~ </a:t>
            </a:r>
            <a:r>
              <a:rPr lang="en-US" b="1" dirty="0" smtClean="0"/>
              <a:t>Year</a:t>
            </a:r>
            <a:r>
              <a:rPr lang="en-US" b="1" dirty="0"/>
              <a:t>), </a:t>
            </a:r>
            <a:r>
              <a:rPr lang="en-US" dirty="0"/>
              <a:t>data=AV</a:t>
            </a:r>
          </a:p>
          <a:p>
            <a:r>
              <a:rPr lang="sv-SE" dirty="0">
                <a:solidFill>
                  <a:srgbClr val="00B0F0"/>
                </a:solidFill>
              </a:rPr>
              <a:t>M1&lt;-</a:t>
            </a:r>
            <a:r>
              <a:rPr lang="en-US" dirty="0">
                <a:solidFill>
                  <a:srgbClr val="00B0F0"/>
                </a:solidFill>
              </a:rPr>
              <a:t> </a:t>
            </a:r>
            <a:r>
              <a:rPr lang="en-US" dirty="0" err="1">
                <a:solidFill>
                  <a:srgbClr val="00B0F0"/>
                </a:solidFill>
              </a:rPr>
              <a:t>lme</a:t>
            </a:r>
            <a:r>
              <a:rPr lang="en-US" dirty="0">
                <a:solidFill>
                  <a:srgbClr val="00B0F0"/>
                </a:solidFill>
              </a:rPr>
              <a:t>(</a:t>
            </a:r>
            <a:r>
              <a:rPr lang="en-US" dirty="0" err="1">
                <a:solidFill>
                  <a:srgbClr val="00B0F0"/>
                </a:solidFill>
              </a:rPr>
              <a:t>OringTOT~LWD</a:t>
            </a:r>
            <a:r>
              <a:rPr lang="en-US" dirty="0">
                <a:solidFill>
                  <a:srgbClr val="00B0F0"/>
                </a:solidFill>
              </a:rPr>
              <a:t>, </a:t>
            </a:r>
            <a:r>
              <a:rPr lang="sv-SE" b="1" dirty="0">
                <a:solidFill>
                  <a:srgbClr val="00B0F0"/>
                </a:solidFill>
              </a:rPr>
              <a:t>random=~1|</a:t>
            </a:r>
            <a:r>
              <a:rPr lang="en-US" b="1" dirty="0" err="1">
                <a:solidFill>
                  <a:srgbClr val="00B0F0"/>
                </a:solidFill>
              </a:rPr>
              <a:t>River_name</a:t>
            </a:r>
            <a:r>
              <a:rPr lang="en-US" b="1" dirty="0">
                <a:solidFill>
                  <a:srgbClr val="00B0F0"/>
                </a:solidFill>
              </a:rPr>
              <a:t>/</a:t>
            </a:r>
            <a:r>
              <a:rPr lang="en-US" b="1" dirty="0" err="1">
                <a:solidFill>
                  <a:srgbClr val="00B0F0"/>
                </a:solidFill>
              </a:rPr>
              <a:t>Catchment_number</a:t>
            </a:r>
            <a:r>
              <a:rPr lang="sv-SE" b="1" dirty="0">
                <a:solidFill>
                  <a:srgbClr val="00B0F0"/>
                </a:solidFill>
              </a:rPr>
              <a:t>, </a:t>
            </a:r>
            <a:r>
              <a:rPr lang="en-US" b="1" dirty="0">
                <a:solidFill>
                  <a:srgbClr val="00B0F0"/>
                </a:solidFill>
              </a:rPr>
              <a:t>corAR1(form</a:t>
            </a:r>
            <a:r>
              <a:rPr lang="en-US" b="1" dirty="0" smtClean="0">
                <a:solidFill>
                  <a:srgbClr val="00B0F0"/>
                </a:solidFill>
              </a:rPr>
              <a:t>=~Year</a:t>
            </a:r>
            <a:r>
              <a:rPr lang="en-US" b="1" dirty="0">
                <a:solidFill>
                  <a:srgbClr val="00B0F0"/>
                </a:solidFill>
              </a:rPr>
              <a:t>), </a:t>
            </a:r>
            <a:r>
              <a:rPr lang="en-US" dirty="0" smtClean="0">
                <a:solidFill>
                  <a:srgbClr val="00B0F0"/>
                </a:solidFill>
              </a:rPr>
              <a:t>data=AV</a:t>
            </a:r>
          </a:p>
          <a:p>
            <a:r>
              <a:rPr lang="sv-SE" dirty="0"/>
              <a:t>M1&lt;-</a:t>
            </a:r>
            <a:r>
              <a:rPr lang="en-US" dirty="0"/>
              <a:t> </a:t>
            </a:r>
            <a:r>
              <a:rPr lang="en-US" dirty="0" err="1"/>
              <a:t>lme</a:t>
            </a:r>
            <a:r>
              <a:rPr lang="en-US" dirty="0"/>
              <a:t>(</a:t>
            </a:r>
            <a:r>
              <a:rPr lang="en-US" dirty="0" err="1"/>
              <a:t>OringTOT~LWD</a:t>
            </a:r>
            <a:r>
              <a:rPr lang="en-US" dirty="0"/>
              <a:t>, </a:t>
            </a:r>
            <a:r>
              <a:rPr lang="sv-SE" b="1" dirty="0"/>
              <a:t>random=~1|</a:t>
            </a:r>
            <a:r>
              <a:rPr lang="en-US" b="1" dirty="0" err="1"/>
              <a:t>River_name</a:t>
            </a:r>
            <a:r>
              <a:rPr lang="en-US" b="1" dirty="0"/>
              <a:t>/</a:t>
            </a:r>
            <a:r>
              <a:rPr lang="en-US" b="1" dirty="0" err="1"/>
              <a:t>Catchment_number</a:t>
            </a:r>
            <a:r>
              <a:rPr lang="sv-SE" b="1" dirty="0"/>
              <a:t>, corLin(form=~</a:t>
            </a:r>
            <a:r>
              <a:rPr lang="sv-SE" b="1" dirty="0" smtClean="0"/>
              <a:t>Year</a:t>
            </a:r>
            <a:r>
              <a:rPr lang="en-US" b="1" dirty="0" smtClean="0"/>
              <a:t>, </a:t>
            </a:r>
            <a:r>
              <a:rPr lang="en-US" dirty="0"/>
              <a:t>data=AV</a:t>
            </a:r>
          </a:p>
          <a:p>
            <a:endParaRPr lang="en-US" dirty="0"/>
          </a:p>
          <a:p>
            <a:r>
              <a:rPr lang="en-US" dirty="0" smtClean="0"/>
              <a:t>CorAR1 is the best (which is the same as </a:t>
            </a:r>
            <a:r>
              <a:rPr lang="en-US" dirty="0" err="1" smtClean="0"/>
              <a:t>corExp</a:t>
            </a:r>
            <a:r>
              <a:rPr lang="en-US" dirty="0" smtClean="0"/>
              <a:t>) and random factor is significant, at least for </a:t>
            </a:r>
            <a:r>
              <a:rPr lang="en-US" dirty="0" err="1" smtClean="0"/>
              <a:t>Öring</a:t>
            </a:r>
            <a:r>
              <a:rPr lang="en-US" dirty="0" smtClean="0"/>
              <a:t>, both continuous and categorical</a:t>
            </a:r>
            <a:endParaRPr lang="en-US" dirty="0"/>
          </a:p>
          <a:p>
            <a:endParaRPr lang="sv-SE" dirty="0"/>
          </a:p>
          <a:p>
            <a:endParaRPr lang="sv-SE" dirty="0"/>
          </a:p>
          <a:p>
            <a:endParaRPr lang="en-US" dirty="0"/>
          </a:p>
          <a:p>
            <a:endParaRPr lang="sv-SE" dirty="0"/>
          </a:p>
        </p:txBody>
      </p:sp>
    </p:spTree>
    <p:extLst>
      <p:ext uri="{BB962C8B-B14F-4D97-AF65-F5344CB8AC3E}">
        <p14:creationId xmlns:p14="http://schemas.microsoft.com/office/powerpoint/2010/main" val="2042729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124" y="-37708"/>
            <a:ext cx="11298621" cy="7017306"/>
          </a:xfrm>
          <a:prstGeom prst="rect">
            <a:avLst/>
          </a:prstGeom>
          <a:noFill/>
        </p:spPr>
        <p:txBody>
          <a:bodyPr wrap="square" rtlCol="0">
            <a:spAutoFit/>
          </a:bodyPr>
          <a:lstStyle/>
          <a:p>
            <a:r>
              <a:rPr lang="sv-SE" dirty="0" smtClean="0"/>
              <a:t>Collinearity among predictors:</a:t>
            </a:r>
          </a:p>
          <a:p>
            <a:r>
              <a:rPr lang="sv-SE" b="1" dirty="0" smtClean="0"/>
              <a:t>DCA</a:t>
            </a:r>
            <a:r>
              <a:rPr lang="sv-SE" dirty="0" smtClean="0"/>
              <a:t>: DCA1    DCA2    DCA3    DCA4</a:t>
            </a:r>
          </a:p>
          <a:p>
            <a:r>
              <a:rPr lang="sv-SE" dirty="0" smtClean="0"/>
              <a:t>Axis </a:t>
            </a:r>
            <a:r>
              <a:rPr lang="sv-SE" dirty="0"/>
              <a:t>lengths    </a:t>
            </a:r>
            <a:r>
              <a:rPr lang="sv-SE" b="1" dirty="0"/>
              <a:t>2.8568 1.74466 </a:t>
            </a:r>
            <a:r>
              <a:rPr lang="sv-SE" dirty="0"/>
              <a:t>1.69388 </a:t>
            </a:r>
            <a:r>
              <a:rPr lang="sv-SE" dirty="0" smtClean="0"/>
              <a:t>1.10429</a:t>
            </a:r>
          </a:p>
          <a:p>
            <a:r>
              <a:rPr lang="en-US" dirty="0" smtClean="0"/>
              <a:t>Gradient </a:t>
            </a:r>
            <a:r>
              <a:rPr lang="en-US" dirty="0"/>
              <a:t>lengths were </a:t>
            </a:r>
            <a:r>
              <a:rPr lang="en-US" dirty="0" smtClean="0"/>
              <a:t>first </a:t>
            </a:r>
            <a:r>
              <a:rPr lang="en-US" dirty="0"/>
              <a:t>estimated in a </a:t>
            </a:r>
            <a:r>
              <a:rPr lang="en-US" dirty="0" err="1"/>
              <a:t>detrended</a:t>
            </a:r>
            <a:r>
              <a:rPr lang="en-US" dirty="0"/>
              <a:t> </a:t>
            </a:r>
            <a:endParaRPr lang="en-US" dirty="0" smtClean="0"/>
          </a:p>
          <a:p>
            <a:r>
              <a:rPr lang="en-US" dirty="0" smtClean="0"/>
              <a:t>correspondence analysis </a:t>
            </a:r>
            <a:r>
              <a:rPr lang="en-US" dirty="0"/>
              <a:t>(DCA). As the lengths of DCA axes </a:t>
            </a:r>
            <a:r>
              <a:rPr lang="en-US" dirty="0" smtClean="0"/>
              <a:t>1</a:t>
            </a:r>
          </a:p>
          <a:p>
            <a:r>
              <a:rPr lang="en-US" dirty="0" smtClean="0"/>
              <a:t>and </a:t>
            </a:r>
            <a:r>
              <a:rPr lang="en-US" dirty="0"/>
              <a:t>2 were both lower than 3, we used PCA, which assumes </a:t>
            </a:r>
            <a:endParaRPr lang="en-US" dirty="0" smtClean="0"/>
          </a:p>
          <a:p>
            <a:r>
              <a:rPr lang="en-US" dirty="0" smtClean="0"/>
              <a:t>linear </a:t>
            </a:r>
            <a:r>
              <a:rPr lang="en-US" dirty="0"/>
              <a:t>responses of species to environmental gradients </a:t>
            </a:r>
            <a:endParaRPr lang="en-US" dirty="0" smtClean="0"/>
          </a:p>
          <a:p>
            <a:r>
              <a:rPr lang="en-US" dirty="0" smtClean="0"/>
              <a:t>(</a:t>
            </a:r>
            <a:r>
              <a:rPr lang="en-US" dirty="0" err="1"/>
              <a:t>ter</a:t>
            </a:r>
            <a:r>
              <a:rPr lang="en-US" dirty="0"/>
              <a:t> </a:t>
            </a:r>
            <a:r>
              <a:rPr lang="en-US" dirty="0" err="1"/>
              <a:t>Braak</a:t>
            </a:r>
            <a:r>
              <a:rPr lang="en-US" dirty="0"/>
              <a:t> and </a:t>
            </a:r>
            <a:r>
              <a:rPr lang="en-US" dirty="0" err="1"/>
              <a:t>Smilauer</a:t>
            </a:r>
            <a:r>
              <a:rPr lang="en-US" dirty="0"/>
              <a:t> 2002).</a:t>
            </a:r>
            <a:endParaRPr lang="sv-SE" dirty="0" smtClean="0"/>
          </a:p>
          <a:p>
            <a:endParaRPr lang="sv-SE" dirty="0"/>
          </a:p>
          <a:p>
            <a:r>
              <a:rPr lang="sv-SE" b="1" dirty="0" smtClean="0"/>
              <a:t>PCA</a:t>
            </a:r>
            <a:r>
              <a:rPr lang="sv-SE" dirty="0" smtClean="0"/>
              <a:t>: 21% by PC1, 14% by PC2</a:t>
            </a:r>
          </a:p>
          <a:p>
            <a:r>
              <a:rPr lang="sv-SE" dirty="0" smtClean="0"/>
              <a:t>Correlated and contributing most to PC1 </a:t>
            </a:r>
            <a:r>
              <a:rPr lang="sv-SE" dirty="0"/>
              <a:t>a</a:t>
            </a:r>
            <a:r>
              <a:rPr lang="sv-SE" dirty="0" smtClean="0"/>
              <a:t>re:</a:t>
            </a:r>
          </a:p>
          <a:p>
            <a:r>
              <a:rPr lang="sv-SE" dirty="0" smtClean="0"/>
              <a:t>-Climatic factors: </a:t>
            </a:r>
            <a:r>
              <a:rPr lang="sv-SE" i="1" dirty="0" smtClean="0"/>
              <a:t>Avg air temp ~~ </a:t>
            </a:r>
            <a:r>
              <a:rPr lang="sv-SE" b="1" i="1" dirty="0" smtClean="0"/>
              <a:t>lat</a:t>
            </a:r>
            <a:r>
              <a:rPr lang="sv-SE" i="1" dirty="0" smtClean="0"/>
              <a:t> and long ~ altitude </a:t>
            </a:r>
          </a:p>
          <a:p>
            <a:r>
              <a:rPr lang="sv-SE" dirty="0" smtClean="0"/>
              <a:t>-Geographical factors: </a:t>
            </a:r>
            <a:r>
              <a:rPr lang="sv-SE" b="1" i="1" dirty="0" smtClean="0"/>
              <a:t>distance to sea</a:t>
            </a:r>
          </a:p>
          <a:p>
            <a:r>
              <a:rPr lang="sv-SE" dirty="0" smtClean="0"/>
              <a:t>-Sampling factors: </a:t>
            </a:r>
            <a:r>
              <a:rPr lang="sv-SE" i="1" dirty="0" smtClean="0"/>
              <a:t>Site length (length walked), site area – </a:t>
            </a:r>
          </a:p>
          <a:p>
            <a:r>
              <a:rPr lang="sv-SE" i="1" dirty="0" smtClean="0"/>
              <a:t>check sampling artifacts (y vs site length or area)</a:t>
            </a:r>
            <a:endParaRPr lang="sv-SE" i="1" dirty="0"/>
          </a:p>
          <a:p>
            <a:endParaRPr lang="sv-SE" dirty="0" smtClean="0"/>
          </a:p>
          <a:p>
            <a:r>
              <a:rPr lang="sv-SE" dirty="0" smtClean="0"/>
              <a:t>To PC2 are:</a:t>
            </a:r>
          </a:p>
          <a:p>
            <a:r>
              <a:rPr lang="sv-SE" dirty="0" smtClean="0"/>
              <a:t>-Stream size</a:t>
            </a:r>
            <a:r>
              <a:rPr lang="sv-SE" i="1" dirty="0" smtClean="0"/>
              <a:t>: Avg depth ~</a:t>
            </a:r>
            <a:r>
              <a:rPr lang="sv-SE" b="1" i="1" dirty="0" smtClean="0"/>
              <a:t>wetted width </a:t>
            </a:r>
            <a:r>
              <a:rPr lang="sv-SE" i="1" dirty="0" smtClean="0"/>
              <a:t>~ max depth~exact area</a:t>
            </a:r>
          </a:p>
          <a:p>
            <a:r>
              <a:rPr lang="sv-SE" dirty="0" smtClean="0"/>
              <a:t>-Stream local features</a:t>
            </a:r>
            <a:r>
              <a:rPr lang="sv-SE" i="1" dirty="0" smtClean="0"/>
              <a:t>: velocity~</a:t>
            </a:r>
            <a:r>
              <a:rPr lang="sv-SE" i="1" dirty="0"/>
              <a:t> </a:t>
            </a:r>
            <a:r>
              <a:rPr lang="sv-SE" b="1" i="1" dirty="0"/>
              <a:t>slope </a:t>
            </a:r>
            <a:r>
              <a:rPr lang="sv-SE" b="1" i="1" dirty="0" smtClean="0"/>
              <a:t>%, SUB1 or substrate1</a:t>
            </a:r>
            <a:endParaRPr lang="sv-SE" b="1" i="1" dirty="0"/>
          </a:p>
          <a:p>
            <a:r>
              <a:rPr lang="sv-SE" i="1" dirty="0" smtClean="0"/>
              <a:t>-</a:t>
            </a:r>
            <a:r>
              <a:rPr lang="sv-SE" dirty="0" smtClean="0"/>
              <a:t>Wood</a:t>
            </a:r>
            <a:r>
              <a:rPr lang="sv-SE" i="1" dirty="0" smtClean="0"/>
              <a:t>: </a:t>
            </a:r>
            <a:r>
              <a:rPr lang="sv-SE" b="1" i="1" dirty="0" smtClean="0"/>
              <a:t>LWD</a:t>
            </a:r>
          </a:p>
          <a:p>
            <a:r>
              <a:rPr lang="sv-SE" b="1" i="1" dirty="0" smtClean="0"/>
              <a:t>-</a:t>
            </a:r>
            <a:r>
              <a:rPr lang="sv-SE" dirty="0" smtClean="0"/>
              <a:t>Seasonality</a:t>
            </a:r>
            <a:r>
              <a:rPr lang="sv-SE" b="1" i="1" dirty="0" smtClean="0"/>
              <a:t>: Julian date </a:t>
            </a:r>
            <a:r>
              <a:rPr lang="sv-SE" i="1" dirty="0" smtClean="0"/>
              <a:t>~month </a:t>
            </a:r>
            <a:r>
              <a:rPr lang="sv-SE" dirty="0" smtClean="0"/>
              <a:t>(between PC1 and PC2)</a:t>
            </a:r>
          </a:p>
          <a:p>
            <a:endParaRPr lang="sv-SE" i="1" dirty="0" smtClean="0"/>
          </a:p>
          <a:p>
            <a:r>
              <a:rPr lang="sv-SE" dirty="0"/>
              <a:t>Extra factors to </a:t>
            </a:r>
            <a:r>
              <a:rPr lang="sv-SE" dirty="0" smtClean="0"/>
              <a:t>consider: </a:t>
            </a:r>
            <a:r>
              <a:rPr lang="sv-SE" b="1" dirty="0" smtClean="0"/>
              <a:t>Year</a:t>
            </a:r>
            <a:r>
              <a:rPr lang="sv-SE" dirty="0" smtClean="0"/>
              <a:t> (year-to-year variation), </a:t>
            </a:r>
            <a:r>
              <a:rPr lang="sv-SE" b="1" dirty="0" smtClean="0"/>
              <a:t>Water </a:t>
            </a:r>
            <a:r>
              <a:rPr lang="sv-SE" b="1" dirty="0"/>
              <a:t>temp </a:t>
            </a:r>
            <a:r>
              <a:rPr lang="sv-SE" dirty="0"/>
              <a:t>influences </a:t>
            </a:r>
            <a:r>
              <a:rPr lang="en-US" dirty="0"/>
              <a:t>catchability. However, standard </a:t>
            </a:r>
            <a:r>
              <a:rPr lang="en-US" dirty="0" err="1"/>
              <a:t>european</a:t>
            </a:r>
            <a:r>
              <a:rPr lang="en-US" dirty="0"/>
              <a:t>: no sampling below 10 degrees. check its weight anyways. Maybe exclude samples taken at temp &lt; 10 C</a:t>
            </a:r>
            <a:r>
              <a:rPr lang="en-US" dirty="0" smtClean="0"/>
              <a:t>?</a:t>
            </a:r>
          </a:p>
          <a:p>
            <a:r>
              <a:rPr lang="en-US" b="1" i="1" dirty="0" smtClean="0">
                <a:solidFill>
                  <a:srgbClr val="FF0000"/>
                </a:solidFill>
              </a:rPr>
              <a:t>PS: VIX or </a:t>
            </a:r>
            <a:r>
              <a:rPr lang="en-US" b="1" i="1" dirty="0" err="1" smtClean="0">
                <a:solidFill>
                  <a:srgbClr val="FF0000"/>
                </a:solidFill>
              </a:rPr>
              <a:t>VIX_klass</a:t>
            </a:r>
            <a:r>
              <a:rPr lang="en-US" i="1" dirty="0" smtClean="0">
                <a:solidFill>
                  <a:srgbClr val="FF0000"/>
                </a:solidFill>
              </a:rPr>
              <a:t>, and </a:t>
            </a:r>
            <a:r>
              <a:rPr lang="en-US" b="1" i="1" dirty="0" smtClean="0">
                <a:solidFill>
                  <a:srgbClr val="FF0000"/>
                </a:solidFill>
              </a:rPr>
              <a:t>number of fish </a:t>
            </a:r>
            <a:r>
              <a:rPr lang="en-US" b="1" i="1" dirty="0" err="1" smtClean="0">
                <a:solidFill>
                  <a:srgbClr val="FF0000"/>
                </a:solidFill>
              </a:rPr>
              <a:t>spp</a:t>
            </a:r>
            <a:r>
              <a:rPr lang="en-US" b="1" i="1" dirty="0" smtClean="0">
                <a:solidFill>
                  <a:srgbClr val="FF0000"/>
                </a:solidFill>
              </a:rPr>
              <a:t> should be response rather than predictors?</a:t>
            </a:r>
            <a:endParaRPr lang="sv-SE" b="1" i="1" dirty="0" smtClean="0">
              <a:solidFill>
                <a:srgbClr val="FF0000"/>
              </a:solidFill>
            </a:endParaRPr>
          </a:p>
        </p:txBody>
      </p:sp>
      <p:pic>
        <p:nvPicPr>
          <p:cNvPr id="3" name="Picture 2"/>
          <p:cNvPicPr>
            <a:picLocks noChangeAspect="1"/>
          </p:cNvPicPr>
          <p:nvPr/>
        </p:nvPicPr>
        <p:blipFill rotWithShape="1">
          <a:blip r:embed="rId3"/>
          <a:srcRect l="18755" t="4101" r="17987" b="1826"/>
          <a:stretch/>
        </p:blipFill>
        <p:spPr>
          <a:xfrm>
            <a:off x="6381946" y="275064"/>
            <a:ext cx="5731497" cy="5821899"/>
          </a:xfrm>
          <a:prstGeom prst="rect">
            <a:avLst/>
          </a:prstGeom>
        </p:spPr>
      </p:pic>
      <p:sp>
        <p:nvSpPr>
          <p:cNvPr id="4" name="TextBox 3"/>
          <p:cNvSpPr txBox="1"/>
          <p:nvPr/>
        </p:nvSpPr>
        <p:spPr>
          <a:xfrm>
            <a:off x="4939645" y="0"/>
            <a:ext cx="7173798" cy="369332"/>
          </a:xfrm>
          <a:prstGeom prst="rect">
            <a:avLst/>
          </a:prstGeom>
          <a:noFill/>
        </p:spPr>
        <p:txBody>
          <a:bodyPr wrap="square" rtlCol="0">
            <a:spAutoFit/>
          </a:bodyPr>
          <a:lstStyle/>
          <a:p>
            <a:r>
              <a:rPr lang="sv-SE" dirty="0" smtClean="0"/>
              <a:t>NB: after removing NAs from matrix of 16.000 rows I end up with 5400 :/</a:t>
            </a:r>
            <a:endParaRPr lang="sv-SE" dirty="0"/>
          </a:p>
        </p:txBody>
      </p:sp>
    </p:spTree>
    <p:extLst>
      <p:ext uri="{BB962C8B-B14F-4D97-AF65-F5344CB8AC3E}">
        <p14:creationId xmlns:p14="http://schemas.microsoft.com/office/powerpoint/2010/main" val="2575027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80694" y="698486"/>
            <a:ext cx="10980936" cy="5766718"/>
          </a:xfrm>
          <a:prstGeom prst="rect">
            <a:avLst/>
          </a:prstGeom>
        </p:spPr>
      </p:pic>
      <p:pic>
        <p:nvPicPr>
          <p:cNvPr id="3" name="Picture 2"/>
          <p:cNvPicPr>
            <a:picLocks noChangeAspect="1"/>
          </p:cNvPicPr>
          <p:nvPr/>
        </p:nvPicPr>
        <p:blipFill>
          <a:blip r:embed="rId3"/>
          <a:stretch>
            <a:fillRect/>
          </a:stretch>
        </p:blipFill>
        <p:spPr>
          <a:xfrm>
            <a:off x="148856" y="409353"/>
            <a:ext cx="7299471" cy="6344985"/>
          </a:xfrm>
          <a:prstGeom prst="rect">
            <a:avLst/>
          </a:prstGeom>
        </p:spPr>
      </p:pic>
      <p:sp>
        <p:nvSpPr>
          <p:cNvPr id="2" name="TextBox 1"/>
          <p:cNvSpPr txBox="1"/>
          <p:nvPr/>
        </p:nvSpPr>
        <p:spPr>
          <a:xfrm>
            <a:off x="148856" y="223284"/>
            <a:ext cx="9654363" cy="372139"/>
          </a:xfrm>
          <a:prstGeom prst="rect">
            <a:avLst/>
          </a:prstGeom>
          <a:noFill/>
        </p:spPr>
        <p:txBody>
          <a:bodyPr wrap="square" rtlCol="0">
            <a:spAutoFit/>
          </a:bodyPr>
          <a:lstStyle/>
          <a:p>
            <a:r>
              <a:rPr lang="sv-SE" dirty="0" smtClean="0"/>
              <a:t>PCA on fish spp only</a:t>
            </a:r>
            <a:endParaRPr lang="en-US" dirty="0"/>
          </a:p>
        </p:txBody>
      </p:sp>
    </p:spTree>
    <p:extLst>
      <p:ext uri="{BB962C8B-B14F-4D97-AF65-F5344CB8AC3E}">
        <p14:creationId xmlns:p14="http://schemas.microsoft.com/office/powerpoint/2010/main" val="1173061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109" y="131975"/>
            <a:ext cx="11896627" cy="2031325"/>
          </a:xfrm>
          <a:prstGeom prst="rect">
            <a:avLst/>
          </a:prstGeom>
          <a:noFill/>
        </p:spPr>
        <p:txBody>
          <a:bodyPr wrap="square" rtlCol="0">
            <a:spAutoFit/>
          </a:bodyPr>
          <a:lstStyle/>
          <a:p>
            <a:r>
              <a:rPr lang="sv-SE" dirty="0" smtClean="0"/>
              <a:t>Response variables:</a:t>
            </a:r>
          </a:p>
          <a:p>
            <a:endParaRPr lang="sv-SE" dirty="0"/>
          </a:p>
          <a:p>
            <a:pPr marL="285750" indent="-285750">
              <a:buFontTx/>
              <a:buChar char="-"/>
            </a:pPr>
            <a:r>
              <a:rPr lang="sv-SE" dirty="0" smtClean="0"/>
              <a:t>Individual species abundances: binary or continuous?</a:t>
            </a:r>
          </a:p>
          <a:p>
            <a:pPr marL="285750" indent="-285750">
              <a:buFontTx/>
              <a:buChar char="-"/>
            </a:pPr>
            <a:r>
              <a:rPr lang="sv-SE" dirty="0" smtClean="0"/>
              <a:t>Number of fish species</a:t>
            </a:r>
          </a:p>
          <a:p>
            <a:pPr marL="285750" indent="-285750">
              <a:buFontTx/>
              <a:buChar char="-"/>
            </a:pPr>
            <a:r>
              <a:rPr lang="sv-SE" dirty="0" smtClean="0"/>
              <a:t>Tot fish abundance</a:t>
            </a:r>
          </a:p>
          <a:p>
            <a:pPr marL="285750" indent="-285750">
              <a:buFontTx/>
              <a:buChar char="-"/>
            </a:pPr>
            <a:r>
              <a:rPr lang="sv-SE" dirty="0" smtClean="0"/>
              <a:t>Biomass – but we don’t have lengths right?</a:t>
            </a:r>
          </a:p>
          <a:p>
            <a:pPr marL="285750" indent="-285750">
              <a:buFontTx/>
              <a:buChar char="-"/>
            </a:pPr>
            <a:r>
              <a:rPr lang="sv-SE" dirty="0" smtClean="0"/>
              <a:t>Species composition (multivariate response)</a:t>
            </a:r>
            <a:endParaRPr lang="sv-SE" dirty="0"/>
          </a:p>
        </p:txBody>
      </p:sp>
    </p:spTree>
    <p:extLst>
      <p:ext uri="{BB962C8B-B14F-4D97-AF65-F5344CB8AC3E}">
        <p14:creationId xmlns:p14="http://schemas.microsoft.com/office/powerpoint/2010/main" val="36482556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253295" y="3750810"/>
            <a:ext cx="5285012"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287423" y="-56118"/>
            <a:ext cx="1561884" cy="369332"/>
          </a:xfrm>
          <a:prstGeom prst="rect">
            <a:avLst/>
          </a:prstGeom>
          <a:noFill/>
        </p:spPr>
        <p:txBody>
          <a:bodyPr wrap="square" rtlCol="0">
            <a:spAutoFit/>
          </a:bodyPr>
          <a:lstStyle/>
          <a:p>
            <a:r>
              <a:rPr lang="sv-SE" dirty="0" smtClean="0"/>
              <a:t>Hypotheses:</a:t>
            </a:r>
            <a:endParaRPr lang="sv-SE" dirty="0"/>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ÖRING</a:t>
            </a:r>
          </a:p>
          <a:p>
            <a:pPr algn="ctr"/>
            <a:r>
              <a:rPr lang="sv-SE" dirty="0" smtClean="0"/>
              <a:t>(abund or occurrence)</a:t>
            </a:r>
            <a:endParaRPr lang="sv-SE" dirty="0"/>
          </a:p>
        </p:txBody>
      </p:sp>
      <p:sp>
        <p:nvSpPr>
          <p:cNvPr id="5" name="TextBox 4"/>
          <p:cNvSpPr txBox="1"/>
          <p:nvPr/>
        </p:nvSpPr>
        <p:spPr>
          <a:xfrm>
            <a:off x="688621" y="1907824"/>
            <a:ext cx="2698045" cy="646331"/>
          </a:xfrm>
          <a:prstGeom prst="rect">
            <a:avLst/>
          </a:prstGeom>
          <a:noFill/>
        </p:spPr>
        <p:txBody>
          <a:bodyPr wrap="square" rtlCol="0">
            <a:spAutoFit/>
          </a:bodyPr>
          <a:lstStyle/>
          <a:p>
            <a:pPr algn="ctr"/>
            <a:r>
              <a:rPr lang="sv-SE" dirty="0" smtClean="0"/>
              <a:t>CLIMATE</a:t>
            </a:r>
          </a:p>
          <a:p>
            <a:pPr algn="ctr"/>
            <a:r>
              <a:rPr lang="sv-SE" dirty="0" smtClean="0"/>
              <a:t>(</a:t>
            </a:r>
            <a:r>
              <a:rPr lang="sv-SE" b="1" dirty="0" smtClean="0"/>
              <a:t>lat</a:t>
            </a:r>
            <a:r>
              <a:rPr lang="sv-SE" dirty="0" smtClean="0"/>
              <a:t>, altitude, avg air temp) </a:t>
            </a:r>
            <a:endParaRPr lang="sv-SE" dirty="0"/>
          </a:p>
        </p:txBody>
      </p:sp>
      <p:sp>
        <p:nvSpPr>
          <p:cNvPr id="7" name="TextBox 6"/>
          <p:cNvSpPr txBox="1"/>
          <p:nvPr/>
        </p:nvSpPr>
        <p:spPr>
          <a:xfrm>
            <a:off x="1059716" y="2692514"/>
            <a:ext cx="2698045" cy="646331"/>
          </a:xfrm>
          <a:prstGeom prst="rect">
            <a:avLst/>
          </a:prstGeom>
          <a:noFill/>
        </p:spPr>
        <p:txBody>
          <a:bodyPr wrap="square" rtlCol="0">
            <a:spAutoFit/>
          </a:bodyPr>
          <a:lstStyle/>
          <a:p>
            <a:pPr algn="ctr"/>
            <a:r>
              <a:rPr lang="sv-SE" dirty="0" smtClean="0"/>
              <a:t>Geography</a:t>
            </a:r>
          </a:p>
          <a:p>
            <a:pPr algn="ctr"/>
            <a:r>
              <a:rPr lang="sv-SE" dirty="0" smtClean="0"/>
              <a:t>(distance to sea) </a:t>
            </a:r>
            <a:endParaRPr lang="sv-SE" dirty="0"/>
          </a:p>
        </p:txBody>
      </p:sp>
      <p:sp>
        <p:nvSpPr>
          <p:cNvPr id="9" name="TextBox 8"/>
          <p:cNvSpPr txBox="1"/>
          <p:nvPr/>
        </p:nvSpPr>
        <p:spPr>
          <a:xfrm>
            <a:off x="688621" y="3775902"/>
            <a:ext cx="2931280" cy="923330"/>
          </a:xfrm>
          <a:prstGeom prst="rect">
            <a:avLst/>
          </a:prstGeom>
          <a:noFill/>
        </p:spPr>
        <p:txBody>
          <a:bodyPr wrap="square" rtlCol="0">
            <a:spAutoFit/>
          </a:bodyPr>
          <a:lstStyle/>
          <a:p>
            <a:pPr algn="ctr"/>
            <a:r>
              <a:rPr lang="sv-SE" dirty="0"/>
              <a:t>Stream </a:t>
            </a:r>
            <a:r>
              <a:rPr lang="sv-SE" dirty="0" smtClean="0"/>
              <a:t>size</a:t>
            </a:r>
            <a:endParaRPr lang="sv-SE" i="1" dirty="0" smtClean="0"/>
          </a:p>
          <a:p>
            <a:pPr algn="ctr"/>
            <a:r>
              <a:rPr lang="sv-SE" i="1" dirty="0" smtClean="0"/>
              <a:t>(Avg </a:t>
            </a:r>
            <a:r>
              <a:rPr lang="sv-SE" i="1" dirty="0"/>
              <a:t>depth ~</a:t>
            </a:r>
            <a:r>
              <a:rPr lang="sv-SE" b="1" i="1" dirty="0"/>
              <a:t>wetted width </a:t>
            </a:r>
            <a:r>
              <a:rPr lang="sv-SE" i="1" dirty="0"/>
              <a:t>~ </a:t>
            </a:r>
            <a:r>
              <a:rPr lang="sv-SE" i="1" dirty="0" smtClean="0"/>
              <a:t>max </a:t>
            </a:r>
            <a:r>
              <a:rPr lang="sv-SE" i="1" dirty="0"/>
              <a:t>depth~exact </a:t>
            </a:r>
            <a:r>
              <a:rPr lang="sv-SE" i="1" dirty="0" smtClean="0"/>
              <a:t>area) </a:t>
            </a:r>
            <a:r>
              <a:rPr lang="sv-SE" i="1" dirty="0" smtClean="0">
                <a:solidFill>
                  <a:srgbClr val="FF0000"/>
                </a:solidFill>
              </a:rPr>
              <a:t>*</a:t>
            </a:r>
            <a:endParaRPr lang="sv-SE" dirty="0">
              <a:solidFill>
                <a:srgbClr val="FF0000"/>
              </a:solidFill>
            </a:endParaRPr>
          </a:p>
        </p:txBody>
      </p:sp>
      <p:sp>
        <p:nvSpPr>
          <p:cNvPr id="10" name="TextBox 9"/>
          <p:cNvSpPr txBox="1"/>
          <p:nvPr/>
        </p:nvSpPr>
        <p:spPr>
          <a:xfrm>
            <a:off x="158045" y="4829110"/>
            <a:ext cx="4052712" cy="2031325"/>
          </a:xfrm>
          <a:prstGeom prst="rect">
            <a:avLst/>
          </a:prstGeom>
          <a:noFill/>
        </p:spPr>
        <p:txBody>
          <a:bodyPr wrap="square" rtlCol="0">
            <a:spAutoFit/>
          </a:bodyPr>
          <a:lstStyle/>
          <a:p>
            <a:pPr algn="ctr"/>
            <a:r>
              <a:rPr lang="sv-SE" dirty="0"/>
              <a:t>Stream local features</a:t>
            </a:r>
            <a:r>
              <a:rPr lang="sv-SE" i="1" dirty="0"/>
              <a:t>: </a:t>
            </a:r>
            <a:endParaRPr lang="sv-SE" i="1" dirty="0" smtClean="0"/>
          </a:p>
          <a:p>
            <a:pPr algn="ctr"/>
            <a:r>
              <a:rPr lang="sv-SE" i="1" dirty="0"/>
              <a:t>(</a:t>
            </a:r>
            <a:r>
              <a:rPr lang="sv-SE" i="1" dirty="0" smtClean="0"/>
              <a:t>velocity, </a:t>
            </a:r>
            <a:r>
              <a:rPr lang="sv-SE" b="1" i="1" dirty="0" smtClean="0"/>
              <a:t>slope </a:t>
            </a:r>
            <a:r>
              <a:rPr lang="sv-SE" b="1" i="1" dirty="0"/>
              <a:t>%, </a:t>
            </a:r>
            <a:endParaRPr lang="sv-SE" b="1" i="1" dirty="0" smtClean="0"/>
          </a:p>
          <a:p>
            <a:pPr algn="ctr"/>
            <a:endParaRPr lang="sv-SE" b="1" i="1" dirty="0" smtClean="0"/>
          </a:p>
          <a:p>
            <a:pPr algn="ctr"/>
            <a:endParaRPr lang="sv-SE" b="1" i="1" dirty="0"/>
          </a:p>
          <a:p>
            <a:pPr algn="ctr"/>
            <a:endParaRPr lang="sv-SE" b="1" i="1" dirty="0"/>
          </a:p>
          <a:p>
            <a:pPr algn="ctr"/>
            <a:r>
              <a:rPr lang="sv-SE" b="1" i="1" dirty="0" smtClean="0"/>
              <a:t>SUB1 </a:t>
            </a:r>
            <a:r>
              <a:rPr lang="sv-SE" b="1" i="1" dirty="0"/>
              <a:t>or </a:t>
            </a:r>
            <a:r>
              <a:rPr lang="sv-SE" b="1" i="1" dirty="0" smtClean="0"/>
              <a:t>substrate1)</a:t>
            </a:r>
            <a:endParaRPr lang="sv-SE" b="1" i="1" dirty="0"/>
          </a:p>
          <a:p>
            <a:pPr algn="ctr"/>
            <a:endParaRPr lang="sv-SE" dirty="0"/>
          </a:p>
        </p:txBody>
      </p:sp>
      <p:sp>
        <p:nvSpPr>
          <p:cNvPr id="11" name="TextBox 10"/>
          <p:cNvSpPr txBox="1"/>
          <p:nvPr/>
        </p:nvSpPr>
        <p:spPr>
          <a:xfrm>
            <a:off x="4978400" y="482454"/>
            <a:ext cx="3646311" cy="646331"/>
          </a:xfrm>
          <a:prstGeom prst="rect">
            <a:avLst/>
          </a:prstGeom>
          <a:noFill/>
        </p:spPr>
        <p:txBody>
          <a:bodyPr wrap="square" rtlCol="0">
            <a:spAutoFit/>
          </a:bodyPr>
          <a:lstStyle/>
          <a:p>
            <a:pPr algn="ctr"/>
            <a:r>
              <a:rPr lang="sv-SE" dirty="0" smtClean="0"/>
              <a:t>Seasonality</a:t>
            </a:r>
            <a:endParaRPr lang="sv-SE" b="1" i="1" dirty="0" smtClean="0"/>
          </a:p>
          <a:p>
            <a:pPr algn="ctr"/>
            <a:r>
              <a:rPr lang="sv-SE" b="1" i="1" dirty="0"/>
              <a:t>(</a:t>
            </a:r>
            <a:r>
              <a:rPr lang="sv-SE" b="1" i="1" dirty="0" smtClean="0"/>
              <a:t>Julian </a:t>
            </a:r>
            <a:r>
              <a:rPr lang="sv-SE" b="1" i="1" dirty="0"/>
              <a:t>date </a:t>
            </a:r>
            <a:r>
              <a:rPr lang="sv-SE" i="1" dirty="0"/>
              <a:t>~</a:t>
            </a:r>
            <a:r>
              <a:rPr lang="sv-SE" i="1" dirty="0" smtClean="0"/>
              <a:t>month)</a:t>
            </a:r>
            <a:endParaRPr lang="sv-SE" dirty="0"/>
          </a:p>
        </p:txBody>
      </p:sp>
      <p:sp>
        <p:nvSpPr>
          <p:cNvPr id="12" name="TextBox 11"/>
          <p:cNvSpPr txBox="1"/>
          <p:nvPr/>
        </p:nvSpPr>
        <p:spPr>
          <a:xfrm>
            <a:off x="9426283" y="80363"/>
            <a:ext cx="2339011" cy="923330"/>
          </a:xfrm>
          <a:prstGeom prst="rect">
            <a:avLst/>
          </a:prstGeom>
          <a:noFill/>
        </p:spPr>
        <p:txBody>
          <a:bodyPr wrap="square" rtlCol="0">
            <a:spAutoFit/>
          </a:bodyPr>
          <a:lstStyle/>
          <a:p>
            <a:pPr algn="ctr"/>
            <a:r>
              <a:rPr lang="sv-SE" dirty="0" smtClean="0"/>
              <a:t>Sampling artifacts</a:t>
            </a:r>
          </a:p>
          <a:p>
            <a:pPr algn="ctr"/>
            <a:r>
              <a:rPr lang="sv-SE" dirty="0" smtClean="0"/>
              <a:t>(site length, site area, water temp)</a:t>
            </a:r>
            <a:endParaRPr lang="sv-SE" dirty="0"/>
          </a:p>
        </p:txBody>
      </p:sp>
      <p:sp>
        <p:nvSpPr>
          <p:cNvPr id="13" name="TextBox 12"/>
          <p:cNvSpPr txBox="1"/>
          <p:nvPr/>
        </p:nvSpPr>
        <p:spPr>
          <a:xfrm>
            <a:off x="5454513" y="5861907"/>
            <a:ext cx="2901244" cy="646331"/>
          </a:xfrm>
          <a:prstGeom prst="rect">
            <a:avLst/>
          </a:prstGeom>
          <a:noFill/>
        </p:spPr>
        <p:txBody>
          <a:bodyPr wrap="square" rtlCol="0">
            <a:spAutoFit/>
          </a:bodyPr>
          <a:lstStyle/>
          <a:p>
            <a:pPr algn="ctr"/>
            <a:r>
              <a:rPr lang="sv-SE" dirty="0" smtClean="0"/>
              <a:t>Year-to-year variation</a:t>
            </a:r>
          </a:p>
          <a:p>
            <a:pPr algn="ctr"/>
            <a:r>
              <a:rPr lang="sv-SE" dirty="0" smtClean="0"/>
              <a:t>(Year)</a:t>
            </a:r>
            <a:endParaRPr lang="sv-SE" dirty="0"/>
          </a:p>
        </p:txBody>
      </p:sp>
      <p:cxnSp>
        <p:nvCxnSpPr>
          <p:cNvPr id="15" name="Straight Arrow Connector 14"/>
          <p:cNvCxnSpPr>
            <a:stCxn id="12" idx="2"/>
            <a:endCxn id="4" idx="0"/>
          </p:cNvCxnSpPr>
          <p:nvPr/>
        </p:nvCxnSpPr>
        <p:spPr>
          <a:xfrm>
            <a:off x="10595789" y="1003693"/>
            <a:ext cx="282162" cy="1990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969956" y="1221118"/>
            <a:ext cx="2449688" cy="1862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2"/>
            <a:endCxn id="3" idx="0"/>
          </p:cNvCxnSpPr>
          <p:nvPr/>
        </p:nvCxnSpPr>
        <p:spPr>
          <a:xfrm>
            <a:off x="6801556" y="1128785"/>
            <a:ext cx="103579" cy="2142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3" idx="3"/>
          </p:cNvCxnSpPr>
          <p:nvPr/>
        </p:nvCxnSpPr>
        <p:spPr>
          <a:xfrm>
            <a:off x="7428322" y="3455768"/>
            <a:ext cx="21333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6942667" y="3756591"/>
            <a:ext cx="80564" cy="2173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8035709" y="3822150"/>
            <a:ext cx="2310560" cy="2194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3"/>
          </p:cNvCxnSpPr>
          <p:nvPr/>
        </p:nvCxnSpPr>
        <p:spPr>
          <a:xfrm>
            <a:off x="3386666" y="2230990"/>
            <a:ext cx="3189110" cy="1120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5" idx="3"/>
          </p:cNvCxnSpPr>
          <p:nvPr/>
        </p:nvCxnSpPr>
        <p:spPr>
          <a:xfrm>
            <a:off x="3386666" y="2230990"/>
            <a:ext cx="6313808" cy="957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9" idx="3"/>
          </p:cNvCxnSpPr>
          <p:nvPr/>
        </p:nvCxnSpPr>
        <p:spPr>
          <a:xfrm flipV="1">
            <a:off x="3619901" y="3608263"/>
            <a:ext cx="2927654" cy="629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3"/>
          </p:cNvCxnSpPr>
          <p:nvPr/>
        </p:nvCxnSpPr>
        <p:spPr>
          <a:xfrm flipV="1">
            <a:off x="3619901" y="3679681"/>
            <a:ext cx="6086274" cy="557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3262489" y="3778933"/>
            <a:ext cx="3386667" cy="1485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3201196" y="3795838"/>
            <a:ext cx="6749961" cy="2538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092983" y="5595135"/>
            <a:ext cx="0" cy="589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3113871" y="2882450"/>
            <a:ext cx="6447818" cy="468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325324" y="2007077"/>
            <a:ext cx="1411112" cy="369332"/>
          </a:xfrm>
          <a:prstGeom prst="rect">
            <a:avLst/>
          </a:prstGeom>
          <a:noFill/>
        </p:spPr>
        <p:txBody>
          <a:bodyPr wrap="square" rtlCol="0">
            <a:spAutoFit/>
          </a:bodyPr>
          <a:lstStyle/>
          <a:p>
            <a:r>
              <a:rPr lang="sv-SE" dirty="0" smtClean="0">
                <a:solidFill>
                  <a:srgbClr val="FF0000"/>
                </a:solidFill>
              </a:rPr>
              <a:t>VIX</a:t>
            </a:r>
            <a:endParaRPr lang="sv-SE" dirty="0">
              <a:solidFill>
                <a:srgbClr val="FF0000"/>
              </a:solidFill>
            </a:endParaRPr>
          </a:p>
        </p:txBody>
      </p:sp>
      <p:sp>
        <p:nvSpPr>
          <p:cNvPr id="56" name="TextBox 55"/>
          <p:cNvSpPr txBox="1"/>
          <p:nvPr/>
        </p:nvSpPr>
        <p:spPr>
          <a:xfrm>
            <a:off x="2984583" y="44208"/>
            <a:ext cx="2527436" cy="2031325"/>
          </a:xfrm>
          <a:prstGeom prst="rect">
            <a:avLst/>
          </a:prstGeom>
          <a:noFill/>
          <a:ln>
            <a:solidFill>
              <a:srgbClr val="FF0000"/>
            </a:solidFill>
            <a:prstDash val="dash"/>
          </a:ln>
        </p:spPr>
        <p:txBody>
          <a:bodyPr wrap="square" rtlCol="0">
            <a:spAutoFit/>
          </a:bodyPr>
          <a:lstStyle/>
          <a:p>
            <a:pPr algn="ctr"/>
            <a:r>
              <a:rPr lang="sv-SE" dirty="0" smtClean="0"/>
              <a:t>Land use (</a:t>
            </a:r>
            <a:r>
              <a:rPr lang="en-US" dirty="0"/>
              <a:t>land clearing, forestry and </a:t>
            </a:r>
            <a:r>
              <a:rPr lang="en-US" dirty="0" smtClean="0"/>
              <a:t>agriculture)</a:t>
            </a:r>
            <a:endParaRPr lang="sv-SE" dirty="0" smtClean="0"/>
          </a:p>
          <a:p>
            <a:endParaRPr lang="sv-SE" dirty="0"/>
          </a:p>
          <a:p>
            <a:endParaRPr lang="sv-SE" dirty="0" smtClean="0"/>
          </a:p>
          <a:p>
            <a:pPr algn="ctr"/>
            <a:endParaRPr lang="sv-SE" dirty="0" smtClean="0"/>
          </a:p>
          <a:p>
            <a:pPr algn="ctr"/>
            <a:r>
              <a:rPr lang="sv-SE" dirty="0" smtClean="0"/>
              <a:t>input of sediment, nutrients, OM</a:t>
            </a:r>
          </a:p>
        </p:txBody>
      </p:sp>
      <p:cxnSp>
        <p:nvCxnSpPr>
          <p:cNvPr id="58" name="Straight Arrow Connector 57"/>
          <p:cNvCxnSpPr/>
          <p:nvPr/>
        </p:nvCxnSpPr>
        <p:spPr>
          <a:xfrm>
            <a:off x="5021066" y="667077"/>
            <a:ext cx="1678887" cy="2667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283376" y="616895"/>
            <a:ext cx="0" cy="469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5016908" y="1831428"/>
            <a:ext cx="4934249" cy="1270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9753600" y="4856471"/>
            <a:ext cx="2339011" cy="923330"/>
          </a:xfrm>
          <a:prstGeom prst="rect">
            <a:avLst/>
          </a:prstGeom>
          <a:noFill/>
        </p:spPr>
        <p:txBody>
          <a:bodyPr wrap="square" rtlCol="0">
            <a:spAutoFit/>
          </a:bodyPr>
          <a:lstStyle/>
          <a:p>
            <a:r>
              <a:rPr lang="sv-SE" dirty="0" smtClean="0"/>
              <a:t>BIOTIC INTERACTIONS:</a:t>
            </a:r>
          </a:p>
          <a:p>
            <a:r>
              <a:rPr lang="sv-SE" dirty="0" smtClean="0"/>
              <a:t>Predators and competitors</a:t>
            </a:r>
            <a:endParaRPr lang="sv-SE" dirty="0"/>
          </a:p>
        </p:txBody>
      </p:sp>
      <p:cxnSp>
        <p:nvCxnSpPr>
          <p:cNvPr id="73" name="Straight Arrow Connector 72"/>
          <p:cNvCxnSpPr>
            <a:stCxn id="71" idx="0"/>
          </p:cNvCxnSpPr>
          <p:nvPr/>
        </p:nvCxnSpPr>
        <p:spPr>
          <a:xfrm flipH="1" flipV="1">
            <a:off x="10877950" y="3739962"/>
            <a:ext cx="45156" cy="1116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65133" y="747530"/>
            <a:ext cx="2032666" cy="923330"/>
          </a:xfrm>
          <a:prstGeom prst="rect">
            <a:avLst/>
          </a:prstGeom>
          <a:noFill/>
          <a:ln>
            <a:solidFill>
              <a:srgbClr val="FF0000"/>
            </a:solidFill>
            <a:prstDash val="dash"/>
          </a:ln>
        </p:spPr>
        <p:txBody>
          <a:bodyPr wrap="square" rtlCol="0">
            <a:spAutoFit/>
          </a:bodyPr>
          <a:lstStyle/>
          <a:p>
            <a:r>
              <a:rPr lang="sv-SE" dirty="0" smtClean="0"/>
              <a:t>Presence of dams, other obstacles, and bypasses</a:t>
            </a:r>
            <a:endParaRPr lang="sv-SE" dirty="0"/>
          </a:p>
        </p:txBody>
      </p:sp>
      <p:sp>
        <p:nvSpPr>
          <p:cNvPr id="6" name="TextBox 5"/>
          <p:cNvSpPr txBox="1"/>
          <p:nvPr/>
        </p:nvSpPr>
        <p:spPr>
          <a:xfrm>
            <a:off x="8991670" y="1468548"/>
            <a:ext cx="1819275" cy="369332"/>
          </a:xfrm>
          <a:prstGeom prst="rect">
            <a:avLst/>
          </a:prstGeom>
          <a:noFill/>
        </p:spPr>
        <p:txBody>
          <a:bodyPr wrap="square" rtlCol="0">
            <a:spAutoFit/>
          </a:bodyPr>
          <a:lstStyle/>
          <a:p>
            <a:r>
              <a:rPr lang="sv-SE" dirty="0" smtClean="0">
                <a:solidFill>
                  <a:srgbClr val="FF0000"/>
                </a:solidFill>
              </a:rPr>
              <a:t>LWD* Predators</a:t>
            </a:r>
            <a:endParaRPr lang="en-US" dirty="0">
              <a:solidFill>
                <a:srgbClr val="FF0000"/>
              </a:solidFill>
            </a:endParaRPr>
          </a:p>
        </p:txBody>
      </p:sp>
      <p:cxnSp>
        <p:nvCxnSpPr>
          <p:cNvPr id="14" name="Straight Arrow Connector 13"/>
          <p:cNvCxnSpPr>
            <a:stCxn id="6" idx="2"/>
          </p:cNvCxnSpPr>
          <p:nvPr/>
        </p:nvCxnSpPr>
        <p:spPr>
          <a:xfrm>
            <a:off x="9901308" y="1837880"/>
            <a:ext cx="694481" cy="1113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08598" y="2940486"/>
            <a:ext cx="749515" cy="646331"/>
          </a:xfrm>
          <a:prstGeom prst="rect">
            <a:avLst/>
          </a:prstGeom>
          <a:noFill/>
        </p:spPr>
        <p:txBody>
          <a:bodyPr wrap="square" rtlCol="0">
            <a:spAutoFit/>
          </a:bodyPr>
          <a:lstStyle/>
          <a:p>
            <a:r>
              <a:rPr lang="sv-SE" dirty="0" smtClean="0">
                <a:solidFill>
                  <a:schemeClr val="accent2">
                    <a:lumMod val="75000"/>
                  </a:schemeClr>
                </a:solidFill>
              </a:rPr>
              <a:t>Large -scale</a:t>
            </a:r>
            <a:endParaRPr lang="en-US" dirty="0">
              <a:solidFill>
                <a:schemeClr val="accent2">
                  <a:lumMod val="75000"/>
                </a:schemeClr>
              </a:solidFill>
            </a:endParaRPr>
          </a:p>
        </p:txBody>
      </p:sp>
      <p:sp>
        <p:nvSpPr>
          <p:cNvPr id="42" name="TextBox 41"/>
          <p:cNvSpPr txBox="1"/>
          <p:nvPr/>
        </p:nvSpPr>
        <p:spPr>
          <a:xfrm>
            <a:off x="235256" y="6090590"/>
            <a:ext cx="749515" cy="646331"/>
          </a:xfrm>
          <a:prstGeom prst="rect">
            <a:avLst/>
          </a:prstGeom>
          <a:noFill/>
        </p:spPr>
        <p:txBody>
          <a:bodyPr wrap="square" rtlCol="0">
            <a:spAutoFit/>
          </a:bodyPr>
          <a:lstStyle/>
          <a:p>
            <a:r>
              <a:rPr lang="sv-SE" dirty="0" smtClean="0">
                <a:solidFill>
                  <a:schemeClr val="accent6">
                    <a:lumMod val="75000"/>
                  </a:schemeClr>
                </a:solidFill>
              </a:rPr>
              <a:t>Small-scale</a:t>
            </a:r>
            <a:endParaRPr lang="en-US" dirty="0">
              <a:solidFill>
                <a:schemeClr val="accent6">
                  <a:lumMod val="75000"/>
                </a:schemeClr>
              </a:solidFill>
            </a:endParaRPr>
          </a:p>
        </p:txBody>
      </p:sp>
      <p:sp>
        <p:nvSpPr>
          <p:cNvPr id="8" name="TextBox 7"/>
          <p:cNvSpPr txBox="1"/>
          <p:nvPr/>
        </p:nvSpPr>
        <p:spPr>
          <a:xfrm>
            <a:off x="2458499" y="671218"/>
            <a:ext cx="1816850" cy="646331"/>
          </a:xfrm>
          <a:prstGeom prst="rect">
            <a:avLst/>
          </a:prstGeom>
          <a:noFill/>
          <a:ln>
            <a:solidFill>
              <a:srgbClr val="FF0000"/>
            </a:solidFill>
            <a:prstDash val="dash"/>
          </a:ln>
        </p:spPr>
        <p:txBody>
          <a:bodyPr wrap="square" rtlCol="0">
            <a:spAutoFit/>
          </a:bodyPr>
          <a:lstStyle/>
          <a:p>
            <a:r>
              <a:rPr lang="sv-SE" dirty="0" smtClean="0"/>
              <a:t>Precipitation, annual discharge</a:t>
            </a:r>
            <a:endParaRPr lang="en-US" dirty="0"/>
          </a:p>
        </p:txBody>
      </p:sp>
      <p:cxnSp>
        <p:nvCxnSpPr>
          <p:cNvPr id="26" name="Straight Arrow Connector 25"/>
          <p:cNvCxnSpPr/>
          <p:nvPr/>
        </p:nvCxnSpPr>
        <p:spPr>
          <a:xfrm>
            <a:off x="3113871" y="1329073"/>
            <a:ext cx="223903" cy="304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38600" y="5143500"/>
            <a:ext cx="1114425" cy="369332"/>
          </a:xfrm>
          <a:prstGeom prst="rect">
            <a:avLst/>
          </a:prstGeom>
          <a:noFill/>
          <a:ln>
            <a:solidFill>
              <a:srgbClr val="FF0000"/>
            </a:solidFill>
            <a:prstDash val="dash"/>
          </a:ln>
        </p:spPr>
        <p:txBody>
          <a:bodyPr wrap="square" rtlCol="0">
            <a:spAutoFit/>
          </a:bodyPr>
          <a:lstStyle/>
          <a:p>
            <a:r>
              <a:rPr lang="sv-SE" dirty="0" smtClean="0"/>
              <a:t>Tree spp.</a:t>
            </a:r>
            <a:endParaRPr lang="en-US" dirty="0"/>
          </a:p>
        </p:txBody>
      </p:sp>
      <p:cxnSp>
        <p:nvCxnSpPr>
          <p:cNvPr id="34" name="Straight Arrow Connector 33"/>
          <p:cNvCxnSpPr/>
          <p:nvPr/>
        </p:nvCxnSpPr>
        <p:spPr>
          <a:xfrm flipV="1">
            <a:off x="4978400" y="3775902"/>
            <a:ext cx="1823156" cy="1488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182962" y="6477485"/>
            <a:ext cx="1262303" cy="369332"/>
          </a:xfrm>
          <a:prstGeom prst="rect">
            <a:avLst/>
          </a:prstGeom>
          <a:noFill/>
          <a:ln>
            <a:solidFill>
              <a:srgbClr val="FF0000"/>
            </a:solidFill>
            <a:prstDash val="dash"/>
          </a:ln>
        </p:spPr>
        <p:txBody>
          <a:bodyPr wrap="square" rtlCol="0">
            <a:spAutoFit/>
          </a:bodyPr>
          <a:lstStyle/>
          <a:p>
            <a:r>
              <a:rPr lang="sv-SE" dirty="0" smtClean="0"/>
              <a:t>vegetation</a:t>
            </a:r>
            <a:endParaRPr lang="en-US" dirty="0"/>
          </a:p>
        </p:txBody>
      </p:sp>
      <p:cxnSp>
        <p:nvCxnSpPr>
          <p:cNvPr id="20" name="Straight Arrow Connector 19"/>
          <p:cNvCxnSpPr/>
          <p:nvPr/>
        </p:nvCxnSpPr>
        <p:spPr>
          <a:xfrm flipV="1">
            <a:off x="4445265" y="3822150"/>
            <a:ext cx="5670285" cy="2686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7068365" y="1039402"/>
            <a:ext cx="2632109" cy="2208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3" idx="1"/>
          </p:cNvCxnSpPr>
          <p:nvPr/>
        </p:nvCxnSpPr>
        <p:spPr>
          <a:xfrm>
            <a:off x="3225822" y="2951080"/>
            <a:ext cx="3156125" cy="504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338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39600" cy="7478970"/>
          </a:xfrm>
          <a:prstGeom prst="rect">
            <a:avLst/>
          </a:prstGeom>
          <a:noFill/>
        </p:spPr>
        <p:txBody>
          <a:bodyPr wrap="square" rtlCol="0">
            <a:spAutoFit/>
          </a:bodyPr>
          <a:lstStyle/>
          <a:p>
            <a:r>
              <a:rPr lang="sv-SE" dirty="0" smtClean="0"/>
              <a:t>Links supported by literature</a:t>
            </a:r>
          </a:p>
          <a:p>
            <a:endParaRPr lang="sv-SE" dirty="0"/>
          </a:p>
          <a:p>
            <a:r>
              <a:rPr lang="sv-SE" sz="1200" u="sng" dirty="0" smtClean="0"/>
              <a:t>Effects on fish:</a:t>
            </a:r>
          </a:p>
          <a:p>
            <a:endParaRPr lang="sv-SE" sz="1200" dirty="0"/>
          </a:p>
          <a:p>
            <a:r>
              <a:rPr lang="sv-SE" sz="1200" b="1" dirty="0" smtClean="0"/>
              <a:t>Woody debris </a:t>
            </a:r>
            <a:r>
              <a:rPr lang="sv-SE" sz="1200" dirty="0" smtClean="0"/>
              <a:t>enhance trout abundance (Sievers et al. 2017, Degerman et al. 2004, Roni et al. 2008, 2015 and ref therein). Also, </a:t>
            </a:r>
            <a:r>
              <a:rPr lang="sv-SE" sz="1200" dirty="0"/>
              <a:t>max lentgh increases while avg size of juv decreases due to density dependence (Degerman et al. </a:t>
            </a:r>
            <a:r>
              <a:rPr lang="sv-SE" sz="1200" dirty="0" smtClean="0"/>
              <a:t>2004)</a:t>
            </a:r>
          </a:p>
          <a:p>
            <a:r>
              <a:rPr lang="sv-SE" sz="1200" dirty="0" smtClean="0"/>
              <a:t>Wood debris may be especially important as shelter in presence of predators (e.g. pikes, burbots. Enefalk et al. 2016). But also: nesting and feeding ground (Dolloff and Warren 2003). </a:t>
            </a:r>
            <a:r>
              <a:rPr lang="en-US" sz="1200" dirty="0" smtClean="0"/>
              <a:t>three </a:t>
            </a:r>
            <a:r>
              <a:rPr lang="en-US" sz="1200" dirty="0"/>
              <a:t>main </a:t>
            </a:r>
            <a:r>
              <a:rPr lang="en-US" sz="1200" dirty="0" smtClean="0"/>
              <a:t>functions: overhead </a:t>
            </a:r>
            <a:r>
              <a:rPr lang="en-US" sz="1200" dirty="0"/>
              <a:t>cover that decreases predation risk both vertically </a:t>
            </a:r>
            <a:r>
              <a:rPr lang="en-US" sz="1200" dirty="0" smtClean="0"/>
              <a:t>and horizontally</a:t>
            </a:r>
            <a:r>
              <a:rPr lang="en-US" sz="1200" dirty="0"/>
              <a:t>; horizontal visual isolation that reduces contact between fish; and velocity refuge which </a:t>
            </a:r>
            <a:r>
              <a:rPr lang="en-US" sz="1200" dirty="0" smtClean="0"/>
              <a:t>minimizes </a:t>
            </a:r>
            <a:r>
              <a:rPr lang="en-US" sz="1200" dirty="0"/>
              <a:t>energetic </a:t>
            </a:r>
            <a:r>
              <a:rPr lang="en-US" sz="1200" dirty="0" smtClean="0"/>
              <a:t>costs. </a:t>
            </a:r>
            <a:r>
              <a:rPr lang="en-US" sz="1200" dirty="0"/>
              <a:t>It </a:t>
            </a:r>
            <a:r>
              <a:rPr lang="en-US" sz="1200" dirty="0" smtClean="0"/>
              <a:t>may </a:t>
            </a:r>
            <a:r>
              <a:rPr lang="en-US" sz="1200" dirty="0"/>
              <a:t>modify predator–prey interactions, </a:t>
            </a:r>
            <a:r>
              <a:rPr lang="en-US" sz="1200" dirty="0" smtClean="0"/>
              <a:t>and provides </a:t>
            </a:r>
            <a:r>
              <a:rPr lang="en-US" sz="1200" dirty="0"/>
              <a:t>spatial reference points </a:t>
            </a:r>
            <a:r>
              <a:rPr lang="en-US" sz="1200" dirty="0" smtClean="0"/>
              <a:t>(Crooks and Robertson 1999).</a:t>
            </a:r>
            <a:endParaRPr lang="sv-SE" sz="1200" dirty="0" smtClean="0"/>
          </a:p>
          <a:p>
            <a:r>
              <a:rPr lang="sv-SE" sz="1200" dirty="0" smtClean="0"/>
              <a:t>Create pools and change morphology of the channel, thus affecting fish. </a:t>
            </a:r>
            <a:r>
              <a:rPr lang="en-US" sz="1200" dirty="0"/>
              <a:t>Most positive responses reported were for juvenile and adult </a:t>
            </a:r>
            <a:r>
              <a:rPr lang="en-US" sz="1200" dirty="0" smtClean="0"/>
              <a:t>salmonids, </a:t>
            </a:r>
            <a:r>
              <a:rPr lang="en-US" sz="1200" dirty="0"/>
              <a:t>with results for non-salmonid fishes being equivocal.</a:t>
            </a:r>
            <a:r>
              <a:rPr lang="sv-SE" sz="1200" dirty="0" smtClean="0"/>
              <a:t> (</a:t>
            </a:r>
            <a:r>
              <a:rPr lang="sv-SE" sz="1200" dirty="0"/>
              <a:t>Roni et al. </a:t>
            </a:r>
            <a:r>
              <a:rPr lang="sv-SE" sz="1200" dirty="0" smtClean="0"/>
              <a:t>2014 and ref therein, Langford et al. 2012)</a:t>
            </a:r>
          </a:p>
          <a:p>
            <a:endParaRPr lang="sv-SE" sz="1200" dirty="0"/>
          </a:p>
          <a:p>
            <a:r>
              <a:rPr lang="sv-SE" sz="1200" b="1" dirty="0"/>
              <a:t>Land use </a:t>
            </a:r>
            <a:r>
              <a:rPr lang="sv-SE" sz="1200" dirty="0"/>
              <a:t>(</a:t>
            </a:r>
            <a:r>
              <a:rPr lang="en-US" sz="1200" dirty="0"/>
              <a:t>land clearing, forestry and </a:t>
            </a:r>
            <a:r>
              <a:rPr lang="en-US" sz="1200" dirty="0" smtClean="0"/>
              <a:t>agriculture) influence trout abundance and size (</a:t>
            </a:r>
            <a:r>
              <a:rPr lang="en-US" sz="1200" dirty="0" err="1" smtClean="0"/>
              <a:t>Sievers</a:t>
            </a:r>
            <a:r>
              <a:rPr lang="en-US" sz="1200" dirty="0" smtClean="0"/>
              <a:t> et al. 2017)</a:t>
            </a:r>
          </a:p>
          <a:p>
            <a:endParaRPr lang="sv-SE" sz="1200" dirty="0"/>
          </a:p>
          <a:p>
            <a:r>
              <a:rPr lang="sv-SE" sz="1200" b="1" dirty="0" smtClean="0"/>
              <a:t>Stream width </a:t>
            </a:r>
            <a:r>
              <a:rPr lang="sv-SE" sz="1200" dirty="0" smtClean="0"/>
              <a:t>affects fish </a:t>
            </a:r>
            <a:r>
              <a:rPr lang="sv-SE" sz="1200" dirty="0"/>
              <a:t>abundance </a:t>
            </a:r>
            <a:r>
              <a:rPr lang="sv-SE" sz="1200" dirty="0" smtClean="0"/>
              <a:t>(positive response for trout Degerman </a:t>
            </a:r>
            <a:r>
              <a:rPr lang="sv-SE" sz="1200" dirty="0"/>
              <a:t>et al. </a:t>
            </a:r>
            <a:r>
              <a:rPr lang="sv-SE" sz="1200" dirty="0" smtClean="0"/>
              <a:t>2004, </a:t>
            </a:r>
            <a:r>
              <a:rPr lang="sv-SE" sz="1200" dirty="0"/>
              <a:t>variable </a:t>
            </a:r>
            <a:r>
              <a:rPr lang="sv-SE" sz="1200" dirty="0" smtClean="0"/>
              <a:t>response for fish </a:t>
            </a:r>
            <a:r>
              <a:rPr lang="sv-SE" sz="1200" dirty="0"/>
              <a:t>Trigal </a:t>
            </a:r>
            <a:r>
              <a:rPr lang="sv-SE" sz="1200" dirty="0" smtClean="0"/>
              <a:t>and Degerman 2015)</a:t>
            </a:r>
          </a:p>
          <a:p>
            <a:endParaRPr lang="sv-SE" sz="1200" dirty="0"/>
          </a:p>
          <a:p>
            <a:r>
              <a:rPr lang="sv-SE" sz="1200" dirty="0" smtClean="0"/>
              <a:t>Connectivity: </a:t>
            </a:r>
            <a:r>
              <a:rPr lang="sv-SE" sz="1200" b="1" dirty="0" smtClean="0"/>
              <a:t>distance to sea or lakes </a:t>
            </a:r>
            <a:r>
              <a:rPr lang="sv-SE" sz="1200" dirty="0" smtClean="0"/>
              <a:t>(variable response, Trigal </a:t>
            </a:r>
            <a:r>
              <a:rPr lang="sv-SE" sz="1200" dirty="0"/>
              <a:t>and Degerman 2015</a:t>
            </a:r>
            <a:r>
              <a:rPr lang="sv-SE" sz="1200" dirty="0" smtClean="0"/>
              <a:t>)</a:t>
            </a:r>
          </a:p>
          <a:p>
            <a:endParaRPr lang="sv-SE" sz="1200" dirty="0"/>
          </a:p>
          <a:p>
            <a:r>
              <a:rPr lang="sv-SE" sz="1200" b="1" dirty="0" smtClean="0"/>
              <a:t>Water temperature</a:t>
            </a:r>
            <a:r>
              <a:rPr lang="sv-SE" sz="1200" dirty="0" smtClean="0"/>
              <a:t>, positive response (Trigal and Degerman 2015)</a:t>
            </a:r>
          </a:p>
          <a:p>
            <a:endParaRPr lang="sv-SE" sz="1200" dirty="0"/>
          </a:p>
          <a:p>
            <a:r>
              <a:rPr lang="sv-SE" sz="1200" b="1" dirty="0" smtClean="0"/>
              <a:t>Water discharge</a:t>
            </a:r>
            <a:r>
              <a:rPr lang="sv-SE" sz="1200" dirty="0" smtClean="0"/>
              <a:t>, </a:t>
            </a:r>
            <a:r>
              <a:rPr lang="sv-SE" sz="1200" dirty="0"/>
              <a:t>positive response</a:t>
            </a:r>
            <a:r>
              <a:rPr lang="sv-SE" sz="1200" dirty="0" smtClean="0"/>
              <a:t> </a:t>
            </a:r>
            <a:r>
              <a:rPr lang="sv-SE" sz="1200" dirty="0"/>
              <a:t>(Trigal and Degerman 2015</a:t>
            </a:r>
            <a:r>
              <a:rPr lang="sv-SE" sz="1200" dirty="0" smtClean="0"/>
              <a:t>)</a:t>
            </a:r>
          </a:p>
          <a:p>
            <a:endParaRPr lang="sv-SE" sz="1200" dirty="0"/>
          </a:p>
          <a:p>
            <a:r>
              <a:rPr lang="sv-SE" sz="1200" b="1" dirty="0" smtClean="0"/>
              <a:t>Substrate</a:t>
            </a:r>
            <a:r>
              <a:rPr lang="sv-SE" sz="1200" dirty="0" smtClean="0"/>
              <a:t> </a:t>
            </a:r>
            <a:r>
              <a:rPr lang="sv-SE" sz="1200" dirty="0"/>
              <a:t>affects fish abundance </a:t>
            </a:r>
            <a:r>
              <a:rPr lang="sv-SE" sz="1200" dirty="0" smtClean="0"/>
              <a:t>(</a:t>
            </a:r>
            <a:r>
              <a:rPr lang="sv-SE" sz="1200" dirty="0"/>
              <a:t>Trigal and Degerman 2015</a:t>
            </a:r>
            <a:r>
              <a:rPr lang="sv-SE" sz="1200" dirty="0" smtClean="0"/>
              <a:t>)</a:t>
            </a:r>
          </a:p>
          <a:p>
            <a:endParaRPr lang="sv-SE" sz="1200" dirty="0"/>
          </a:p>
          <a:p>
            <a:endParaRPr lang="sv-SE" sz="1200" dirty="0"/>
          </a:p>
          <a:p>
            <a:r>
              <a:rPr lang="sv-SE" sz="1200" u="sng" dirty="0"/>
              <a:t>Effects </a:t>
            </a:r>
            <a:r>
              <a:rPr lang="sv-SE" sz="1200" u="sng" dirty="0" smtClean="0"/>
              <a:t>on LWD:</a:t>
            </a:r>
          </a:p>
          <a:p>
            <a:endParaRPr lang="sv-SE" sz="1200" dirty="0" smtClean="0"/>
          </a:p>
          <a:p>
            <a:r>
              <a:rPr lang="sv-SE" sz="1200" dirty="0" smtClean="0"/>
              <a:t>Channel </a:t>
            </a:r>
            <a:r>
              <a:rPr lang="sv-SE" sz="1200" b="1" dirty="0" smtClean="0"/>
              <a:t>slope</a:t>
            </a:r>
            <a:r>
              <a:rPr lang="sv-SE" sz="1200" dirty="0" smtClean="0"/>
              <a:t>, channel </a:t>
            </a:r>
            <a:r>
              <a:rPr lang="sv-SE" sz="1200" b="1" dirty="0" smtClean="0"/>
              <a:t>size</a:t>
            </a:r>
            <a:r>
              <a:rPr lang="sv-SE" sz="1200" dirty="0" smtClean="0"/>
              <a:t>, </a:t>
            </a:r>
            <a:r>
              <a:rPr lang="sv-SE" sz="1200" b="1" dirty="0" smtClean="0"/>
              <a:t>tree species </a:t>
            </a:r>
            <a:r>
              <a:rPr lang="sv-SE" sz="1200" dirty="0" smtClean="0"/>
              <a:t>(affecting decay rate, Roni et al. 2014)</a:t>
            </a:r>
          </a:p>
          <a:p>
            <a:endParaRPr lang="sv-SE" sz="1200" dirty="0"/>
          </a:p>
          <a:p>
            <a:r>
              <a:rPr lang="sv-SE" sz="1200" u="sng" dirty="0" smtClean="0"/>
              <a:t>LWD affect stream functions:</a:t>
            </a:r>
          </a:p>
          <a:p>
            <a:endParaRPr lang="sv-SE" sz="1200" dirty="0" smtClean="0"/>
          </a:p>
          <a:p>
            <a:r>
              <a:rPr lang="sv-SE" sz="1200" dirty="0" smtClean="0"/>
              <a:t>Obs: Potential feedbacks? Wood creates pool, increases retention of </a:t>
            </a:r>
            <a:r>
              <a:rPr lang="sv-SE" sz="1200" b="1" dirty="0" smtClean="0"/>
              <a:t>OM and nutrients</a:t>
            </a:r>
            <a:r>
              <a:rPr lang="sv-SE" sz="1200" dirty="0" smtClean="0"/>
              <a:t>, affect bed load transport and sediment at the bottom, increases availability of </a:t>
            </a:r>
            <a:r>
              <a:rPr lang="sv-SE" sz="1200" b="1" dirty="0"/>
              <a:t>spawning </a:t>
            </a:r>
            <a:r>
              <a:rPr lang="sv-SE" sz="1200" b="1" dirty="0" smtClean="0"/>
              <a:t>area</a:t>
            </a:r>
            <a:r>
              <a:rPr lang="sv-SE" sz="1200" dirty="0" smtClean="0"/>
              <a:t>, </a:t>
            </a:r>
            <a:r>
              <a:rPr lang="sv-SE" sz="1200" dirty="0"/>
              <a:t>increases </a:t>
            </a:r>
            <a:r>
              <a:rPr lang="en-US" sz="1200" b="1" dirty="0" err="1" smtClean="0"/>
              <a:t>periphyton</a:t>
            </a:r>
            <a:r>
              <a:rPr lang="en-US" sz="1200" dirty="0" smtClean="0"/>
              <a:t> </a:t>
            </a:r>
            <a:r>
              <a:rPr lang="en-US" sz="1200" dirty="0"/>
              <a:t>and </a:t>
            </a:r>
            <a:r>
              <a:rPr lang="en-US" sz="1200" b="1" dirty="0"/>
              <a:t>invertebrate</a:t>
            </a:r>
            <a:r>
              <a:rPr lang="en-US" sz="1200" dirty="0"/>
              <a:t> production, </a:t>
            </a:r>
            <a:r>
              <a:rPr lang="en-US" sz="1200" dirty="0" smtClean="0"/>
              <a:t>improves </a:t>
            </a:r>
            <a:r>
              <a:rPr lang="en-US" sz="1200" b="1" dirty="0"/>
              <a:t>habitat complexity </a:t>
            </a:r>
            <a:r>
              <a:rPr lang="sv-SE" sz="1200" dirty="0" smtClean="0"/>
              <a:t>(</a:t>
            </a:r>
            <a:r>
              <a:rPr lang="sv-SE" sz="1200" dirty="0"/>
              <a:t>Roni et al. </a:t>
            </a:r>
            <a:r>
              <a:rPr lang="sv-SE" sz="1200" dirty="0" smtClean="0"/>
              <a:t>2014)</a:t>
            </a:r>
          </a:p>
          <a:p>
            <a:endParaRPr lang="sv-SE" sz="1200" dirty="0"/>
          </a:p>
          <a:p>
            <a:endParaRPr lang="sv-SE" sz="1200" dirty="0"/>
          </a:p>
          <a:p>
            <a:endParaRPr lang="sv-SE" sz="1200" dirty="0" smtClean="0"/>
          </a:p>
          <a:p>
            <a:endParaRPr lang="sv-SE" sz="1200" dirty="0"/>
          </a:p>
          <a:p>
            <a:r>
              <a:rPr lang="sv-SE" sz="1200" dirty="0" smtClean="0">
                <a:solidFill>
                  <a:srgbClr val="FF0000"/>
                </a:solidFill>
              </a:rPr>
              <a:t>Check also: Friberg et al., and Harmon et al. 1986</a:t>
            </a:r>
            <a:endParaRPr lang="sv-SE" sz="1200" dirty="0">
              <a:solidFill>
                <a:srgbClr val="FF0000"/>
              </a:solidFill>
            </a:endParaRPr>
          </a:p>
        </p:txBody>
      </p:sp>
    </p:spTree>
    <p:extLst>
      <p:ext uri="{BB962C8B-B14F-4D97-AF65-F5344CB8AC3E}">
        <p14:creationId xmlns:p14="http://schemas.microsoft.com/office/powerpoint/2010/main" val="2182534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2084" y="1254642"/>
            <a:ext cx="8495414" cy="3416320"/>
          </a:xfrm>
          <a:prstGeom prst="rect">
            <a:avLst/>
          </a:prstGeom>
          <a:noFill/>
        </p:spPr>
        <p:txBody>
          <a:bodyPr wrap="square" rtlCol="0">
            <a:spAutoFit/>
          </a:bodyPr>
          <a:lstStyle/>
          <a:p>
            <a:pPr algn="ctr"/>
            <a:r>
              <a:rPr lang="sv-SE" sz="6600" dirty="0" smtClean="0"/>
              <a:t>CONTINUOUS</a:t>
            </a:r>
          </a:p>
          <a:p>
            <a:pPr algn="ctr"/>
            <a:endParaRPr lang="sv-SE" sz="6600" dirty="0"/>
          </a:p>
          <a:p>
            <a:pPr algn="ctr"/>
            <a:endParaRPr lang="sv-SE" sz="6600" dirty="0" smtClean="0"/>
          </a:p>
          <a:p>
            <a:r>
              <a:rPr lang="sv-SE" dirty="0" smtClean="0"/>
              <a:t>Best models are listed first</a:t>
            </a:r>
            <a:endParaRPr lang="en-US" dirty="0"/>
          </a:p>
        </p:txBody>
      </p:sp>
    </p:spTree>
    <p:extLst>
      <p:ext uri="{BB962C8B-B14F-4D97-AF65-F5344CB8AC3E}">
        <p14:creationId xmlns:p14="http://schemas.microsoft.com/office/powerpoint/2010/main" val="3843439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5214088" y="99346"/>
            <a:ext cx="6609317" cy="6709529"/>
          </a:xfrm>
          <a:prstGeom prst="rect">
            <a:avLst/>
          </a:prstGeom>
          <a:noFill/>
        </p:spPr>
        <p:txBody>
          <a:bodyPr wrap="square" rtlCol="0">
            <a:spAutoFit/>
          </a:bodyPr>
          <a:lstStyle/>
          <a:p>
            <a:r>
              <a:rPr lang="en-US" sz="1000" dirty="0"/>
              <a:t>&gt; </a:t>
            </a:r>
            <a:r>
              <a:rPr lang="en-US" sz="1000" dirty="0" err="1"/>
              <a:t>sem.coefs</a:t>
            </a:r>
            <a:r>
              <a:rPr lang="en-US" sz="1000" dirty="0"/>
              <a:t>(M2,AV2,standardize = "scale") # not working why? maybe </a:t>
            </a:r>
            <a:r>
              <a:rPr lang="en-US" sz="1000" dirty="0" err="1"/>
              <a:t>bc</a:t>
            </a:r>
            <a:r>
              <a:rPr lang="en-US" sz="1000" dirty="0"/>
              <a:t> </a:t>
            </a:r>
            <a:r>
              <a:rPr lang="en-US" sz="1000" dirty="0" err="1"/>
              <a:t>oring</a:t>
            </a:r>
            <a:r>
              <a:rPr lang="en-US" sz="1000" dirty="0"/>
              <a:t> and </a:t>
            </a:r>
            <a:r>
              <a:rPr lang="en-US" sz="1000" dirty="0" err="1"/>
              <a:t>lwd</a:t>
            </a:r>
            <a:r>
              <a:rPr lang="en-US" sz="1000" dirty="0"/>
              <a:t> is transformed - try to rename it</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a:t>
            </a:r>
            <a:r>
              <a:rPr lang="en-US" sz="1000" dirty="0" err="1"/>
              <a:t>log_OringTOT</a:t>
            </a:r>
            <a:r>
              <a:rPr lang="en-US" sz="1000" dirty="0"/>
              <a:t>                </a:t>
            </a:r>
            <a:r>
              <a:rPr lang="en-US" sz="1000" dirty="0" err="1"/>
              <a:t>Av_depth</a:t>
            </a:r>
            <a:r>
              <a:rPr lang="en-US" sz="1000" dirty="0"/>
              <a:t> -0.14170831 0.009626751  0.0000 ***</a:t>
            </a:r>
          </a:p>
          <a:p>
            <a:r>
              <a:rPr lang="en-US" sz="1000" dirty="0"/>
              <a:t>2  </a:t>
            </a:r>
            <a:r>
              <a:rPr lang="en-US" sz="1000" dirty="0" err="1"/>
              <a:t>log_OringTOT</a:t>
            </a:r>
            <a:r>
              <a:rPr lang="en-US" sz="1000" dirty="0"/>
              <a:t>            </a:t>
            </a:r>
            <a:r>
              <a:rPr lang="en-US" sz="1000" dirty="0" err="1"/>
              <a:t>Wetted_width</a:t>
            </a:r>
            <a:r>
              <a:rPr lang="en-US" sz="1000" dirty="0"/>
              <a:t> -0.16920924 0.017791838  0.0000 ***</a:t>
            </a:r>
          </a:p>
          <a:p>
            <a:r>
              <a:rPr lang="en-US" sz="1000" dirty="0"/>
              <a:t>3  </a:t>
            </a:r>
            <a:r>
              <a:rPr lang="en-US" sz="1000" dirty="0" err="1"/>
              <a:t>log_OringTOT</a:t>
            </a:r>
            <a:r>
              <a:rPr lang="en-US" sz="1000" dirty="0"/>
              <a:t>             </a:t>
            </a:r>
            <a:r>
              <a:rPr lang="en-US" sz="1000" dirty="0" err="1"/>
              <a:t>Julian_date</a:t>
            </a:r>
            <a:r>
              <a:rPr lang="en-US" sz="1000" dirty="0"/>
              <a:t> -0.06261349 0.010404011  0.0000 ***</a:t>
            </a:r>
          </a:p>
          <a:p>
            <a:r>
              <a:rPr lang="en-US" sz="1000" dirty="0"/>
              <a:t>4  </a:t>
            </a:r>
            <a:r>
              <a:rPr lang="en-US" sz="1000" dirty="0" err="1"/>
              <a:t>log_OringTOT</a:t>
            </a:r>
            <a:r>
              <a:rPr lang="en-US" sz="1000" dirty="0"/>
              <a:t>                    SUB1  0.06211987 0.012266156  0.0000 ***</a:t>
            </a:r>
          </a:p>
          <a:p>
            <a:r>
              <a:rPr lang="en-US" sz="1000" dirty="0"/>
              <a:t>5  </a:t>
            </a:r>
            <a:r>
              <a:rPr lang="en-US" sz="1000" dirty="0" err="1"/>
              <a:t>log_OringTOT</a:t>
            </a:r>
            <a:r>
              <a:rPr lang="en-US" sz="1000" dirty="0"/>
              <a:t> </a:t>
            </a:r>
            <a:r>
              <a:rPr lang="en-US" sz="1000" dirty="0" err="1"/>
              <a:t>Average_air_temperature</a:t>
            </a:r>
            <a:r>
              <a:rPr lang="en-US" sz="1000" dirty="0"/>
              <a:t>  0.12746348 0.028883376  0.0000 ***</a:t>
            </a:r>
          </a:p>
          <a:p>
            <a:r>
              <a:rPr lang="en-US" sz="1000" dirty="0"/>
              <a:t>6  </a:t>
            </a:r>
            <a:r>
              <a:rPr lang="en-US" sz="1000" dirty="0" err="1"/>
              <a:t>log_OringTOT</a:t>
            </a:r>
            <a:r>
              <a:rPr lang="en-US" sz="1000" dirty="0"/>
              <a:t>                   </a:t>
            </a:r>
            <a:r>
              <a:rPr lang="en-US" sz="1000" dirty="0" err="1"/>
              <a:t>GEdda</a:t>
            </a:r>
            <a:r>
              <a:rPr lang="en-US" sz="1000" dirty="0"/>
              <a:t> -0.03165645 0.007722020  0.0000 ***</a:t>
            </a:r>
          </a:p>
          <a:p>
            <a:r>
              <a:rPr lang="en-US" sz="1000" dirty="0"/>
              <a:t>7  </a:t>
            </a:r>
            <a:r>
              <a:rPr lang="en-US" sz="1000" dirty="0" err="1"/>
              <a:t>log_OringTOT</a:t>
            </a:r>
            <a:r>
              <a:rPr lang="en-US" sz="1000" dirty="0"/>
              <a:t>                 </a:t>
            </a:r>
            <a:r>
              <a:rPr lang="en-US" sz="1000" dirty="0" err="1"/>
              <a:t>log_LWD</a:t>
            </a:r>
            <a:r>
              <a:rPr lang="en-US" sz="1000" dirty="0"/>
              <a:t>  0.04637805 0.011982589  0.0001 ***</a:t>
            </a:r>
          </a:p>
          <a:p>
            <a:r>
              <a:rPr lang="en-US" sz="1000" dirty="0"/>
              <a:t>8  </a:t>
            </a:r>
            <a:r>
              <a:rPr lang="en-US" sz="1000" dirty="0" err="1"/>
              <a:t>log_OringTOT</a:t>
            </a:r>
            <a:r>
              <a:rPr lang="en-US" sz="1000" dirty="0"/>
              <a:t>         </a:t>
            </a:r>
            <a:r>
              <a:rPr lang="en-US" sz="1000" dirty="0" err="1"/>
              <a:t>Distance_to_sea</a:t>
            </a:r>
            <a:r>
              <a:rPr lang="en-US" sz="1000" dirty="0"/>
              <a:t> -0.09377822 0.024304858  0.0001 ***</a:t>
            </a:r>
          </a:p>
          <a:p>
            <a:r>
              <a:rPr lang="en-US" sz="1000" dirty="0"/>
              <a:t>9       </a:t>
            </a:r>
            <a:r>
              <a:rPr lang="en-US" sz="1000" dirty="0" err="1"/>
              <a:t>log_LWD</a:t>
            </a:r>
            <a:r>
              <a:rPr lang="en-US" sz="1000" dirty="0"/>
              <a:t>            </a:t>
            </a:r>
            <a:r>
              <a:rPr lang="en-US" sz="1000" dirty="0" err="1"/>
              <a:t>Wetted_width</a:t>
            </a:r>
            <a:r>
              <a:rPr lang="en-US" sz="1000" dirty="0"/>
              <a:t> -0.19717162 0.018905969  0.0000 ***</a:t>
            </a:r>
          </a:p>
          <a:p>
            <a:r>
              <a:rPr lang="en-US" sz="1000" dirty="0"/>
              <a:t>10      </a:t>
            </a:r>
            <a:r>
              <a:rPr lang="en-US" sz="1000" dirty="0" err="1"/>
              <a:t>log_LWD</a:t>
            </a:r>
            <a:r>
              <a:rPr lang="en-US" sz="1000" dirty="0"/>
              <a:t> </a:t>
            </a:r>
            <a:r>
              <a:rPr lang="en-US" sz="1000" dirty="0" err="1"/>
              <a:t>Average_air_temperature</a:t>
            </a:r>
            <a:r>
              <a:rPr lang="en-US" sz="1000" dirty="0"/>
              <a:t> -0.17961223 0.026532570  0.0000 ***</a:t>
            </a:r>
          </a:p>
          <a:p>
            <a:r>
              <a:rPr lang="en-US" sz="1000" dirty="0"/>
              <a:t>11      </a:t>
            </a:r>
            <a:r>
              <a:rPr lang="en-US" sz="1000" dirty="0" err="1"/>
              <a:t>log_LWD</a:t>
            </a:r>
            <a:r>
              <a:rPr lang="en-US" sz="1000" dirty="0"/>
              <a:t>                </a:t>
            </a:r>
            <a:r>
              <a:rPr lang="en-US" sz="1000" dirty="0" err="1"/>
              <a:t>Av_depth</a:t>
            </a:r>
            <a:r>
              <a:rPr lang="en-US" sz="1000" dirty="0"/>
              <a:t> -0.06075655 0.011204177  0.0000 ***</a:t>
            </a:r>
          </a:p>
          <a:p>
            <a:r>
              <a:rPr lang="en-US" sz="1000" dirty="0"/>
              <a:t>12      </a:t>
            </a:r>
            <a:r>
              <a:rPr lang="en-US" sz="1000" dirty="0" err="1"/>
              <a:t>log_LWD</a:t>
            </a:r>
            <a:r>
              <a:rPr lang="en-US" sz="1000" dirty="0"/>
              <a:t>                    Year  0.08253527 0.015966327  0.0000 ***</a:t>
            </a:r>
          </a:p>
          <a:p>
            <a:r>
              <a:rPr lang="en-US" sz="1000" dirty="0"/>
              <a:t>13      </a:t>
            </a:r>
            <a:r>
              <a:rPr lang="en-US" sz="1000" dirty="0" err="1"/>
              <a:t>log_LWD</a:t>
            </a:r>
            <a:r>
              <a:rPr lang="en-US" sz="1000" dirty="0"/>
              <a:t>         </a:t>
            </a:r>
            <a:r>
              <a:rPr lang="en-US" sz="1000" dirty="0" err="1"/>
              <a:t>Distance_to_sea</a:t>
            </a:r>
            <a:r>
              <a:rPr lang="en-US" sz="1000" dirty="0"/>
              <a:t> -0.11621501 0.022771371  0.0000 ***</a:t>
            </a:r>
          </a:p>
          <a:p>
            <a:r>
              <a:rPr lang="en-US" sz="1000" dirty="0"/>
              <a:t>14      </a:t>
            </a:r>
            <a:r>
              <a:rPr lang="en-US" sz="1000" dirty="0" err="1"/>
              <a:t>log_LWD</a:t>
            </a:r>
            <a:r>
              <a:rPr lang="en-US" sz="1000" dirty="0"/>
              <a:t>             </a:t>
            </a:r>
            <a:r>
              <a:rPr lang="en-US" sz="1000" dirty="0" err="1"/>
              <a:t>Julian_date</a:t>
            </a:r>
            <a:r>
              <a:rPr lang="en-US" sz="1000" dirty="0"/>
              <a:t> -0.01776250 0.012069572  0.1412    </a:t>
            </a:r>
          </a:p>
          <a:p>
            <a:r>
              <a:rPr lang="en-US" sz="1000" dirty="0"/>
              <a:t>Warning messages:</a:t>
            </a:r>
          </a:p>
          <a:p>
            <a:r>
              <a:rPr lang="en-US" sz="1000" dirty="0"/>
              <a:t>1: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a:p>
            <a:r>
              <a:rPr lang="en-US" sz="1000" dirty="0"/>
              <a:t>2: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a:p>
            <a:r>
              <a:rPr lang="en-US" sz="1000" b="1" dirty="0"/>
              <a:t>&gt; </a:t>
            </a:r>
            <a:r>
              <a:rPr lang="en-US" sz="1000" b="1" dirty="0" err="1"/>
              <a:t>sem.coefs</a:t>
            </a:r>
            <a:r>
              <a:rPr lang="en-US" sz="1000" b="1" dirty="0"/>
              <a:t>(M2,AV2,standardize = "range</a:t>
            </a:r>
            <a:r>
              <a:rPr lang="en-US" sz="1000" dirty="0"/>
              <a:t>")</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a:t>
            </a:r>
            <a:r>
              <a:rPr lang="en-US" sz="1000" dirty="0" err="1"/>
              <a:t>log_OringTOT</a:t>
            </a:r>
            <a:r>
              <a:rPr lang="en-US" sz="1000" dirty="0"/>
              <a:t>                </a:t>
            </a:r>
            <a:r>
              <a:rPr lang="en-US" sz="1000" dirty="0" err="1"/>
              <a:t>Av_depth</a:t>
            </a:r>
            <a:r>
              <a:rPr lang="en-US" sz="1000" dirty="0"/>
              <a:t> -0.30427877 0.021286277  0.0000 ***</a:t>
            </a:r>
          </a:p>
          <a:p>
            <a:r>
              <a:rPr lang="en-US" sz="1000" dirty="0"/>
              <a:t>2  </a:t>
            </a:r>
            <a:r>
              <a:rPr lang="en-US" sz="1000" dirty="0" err="1"/>
              <a:t>log_OringTOT</a:t>
            </a:r>
            <a:r>
              <a:rPr lang="en-US" sz="1000" dirty="0"/>
              <a:t>            </a:t>
            </a:r>
            <a:r>
              <a:rPr lang="en-US" sz="1000" dirty="0" err="1"/>
              <a:t>Wetted_width</a:t>
            </a:r>
            <a:r>
              <a:rPr lang="en-US" sz="1000" dirty="0"/>
              <a:t> -0.47995062 0.049987786  0.0000 ***</a:t>
            </a:r>
          </a:p>
          <a:p>
            <a:r>
              <a:rPr lang="en-US" sz="1000" dirty="0"/>
              <a:t>3  </a:t>
            </a:r>
            <a:r>
              <a:rPr lang="en-US" sz="1000" dirty="0" err="1"/>
              <a:t>log_OringTOT</a:t>
            </a:r>
            <a:r>
              <a:rPr lang="en-US" sz="1000" dirty="0"/>
              <a:t>             </a:t>
            </a:r>
            <a:r>
              <a:rPr lang="en-US" sz="1000" dirty="0" err="1"/>
              <a:t>Julian_date</a:t>
            </a:r>
            <a:r>
              <a:rPr lang="en-US" sz="1000" dirty="0"/>
              <a:t> -0.07234061 0.011291659  0.0000 ***</a:t>
            </a:r>
          </a:p>
          <a:p>
            <a:r>
              <a:rPr lang="en-US" sz="1000" dirty="0"/>
              <a:t>4  </a:t>
            </a:r>
            <a:r>
              <a:rPr lang="en-US" sz="1000" dirty="0" err="1"/>
              <a:t>log_OringTOT</a:t>
            </a:r>
            <a:r>
              <a:rPr lang="en-US" sz="1000" dirty="0"/>
              <a:t> </a:t>
            </a:r>
            <a:r>
              <a:rPr lang="en-US" sz="1000" dirty="0" err="1"/>
              <a:t>Average_air_temperature</a:t>
            </a:r>
            <a:r>
              <a:rPr lang="en-US" sz="1000" dirty="0"/>
              <a:t>  0.16754643 0.032783368  0.0000 ***</a:t>
            </a:r>
          </a:p>
          <a:p>
            <a:r>
              <a:rPr lang="en-US" sz="1000" dirty="0"/>
              <a:t>5  </a:t>
            </a:r>
            <a:r>
              <a:rPr lang="en-US" sz="1000" dirty="0" err="1"/>
              <a:t>log_OringTOT</a:t>
            </a:r>
            <a:r>
              <a:rPr lang="en-US" sz="1000" dirty="0"/>
              <a:t>                    SUB1  0.05877102 0.014143841  0.0000 ***</a:t>
            </a:r>
          </a:p>
          <a:p>
            <a:r>
              <a:rPr lang="en-US" sz="1000" dirty="0"/>
              <a:t>6  </a:t>
            </a:r>
            <a:r>
              <a:rPr lang="en-US" sz="1000" dirty="0" err="1"/>
              <a:t>log_OringTOT</a:t>
            </a:r>
            <a:r>
              <a:rPr lang="en-US" sz="1000" dirty="0"/>
              <a:t>                 </a:t>
            </a:r>
            <a:r>
              <a:rPr lang="en-US" sz="1000" dirty="0" err="1"/>
              <a:t>log_LWD</a:t>
            </a:r>
            <a:r>
              <a:rPr lang="en-US" sz="1000" dirty="0"/>
              <a:t>  0.05977465 0.015948674  0.0002 ***</a:t>
            </a:r>
          </a:p>
          <a:p>
            <a:r>
              <a:rPr lang="en-US" sz="1000" dirty="0"/>
              <a:t>7  </a:t>
            </a:r>
            <a:r>
              <a:rPr lang="en-US" sz="1000" dirty="0" err="1"/>
              <a:t>log_OringTOT</a:t>
            </a:r>
            <a:r>
              <a:rPr lang="en-US" sz="1000" dirty="0"/>
              <a:t>                   </a:t>
            </a:r>
            <a:r>
              <a:rPr lang="en-US" sz="1000" dirty="0" err="1"/>
              <a:t>GEdda</a:t>
            </a:r>
            <a:r>
              <a:rPr lang="en-US" sz="1000" dirty="0"/>
              <a:t> -0.10584621 0.029522986  0.0003 ***</a:t>
            </a:r>
          </a:p>
          <a:p>
            <a:r>
              <a:rPr lang="en-US" sz="1000" dirty="0"/>
              <a:t>8  </a:t>
            </a:r>
            <a:r>
              <a:rPr lang="en-US" sz="1000" dirty="0" err="1"/>
              <a:t>log_OringTOT</a:t>
            </a:r>
            <a:r>
              <a:rPr lang="en-US" sz="1000" dirty="0"/>
              <a:t>         </a:t>
            </a:r>
            <a:r>
              <a:rPr lang="en-US" sz="1000" dirty="0" err="1"/>
              <a:t>Distance_to_sea</a:t>
            </a:r>
            <a:r>
              <a:rPr lang="en-US" sz="1000" dirty="0"/>
              <a:t> -0.11435454 0.038460517  0.0030  **</a:t>
            </a:r>
          </a:p>
          <a:p>
            <a:r>
              <a:rPr lang="en-US" sz="1000" dirty="0"/>
              <a:t>9       </a:t>
            </a:r>
            <a:r>
              <a:rPr lang="en-US" sz="1000" dirty="0" err="1"/>
              <a:t>log_LWD</a:t>
            </a:r>
            <a:r>
              <a:rPr lang="en-US" sz="1000" dirty="0"/>
              <a:t>            </a:t>
            </a:r>
            <a:r>
              <a:rPr lang="en-US" sz="1000" dirty="0" err="1"/>
              <a:t>Wetted_width</a:t>
            </a:r>
            <a:r>
              <a:rPr lang="en-US" sz="1000" dirty="0"/>
              <a:t> -0.40624084 0.040690093  0.0000 ***</a:t>
            </a:r>
          </a:p>
          <a:p>
            <a:r>
              <a:rPr lang="en-US" sz="1000" dirty="0"/>
              <a:t>10      </a:t>
            </a:r>
            <a:r>
              <a:rPr lang="en-US" sz="1000" dirty="0" err="1"/>
              <a:t>log_LWD</a:t>
            </a:r>
            <a:r>
              <a:rPr lang="en-US" sz="1000" dirty="0"/>
              <a:t> </a:t>
            </a:r>
            <a:r>
              <a:rPr lang="en-US" sz="1000" dirty="0" err="1"/>
              <a:t>Average_air_temperature</a:t>
            </a:r>
            <a:r>
              <a:rPr lang="en-US" sz="1000" dirty="0"/>
              <a:t> -0.14095954 0.023683372  0.0000 ***</a:t>
            </a:r>
          </a:p>
          <a:p>
            <a:r>
              <a:rPr lang="en-US" sz="1000" dirty="0"/>
              <a:t>11      </a:t>
            </a:r>
            <a:r>
              <a:rPr lang="en-US" sz="1000" dirty="0" err="1"/>
              <a:t>log_LWD</a:t>
            </a:r>
            <a:r>
              <a:rPr lang="en-US" sz="1000" dirty="0"/>
              <a:t>                </a:t>
            </a:r>
            <a:r>
              <a:rPr lang="en-US" sz="1000" dirty="0" err="1"/>
              <a:t>Av_depth</a:t>
            </a:r>
            <a:r>
              <a:rPr lang="en-US" sz="1000" dirty="0"/>
              <a:t> -0.09530435 0.018581505  0.0000 ***</a:t>
            </a:r>
          </a:p>
          <a:p>
            <a:r>
              <a:rPr lang="en-US" sz="1000" dirty="0"/>
              <a:t>12      </a:t>
            </a:r>
            <a:r>
              <a:rPr lang="en-US" sz="1000" dirty="0" err="1"/>
              <a:t>log_LWD</a:t>
            </a:r>
            <a:r>
              <a:rPr lang="en-US" sz="1000" dirty="0"/>
              <a:t>                    Year  0.05818450 0.011909835  0.0000 ***</a:t>
            </a:r>
          </a:p>
          <a:p>
            <a:r>
              <a:rPr lang="en-US" sz="1000" dirty="0"/>
              <a:t>13      </a:t>
            </a:r>
            <a:r>
              <a:rPr lang="en-US" sz="1000" dirty="0" err="1"/>
              <a:t>log_LWD</a:t>
            </a:r>
            <a:r>
              <a:rPr lang="en-US" sz="1000" dirty="0"/>
              <a:t>         </a:t>
            </a:r>
            <a:r>
              <a:rPr lang="en-US" sz="1000" dirty="0" err="1"/>
              <a:t>Distance_to_sea</a:t>
            </a:r>
            <a:r>
              <a:rPr lang="en-US" sz="1000" dirty="0"/>
              <a:t> -0.12646103 0.028261691  0.0000 ***</a:t>
            </a:r>
          </a:p>
          <a:p>
            <a:r>
              <a:rPr lang="en-US" sz="1000" dirty="0"/>
              <a:t>14      </a:t>
            </a:r>
            <a:r>
              <a:rPr lang="en-US" sz="1000" dirty="0" err="1"/>
              <a:t>log_LWD</a:t>
            </a:r>
            <a:r>
              <a:rPr lang="en-US" sz="1000" dirty="0"/>
              <a:t>             </a:t>
            </a:r>
            <a:r>
              <a:rPr lang="en-US" sz="1000" dirty="0" err="1"/>
              <a:t>Julian_date</a:t>
            </a:r>
            <a:r>
              <a:rPr lang="en-US" sz="1000" dirty="0"/>
              <a:t> -0.01229635 0.009847569  0.2119    </a:t>
            </a:r>
          </a:p>
          <a:p>
            <a:r>
              <a:rPr lang="en-US" sz="1000" dirty="0"/>
              <a:t>Warning messages:</a:t>
            </a:r>
          </a:p>
          <a:p>
            <a:r>
              <a:rPr lang="en-US" sz="1000" dirty="0"/>
              <a:t>1: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a:p>
            <a:r>
              <a:rPr lang="en-US" sz="1000" dirty="0"/>
              <a:t>2: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p:txBody>
      </p:sp>
      <p:sp>
        <p:nvSpPr>
          <p:cNvPr id="7" name="TextBox 6"/>
          <p:cNvSpPr txBox="1"/>
          <p:nvPr/>
        </p:nvSpPr>
        <p:spPr>
          <a:xfrm>
            <a:off x="227690" y="639317"/>
            <a:ext cx="4449338" cy="6001643"/>
          </a:xfrm>
          <a:prstGeom prst="rect">
            <a:avLst/>
          </a:prstGeom>
          <a:noFill/>
        </p:spPr>
        <p:txBody>
          <a:bodyPr wrap="square" rtlCol="0">
            <a:spAutoFit/>
          </a:bodyPr>
          <a:lstStyle/>
          <a:p>
            <a:r>
              <a:rPr lang="sv-SE" sz="800" dirty="0"/>
              <a:t>&gt; M2 = list(</a:t>
            </a:r>
          </a:p>
          <a:p>
            <a:r>
              <a:rPr lang="sv-SE" sz="800" dirty="0"/>
              <a:t>+   lme(log(OringTOT+1)~Average_air_temperature+Distance_to_sea+Wetted_width+Av_depth+log(LWD+1)+SUB1+GEdda+Julian_date,</a:t>
            </a:r>
          </a:p>
          <a:p>
            <a:r>
              <a:rPr lang="sv-SE" sz="800" dirty="0"/>
              <a:t>+       random=~1|River_name/Catchment_number, corAR1(form=~Year),data=AV2),</a:t>
            </a:r>
          </a:p>
          <a:p>
            <a:r>
              <a:rPr lang="sv-SE" sz="800" dirty="0"/>
              <a:t>+   lme(log(LWD+1)~Average_air_temperature+Distance_to_sea+Av_depth+Wetted_width+Year+Julian_date,</a:t>
            </a:r>
          </a:p>
          <a:p>
            <a:r>
              <a:rPr lang="sv-SE" sz="800" dirty="0"/>
              <a:t>+       random=~1|River_name/Catchment_number, corAR1(form=~Year),data=AV2))</a:t>
            </a:r>
          </a:p>
          <a:p>
            <a:r>
              <a:rPr lang="sv-SE" sz="800" dirty="0"/>
              <a:t>&gt; sem.fit(M2,AV2)</a:t>
            </a:r>
          </a:p>
          <a:p>
            <a:r>
              <a:rPr lang="sv-SE" sz="800" dirty="0"/>
              <a:t>  |==============================================================================================================| 100%</a:t>
            </a:r>
          </a:p>
          <a:p>
            <a:r>
              <a:rPr lang="sv-SE" sz="800" dirty="0"/>
              <a:t>Conditional variables have been omitted from output table for clarity (or use argument conditional = T)</a:t>
            </a:r>
          </a:p>
          <a:p>
            <a:r>
              <a:rPr lang="sv-SE" sz="800" dirty="0"/>
              <a:t>$missing.paths</a:t>
            </a:r>
          </a:p>
          <a:p>
            <a:r>
              <a:rPr lang="sv-SE" sz="800" dirty="0"/>
              <a:t>                    missing.path estimate std.error   df crit.value p.value</a:t>
            </a:r>
          </a:p>
          <a:p>
            <a:r>
              <a:rPr lang="sv-SE" sz="800" dirty="0"/>
              <a:t>1      log(LWD + 1) ~ SUB1 + ...   0.0011    0.0132 4074     0.0851  0.9322</a:t>
            </a:r>
          </a:p>
          <a:p>
            <a:r>
              <a:rPr lang="sv-SE" sz="800" dirty="0"/>
              <a:t>2     log(LWD + 1) ~ GEdda + ...  -0.0167    0.0110 4074    -1.5144  0.1300</a:t>
            </a:r>
          </a:p>
          <a:p>
            <a:r>
              <a:rPr lang="sv-SE" sz="800" dirty="0"/>
              <a:t>3 log(OringTOT + 1) ~ Year + ...   0.0035    0.0027 4072     1.2736  0.2029</a:t>
            </a:r>
          </a:p>
          <a:p>
            <a:endParaRPr lang="sv-SE" sz="800" dirty="0"/>
          </a:p>
          <a:p>
            <a:r>
              <a:rPr lang="sv-SE" sz="800" dirty="0"/>
              <a:t>$Fisher.C</a:t>
            </a:r>
          </a:p>
          <a:p>
            <a:r>
              <a:rPr lang="sv-SE" sz="800" dirty="0"/>
              <a:t>  fisher.c df p.value</a:t>
            </a:r>
          </a:p>
          <a:p>
            <a:r>
              <a:rPr lang="sv-SE" sz="800" dirty="0"/>
              <a:t>1     7.41  6   0.284</a:t>
            </a:r>
          </a:p>
          <a:p>
            <a:endParaRPr lang="sv-SE" sz="800" dirty="0"/>
          </a:p>
          <a:p>
            <a:r>
              <a:rPr lang="sv-SE" sz="800" dirty="0"/>
              <a:t>$AIC</a:t>
            </a:r>
          </a:p>
          <a:p>
            <a:r>
              <a:rPr lang="sv-SE" sz="800" dirty="0"/>
              <a:t>    AIC   AICc  K    n</a:t>
            </a:r>
          </a:p>
          <a:p>
            <a:r>
              <a:rPr lang="sv-SE" sz="800" dirty="0"/>
              <a:t>1 55.41 55.639 24 5263</a:t>
            </a:r>
          </a:p>
          <a:p>
            <a:endParaRPr lang="sv-SE" sz="800" dirty="0"/>
          </a:p>
          <a:p>
            <a:r>
              <a:rPr lang="sv-SE" sz="800" dirty="0"/>
              <a:t>&gt; sem.coefs(M2,AV2)</a:t>
            </a:r>
          </a:p>
          <a:p>
            <a:r>
              <a:rPr lang="sv-SE" sz="800" dirty="0"/>
              <a:t>            response               predictor     estimate    std.error p.value</a:t>
            </a:r>
          </a:p>
          <a:p>
            <a:r>
              <a:rPr lang="sv-SE" sz="800" dirty="0"/>
              <a:t>4  log(OringTOT + 1)                Av_depth -2.106714665 0.1553597636  0.0000</a:t>
            </a:r>
          </a:p>
          <a:p>
            <a:r>
              <a:rPr lang="sv-SE" sz="800" dirty="0"/>
              <a:t>3  log(OringTOT + 1)            Wetted_width -0.072748606 0.0077037313  0.0000</a:t>
            </a:r>
          </a:p>
          <a:p>
            <a:r>
              <a:rPr lang="sv-SE" sz="800" dirty="0"/>
              <a:t>8  log(OringTOT + 1)             Julian_date -0.004113608 0.0006591749  0.0000</a:t>
            </a:r>
          </a:p>
          <a:p>
            <a:r>
              <a:rPr lang="sv-SE" sz="800" dirty="0"/>
              <a:t>6  log(OringTOT + 1)                    SUB1  0.104686994 0.0198996192  0.0000</a:t>
            </a:r>
          </a:p>
          <a:p>
            <a:r>
              <a:rPr lang="sv-SE" sz="800" dirty="0"/>
              <a:t>2  log(OringTOT + 1)         Distance_to_sea -0.003430614 0.0007058658  0.0000</a:t>
            </a:r>
          </a:p>
          <a:p>
            <a:r>
              <a:rPr lang="sv-SE" sz="800" dirty="0"/>
              <a:t>7  log(OringTOT + 1)                   GEdda -0.079364454 0.0169394461  0.0000</a:t>
            </a:r>
          </a:p>
          <a:p>
            <a:r>
              <a:rPr lang="sv-SE" sz="800" dirty="0"/>
              <a:t>5  log(OringTOT + 1)            log(LWD + 1)  0.090051687 0.0195609164  0.0000</a:t>
            </a:r>
          </a:p>
          <a:p>
            <a:r>
              <a:rPr lang="sv-SE" sz="800" dirty="0"/>
              <a:t>1  log(OringTOT + 1) Average_air_temperature  0.088852826 0.0219955689  0.0001</a:t>
            </a:r>
          </a:p>
          <a:p>
            <a:r>
              <a:rPr lang="sv-SE" sz="800" dirty="0"/>
              <a:t>12      log(LWD + 1)            Wetted_width -0.053860393 0.0045734869  0.0000</a:t>
            </a:r>
          </a:p>
          <a:p>
            <a:r>
              <a:rPr lang="sv-SE" sz="800" dirty="0"/>
              <a:t>9       log(LWD + 1) Average_air_temperature -0.093366739 0.0110073457  0.0000</a:t>
            </a:r>
          </a:p>
          <a:p>
            <a:r>
              <a:rPr lang="sv-SE" sz="800" dirty="0"/>
              <a:t>13      log(LWD + 1)                    Year  0.014844441 0.0024975949  0.0000</a:t>
            </a:r>
          </a:p>
          <a:p>
            <a:r>
              <a:rPr lang="sv-SE" sz="800" dirty="0"/>
              <a:t>10      log(LWD + 1)         Distance_to_sea -0.002111485 0.0003655278  0.0000</a:t>
            </a:r>
          </a:p>
          <a:p>
            <a:r>
              <a:rPr lang="sv-SE" sz="800" dirty="0"/>
              <a:t>11      log(LWD + 1)                Av_depth -0.521459989 0.1047526216  0.0000</a:t>
            </a:r>
          </a:p>
          <a:p>
            <a:r>
              <a:rPr lang="sv-SE" sz="800" dirty="0"/>
              <a:t>14      log(LWD + 1)             Julian_date -0.001066235 0.0004439064  0.0164</a:t>
            </a:r>
          </a:p>
          <a:p>
            <a:r>
              <a:rPr lang="sv-SE" sz="800" dirty="0"/>
              <a:t>&gt; sem.model.fits(M2)</a:t>
            </a:r>
          </a:p>
          <a:p>
            <a:r>
              <a:rPr lang="sv-SE" sz="800" dirty="0"/>
              <a:t>  Class   Family     Link    N   Marginal Conditional</a:t>
            </a:r>
          </a:p>
          <a:p>
            <a:r>
              <a:rPr lang="sv-SE" sz="800" dirty="0"/>
              <a:t>1   lme gaussian identity 5263 0.09986461   0.8014699</a:t>
            </a:r>
          </a:p>
          <a:p>
            <a:r>
              <a:rPr lang="sv-SE" sz="800" dirty="0"/>
              <a:t>2   lme gaussian identity 5263 0.09997273   0.5124213</a:t>
            </a:r>
          </a:p>
        </p:txBody>
      </p:sp>
      <p:pic>
        <p:nvPicPr>
          <p:cNvPr id="10" name="Picture 9"/>
          <p:cNvPicPr>
            <a:picLocks noChangeAspect="1"/>
          </p:cNvPicPr>
          <p:nvPr/>
        </p:nvPicPr>
        <p:blipFill>
          <a:blip r:embed="rId3"/>
          <a:stretch>
            <a:fillRect/>
          </a:stretch>
        </p:blipFill>
        <p:spPr>
          <a:xfrm>
            <a:off x="5731404" y="1773360"/>
            <a:ext cx="5574683" cy="3730832"/>
          </a:xfrm>
          <a:prstGeom prst="rect">
            <a:avLst/>
          </a:prstGeom>
        </p:spPr>
      </p:pic>
      <p:sp>
        <p:nvSpPr>
          <p:cNvPr id="6" name="TextBox 5"/>
          <p:cNvSpPr txBox="1"/>
          <p:nvPr/>
        </p:nvSpPr>
        <p:spPr>
          <a:xfrm>
            <a:off x="44604" y="0"/>
            <a:ext cx="4632424" cy="369332"/>
          </a:xfrm>
          <a:prstGeom prst="rect">
            <a:avLst/>
          </a:prstGeom>
          <a:noFill/>
        </p:spPr>
        <p:txBody>
          <a:bodyPr wrap="square" rtlCol="0">
            <a:spAutoFit/>
          </a:bodyPr>
          <a:lstStyle/>
          <a:p>
            <a:r>
              <a:rPr lang="sv-SE" dirty="0" smtClean="0"/>
              <a:t>1a) FULL DATASET WITHOUT Nas (n=5263)</a:t>
            </a:r>
            <a:endParaRPr lang="en-US" dirty="0"/>
          </a:p>
        </p:txBody>
      </p:sp>
      <p:sp>
        <p:nvSpPr>
          <p:cNvPr id="13" name="5-Point Star 12"/>
          <p:cNvSpPr/>
          <p:nvPr/>
        </p:nvSpPr>
        <p:spPr>
          <a:xfrm>
            <a:off x="10880092" y="99346"/>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4" name="5-Point Star 13"/>
          <p:cNvSpPr/>
          <p:nvPr/>
        </p:nvSpPr>
        <p:spPr>
          <a:xfrm>
            <a:off x="11545406" y="99346"/>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 name="TextBox 7"/>
          <p:cNvSpPr txBox="1"/>
          <p:nvPr/>
        </p:nvSpPr>
        <p:spPr>
          <a:xfrm>
            <a:off x="1570892" y="3454110"/>
            <a:ext cx="2256830" cy="369332"/>
          </a:xfrm>
          <a:prstGeom prst="rect">
            <a:avLst/>
          </a:prstGeom>
          <a:noFill/>
        </p:spPr>
        <p:txBody>
          <a:bodyPr wrap="square" rtlCol="0">
            <a:spAutoFit/>
          </a:bodyPr>
          <a:lstStyle/>
          <a:p>
            <a:r>
              <a:rPr lang="sv-SE" dirty="0" smtClean="0"/>
              <a:t>Unstandardized coeff</a:t>
            </a:r>
            <a:endParaRPr lang="en-US" dirty="0"/>
          </a:p>
        </p:txBody>
      </p:sp>
      <p:sp>
        <p:nvSpPr>
          <p:cNvPr id="16" name="TextBox 15"/>
          <p:cNvSpPr txBox="1"/>
          <p:nvPr/>
        </p:nvSpPr>
        <p:spPr>
          <a:xfrm>
            <a:off x="9678608" y="1150824"/>
            <a:ext cx="2256830" cy="369332"/>
          </a:xfrm>
          <a:prstGeom prst="rect">
            <a:avLst/>
          </a:prstGeom>
          <a:noFill/>
        </p:spPr>
        <p:txBody>
          <a:bodyPr wrap="square" rtlCol="0">
            <a:spAutoFit/>
          </a:bodyPr>
          <a:lstStyle/>
          <a:p>
            <a:r>
              <a:rPr lang="sv-SE" dirty="0"/>
              <a:t>S</a:t>
            </a:r>
            <a:r>
              <a:rPr lang="sv-SE" dirty="0" smtClean="0"/>
              <a:t>tandardized coeff</a:t>
            </a:r>
            <a:endParaRPr lang="en-US" dirty="0"/>
          </a:p>
        </p:txBody>
      </p:sp>
    </p:spTree>
    <p:extLst>
      <p:ext uri="{BB962C8B-B14F-4D97-AF65-F5344CB8AC3E}">
        <p14:creationId xmlns:p14="http://schemas.microsoft.com/office/powerpoint/2010/main" val="3387505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8973879" y="4093535"/>
            <a:ext cx="3073577" cy="266597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9910" y="88826"/>
            <a:ext cx="3169758" cy="6681739"/>
          </a:xfrm>
          <a:prstGeom prst="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3021" y="3739757"/>
            <a:ext cx="5238998"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ÖRING</a:t>
            </a:r>
          </a:p>
          <a:p>
            <a:pPr algn="ctr"/>
            <a:r>
              <a:rPr lang="sv-SE" dirty="0" smtClean="0"/>
              <a:t>(abund or occurrence)</a:t>
            </a:r>
            <a:endParaRPr lang="sv-SE" dirty="0"/>
          </a:p>
        </p:txBody>
      </p:sp>
      <p:sp>
        <p:nvSpPr>
          <p:cNvPr id="5" name="TextBox 4"/>
          <p:cNvSpPr txBox="1"/>
          <p:nvPr/>
        </p:nvSpPr>
        <p:spPr>
          <a:xfrm>
            <a:off x="2707398" y="793279"/>
            <a:ext cx="2698045" cy="369332"/>
          </a:xfrm>
          <a:prstGeom prst="rect">
            <a:avLst/>
          </a:prstGeom>
          <a:noFill/>
        </p:spPr>
        <p:txBody>
          <a:bodyPr wrap="square" rtlCol="0">
            <a:spAutoFit/>
          </a:bodyPr>
          <a:lstStyle/>
          <a:p>
            <a:pPr algn="ctr"/>
            <a:r>
              <a:rPr lang="sv-SE" dirty="0" smtClean="0"/>
              <a:t>Avg air temp</a:t>
            </a:r>
            <a:endParaRPr lang="sv-SE" dirty="0"/>
          </a:p>
        </p:txBody>
      </p:sp>
      <p:sp>
        <p:nvSpPr>
          <p:cNvPr id="7" name="TextBox 6"/>
          <p:cNvSpPr txBox="1"/>
          <p:nvPr/>
        </p:nvSpPr>
        <p:spPr>
          <a:xfrm>
            <a:off x="1466981" y="1801312"/>
            <a:ext cx="2698045" cy="369332"/>
          </a:xfrm>
          <a:prstGeom prst="rect">
            <a:avLst/>
          </a:prstGeom>
          <a:noFill/>
        </p:spPr>
        <p:txBody>
          <a:bodyPr wrap="square" rtlCol="0">
            <a:spAutoFit/>
          </a:bodyPr>
          <a:lstStyle/>
          <a:p>
            <a:pPr algn="ctr"/>
            <a:r>
              <a:rPr lang="sv-SE" dirty="0" smtClean="0"/>
              <a:t>distance </a:t>
            </a:r>
            <a:r>
              <a:rPr lang="sv-SE" dirty="0" smtClean="0"/>
              <a:t>to </a:t>
            </a:r>
            <a:r>
              <a:rPr lang="sv-SE" dirty="0" smtClean="0"/>
              <a:t>sea </a:t>
            </a:r>
            <a:endParaRPr lang="sv-SE" dirty="0"/>
          </a:p>
        </p:txBody>
      </p:sp>
      <p:sp>
        <p:nvSpPr>
          <p:cNvPr id="9" name="TextBox 8"/>
          <p:cNvSpPr txBox="1"/>
          <p:nvPr/>
        </p:nvSpPr>
        <p:spPr>
          <a:xfrm>
            <a:off x="884478" y="4318195"/>
            <a:ext cx="2931280" cy="369332"/>
          </a:xfrm>
          <a:prstGeom prst="rect">
            <a:avLst/>
          </a:prstGeom>
          <a:noFill/>
        </p:spPr>
        <p:txBody>
          <a:bodyPr wrap="square" rtlCol="0">
            <a:spAutoFit/>
          </a:bodyPr>
          <a:lstStyle/>
          <a:p>
            <a:pPr algn="ctr"/>
            <a:r>
              <a:rPr lang="sv-SE" i="1" dirty="0" smtClean="0"/>
              <a:t>wetted width</a:t>
            </a:r>
          </a:p>
        </p:txBody>
      </p:sp>
      <p:sp>
        <p:nvSpPr>
          <p:cNvPr id="10" name="TextBox 9"/>
          <p:cNvSpPr txBox="1"/>
          <p:nvPr/>
        </p:nvSpPr>
        <p:spPr>
          <a:xfrm>
            <a:off x="3412404" y="5978684"/>
            <a:ext cx="1042569" cy="369332"/>
          </a:xfrm>
          <a:prstGeom prst="rect">
            <a:avLst/>
          </a:prstGeom>
          <a:noFill/>
        </p:spPr>
        <p:txBody>
          <a:bodyPr wrap="square" rtlCol="0">
            <a:spAutoFit/>
          </a:bodyPr>
          <a:lstStyle/>
          <a:p>
            <a:pPr algn="ctr"/>
            <a:r>
              <a:rPr lang="sv-SE" b="1" i="1" dirty="0" smtClean="0"/>
              <a:t>SUB1</a:t>
            </a:r>
            <a:endParaRPr lang="sv-SE" dirty="0"/>
          </a:p>
        </p:txBody>
      </p:sp>
      <p:sp>
        <p:nvSpPr>
          <p:cNvPr id="11" name="TextBox 10"/>
          <p:cNvSpPr txBox="1"/>
          <p:nvPr/>
        </p:nvSpPr>
        <p:spPr>
          <a:xfrm>
            <a:off x="5163357" y="864963"/>
            <a:ext cx="3646311" cy="369332"/>
          </a:xfrm>
          <a:prstGeom prst="rect">
            <a:avLst/>
          </a:prstGeom>
          <a:noFill/>
        </p:spPr>
        <p:txBody>
          <a:bodyPr wrap="square" rtlCol="0">
            <a:spAutoFit/>
          </a:bodyPr>
          <a:lstStyle/>
          <a:p>
            <a:pPr algn="ctr"/>
            <a:r>
              <a:rPr lang="sv-SE" b="1" i="1" dirty="0" smtClean="0"/>
              <a:t>Julian date</a:t>
            </a:r>
            <a:endParaRPr lang="sv-SE" dirty="0"/>
          </a:p>
        </p:txBody>
      </p:sp>
      <p:sp>
        <p:nvSpPr>
          <p:cNvPr id="13" name="TextBox 12"/>
          <p:cNvSpPr txBox="1"/>
          <p:nvPr/>
        </p:nvSpPr>
        <p:spPr>
          <a:xfrm>
            <a:off x="5454513" y="5861907"/>
            <a:ext cx="2901244" cy="369332"/>
          </a:xfrm>
          <a:prstGeom prst="rect">
            <a:avLst/>
          </a:prstGeom>
          <a:noFill/>
        </p:spPr>
        <p:txBody>
          <a:bodyPr wrap="square" rtlCol="0">
            <a:spAutoFit/>
          </a:bodyPr>
          <a:lstStyle/>
          <a:p>
            <a:pPr algn="ctr"/>
            <a:r>
              <a:rPr lang="sv-SE" dirty="0" smtClean="0"/>
              <a:t>Year</a:t>
            </a:r>
            <a:endParaRPr lang="sv-SE" dirty="0"/>
          </a:p>
        </p:txBody>
      </p:sp>
      <p:cxnSp>
        <p:nvCxnSpPr>
          <p:cNvPr id="21" name="Straight Arrow Connector 20"/>
          <p:cNvCxnSpPr>
            <a:stCxn id="3" idx="3"/>
          </p:cNvCxnSpPr>
          <p:nvPr/>
        </p:nvCxnSpPr>
        <p:spPr>
          <a:xfrm>
            <a:off x="7428322" y="3455768"/>
            <a:ext cx="21333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9852989" y="5677241"/>
            <a:ext cx="2339011" cy="369332"/>
          </a:xfrm>
          <a:prstGeom prst="rect">
            <a:avLst/>
          </a:prstGeom>
          <a:noFill/>
        </p:spPr>
        <p:txBody>
          <a:bodyPr wrap="square" rtlCol="0">
            <a:spAutoFit/>
          </a:bodyPr>
          <a:lstStyle/>
          <a:p>
            <a:r>
              <a:rPr lang="sv-SE" dirty="0" smtClean="0"/>
              <a:t>Pike abundance</a:t>
            </a:r>
            <a:endParaRPr lang="sv-SE" dirty="0"/>
          </a:p>
        </p:txBody>
      </p:sp>
      <p:sp>
        <p:nvSpPr>
          <p:cNvPr id="24" name="TextBox 23"/>
          <p:cNvSpPr txBox="1"/>
          <p:nvPr/>
        </p:nvSpPr>
        <p:spPr>
          <a:xfrm>
            <a:off x="298957" y="108982"/>
            <a:ext cx="2262877" cy="369332"/>
          </a:xfrm>
          <a:prstGeom prst="rect">
            <a:avLst/>
          </a:prstGeom>
          <a:noFill/>
        </p:spPr>
        <p:txBody>
          <a:bodyPr wrap="square" rtlCol="0">
            <a:spAutoFit/>
          </a:bodyPr>
          <a:lstStyle/>
          <a:p>
            <a:r>
              <a:rPr lang="sv-SE" dirty="0" smtClean="0">
                <a:solidFill>
                  <a:schemeClr val="accent2">
                    <a:lumMod val="75000"/>
                  </a:schemeClr>
                </a:solidFill>
              </a:rPr>
              <a:t>Large </a:t>
            </a:r>
            <a:r>
              <a:rPr lang="sv-SE" dirty="0" smtClean="0">
                <a:solidFill>
                  <a:schemeClr val="accent2">
                    <a:lumMod val="75000"/>
                  </a:schemeClr>
                </a:solidFill>
              </a:rPr>
              <a:t>–scale factors</a:t>
            </a:r>
            <a:endParaRPr lang="en-US" dirty="0">
              <a:solidFill>
                <a:schemeClr val="accent2">
                  <a:lumMod val="75000"/>
                </a:schemeClr>
              </a:solidFill>
            </a:endParaRPr>
          </a:p>
        </p:txBody>
      </p:sp>
      <p:sp>
        <p:nvSpPr>
          <p:cNvPr id="51" name="TextBox 50"/>
          <p:cNvSpPr txBox="1"/>
          <p:nvPr/>
        </p:nvSpPr>
        <p:spPr>
          <a:xfrm>
            <a:off x="298957" y="6392292"/>
            <a:ext cx="2262877" cy="369332"/>
          </a:xfrm>
          <a:prstGeom prst="rect">
            <a:avLst/>
          </a:prstGeom>
          <a:noFill/>
        </p:spPr>
        <p:txBody>
          <a:bodyPr wrap="square" rtlCol="0">
            <a:spAutoFit/>
          </a:bodyPr>
          <a:lstStyle/>
          <a:p>
            <a:r>
              <a:rPr lang="sv-SE" dirty="0" smtClean="0">
                <a:solidFill>
                  <a:schemeClr val="accent6">
                    <a:lumMod val="75000"/>
                  </a:schemeClr>
                </a:solidFill>
              </a:rPr>
              <a:t>Small-scale factors</a:t>
            </a:r>
            <a:endParaRPr lang="en-US" dirty="0">
              <a:solidFill>
                <a:schemeClr val="accent6">
                  <a:lumMod val="75000"/>
                </a:schemeClr>
              </a:solidFill>
            </a:endParaRPr>
          </a:p>
        </p:txBody>
      </p:sp>
      <p:sp>
        <p:nvSpPr>
          <p:cNvPr id="52" name="TextBox 51"/>
          <p:cNvSpPr txBox="1"/>
          <p:nvPr/>
        </p:nvSpPr>
        <p:spPr>
          <a:xfrm>
            <a:off x="5752392" y="108982"/>
            <a:ext cx="2262877" cy="369332"/>
          </a:xfrm>
          <a:prstGeom prst="rect">
            <a:avLst/>
          </a:prstGeom>
          <a:noFill/>
        </p:spPr>
        <p:txBody>
          <a:bodyPr wrap="square" rtlCol="0">
            <a:spAutoFit/>
          </a:bodyPr>
          <a:lstStyle/>
          <a:p>
            <a:r>
              <a:rPr lang="sv-SE" dirty="0" smtClean="0">
                <a:solidFill>
                  <a:schemeClr val="accent1">
                    <a:lumMod val="75000"/>
                  </a:schemeClr>
                </a:solidFill>
              </a:rPr>
              <a:t>Temporal variability</a:t>
            </a:r>
            <a:endParaRPr lang="en-US" dirty="0">
              <a:solidFill>
                <a:schemeClr val="accent1">
                  <a:lumMod val="75000"/>
                </a:schemeClr>
              </a:solidFill>
            </a:endParaRPr>
          </a:p>
        </p:txBody>
      </p:sp>
      <p:sp>
        <p:nvSpPr>
          <p:cNvPr id="22" name="TextBox 21"/>
          <p:cNvSpPr txBox="1"/>
          <p:nvPr/>
        </p:nvSpPr>
        <p:spPr>
          <a:xfrm>
            <a:off x="1862928" y="5176184"/>
            <a:ext cx="1688940" cy="369332"/>
          </a:xfrm>
          <a:prstGeom prst="rect">
            <a:avLst/>
          </a:prstGeom>
          <a:noFill/>
        </p:spPr>
        <p:txBody>
          <a:bodyPr wrap="square" rtlCol="0">
            <a:spAutoFit/>
          </a:bodyPr>
          <a:lstStyle/>
          <a:p>
            <a:r>
              <a:rPr lang="sv-SE" i="1" dirty="0"/>
              <a:t>Avg </a:t>
            </a:r>
            <a:r>
              <a:rPr lang="sv-SE" i="1" dirty="0" smtClean="0"/>
              <a:t>depth</a:t>
            </a:r>
            <a:endParaRPr lang="sv-SE" dirty="0">
              <a:solidFill>
                <a:srgbClr val="FF0000"/>
              </a:solidFill>
            </a:endParaRPr>
          </a:p>
        </p:txBody>
      </p:sp>
      <p:sp>
        <p:nvSpPr>
          <p:cNvPr id="55" name="TextBox 54"/>
          <p:cNvSpPr txBox="1"/>
          <p:nvPr/>
        </p:nvSpPr>
        <p:spPr>
          <a:xfrm>
            <a:off x="9212585" y="6390181"/>
            <a:ext cx="2262877" cy="369332"/>
          </a:xfrm>
          <a:prstGeom prst="rect">
            <a:avLst/>
          </a:prstGeom>
          <a:noFill/>
        </p:spPr>
        <p:txBody>
          <a:bodyPr wrap="square" rtlCol="0">
            <a:spAutoFit/>
          </a:bodyPr>
          <a:lstStyle/>
          <a:p>
            <a:r>
              <a:rPr lang="sv-SE" dirty="0" smtClean="0">
                <a:solidFill>
                  <a:srgbClr val="CC0099"/>
                </a:solidFill>
              </a:rPr>
              <a:t>Biotic interactions </a:t>
            </a:r>
            <a:endParaRPr lang="en-US" dirty="0">
              <a:solidFill>
                <a:srgbClr val="CC0099"/>
              </a:solidFill>
            </a:endParaRPr>
          </a:p>
        </p:txBody>
      </p:sp>
      <p:cxnSp>
        <p:nvCxnSpPr>
          <p:cNvPr id="37" name="Straight Arrow Connector 36"/>
          <p:cNvCxnSpPr/>
          <p:nvPr/>
        </p:nvCxnSpPr>
        <p:spPr>
          <a:xfrm flipV="1">
            <a:off x="3072723" y="3640618"/>
            <a:ext cx="6635722" cy="14443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72723" y="3575665"/>
            <a:ext cx="3423799" cy="14874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289133" y="4452695"/>
            <a:ext cx="1633322" cy="369332"/>
          </a:xfrm>
          <a:prstGeom prst="rect">
            <a:avLst/>
          </a:prstGeom>
          <a:noFill/>
        </p:spPr>
        <p:txBody>
          <a:bodyPr wrap="square" rtlCol="0">
            <a:spAutoFit/>
          </a:bodyPr>
          <a:lstStyle/>
          <a:p>
            <a:r>
              <a:rPr lang="sv-SE" dirty="0" smtClean="0"/>
              <a:t>-0.30</a:t>
            </a:r>
            <a:r>
              <a:rPr lang="sv-SE" dirty="0" smtClean="0">
                <a:solidFill>
                  <a:srgbClr val="00B050"/>
                </a:solidFill>
              </a:rPr>
              <a:t>/-0.14</a:t>
            </a:r>
            <a:endParaRPr lang="en-US" dirty="0">
              <a:solidFill>
                <a:srgbClr val="00B050"/>
              </a:solidFill>
            </a:endParaRPr>
          </a:p>
        </p:txBody>
      </p:sp>
      <p:sp>
        <p:nvSpPr>
          <p:cNvPr id="61" name="TextBox 60"/>
          <p:cNvSpPr txBox="1"/>
          <p:nvPr/>
        </p:nvSpPr>
        <p:spPr>
          <a:xfrm>
            <a:off x="3412404" y="4460351"/>
            <a:ext cx="1633322" cy="369332"/>
          </a:xfrm>
          <a:prstGeom prst="rect">
            <a:avLst/>
          </a:prstGeom>
          <a:noFill/>
        </p:spPr>
        <p:txBody>
          <a:bodyPr wrap="square" rtlCol="0">
            <a:spAutoFit/>
          </a:bodyPr>
          <a:lstStyle/>
          <a:p>
            <a:r>
              <a:rPr lang="sv-SE" dirty="0" smtClean="0"/>
              <a:t>-0.10</a:t>
            </a:r>
            <a:r>
              <a:rPr lang="sv-SE" dirty="0" smtClean="0">
                <a:solidFill>
                  <a:srgbClr val="00B050"/>
                </a:solidFill>
              </a:rPr>
              <a:t>/-0.06</a:t>
            </a:r>
            <a:endParaRPr lang="en-US" dirty="0">
              <a:solidFill>
                <a:srgbClr val="00B050"/>
              </a:solidFill>
            </a:endParaRPr>
          </a:p>
        </p:txBody>
      </p:sp>
      <p:sp>
        <p:nvSpPr>
          <p:cNvPr id="63" name="TextBox 62"/>
          <p:cNvSpPr txBox="1"/>
          <p:nvPr/>
        </p:nvSpPr>
        <p:spPr>
          <a:xfrm>
            <a:off x="7928367" y="3064586"/>
            <a:ext cx="1633322" cy="369332"/>
          </a:xfrm>
          <a:prstGeom prst="rect">
            <a:avLst/>
          </a:prstGeom>
          <a:noFill/>
        </p:spPr>
        <p:txBody>
          <a:bodyPr wrap="square" rtlCol="0">
            <a:spAutoFit/>
          </a:bodyPr>
          <a:lstStyle/>
          <a:p>
            <a:r>
              <a:rPr lang="sv-SE" dirty="0" smtClean="0"/>
              <a:t>0.06</a:t>
            </a:r>
            <a:r>
              <a:rPr lang="sv-SE" dirty="0" smtClean="0">
                <a:solidFill>
                  <a:srgbClr val="00B050"/>
                </a:solidFill>
              </a:rPr>
              <a:t>/0.05</a:t>
            </a:r>
            <a:endParaRPr lang="en-US" dirty="0">
              <a:solidFill>
                <a:srgbClr val="00B050"/>
              </a:solidFill>
            </a:endParaRPr>
          </a:p>
        </p:txBody>
      </p:sp>
      <p:sp>
        <p:nvSpPr>
          <p:cNvPr id="47" name="TextBox 46"/>
          <p:cNvSpPr txBox="1"/>
          <p:nvPr/>
        </p:nvSpPr>
        <p:spPr>
          <a:xfrm>
            <a:off x="9086600" y="108982"/>
            <a:ext cx="2960855" cy="1169551"/>
          </a:xfrm>
          <a:prstGeom prst="rect">
            <a:avLst/>
          </a:prstGeom>
          <a:noFill/>
        </p:spPr>
        <p:txBody>
          <a:bodyPr wrap="square" rtlCol="0">
            <a:spAutoFit/>
          </a:bodyPr>
          <a:lstStyle/>
          <a:p>
            <a:r>
              <a:rPr lang="sv-SE" sz="1400" dirty="0" smtClean="0"/>
              <a:t>Standardized coefficients: v</a:t>
            </a:r>
            <a:r>
              <a:rPr lang="en-US" sz="1400" dirty="0" err="1" smtClean="0"/>
              <a:t>ariables</a:t>
            </a:r>
            <a:r>
              <a:rPr lang="en-US" sz="1400" dirty="0" smtClean="0"/>
              <a:t> </a:t>
            </a:r>
            <a:r>
              <a:rPr lang="en-US" sz="1400" dirty="0"/>
              <a:t>are scaled by subtracting the minimum and dividing by the difference of the </a:t>
            </a:r>
            <a:r>
              <a:rPr lang="en-US" sz="1400" dirty="0" smtClean="0"/>
              <a:t>range </a:t>
            </a:r>
            <a:r>
              <a:rPr lang="sv-SE" sz="1400" dirty="0" smtClean="0"/>
              <a:t>(</a:t>
            </a:r>
            <a:r>
              <a:rPr lang="sv-SE" sz="1400" dirty="0"/>
              <a:t>black</a:t>
            </a:r>
            <a:r>
              <a:rPr lang="sv-SE" sz="1400" dirty="0" smtClean="0"/>
              <a:t>), or by mean and variance (green).</a:t>
            </a:r>
            <a:endParaRPr lang="en-US" sz="1400" dirty="0"/>
          </a:p>
        </p:txBody>
      </p:sp>
      <p:cxnSp>
        <p:nvCxnSpPr>
          <p:cNvPr id="70" name="Straight Arrow Connector 69"/>
          <p:cNvCxnSpPr/>
          <p:nvPr/>
        </p:nvCxnSpPr>
        <p:spPr>
          <a:xfrm flipV="1">
            <a:off x="3060644" y="3455769"/>
            <a:ext cx="3435878" cy="10381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45046" y="3665595"/>
            <a:ext cx="1633322" cy="369332"/>
          </a:xfrm>
          <a:prstGeom prst="rect">
            <a:avLst/>
          </a:prstGeom>
          <a:noFill/>
        </p:spPr>
        <p:txBody>
          <a:bodyPr wrap="square" rtlCol="0">
            <a:spAutoFit/>
          </a:bodyPr>
          <a:lstStyle/>
          <a:p>
            <a:r>
              <a:rPr lang="sv-SE" dirty="0" smtClean="0"/>
              <a:t>-0.41</a:t>
            </a:r>
            <a:r>
              <a:rPr lang="sv-SE" dirty="0" smtClean="0">
                <a:solidFill>
                  <a:srgbClr val="00B050"/>
                </a:solidFill>
              </a:rPr>
              <a:t>/-0.20</a:t>
            </a:r>
            <a:endParaRPr lang="en-US" dirty="0">
              <a:solidFill>
                <a:srgbClr val="00B050"/>
              </a:solidFill>
            </a:endParaRPr>
          </a:p>
        </p:txBody>
      </p:sp>
      <p:cxnSp>
        <p:nvCxnSpPr>
          <p:cNvPr id="76" name="Straight Arrow Connector 75"/>
          <p:cNvCxnSpPr/>
          <p:nvPr/>
        </p:nvCxnSpPr>
        <p:spPr>
          <a:xfrm flipV="1">
            <a:off x="3072723" y="3596382"/>
            <a:ext cx="6488966" cy="9114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5639910" y="3887353"/>
            <a:ext cx="1633322" cy="369332"/>
          </a:xfrm>
          <a:prstGeom prst="rect">
            <a:avLst/>
          </a:prstGeom>
          <a:noFill/>
        </p:spPr>
        <p:txBody>
          <a:bodyPr wrap="square" rtlCol="0">
            <a:spAutoFit/>
          </a:bodyPr>
          <a:lstStyle/>
          <a:p>
            <a:r>
              <a:rPr lang="sv-SE" dirty="0" smtClean="0"/>
              <a:t>-0.48</a:t>
            </a:r>
            <a:r>
              <a:rPr lang="sv-SE" dirty="0" smtClean="0">
                <a:solidFill>
                  <a:srgbClr val="00B050"/>
                </a:solidFill>
              </a:rPr>
              <a:t>/-0.17</a:t>
            </a:r>
            <a:endParaRPr lang="en-US" dirty="0">
              <a:solidFill>
                <a:srgbClr val="00B050"/>
              </a:solidFill>
            </a:endParaRPr>
          </a:p>
        </p:txBody>
      </p:sp>
      <p:cxnSp>
        <p:nvCxnSpPr>
          <p:cNvPr id="84" name="Straight Arrow Connector 83"/>
          <p:cNvCxnSpPr/>
          <p:nvPr/>
        </p:nvCxnSpPr>
        <p:spPr>
          <a:xfrm>
            <a:off x="7644809" y="1124645"/>
            <a:ext cx="2594344" cy="19399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8877345" y="1802227"/>
            <a:ext cx="1633322" cy="369332"/>
          </a:xfrm>
          <a:prstGeom prst="rect">
            <a:avLst/>
          </a:prstGeom>
          <a:noFill/>
        </p:spPr>
        <p:txBody>
          <a:bodyPr wrap="square" rtlCol="0">
            <a:spAutoFit/>
          </a:bodyPr>
          <a:lstStyle/>
          <a:p>
            <a:r>
              <a:rPr lang="sv-SE" dirty="0" smtClean="0"/>
              <a:t>-0.07</a:t>
            </a:r>
            <a:r>
              <a:rPr lang="sv-SE" dirty="0" smtClean="0">
                <a:solidFill>
                  <a:srgbClr val="00B050"/>
                </a:solidFill>
              </a:rPr>
              <a:t>/-0.06</a:t>
            </a:r>
            <a:endParaRPr lang="en-US" dirty="0">
              <a:solidFill>
                <a:srgbClr val="00B050"/>
              </a:solidFill>
            </a:endParaRPr>
          </a:p>
        </p:txBody>
      </p:sp>
      <p:cxnSp>
        <p:nvCxnSpPr>
          <p:cNvPr id="87" name="Straight Arrow Connector 86"/>
          <p:cNvCxnSpPr/>
          <p:nvPr/>
        </p:nvCxnSpPr>
        <p:spPr>
          <a:xfrm>
            <a:off x="4784622" y="1121752"/>
            <a:ext cx="5209983" cy="2056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5679861" y="1690164"/>
            <a:ext cx="1633322" cy="369332"/>
          </a:xfrm>
          <a:prstGeom prst="rect">
            <a:avLst/>
          </a:prstGeom>
          <a:noFill/>
        </p:spPr>
        <p:txBody>
          <a:bodyPr wrap="square" rtlCol="0">
            <a:spAutoFit/>
          </a:bodyPr>
          <a:lstStyle/>
          <a:p>
            <a:r>
              <a:rPr lang="sv-SE" dirty="0" smtClean="0"/>
              <a:t>0.17</a:t>
            </a:r>
            <a:r>
              <a:rPr lang="sv-SE" dirty="0" smtClean="0">
                <a:solidFill>
                  <a:srgbClr val="00B050"/>
                </a:solidFill>
              </a:rPr>
              <a:t>/0.13</a:t>
            </a:r>
            <a:endParaRPr lang="en-US" dirty="0">
              <a:solidFill>
                <a:srgbClr val="00B050"/>
              </a:solidFill>
            </a:endParaRPr>
          </a:p>
        </p:txBody>
      </p:sp>
      <p:cxnSp>
        <p:nvCxnSpPr>
          <p:cNvPr id="90" name="Straight Arrow Connector 89"/>
          <p:cNvCxnSpPr/>
          <p:nvPr/>
        </p:nvCxnSpPr>
        <p:spPr>
          <a:xfrm flipV="1">
            <a:off x="4284921" y="3739757"/>
            <a:ext cx="5568068" cy="2303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4469451" y="5372905"/>
            <a:ext cx="1633322" cy="369332"/>
          </a:xfrm>
          <a:prstGeom prst="rect">
            <a:avLst/>
          </a:prstGeom>
          <a:noFill/>
        </p:spPr>
        <p:txBody>
          <a:bodyPr wrap="square" rtlCol="0">
            <a:spAutoFit/>
          </a:bodyPr>
          <a:lstStyle/>
          <a:p>
            <a:r>
              <a:rPr lang="sv-SE" dirty="0" smtClean="0"/>
              <a:t>0.06</a:t>
            </a:r>
            <a:r>
              <a:rPr lang="sv-SE" dirty="0" smtClean="0">
                <a:solidFill>
                  <a:srgbClr val="00B050"/>
                </a:solidFill>
              </a:rPr>
              <a:t>/0.06</a:t>
            </a:r>
            <a:endParaRPr lang="en-US" dirty="0">
              <a:solidFill>
                <a:srgbClr val="00B050"/>
              </a:solidFill>
            </a:endParaRPr>
          </a:p>
        </p:txBody>
      </p:sp>
      <p:sp>
        <p:nvSpPr>
          <p:cNvPr id="92" name="TextBox 91"/>
          <p:cNvSpPr txBox="1"/>
          <p:nvPr/>
        </p:nvSpPr>
        <p:spPr>
          <a:xfrm>
            <a:off x="9825601" y="4686525"/>
            <a:ext cx="1633322" cy="369332"/>
          </a:xfrm>
          <a:prstGeom prst="rect">
            <a:avLst/>
          </a:prstGeom>
          <a:noFill/>
        </p:spPr>
        <p:txBody>
          <a:bodyPr wrap="square" rtlCol="0">
            <a:spAutoFit/>
          </a:bodyPr>
          <a:lstStyle/>
          <a:p>
            <a:r>
              <a:rPr lang="sv-SE" dirty="0" smtClean="0"/>
              <a:t>-0.11</a:t>
            </a:r>
            <a:r>
              <a:rPr lang="sv-SE" dirty="0" smtClean="0">
                <a:solidFill>
                  <a:srgbClr val="00B050"/>
                </a:solidFill>
              </a:rPr>
              <a:t>/-0.03</a:t>
            </a:r>
            <a:endParaRPr lang="en-US" dirty="0">
              <a:solidFill>
                <a:srgbClr val="00B050"/>
              </a:solidFill>
            </a:endParaRPr>
          </a:p>
        </p:txBody>
      </p:sp>
      <p:cxnSp>
        <p:nvCxnSpPr>
          <p:cNvPr id="94" name="Straight Arrow Connector 93"/>
          <p:cNvCxnSpPr/>
          <p:nvPr/>
        </p:nvCxnSpPr>
        <p:spPr>
          <a:xfrm flipV="1">
            <a:off x="11022494" y="3770246"/>
            <a:ext cx="0" cy="19069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3712063" y="1964375"/>
            <a:ext cx="6082219" cy="12100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4412502" y="2150215"/>
            <a:ext cx="1633322" cy="369332"/>
          </a:xfrm>
          <a:prstGeom prst="rect">
            <a:avLst/>
          </a:prstGeom>
          <a:noFill/>
        </p:spPr>
        <p:txBody>
          <a:bodyPr wrap="square" rtlCol="0">
            <a:spAutoFit/>
          </a:bodyPr>
          <a:lstStyle/>
          <a:p>
            <a:r>
              <a:rPr lang="sv-SE" dirty="0" smtClean="0"/>
              <a:t>-0.11</a:t>
            </a:r>
            <a:r>
              <a:rPr lang="sv-SE" dirty="0" smtClean="0">
                <a:solidFill>
                  <a:srgbClr val="00B050"/>
                </a:solidFill>
              </a:rPr>
              <a:t>/-0.09</a:t>
            </a:r>
            <a:endParaRPr lang="en-US" dirty="0">
              <a:solidFill>
                <a:srgbClr val="00B050"/>
              </a:solidFill>
            </a:endParaRPr>
          </a:p>
        </p:txBody>
      </p:sp>
      <p:cxnSp>
        <p:nvCxnSpPr>
          <p:cNvPr id="102" name="Straight Arrow Connector 101"/>
          <p:cNvCxnSpPr/>
          <p:nvPr/>
        </p:nvCxnSpPr>
        <p:spPr>
          <a:xfrm>
            <a:off x="4753936" y="1169795"/>
            <a:ext cx="1915602" cy="20800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301661" y="1465561"/>
            <a:ext cx="1633322" cy="369332"/>
          </a:xfrm>
          <a:prstGeom prst="rect">
            <a:avLst/>
          </a:prstGeom>
          <a:noFill/>
        </p:spPr>
        <p:txBody>
          <a:bodyPr wrap="square" rtlCol="0">
            <a:spAutoFit/>
          </a:bodyPr>
          <a:lstStyle/>
          <a:p>
            <a:r>
              <a:rPr lang="sv-SE" dirty="0" smtClean="0"/>
              <a:t>-0.14</a:t>
            </a:r>
            <a:r>
              <a:rPr lang="sv-SE" dirty="0" smtClean="0">
                <a:solidFill>
                  <a:srgbClr val="00B050"/>
                </a:solidFill>
              </a:rPr>
              <a:t>/-0.18</a:t>
            </a:r>
            <a:endParaRPr lang="en-US" dirty="0">
              <a:solidFill>
                <a:srgbClr val="00B050"/>
              </a:solidFill>
            </a:endParaRPr>
          </a:p>
        </p:txBody>
      </p:sp>
      <p:cxnSp>
        <p:nvCxnSpPr>
          <p:cNvPr id="105" name="Straight Arrow Connector 104"/>
          <p:cNvCxnSpPr>
            <a:stCxn id="13" idx="0"/>
          </p:cNvCxnSpPr>
          <p:nvPr/>
        </p:nvCxnSpPr>
        <p:spPr>
          <a:xfrm flipH="1" flipV="1">
            <a:off x="6904299" y="3686678"/>
            <a:ext cx="836" cy="2175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6904299" y="5249635"/>
            <a:ext cx="1633322" cy="369332"/>
          </a:xfrm>
          <a:prstGeom prst="rect">
            <a:avLst/>
          </a:prstGeom>
          <a:noFill/>
        </p:spPr>
        <p:txBody>
          <a:bodyPr wrap="square" rtlCol="0">
            <a:spAutoFit/>
          </a:bodyPr>
          <a:lstStyle/>
          <a:p>
            <a:r>
              <a:rPr lang="sv-SE" dirty="0" smtClean="0"/>
              <a:t>0.06</a:t>
            </a:r>
            <a:r>
              <a:rPr lang="sv-SE" dirty="0" smtClean="0">
                <a:solidFill>
                  <a:srgbClr val="00B050"/>
                </a:solidFill>
              </a:rPr>
              <a:t>/0.08</a:t>
            </a:r>
            <a:endParaRPr lang="en-US" dirty="0">
              <a:solidFill>
                <a:srgbClr val="00B050"/>
              </a:solidFill>
            </a:endParaRPr>
          </a:p>
        </p:txBody>
      </p:sp>
      <p:cxnSp>
        <p:nvCxnSpPr>
          <p:cNvPr id="108" name="Straight Arrow Connector 107"/>
          <p:cNvCxnSpPr/>
          <p:nvPr/>
        </p:nvCxnSpPr>
        <p:spPr>
          <a:xfrm>
            <a:off x="3712063" y="1985978"/>
            <a:ext cx="2784459" cy="1347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4371004" y="2597823"/>
            <a:ext cx="1633322" cy="369332"/>
          </a:xfrm>
          <a:prstGeom prst="rect">
            <a:avLst/>
          </a:prstGeom>
          <a:noFill/>
        </p:spPr>
        <p:txBody>
          <a:bodyPr wrap="square" rtlCol="0">
            <a:spAutoFit/>
          </a:bodyPr>
          <a:lstStyle/>
          <a:p>
            <a:r>
              <a:rPr lang="sv-SE" dirty="0" smtClean="0"/>
              <a:t>-0.13</a:t>
            </a:r>
            <a:r>
              <a:rPr lang="sv-SE" dirty="0" smtClean="0">
                <a:solidFill>
                  <a:srgbClr val="00B050"/>
                </a:solidFill>
              </a:rPr>
              <a:t>/-0.12</a:t>
            </a:r>
            <a:endParaRPr lang="en-US" dirty="0">
              <a:solidFill>
                <a:srgbClr val="00B050"/>
              </a:solidFill>
            </a:endParaRPr>
          </a:p>
        </p:txBody>
      </p:sp>
      <p:cxnSp>
        <p:nvCxnSpPr>
          <p:cNvPr id="111" name="Straight Arrow Connector 110"/>
          <p:cNvCxnSpPr/>
          <p:nvPr/>
        </p:nvCxnSpPr>
        <p:spPr>
          <a:xfrm>
            <a:off x="6903103" y="1248542"/>
            <a:ext cx="19352" cy="19102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6441787" y="1382319"/>
            <a:ext cx="1633322" cy="369332"/>
          </a:xfrm>
          <a:prstGeom prst="rect">
            <a:avLst/>
          </a:prstGeom>
          <a:noFill/>
        </p:spPr>
        <p:txBody>
          <a:bodyPr wrap="square" rtlCol="0">
            <a:spAutoFit/>
          </a:bodyPr>
          <a:lstStyle/>
          <a:p>
            <a:r>
              <a:rPr lang="sv-SE" dirty="0" smtClean="0"/>
              <a:t>-0.01</a:t>
            </a:r>
            <a:r>
              <a:rPr lang="sv-SE" dirty="0" smtClean="0">
                <a:solidFill>
                  <a:srgbClr val="00B050"/>
                </a:solidFill>
              </a:rPr>
              <a:t>/-0.02</a:t>
            </a:r>
            <a:endParaRPr lang="en-US" dirty="0">
              <a:solidFill>
                <a:srgbClr val="00B050"/>
              </a:solidFill>
            </a:endParaRPr>
          </a:p>
        </p:txBody>
      </p:sp>
    </p:spTree>
    <p:extLst>
      <p:ext uri="{BB962C8B-B14F-4D97-AF65-F5344CB8AC3E}">
        <p14:creationId xmlns:p14="http://schemas.microsoft.com/office/powerpoint/2010/main" val="3129112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11973" y="0"/>
            <a:ext cx="3732028" cy="369332"/>
          </a:xfrm>
          <a:prstGeom prst="rect">
            <a:avLst/>
          </a:prstGeom>
          <a:noFill/>
        </p:spPr>
        <p:txBody>
          <a:bodyPr wrap="square" rtlCol="0">
            <a:spAutoFit/>
          </a:bodyPr>
          <a:lstStyle/>
          <a:p>
            <a:r>
              <a:rPr lang="sv-SE" dirty="0" smtClean="0"/>
              <a:t>Partial regression plots for öring:</a:t>
            </a:r>
            <a:endParaRPr lang="en-US" dirty="0"/>
          </a:p>
        </p:txBody>
      </p:sp>
      <p:sp>
        <p:nvSpPr>
          <p:cNvPr id="3" name="TextBox 2"/>
          <p:cNvSpPr txBox="1"/>
          <p:nvPr/>
        </p:nvSpPr>
        <p:spPr>
          <a:xfrm>
            <a:off x="44604" y="0"/>
            <a:ext cx="4632424" cy="369332"/>
          </a:xfrm>
          <a:prstGeom prst="rect">
            <a:avLst/>
          </a:prstGeom>
          <a:noFill/>
        </p:spPr>
        <p:txBody>
          <a:bodyPr wrap="square" rtlCol="0">
            <a:spAutoFit/>
          </a:bodyPr>
          <a:lstStyle/>
          <a:p>
            <a:r>
              <a:rPr lang="sv-SE" dirty="0" smtClean="0"/>
              <a:t>1) FULL DATASET WITHOUT Nas (n=5263)</a:t>
            </a:r>
            <a:endParaRPr lang="en-US" dirty="0"/>
          </a:p>
        </p:txBody>
      </p:sp>
      <p:pic>
        <p:nvPicPr>
          <p:cNvPr id="4" name="Picture 3"/>
          <p:cNvPicPr>
            <a:picLocks noChangeAspect="1"/>
          </p:cNvPicPr>
          <p:nvPr/>
        </p:nvPicPr>
        <p:blipFill>
          <a:blip r:embed="rId2"/>
          <a:stretch>
            <a:fillRect/>
          </a:stretch>
        </p:blipFill>
        <p:spPr>
          <a:xfrm>
            <a:off x="321432" y="259895"/>
            <a:ext cx="3853385" cy="3349134"/>
          </a:xfrm>
          <a:prstGeom prst="rect">
            <a:avLst/>
          </a:prstGeom>
        </p:spPr>
      </p:pic>
      <p:pic>
        <p:nvPicPr>
          <p:cNvPr id="5" name="Picture 4"/>
          <p:cNvPicPr>
            <a:picLocks noChangeAspect="1"/>
          </p:cNvPicPr>
          <p:nvPr/>
        </p:nvPicPr>
        <p:blipFill>
          <a:blip r:embed="rId3"/>
          <a:stretch>
            <a:fillRect/>
          </a:stretch>
        </p:blipFill>
        <p:spPr>
          <a:xfrm>
            <a:off x="4077176" y="290623"/>
            <a:ext cx="3873236" cy="3366387"/>
          </a:xfrm>
          <a:prstGeom prst="rect">
            <a:avLst/>
          </a:prstGeom>
        </p:spPr>
      </p:pic>
      <p:pic>
        <p:nvPicPr>
          <p:cNvPr id="6" name="Picture 5"/>
          <p:cNvPicPr>
            <a:picLocks noChangeAspect="1"/>
          </p:cNvPicPr>
          <p:nvPr/>
        </p:nvPicPr>
        <p:blipFill>
          <a:blip r:embed="rId4"/>
          <a:stretch>
            <a:fillRect/>
          </a:stretch>
        </p:blipFill>
        <p:spPr>
          <a:xfrm>
            <a:off x="8295219" y="478306"/>
            <a:ext cx="3657295" cy="3178704"/>
          </a:xfrm>
          <a:prstGeom prst="rect">
            <a:avLst/>
          </a:prstGeom>
        </p:spPr>
      </p:pic>
      <p:pic>
        <p:nvPicPr>
          <p:cNvPr id="7" name="Picture 6"/>
          <p:cNvPicPr>
            <a:picLocks noChangeAspect="1"/>
          </p:cNvPicPr>
          <p:nvPr/>
        </p:nvPicPr>
        <p:blipFill>
          <a:blip r:embed="rId5"/>
          <a:stretch>
            <a:fillRect/>
          </a:stretch>
        </p:blipFill>
        <p:spPr>
          <a:xfrm>
            <a:off x="521029" y="3795058"/>
            <a:ext cx="3398857" cy="2954085"/>
          </a:xfrm>
          <a:prstGeom prst="rect">
            <a:avLst/>
          </a:prstGeom>
        </p:spPr>
      </p:pic>
      <p:pic>
        <p:nvPicPr>
          <p:cNvPr id="8" name="Picture 7"/>
          <p:cNvPicPr>
            <a:picLocks noChangeAspect="1"/>
          </p:cNvPicPr>
          <p:nvPr/>
        </p:nvPicPr>
        <p:blipFill>
          <a:blip r:embed="rId6"/>
          <a:stretch>
            <a:fillRect/>
          </a:stretch>
        </p:blipFill>
        <p:spPr>
          <a:xfrm>
            <a:off x="4106938" y="3578300"/>
            <a:ext cx="3773498" cy="3279700"/>
          </a:xfrm>
          <a:prstGeom prst="rect">
            <a:avLst/>
          </a:prstGeom>
        </p:spPr>
      </p:pic>
      <p:pic>
        <p:nvPicPr>
          <p:cNvPr id="9" name="Picture 8"/>
          <p:cNvPicPr>
            <a:picLocks noChangeAspect="1"/>
          </p:cNvPicPr>
          <p:nvPr/>
        </p:nvPicPr>
        <p:blipFill>
          <a:blip r:embed="rId7"/>
          <a:stretch>
            <a:fillRect/>
          </a:stretch>
        </p:blipFill>
        <p:spPr>
          <a:xfrm>
            <a:off x="8295219" y="3993443"/>
            <a:ext cx="3091238" cy="2686721"/>
          </a:xfrm>
          <a:prstGeom prst="rect">
            <a:avLst/>
          </a:prstGeom>
        </p:spPr>
      </p:pic>
      <p:pic>
        <p:nvPicPr>
          <p:cNvPr id="10" name="Picture 9"/>
          <p:cNvPicPr>
            <a:picLocks noChangeAspect="1"/>
          </p:cNvPicPr>
          <p:nvPr/>
        </p:nvPicPr>
        <p:blipFill>
          <a:blip r:embed="rId8"/>
          <a:stretch>
            <a:fillRect/>
          </a:stretch>
        </p:blipFill>
        <p:spPr>
          <a:xfrm>
            <a:off x="11386457" y="3483428"/>
            <a:ext cx="3415020" cy="2968133"/>
          </a:xfrm>
          <a:prstGeom prst="rect">
            <a:avLst/>
          </a:prstGeom>
        </p:spPr>
      </p:pic>
    </p:spTree>
    <p:extLst>
      <p:ext uri="{BB962C8B-B14F-4D97-AF65-F5344CB8AC3E}">
        <p14:creationId xmlns:p14="http://schemas.microsoft.com/office/powerpoint/2010/main" val="442554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3342" y="221745"/>
            <a:ext cx="1606379" cy="369332"/>
          </a:xfrm>
          <a:prstGeom prst="rect">
            <a:avLst/>
          </a:prstGeom>
          <a:noFill/>
        </p:spPr>
        <p:txBody>
          <a:bodyPr wrap="square" rtlCol="0">
            <a:spAutoFit/>
          </a:bodyPr>
          <a:lstStyle/>
          <a:p>
            <a:pPr algn="ctr"/>
            <a:r>
              <a:rPr lang="sv-SE" dirty="0" smtClean="0"/>
              <a:t>Catchment</a:t>
            </a:r>
            <a:endParaRPr lang="en-US" dirty="0"/>
          </a:p>
        </p:txBody>
      </p:sp>
      <p:sp>
        <p:nvSpPr>
          <p:cNvPr id="3" name="TextBox 2"/>
          <p:cNvSpPr txBox="1"/>
          <p:nvPr/>
        </p:nvSpPr>
        <p:spPr>
          <a:xfrm>
            <a:off x="182467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River1</a:t>
            </a:r>
            <a:endParaRPr lang="en-US" dirty="0"/>
          </a:p>
        </p:txBody>
      </p:sp>
      <p:sp>
        <p:nvSpPr>
          <p:cNvPr id="4" name="TextBox 3"/>
          <p:cNvSpPr txBox="1"/>
          <p:nvPr/>
        </p:nvSpPr>
        <p:spPr>
          <a:xfrm>
            <a:off x="491386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River2</a:t>
            </a:r>
            <a:endParaRPr lang="en-US" dirty="0"/>
          </a:p>
        </p:txBody>
      </p:sp>
      <p:sp>
        <p:nvSpPr>
          <p:cNvPr id="5" name="TextBox 4"/>
          <p:cNvSpPr txBox="1"/>
          <p:nvPr/>
        </p:nvSpPr>
        <p:spPr>
          <a:xfrm>
            <a:off x="8435544"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River3</a:t>
            </a:r>
            <a:endParaRPr lang="en-US" dirty="0"/>
          </a:p>
        </p:txBody>
      </p:sp>
      <p:sp>
        <p:nvSpPr>
          <p:cNvPr id="7" name="TextBox 6"/>
          <p:cNvSpPr txBox="1"/>
          <p:nvPr/>
        </p:nvSpPr>
        <p:spPr>
          <a:xfrm>
            <a:off x="481910"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Site1</a:t>
            </a:r>
            <a:endParaRPr lang="en-US" dirty="0"/>
          </a:p>
        </p:txBody>
      </p:sp>
      <p:sp>
        <p:nvSpPr>
          <p:cNvPr id="8" name="TextBox 7"/>
          <p:cNvSpPr txBox="1"/>
          <p:nvPr/>
        </p:nvSpPr>
        <p:spPr>
          <a:xfrm>
            <a:off x="2121241"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Site2</a:t>
            </a:r>
            <a:endParaRPr lang="en-US" dirty="0"/>
          </a:p>
        </p:txBody>
      </p:sp>
      <p:sp>
        <p:nvSpPr>
          <p:cNvPr id="9" name="TextBox 8"/>
          <p:cNvSpPr txBox="1"/>
          <p:nvPr/>
        </p:nvSpPr>
        <p:spPr>
          <a:xfrm>
            <a:off x="3760572"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Site3</a:t>
            </a:r>
            <a:endParaRPr lang="en-US" dirty="0"/>
          </a:p>
        </p:txBody>
      </p:sp>
      <p:sp>
        <p:nvSpPr>
          <p:cNvPr id="10" name="TextBox 9"/>
          <p:cNvSpPr txBox="1"/>
          <p:nvPr/>
        </p:nvSpPr>
        <p:spPr>
          <a:xfrm>
            <a:off x="32950" y="4102443"/>
            <a:ext cx="1186249" cy="369332"/>
          </a:xfrm>
          <a:prstGeom prst="rect">
            <a:avLst/>
          </a:prstGeom>
          <a:noFill/>
        </p:spPr>
        <p:txBody>
          <a:bodyPr wrap="square" rtlCol="0">
            <a:spAutoFit/>
          </a:bodyPr>
          <a:lstStyle/>
          <a:p>
            <a:r>
              <a:rPr lang="sv-SE" dirty="0" smtClean="0"/>
              <a:t>Lat_long1</a:t>
            </a:r>
            <a:endParaRPr lang="en-US" dirty="0"/>
          </a:p>
        </p:txBody>
      </p:sp>
      <p:sp>
        <p:nvSpPr>
          <p:cNvPr id="12" name="TextBox 11"/>
          <p:cNvSpPr txBox="1"/>
          <p:nvPr/>
        </p:nvSpPr>
        <p:spPr>
          <a:xfrm>
            <a:off x="1540473" y="4112052"/>
            <a:ext cx="1186249" cy="369332"/>
          </a:xfrm>
          <a:prstGeom prst="rect">
            <a:avLst/>
          </a:prstGeom>
          <a:noFill/>
        </p:spPr>
        <p:txBody>
          <a:bodyPr wrap="square" rtlCol="0">
            <a:spAutoFit/>
          </a:bodyPr>
          <a:lstStyle/>
          <a:p>
            <a:r>
              <a:rPr lang="sv-SE" dirty="0" smtClean="0"/>
              <a:t>Lat_long2</a:t>
            </a:r>
            <a:endParaRPr lang="en-US" dirty="0"/>
          </a:p>
        </p:txBody>
      </p:sp>
      <p:sp>
        <p:nvSpPr>
          <p:cNvPr id="13" name="TextBox 12"/>
          <p:cNvSpPr txBox="1"/>
          <p:nvPr/>
        </p:nvSpPr>
        <p:spPr>
          <a:xfrm>
            <a:off x="28500" y="5214551"/>
            <a:ext cx="1116550" cy="369332"/>
          </a:xfrm>
          <a:prstGeom prst="rect">
            <a:avLst/>
          </a:prstGeom>
          <a:noFill/>
          <a:ln>
            <a:solidFill>
              <a:srgbClr val="FF0000"/>
            </a:solidFill>
          </a:ln>
        </p:spPr>
        <p:txBody>
          <a:bodyPr wrap="square" rtlCol="0">
            <a:spAutoFit/>
          </a:bodyPr>
          <a:lstStyle/>
          <a:p>
            <a:r>
              <a:rPr lang="sv-SE" dirty="0" smtClean="0"/>
              <a:t>AVGyear1</a:t>
            </a:r>
            <a:endParaRPr lang="en-US" dirty="0"/>
          </a:p>
        </p:txBody>
      </p:sp>
      <p:sp>
        <p:nvSpPr>
          <p:cNvPr id="14" name="TextBox 13"/>
          <p:cNvSpPr txBox="1"/>
          <p:nvPr/>
        </p:nvSpPr>
        <p:spPr>
          <a:xfrm>
            <a:off x="1198527" y="5214551"/>
            <a:ext cx="1120338" cy="369332"/>
          </a:xfrm>
          <a:prstGeom prst="rect">
            <a:avLst/>
          </a:prstGeom>
          <a:noFill/>
          <a:ln>
            <a:solidFill>
              <a:srgbClr val="FF0000"/>
            </a:solidFill>
          </a:ln>
        </p:spPr>
        <p:txBody>
          <a:bodyPr wrap="square" rtlCol="0">
            <a:spAutoFit/>
          </a:bodyPr>
          <a:lstStyle/>
          <a:p>
            <a:r>
              <a:rPr lang="sv-SE" dirty="0" smtClean="0"/>
              <a:t>AVGyear2</a:t>
            </a:r>
            <a:endParaRPr lang="en-US" dirty="0"/>
          </a:p>
        </p:txBody>
      </p:sp>
      <p:sp>
        <p:nvSpPr>
          <p:cNvPr id="18" name="Rectangle 17"/>
          <p:cNvSpPr/>
          <p:nvPr/>
        </p:nvSpPr>
        <p:spPr>
          <a:xfrm>
            <a:off x="4913870" y="39827"/>
            <a:ext cx="2005914" cy="733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7" idx="2"/>
            <a:endCxn id="10" idx="0"/>
          </p:cNvCxnSpPr>
          <p:nvPr/>
        </p:nvCxnSpPr>
        <p:spPr>
          <a:xfrm flipH="1">
            <a:off x="626075" y="3311614"/>
            <a:ext cx="461316"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p:cNvCxnSpPr>
          <p:nvPr/>
        </p:nvCxnSpPr>
        <p:spPr>
          <a:xfrm>
            <a:off x="1087391" y="3311614"/>
            <a:ext cx="539577"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a:off x="626075" y="4471775"/>
            <a:ext cx="0" cy="57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p:cNvCxnSpPr>
          <p:nvPr/>
        </p:nvCxnSpPr>
        <p:spPr>
          <a:xfrm>
            <a:off x="626075" y="4471775"/>
            <a:ext cx="72493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21212" y="4102443"/>
            <a:ext cx="1186249" cy="369332"/>
          </a:xfrm>
          <a:prstGeom prst="rect">
            <a:avLst/>
          </a:prstGeom>
          <a:noFill/>
        </p:spPr>
        <p:txBody>
          <a:bodyPr wrap="square" rtlCol="0">
            <a:spAutoFit/>
          </a:bodyPr>
          <a:lstStyle/>
          <a:p>
            <a:r>
              <a:rPr lang="sv-SE" dirty="0" smtClean="0"/>
              <a:t>Lat_long1</a:t>
            </a:r>
            <a:endParaRPr lang="en-US" dirty="0"/>
          </a:p>
        </p:txBody>
      </p:sp>
      <p:sp>
        <p:nvSpPr>
          <p:cNvPr id="31" name="TextBox 30"/>
          <p:cNvSpPr txBox="1"/>
          <p:nvPr/>
        </p:nvSpPr>
        <p:spPr>
          <a:xfrm>
            <a:off x="4036544" y="5214551"/>
            <a:ext cx="1169938" cy="369332"/>
          </a:xfrm>
          <a:prstGeom prst="rect">
            <a:avLst/>
          </a:prstGeom>
          <a:noFill/>
          <a:ln>
            <a:solidFill>
              <a:srgbClr val="FF0000"/>
            </a:solidFill>
          </a:ln>
        </p:spPr>
        <p:txBody>
          <a:bodyPr wrap="square" rtlCol="0">
            <a:spAutoFit/>
          </a:bodyPr>
          <a:lstStyle/>
          <a:p>
            <a:r>
              <a:rPr lang="sv-SE" dirty="0" smtClean="0"/>
              <a:t>AVGyear1</a:t>
            </a:r>
            <a:endParaRPr lang="en-US" dirty="0"/>
          </a:p>
        </p:txBody>
      </p:sp>
      <p:cxnSp>
        <p:nvCxnSpPr>
          <p:cNvPr id="36" name="Straight Arrow Connector 35"/>
          <p:cNvCxnSpPr/>
          <p:nvPr/>
        </p:nvCxnSpPr>
        <p:spPr>
          <a:xfrm>
            <a:off x="4337219" y="4587104"/>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337219" y="3392619"/>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 idx="2"/>
            <a:endCxn id="8" idx="0"/>
          </p:cNvCxnSpPr>
          <p:nvPr/>
        </p:nvCxnSpPr>
        <p:spPr>
          <a:xfrm>
            <a:off x="2627869" y="1821597"/>
            <a:ext cx="98853"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 idx="2"/>
            <a:endCxn id="9" idx="0"/>
          </p:cNvCxnSpPr>
          <p:nvPr/>
        </p:nvCxnSpPr>
        <p:spPr>
          <a:xfrm>
            <a:off x="2627869" y="1821597"/>
            <a:ext cx="1738184"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 idx="2"/>
            <a:endCxn id="7" idx="0"/>
          </p:cNvCxnSpPr>
          <p:nvPr/>
        </p:nvCxnSpPr>
        <p:spPr>
          <a:xfrm flipH="1">
            <a:off x="1087391" y="1821597"/>
            <a:ext cx="1540478"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2"/>
          </p:cNvCxnSpPr>
          <p:nvPr/>
        </p:nvCxnSpPr>
        <p:spPr>
          <a:xfrm flipH="1">
            <a:off x="5914768" y="772995"/>
            <a:ext cx="2059" cy="67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8" idx="2"/>
            <a:endCxn id="3" idx="0"/>
          </p:cNvCxnSpPr>
          <p:nvPr/>
        </p:nvCxnSpPr>
        <p:spPr>
          <a:xfrm flipH="1">
            <a:off x="2627869" y="772995"/>
            <a:ext cx="3288958"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8" idx="2"/>
            <a:endCxn id="5" idx="0"/>
          </p:cNvCxnSpPr>
          <p:nvPr/>
        </p:nvCxnSpPr>
        <p:spPr>
          <a:xfrm>
            <a:off x="5916827" y="772995"/>
            <a:ext cx="3321907"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277753" y="5213685"/>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1,2</a:t>
            </a:r>
            <a:r>
              <a:rPr lang="sv-SE" i="1" dirty="0" smtClean="0">
                <a:solidFill>
                  <a:schemeClr val="accent6">
                    <a:lumMod val="75000"/>
                  </a:schemeClr>
                </a:solidFill>
              </a:rPr>
              <a:t>,3…15</a:t>
            </a:r>
            <a:endParaRPr lang="en-US" i="1" dirty="0">
              <a:solidFill>
                <a:schemeClr val="accent6">
                  <a:lumMod val="75000"/>
                </a:schemeClr>
              </a:solidFill>
            </a:endParaRPr>
          </a:p>
        </p:txBody>
      </p:sp>
      <p:sp>
        <p:nvSpPr>
          <p:cNvPr id="52" name="TextBox 51"/>
          <p:cNvSpPr txBox="1"/>
          <p:nvPr/>
        </p:nvSpPr>
        <p:spPr>
          <a:xfrm>
            <a:off x="2561968" y="412166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,2,3</a:t>
            </a:r>
            <a:endParaRPr lang="en-US" i="1" dirty="0">
              <a:solidFill>
                <a:schemeClr val="accent6">
                  <a:lumMod val="75000"/>
                </a:schemeClr>
              </a:solidFill>
            </a:endParaRPr>
          </a:p>
        </p:txBody>
      </p:sp>
      <p:sp>
        <p:nvSpPr>
          <p:cNvPr id="53" name="TextBox 52"/>
          <p:cNvSpPr txBox="1"/>
          <p:nvPr/>
        </p:nvSpPr>
        <p:spPr>
          <a:xfrm>
            <a:off x="5115705" y="2932673"/>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a:t>
            </a:r>
            <a:r>
              <a:rPr lang="sv-SE" b="1" i="1" dirty="0" smtClean="0">
                <a:solidFill>
                  <a:schemeClr val="accent6">
                    <a:lumMod val="75000"/>
                  </a:schemeClr>
                </a:solidFill>
              </a:rPr>
              <a:t>2,</a:t>
            </a:r>
            <a:r>
              <a:rPr lang="sv-SE" i="1" dirty="0" smtClean="0">
                <a:solidFill>
                  <a:schemeClr val="accent6">
                    <a:lumMod val="75000"/>
                  </a:schemeClr>
                </a:solidFill>
              </a:rPr>
              <a:t>3..5</a:t>
            </a:r>
            <a:endParaRPr lang="en-US" i="1" dirty="0">
              <a:solidFill>
                <a:schemeClr val="accent6">
                  <a:lumMod val="75000"/>
                </a:schemeClr>
              </a:solidFill>
            </a:endParaRPr>
          </a:p>
        </p:txBody>
      </p:sp>
      <p:sp>
        <p:nvSpPr>
          <p:cNvPr id="6" name="Rectangle 5"/>
          <p:cNvSpPr/>
          <p:nvPr/>
        </p:nvSpPr>
        <p:spPr>
          <a:xfrm>
            <a:off x="32950" y="1853350"/>
            <a:ext cx="6425516" cy="3329448"/>
          </a:xfrm>
          <a:prstGeom prst="rect">
            <a:avLst/>
          </a:prstGeom>
          <a:solidFill>
            <a:schemeClr val="accent1">
              <a:lumMod val="40000"/>
              <a:lumOff val="60000"/>
              <a:alpha val="86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3" idx="2"/>
          </p:cNvCxnSpPr>
          <p:nvPr/>
        </p:nvCxnSpPr>
        <p:spPr>
          <a:xfrm flipH="1">
            <a:off x="626075" y="1821597"/>
            <a:ext cx="2001794" cy="339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3" idx="2"/>
          </p:cNvCxnSpPr>
          <p:nvPr/>
        </p:nvCxnSpPr>
        <p:spPr>
          <a:xfrm flipH="1">
            <a:off x="1540473" y="1821597"/>
            <a:ext cx="1087396" cy="339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2"/>
          </p:cNvCxnSpPr>
          <p:nvPr/>
        </p:nvCxnSpPr>
        <p:spPr>
          <a:xfrm flipH="1">
            <a:off x="4454554" y="1821597"/>
            <a:ext cx="1262505" cy="339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066722" y="3906078"/>
            <a:ext cx="4989443" cy="646331"/>
          </a:xfrm>
          <a:prstGeom prst="rect">
            <a:avLst/>
          </a:prstGeom>
          <a:noFill/>
        </p:spPr>
        <p:txBody>
          <a:bodyPr wrap="square" rtlCol="0">
            <a:spAutoFit/>
          </a:bodyPr>
          <a:lstStyle/>
          <a:p>
            <a:r>
              <a:rPr lang="sv-SE" dirty="0" smtClean="0"/>
              <a:t>Problem: some rivers belong to more than 1 catchment: why? How many?</a:t>
            </a:r>
            <a:endParaRPr lang="sv-SE" dirty="0"/>
          </a:p>
        </p:txBody>
      </p:sp>
    </p:spTree>
    <p:extLst>
      <p:ext uri="{BB962C8B-B14F-4D97-AF65-F5344CB8AC3E}">
        <p14:creationId xmlns:p14="http://schemas.microsoft.com/office/powerpoint/2010/main" val="679713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1859" y="837573"/>
            <a:ext cx="3087839" cy="2683766"/>
          </a:xfrm>
          <a:prstGeom prst="rect">
            <a:avLst/>
          </a:prstGeom>
        </p:spPr>
      </p:pic>
      <p:sp>
        <p:nvSpPr>
          <p:cNvPr id="3" name="TextBox 2"/>
          <p:cNvSpPr txBox="1"/>
          <p:nvPr/>
        </p:nvSpPr>
        <p:spPr>
          <a:xfrm>
            <a:off x="95693" y="0"/>
            <a:ext cx="9048308" cy="369332"/>
          </a:xfrm>
          <a:prstGeom prst="rect">
            <a:avLst/>
          </a:prstGeom>
          <a:noFill/>
        </p:spPr>
        <p:txBody>
          <a:bodyPr wrap="square" rtlCol="0">
            <a:spAutoFit/>
          </a:bodyPr>
          <a:lstStyle/>
          <a:p>
            <a:r>
              <a:rPr lang="sv-SE" dirty="0" smtClean="0"/>
              <a:t>Partial regression plots for öring: using visreg instead of piecewise (I did not draw it for all)</a:t>
            </a:r>
            <a:endParaRPr lang="en-US" dirty="0"/>
          </a:p>
        </p:txBody>
      </p:sp>
      <p:pic>
        <p:nvPicPr>
          <p:cNvPr id="4" name="Picture 3"/>
          <p:cNvPicPr>
            <a:picLocks noChangeAspect="1"/>
          </p:cNvPicPr>
          <p:nvPr/>
        </p:nvPicPr>
        <p:blipFill>
          <a:blip r:embed="rId3"/>
          <a:stretch>
            <a:fillRect/>
          </a:stretch>
        </p:blipFill>
        <p:spPr>
          <a:xfrm>
            <a:off x="3425335" y="852565"/>
            <a:ext cx="3070589" cy="2668774"/>
          </a:xfrm>
          <a:prstGeom prst="rect">
            <a:avLst/>
          </a:prstGeom>
        </p:spPr>
      </p:pic>
    </p:spTree>
    <p:extLst>
      <p:ext uri="{BB962C8B-B14F-4D97-AF65-F5344CB8AC3E}">
        <p14:creationId xmlns:p14="http://schemas.microsoft.com/office/powerpoint/2010/main" val="1438110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11973" y="0"/>
            <a:ext cx="3732028" cy="369332"/>
          </a:xfrm>
          <a:prstGeom prst="rect">
            <a:avLst/>
          </a:prstGeom>
          <a:noFill/>
        </p:spPr>
        <p:txBody>
          <a:bodyPr wrap="square" rtlCol="0">
            <a:spAutoFit/>
          </a:bodyPr>
          <a:lstStyle/>
          <a:p>
            <a:r>
              <a:rPr lang="sv-SE" dirty="0" smtClean="0"/>
              <a:t>Partial regression plots for LWD:</a:t>
            </a:r>
            <a:endParaRPr lang="en-US" dirty="0"/>
          </a:p>
        </p:txBody>
      </p:sp>
      <p:sp>
        <p:nvSpPr>
          <p:cNvPr id="3" name="TextBox 2"/>
          <p:cNvSpPr txBox="1"/>
          <p:nvPr/>
        </p:nvSpPr>
        <p:spPr>
          <a:xfrm>
            <a:off x="44604" y="0"/>
            <a:ext cx="4632424" cy="369332"/>
          </a:xfrm>
          <a:prstGeom prst="rect">
            <a:avLst/>
          </a:prstGeom>
          <a:noFill/>
        </p:spPr>
        <p:txBody>
          <a:bodyPr wrap="square" rtlCol="0">
            <a:spAutoFit/>
          </a:bodyPr>
          <a:lstStyle/>
          <a:p>
            <a:r>
              <a:rPr lang="sv-SE" dirty="0" smtClean="0"/>
              <a:t>1) FULL DATASET WITHOUT Nas (n=5263)</a:t>
            </a:r>
            <a:endParaRPr lang="en-US" dirty="0"/>
          </a:p>
        </p:txBody>
      </p:sp>
      <p:pic>
        <p:nvPicPr>
          <p:cNvPr id="6" name="Picture 5"/>
          <p:cNvPicPr>
            <a:picLocks noChangeAspect="1"/>
          </p:cNvPicPr>
          <p:nvPr/>
        </p:nvPicPr>
        <p:blipFill>
          <a:blip r:embed="rId2"/>
          <a:stretch>
            <a:fillRect/>
          </a:stretch>
        </p:blipFill>
        <p:spPr>
          <a:xfrm>
            <a:off x="44604" y="269833"/>
            <a:ext cx="3711724" cy="3226010"/>
          </a:xfrm>
          <a:prstGeom prst="rect">
            <a:avLst/>
          </a:prstGeom>
        </p:spPr>
      </p:pic>
      <p:pic>
        <p:nvPicPr>
          <p:cNvPr id="7" name="Picture 6"/>
          <p:cNvPicPr>
            <a:picLocks noChangeAspect="1"/>
          </p:cNvPicPr>
          <p:nvPr/>
        </p:nvPicPr>
        <p:blipFill>
          <a:blip r:embed="rId3"/>
          <a:stretch>
            <a:fillRect/>
          </a:stretch>
        </p:blipFill>
        <p:spPr>
          <a:xfrm>
            <a:off x="4321629" y="416638"/>
            <a:ext cx="3602866" cy="3131397"/>
          </a:xfrm>
          <a:prstGeom prst="rect">
            <a:avLst/>
          </a:prstGeom>
        </p:spPr>
      </p:pic>
      <p:pic>
        <p:nvPicPr>
          <p:cNvPr id="8" name="Picture 7"/>
          <p:cNvPicPr>
            <a:picLocks noChangeAspect="1"/>
          </p:cNvPicPr>
          <p:nvPr/>
        </p:nvPicPr>
        <p:blipFill>
          <a:blip r:embed="rId4"/>
          <a:stretch>
            <a:fillRect/>
          </a:stretch>
        </p:blipFill>
        <p:spPr>
          <a:xfrm>
            <a:off x="8393191" y="555172"/>
            <a:ext cx="3443474" cy="2992864"/>
          </a:xfrm>
          <a:prstGeom prst="rect">
            <a:avLst/>
          </a:prstGeom>
        </p:spPr>
      </p:pic>
      <p:pic>
        <p:nvPicPr>
          <p:cNvPr id="9" name="Picture 8"/>
          <p:cNvPicPr>
            <a:picLocks noChangeAspect="1"/>
          </p:cNvPicPr>
          <p:nvPr/>
        </p:nvPicPr>
        <p:blipFill>
          <a:blip r:embed="rId5"/>
          <a:stretch>
            <a:fillRect/>
          </a:stretch>
        </p:blipFill>
        <p:spPr>
          <a:xfrm>
            <a:off x="321569" y="3396343"/>
            <a:ext cx="3765712" cy="3272933"/>
          </a:xfrm>
          <a:prstGeom prst="rect">
            <a:avLst/>
          </a:prstGeom>
        </p:spPr>
      </p:pic>
      <p:pic>
        <p:nvPicPr>
          <p:cNvPr id="10" name="Picture 9"/>
          <p:cNvPicPr>
            <a:picLocks noChangeAspect="1"/>
          </p:cNvPicPr>
          <p:nvPr/>
        </p:nvPicPr>
        <p:blipFill>
          <a:blip r:embed="rId6"/>
          <a:stretch>
            <a:fillRect/>
          </a:stretch>
        </p:blipFill>
        <p:spPr>
          <a:xfrm>
            <a:off x="4496410" y="3486106"/>
            <a:ext cx="3662433" cy="3183170"/>
          </a:xfrm>
          <a:prstGeom prst="rect">
            <a:avLst/>
          </a:prstGeom>
        </p:spPr>
      </p:pic>
      <p:pic>
        <p:nvPicPr>
          <p:cNvPr id="11" name="Picture 10"/>
          <p:cNvPicPr>
            <a:picLocks noChangeAspect="1"/>
          </p:cNvPicPr>
          <p:nvPr/>
        </p:nvPicPr>
        <p:blipFill>
          <a:blip r:embed="rId7"/>
          <a:stretch>
            <a:fillRect/>
          </a:stretch>
        </p:blipFill>
        <p:spPr>
          <a:xfrm>
            <a:off x="8845839" y="3733801"/>
            <a:ext cx="2914033" cy="2532704"/>
          </a:xfrm>
          <a:prstGeom prst="rect">
            <a:avLst/>
          </a:prstGeom>
        </p:spPr>
      </p:pic>
    </p:spTree>
    <p:extLst>
      <p:ext uri="{BB962C8B-B14F-4D97-AF65-F5344CB8AC3E}">
        <p14:creationId xmlns:p14="http://schemas.microsoft.com/office/powerpoint/2010/main" val="1929979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060" y="287079"/>
            <a:ext cx="7772400" cy="6494085"/>
          </a:xfrm>
          <a:prstGeom prst="rect">
            <a:avLst/>
          </a:prstGeom>
          <a:noFill/>
        </p:spPr>
        <p:txBody>
          <a:bodyPr wrap="square" rtlCol="0">
            <a:spAutoFit/>
          </a:bodyPr>
          <a:lstStyle/>
          <a:p>
            <a:r>
              <a:rPr lang="en-US" sz="800" dirty="0"/>
              <a:t>&gt; M2 = list(</a:t>
            </a:r>
          </a:p>
          <a:p>
            <a:r>
              <a:rPr lang="en-US" sz="800" dirty="0"/>
              <a:t>+   </a:t>
            </a:r>
            <a:r>
              <a:rPr lang="en-US" sz="800" dirty="0" err="1"/>
              <a:t>lme</a:t>
            </a:r>
            <a:r>
              <a:rPr lang="en-US" sz="800" dirty="0"/>
              <a:t>(log_OringTOT~Average_air_temperature+Distance_to_sea+Wetted_width+Av_depth+log_LWD+SUB1+Julian_date+log_GEdda,</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a:t>
            </a:r>
            <a:r>
              <a:rPr lang="en-US" sz="800" dirty="0" err="1"/>
              <a:t>log_GEdda~Distance_to_sea+Wetted_width+Av_depth+log_LWD+Year</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(log_LWD~Average_air_temperature+Distance_to_sea+Av_depth+Wetted_width+Year+Julian_date,</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log_GEdda</a:t>
            </a:r>
            <a:r>
              <a:rPr lang="en-US" sz="800" dirty="0"/>
              <a:t> ~ </a:t>
            </a:r>
            <a:r>
              <a:rPr lang="en-US" sz="800" dirty="0" err="1"/>
              <a:t>Average_air_temperature</a:t>
            </a:r>
            <a:r>
              <a:rPr lang="en-US" sz="800" dirty="0"/>
              <a:t> + ...   0.0073    0.0040 4075     1.8398  0.0659 </a:t>
            </a:r>
          </a:p>
          <a:p>
            <a:r>
              <a:rPr lang="en-US" sz="800" dirty="0"/>
              <a:t>2                      </a:t>
            </a:r>
            <a:r>
              <a:rPr lang="en-US" sz="800" dirty="0" err="1"/>
              <a:t>log_LWD</a:t>
            </a:r>
            <a:r>
              <a:rPr lang="en-US" sz="800" dirty="0"/>
              <a:t> ~ SUB1 + ...   0.0011    0.0132 4074     0.0851  0.9322 </a:t>
            </a:r>
          </a:p>
          <a:p>
            <a:r>
              <a:rPr lang="en-US" sz="800" dirty="0"/>
              <a:t>3                    </a:t>
            </a:r>
            <a:r>
              <a:rPr lang="en-US" sz="800" dirty="0" err="1"/>
              <a:t>log_GEdda</a:t>
            </a:r>
            <a:r>
              <a:rPr lang="en-US" sz="800" dirty="0"/>
              <a:t> ~ SUB1 + ...  -0.0012    0.0059 4075    -0.2022  0.8398 </a:t>
            </a:r>
          </a:p>
          <a:p>
            <a:r>
              <a:rPr lang="en-US" sz="800" dirty="0"/>
              <a:t>4             </a:t>
            </a:r>
            <a:r>
              <a:rPr lang="en-US" sz="800" dirty="0" err="1"/>
              <a:t>log_GEdda</a:t>
            </a:r>
            <a:r>
              <a:rPr lang="en-US" sz="800" dirty="0"/>
              <a:t> ~ </a:t>
            </a:r>
            <a:r>
              <a:rPr lang="en-US" sz="800" dirty="0" err="1"/>
              <a:t>Julian_date</a:t>
            </a:r>
            <a:r>
              <a:rPr lang="en-US" sz="800" dirty="0"/>
              <a:t> + ...  -0.0001    0.0002 4075    -0.3821  0.7024 </a:t>
            </a:r>
          </a:p>
          <a:p>
            <a:r>
              <a:rPr lang="en-US" sz="800" dirty="0"/>
              <a:t>5                 </a:t>
            </a:r>
            <a:r>
              <a:rPr lang="en-US" sz="800" dirty="0" err="1"/>
              <a:t>log_OringTOT</a:t>
            </a:r>
            <a:r>
              <a:rPr lang="en-US" sz="800" dirty="0"/>
              <a:t> ~ Year + ...   0.0033    0.0027 4072     1.2081  0.2271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1      9.6 10   0.476</a:t>
            </a:r>
          </a:p>
          <a:p>
            <a:endParaRPr lang="en-US" sz="800" dirty="0"/>
          </a:p>
          <a:p>
            <a:r>
              <a:rPr lang="en-US" sz="800" dirty="0"/>
              <a:t>$AIC</a:t>
            </a:r>
          </a:p>
          <a:p>
            <a:r>
              <a:rPr lang="en-US" sz="800" dirty="0"/>
              <a:t>   AIC   </a:t>
            </a:r>
            <a:r>
              <a:rPr lang="en-US" sz="800" dirty="0" err="1"/>
              <a:t>AICc</a:t>
            </a:r>
            <a:r>
              <a:rPr lang="en-US" sz="800" dirty="0"/>
              <a:t>  K    n</a:t>
            </a:r>
          </a:p>
          <a:p>
            <a:r>
              <a:rPr lang="en-US" sz="800" dirty="0"/>
              <a:t>1 77.6 78.055 34 5263</a:t>
            </a:r>
          </a:p>
          <a:p>
            <a:endParaRPr lang="en-US" sz="800" dirty="0"/>
          </a:p>
          <a:p>
            <a:r>
              <a:rPr lang="en-US" sz="800" dirty="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-2.119779092 0.1555393975  0.0000 ***</a:t>
            </a:r>
          </a:p>
          <a:p>
            <a:r>
              <a:rPr lang="en-US" sz="800" dirty="0"/>
              <a:t>2  </a:t>
            </a:r>
            <a:r>
              <a:rPr lang="en-US" sz="800" dirty="0" err="1"/>
              <a:t>log_OringTOT</a:t>
            </a:r>
            <a:r>
              <a:rPr lang="en-US" sz="800" dirty="0"/>
              <a:t>            </a:t>
            </a:r>
            <a:r>
              <a:rPr lang="en-US" sz="800" dirty="0" err="1"/>
              <a:t>Wetted_width</a:t>
            </a:r>
            <a:r>
              <a:rPr lang="en-US" sz="800" dirty="0"/>
              <a:t> -0.072688507 0.0077000257  0.0000 ***</a:t>
            </a:r>
          </a:p>
          <a:p>
            <a:r>
              <a:rPr lang="en-US" sz="800" dirty="0"/>
              <a:t>3  </a:t>
            </a:r>
            <a:r>
              <a:rPr lang="en-US" sz="800" dirty="0" err="1"/>
              <a:t>log_OringTOT</a:t>
            </a:r>
            <a:r>
              <a:rPr lang="en-US" sz="800" dirty="0"/>
              <a:t>             </a:t>
            </a:r>
            <a:r>
              <a:rPr lang="en-US" sz="800" dirty="0" err="1"/>
              <a:t>Julian_date</a:t>
            </a:r>
            <a:r>
              <a:rPr lang="en-US" sz="800" dirty="0"/>
              <a:t> -0.004126966 0.0006594030  0.0000 ***</a:t>
            </a:r>
          </a:p>
          <a:p>
            <a:r>
              <a:rPr lang="en-US" sz="800" dirty="0"/>
              <a:t>4  </a:t>
            </a:r>
            <a:r>
              <a:rPr lang="en-US" sz="800" dirty="0" err="1"/>
              <a:t>log_OringTOT</a:t>
            </a:r>
            <a:r>
              <a:rPr lang="en-US" sz="800" dirty="0"/>
              <a:t>                    SUB1  0.105018317 0.0199027430  0.0000 ***</a:t>
            </a:r>
          </a:p>
          <a:p>
            <a:r>
              <a:rPr lang="en-US" sz="800" dirty="0"/>
              <a:t>5  </a:t>
            </a:r>
            <a:r>
              <a:rPr lang="en-US" sz="800" dirty="0" err="1"/>
              <a:t>log_OringTOT</a:t>
            </a:r>
            <a:r>
              <a:rPr lang="en-US" sz="800" dirty="0"/>
              <a:t>         </a:t>
            </a:r>
            <a:r>
              <a:rPr lang="en-US" sz="800" dirty="0" err="1"/>
              <a:t>Distance_to_sea</a:t>
            </a:r>
            <a:r>
              <a:rPr lang="en-US" sz="800" dirty="0"/>
              <a:t> -0.003409643 0.0007048032  0.0000 ***</a:t>
            </a:r>
          </a:p>
          <a:p>
            <a:r>
              <a:rPr lang="en-US" sz="800" dirty="0"/>
              <a:t>6  </a:t>
            </a:r>
            <a:r>
              <a:rPr lang="en-US" sz="800" dirty="0" err="1"/>
              <a:t>log_OringTOT</a:t>
            </a:r>
            <a:r>
              <a:rPr lang="en-US" sz="800" dirty="0"/>
              <a:t>               </a:t>
            </a:r>
            <a:r>
              <a:rPr lang="en-US" sz="800" dirty="0" err="1"/>
              <a:t>log_GEdda</a:t>
            </a:r>
            <a:r>
              <a:rPr lang="en-US" sz="800" dirty="0"/>
              <a:t> -0.197160249 0.0415055000  0.0000 ***</a:t>
            </a:r>
          </a:p>
          <a:p>
            <a:r>
              <a:rPr lang="en-US" sz="800" dirty="0"/>
              <a:t>7  </a:t>
            </a:r>
            <a:r>
              <a:rPr lang="en-US" sz="800" dirty="0" err="1"/>
              <a:t>log_OringTOT</a:t>
            </a:r>
            <a:r>
              <a:rPr lang="en-US" sz="800" dirty="0"/>
              <a:t>                 </a:t>
            </a:r>
            <a:r>
              <a:rPr lang="en-US" sz="800" dirty="0" err="1"/>
              <a:t>log_LWD</a:t>
            </a:r>
            <a:r>
              <a:rPr lang="en-US" sz="800" dirty="0"/>
              <a:t>  </a:t>
            </a:r>
            <a:r>
              <a:rPr lang="en-US" sz="800" b="1" dirty="0"/>
              <a:t>0.089513039</a:t>
            </a:r>
            <a:r>
              <a:rPr lang="en-US" sz="800" dirty="0"/>
              <a:t> 0.0195753577  0.0000 ***</a:t>
            </a:r>
          </a:p>
          <a:p>
            <a:r>
              <a:rPr lang="en-US" sz="800" dirty="0"/>
              <a:t>8  </a:t>
            </a:r>
            <a:r>
              <a:rPr lang="en-US" sz="800" dirty="0" err="1"/>
              <a:t>log_OringTOT</a:t>
            </a:r>
            <a:r>
              <a:rPr lang="en-US" sz="800" dirty="0"/>
              <a:t> </a:t>
            </a:r>
            <a:r>
              <a:rPr lang="en-US" sz="800" dirty="0" err="1"/>
              <a:t>Average_air_temperature</a:t>
            </a:r>
            <a:r>
              <a:rPr lang="en-US" sz="800" dirty="0"/>
              <a:t>  0.089061705 0.0219550277  0.0001 ***</a:t>
            </a:r>
          </a:p>
          <a:p>
            <a:r>
              <a:rPr lang="en-US" sz="800" dirty="0"/>
              <a:t>9     </a:t>
            </a:r>
            <a:r>
              <a:rPr lang="en-US" sz="800" dirty="0" err="1"/>
              <a:t>log_GEdda</a:t>
            </a:r>
            <a:r>
              <a:rPr lang="en-US" sz="800" dirty="0"/>
              <a:t>                    Year -0.003222435 0.0008875819  0.0003 ***</a:t>
            </a:r>
          </a:p>
          <a:p>
            <a:r>
              <a:rPr lang="en-US" sz="800" dirty="0"/>
              <a:t>10    </a:t>
            </a:r>
            <a:r>
              <a:rPr lang="en-US" sz="800" dirty="0" err="1"/>
              <a:t>log_GEdda</a:t>
            </a:r>
            <a:r>
              <a:rPr lang="en-US" sz="800" dirty="0"/>
              <a:t>                 </a:t>
            </a:r>
            <a:r>
              <a:rPr lang="en-US" sz="800" b="1" dirty="0" err="1"/>
              <a:t>log_LWD</a:t>
            </a:r>
            <a:r>
              <a:rPr lang="en-US" sz="800" b="1" dirty="0"/>
              <a:t> -0.020772941 </a:t>
            </a:r>
            <a:r>
              <a:rPr lang="en-US" sz="800" dirty="0"/>
              <a:t>0.0060210956  0.0006 ***</a:t>
            </a:r>
          </a:p>
          <a:p>
            <a:r>
              <a:rPr lang="en-US" sz="800" dirty="0"/>
              <a:t>11    </a:t>
            </a:r>
            <a:r>
              <a:rPr lang="en-US" sz="800" dirty="0" err="1"/>
              <a:t>log_GEdda</a:t>
            </a:r>
            <a:r>
              <a:rPr lang="en-US" sz="800" dirty="0"/>
              <a:t>            </a:t>
            </a:r>
            <a:r>
              <a:rPr lang="en-US" sz="800" dirty="0" err="1"/>
              <a:t>Wetted_width</a:t>
            </a:r>
            <a:r>
              <a:rPr lang="en-US" sz="800" dirty="0"/>
              <a:t> -0.006170168 0.0018948946  0.0011  **</a:t>
            </a:r>
          </a:p>
          <a:p>
            <a:r>
              <a:rPr lang="en-US" sz="800" dirty="0"/>
              <a:t>12    </a:t>
            </a:r>
            <a:r>
              <a:rPr lang="en-US" sz="800" dirty="0" err="1"/>
              <a:t>log_GEdda</a:t>
            </a:r>
            <a:r>
              <a:rPr lang="en-US" sz="800" dirty="0"/>
              <a:t>                </a:t>
            </a:r>
            <a:r>
              <a:rPr lang="en-US" sz="800" dirty="0" err="1"/>
              <a:t>Av_depth</a:t>
            </a:r>
            <a:r>
              <a:rPr lang="en-US" sz="800" dirty="0"/>
              <a:t> -0.128251237 0.0509982908  0.0119   *</a:t>
            </a:r>
          </a:p>
          <a:p>
            <a:r>
              <a:rPr lang="en-US" sz="800" dirty="0"/>
              <a:t>13    </a:t>
            </a:r>
            <a:r>
              <a:rPr lang="en-US" sz="800" dirty="0" err="1"/>
              <a:t>log_GEdda</a:t>
            </a:r>
            <a:r>
              <a:rPr lang="en-US" sz="800" dirty="0"/>
              <a:t>         </a:t>
            </a:r>
            <a:r>
              <a:rPr lang="en-US" sz="800" dirty="0" err="1"/>
              <a:t>Distance_to_sea</a:t>
            </a:r>
            <a:r>
              <a:rPr lang="en-US" sz="800" dirty="0"/>
              <a:t>  0.000250321 0.0001262599  0.0475   *</a:t>
            </a:r>
          </a:p>
          <a:p>
            <a:r>
              <a:rPr lang="en-US" sz="800" dirty="0"/>
              <a:t>14      </a:t>
            </a:r>
            <a:r>
              <a:rPr lang="en-US" sz="800" dirty="0" err="1"/>
              <a:t>log_LWD</a:t>
            </a:r>
            <a:r>
              <a:rPr lang="en-US" sz="800" dirty="0"/>
              <a:t>            </a:t>
            </a:r>
            <a:r>
              <a:rPr lang="en-US" sz="800" dirty="0" err="1"/>
              <a:t>Wetted_width</a:t>
            </a:r>
            <a:r>
              <a:rPr lang="en-US" sz="800" dirty="0"/>
              <a:t> -0.053860393 0.0045734869  0.0000 ***</a:t>
            </a:r>
          </a:p>
          <a:p>
            <a:r>
              <a:rPr lang="en-US" sz="800" dirty="0"/>
              <a:t>15      </a:t>
            </a:r>
            <a:r>
              <a:rPr lang="en-US" sz="800" dirty="0" err="1"/>
              <a:t>log_LWD</a:t>
            </a:r>
            <a:r>
              <a:rPr lang="en-US" sz="800" dirty="0"/>
              <a:t> </a:t>
            </a:r>
            <a:r>
              <a:rPr lang="en-US" sz="800" dirty="0" err="1"/>
              <a:t>Average_air_temperature</a:t>
            </a:r>
            <a:r>
              <a:rPr lang="en-US" sz="800" dirty="0"/>
              <a:t> -0.093366739 0.0110073457  0.0000 ***</a:t>
            </a:r>
          </a:p>
          <a:p>
            <a:r>
              <a:rPr lang="en-US" sz="800" dirty="0"/>
              <a:t>16      </a:t>
            </a:r>
            <a:r>
              <a:rPr lang="en-US" sz="800" dirty="0" err="1"/>
              <a:t>log_LWD</a:t>
            </a:r>
            <a:r>
              <a:rPr lang="en-US" sz="800" dirty="0"/>
              <a:t>                    Year  0.014844441 0.0024975949  0.0000 ***</a:t>
            </a:r>
          </a:p>
          <a:p>
            <a:r>
              <a:rPr lang="en-US" sz="800" dirty="0"/>
              <a:t>17      </a:t>
            </a:r>
            <a:r>
              <a:rPr lang="en-US" sz="800" dirty="0" err="1"/>
              <a:t>log_LWD</a:t>
            </a:r>
            <a:r>
              <a:rPr lang="en-US" sz="800" dirty="0"/>
              <a:t>         </a:t>
            </a:r>
            <a:r>
              <a:rPr lang="en-US" sz="800" dirty="0" err="1"/>
              <a:t>Distance_to_sea</a:t>
            </a:r>
            <a:r>
              <a:rPr lang="en-US" sz="800" dirty="0"/>
              <a:t> -0.002111485 0.0003655278  0.0000 ***</a:t>
            </a:r>
          </a:p>
          <a:p>
            <a:r>
              <a:rPr lang="en-US" sz="800" dirty="0"/>
              <a:t>18      </a:t>
            </a:r>
            <a:r>
              <a:rPr lang="en-US" sz="800" dirty="0" err="1"/>
              <a:t>log_LWD</a:t>
            </a:r>
            <a:r>
              <a:rPr lang="en-US" sz="800" dirty="0"/>
              <a:t>                </a:t>
            </a:r>
            <a:r>
              <a:rPr lang="en-US" sz="800" dirty="0" err="1"/>
              <a:t>Av_depth</a:t>
            </a:r>
            <a:r>
              <a:rPr lang="en-US" sz="800" dirty="0"/>
              <a:t> -0.521459989 0.1047526216  0.0000 ***</a:t>
            </a:r>
          </a:p>
          <a:p>
            <a:r>
              <a:rPr lang="en-US" sz="800" dirty="0"/>
              <a:t>19      </a:t>
            </a:r>
            <a:r>
              <a:rPr lang="en-US" sz="800" dirty="0" err="1"/>
              <a:t>log_LWD</a:t>
            </a:r>
            <a:r>
              <a:rPr lang="en-US" sz="800" dirty="0"/>
              <a:t>             </a:t>
            </a:r>
            <a:r>
              <a:rPr lang="en-US" sz="800" dirty="0" err="1"/>
              <a:t>Julian_date</a:t>
            </a:r>
            <a:r>
              <a:rPr lang="en-US" sz="800" dirty="0"/>
              <a:t> -0.001066235 0.0004439064  0.0164   *</a:t>
            </a:r>
          </a:p>
          <a:p>
            <a:r>
              <a:rPr lang="en-US" sz="800" dirty="0"/>
              <a:t>&gt; </a:t>
            </a:r>
            <a:r>
              <a:rPr lang="en-US" sz="800" dirty="0" err="1"/>
              <a:t>sem.model.fits</a:t>
            </a:r>
            <a:r>
              <a:rPr lang="en-US" sz="800" dirty="0"/>
              <a:t>(M2)</a:t>
            </a:r>
          </a:p>
          <a:p>
            <a:r>
              <a:rPr lang="en-US" sz="800" dirty="0"/>
              <a:t>  Class   Family     Link    n   Marginal Conditional</a:t>
            </a:r>
          </a:p>
          <a:p>
            <a:r>
              <a:rPr lang="en-US" sz="800" dirty="0"/>
              <a:t>1   </a:t>
            </a:r>
            <a:r>
              <a:rPr lang="en-US" sz="800" dirty="0" err="1"/>
              <a:t>lme</a:t>
            </a:r>
            <a:r>
              <a:rPr lang="en-US" sz="800" dirty="0"/>
              <a:t> </a:t>
            </a:r>
            <a:r>
              <a:rPr lang="en-US" sz="800" dirty="0" err="1"/>
              <a:t>gaussian</a:t>
            </a:r>
            <a:r>
              <a:rPr lang="en-US" sz="800" dirty="0"/>
              <a:t> identity 5263 0.10077102   0.8006190</a:t>
            </a:r>
          </a:p>
          <a:p>
            <a:r>
              <a:rPr lang="en-US" sz="800" dirty="0"/>
              <a:t>2   </a:t>
            </a:r>
            <a:r>
              <a:rPr lang="en-US" sz="800" dirty="0" err="1"/>
              <a:t>lme</a:t>
            </a:r>
            <a:r>
              <a:rPr lang="en-US" sz="800" dirty="0"/>
              <a:t> </a:t>
            </a:r>
            <a:r>
              <a:rPr lang="en-US" sz="800" dirty="0" err="1"/>
              <a:t>gaussian</a:t>
            </a:r>
            <a:r>
              <a:rPr lang="en-US" sz="800" dirty="0"/>
              <a:t> identity 5263 0.01142547   0.3659585</a:t>
            </a:r>
          </a:p>
          <a:p>
            <a:r>
              <a:rPr lang="en-US" sz="800" dirty="0"/>
              <a:t>3   </a:t>
            </a:r>
            <a:r>
              <a:rPr lang="en-US" sz="800" dirty="0" err="1"/>
              <a:t>lme</a:t>
            </a:r>
            <a:r>
              <a:rPr lang="en-US" sz="800" dirty="0"/>
              <a:t> </a:t>
            </a:r>
            <a:r>
              <a:rPr lang="en-US" sz="800" dirty="0" err="1"/>
              <a:t>gaussian</a:t>
            </a:r>
            <a:r>
              <a:rPr lang="en-US" sz="800" dirty="0"/>
              <a:t> identity 5263 0.09997273   0.5124213</a:t>
            </a:r>
          </a:p>
        </p:txBody>
      </p:sp>
      <p:sp>
        <p:nvSpPr>
          <p:cNvPr id="3" name="TextBox 2"/>
          <p:cNvSpPr txBox="1"/>
          <p:nvPr/>
        </p:nvSpPr>
        <p:spPr>
          <a:xfrm>
            <a:off x="44603" y="0"/>
            <a:ext cx="10077591" cy="369332"/>
          </a:xfrm>
          <a:prstGeom prst="rect">
            <a:avLst/>
          </a:prstGeom>
          <a:noFill/>
        </p:spPr>
        <p:txBody>
          <a:bodyPr wrap="square" rtlCol="0">
            <a:spAutoFit/>
          </a:bodyPr>
          <a:lstStyle/>
          <a:p>
            <a:r>
              <a:rPr lang="sv-SE" dirty="0" smtClean="0"/>
              <a:t>1b) FULL DATASET WITHOUT Nas (n=5263) – pike as endogenous, logtransformed</a:t>
            </a:r>
            <a:endParaRPr lang="en-US" dirty="0"/>
          </a:p>
        </p:txBody>
      </p:sp>
      <p:pic>
        <p:nvPicPr>
          <p:cNvPr id="4" name="Picture 3"/>
          <p:cNvPicPr>
            <a:picLocks noChangeAspect="1"/>
          </p:cNvPicPr>
          <p:nvPr/>
        </p:nvPicPr>
        <p:blipFill>
          <a:blip r:embed="rId3"/>
          <a:stretch>
            <a:fillRect/>
          </a:stretch>
        </p:blipFill>
        <p:spPr>
          <a:xfrm>
            <a:off x="5500228" y="900960"/>
            <a:ext cx="6181104" cy="5372249"/>
          </a:xfrm>
          <a:prstGeom prst="rect">
            <a:avLst/>
          </a:prstGeom>
        </p:spPr>
      </p:pic>
    </p:spTree>
    <p:extLst>
      <p:ext uri="{BB962C8B-B14F-4D97-AF65-F5344CB8AC3E}">
        <p14:creationId xmlns:p14="http://schemas.microsoft.com/office/powerpoint/2010/main" val="806667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03" y="0"/>
            <a:ext cx="10077591" cy="369332"/>
          </a:xfrm>
          <a:prstGeom prst="rect">
            <a:avLst/>
          </a:prstGeom>
          <a:noFill/>
        </p:spPr>
        <p:txBody>
          <a:bodyPr wrap="square" rtlCol="0">
            <a:spAutoFit/>
          </a:bodyPr>
          <a:lstStyle/>
          <a:p>
            <a:r>
              <a:rPr lang="sv-SE" dirty="0" smtClean="0"/>
              <a:t>1b) FULL DATASET WITHOUT Nas (n=5263) – pike as endogenous, binary</a:t>
            </a:r>
            <a:endParaRPr lang="en-US" dirty="0"/>
          </a:p>
        </p:txBody>
      </p:sp>
      <p:sp>
        <p:nvSpPr>
          <p:cNvPr id="3" name="TextBox 2"/>
          <p:cNvSpPr txBox="1"/>
          <p:nvPr/>
        </p:nvSpPr>
        <p:spPr>
          <a:xfrm>
            <a:off x="44603" y="363915"/>
            <a:ext cx="8218968" cy="6494085"/>
          </a:xfrm>
          <a:prstGeom prst="rect">
            <a:avLst/>
          </a:prstGeom>
          <a:noFill/>
        </p:spPr>
        <p:txBody>
          <a:bodyPr wrap="square" rtlCol="0">
            <a:spAutoFit/>
          </a:bodyPr>
          <a:lstStyle/>
          <a:p>
            <a:r>
              <a:rPr lang="en-US" sz="800" dirty="0"/>
              <a:t>&gt; M2 = list(</a:t>
            </a:r>
          </a:p>
          <a:p>
            <a:r>
              <a:rPr lang="en-US" sz="800" dirty="0"/>
              <a:t>+   </a:t>
            </a:r>
            <a:r>
              <a:rPr lang="en-US" sz="800" dirty="0" err="1"/>
              <a:t>lme</a:t>
            </a:r>
            <a:r>
              <a:rPr lang="en-US" sz="800" dirty="0"/>
              <a:t>(log_OringTOT~Average_air_temperature+Distance_to_sea+Wetted_width+Av_depth+log_LWD+SUB1+Julian_date+GEdda_KLASS,</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a:t>
            </a:r>
            <a:r>
              <a:rPr lang="en-US" sz="800" dirty="0" err="1"/>
              <a:t>GEdda_KLASS~Wetted_width+log_LWD+Year</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(log_LWD~Average_air_temperature+Distance_to_sea+Av_depth+Wetted_width+Year+Julian_date,</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GEdda_KLASS</a:t>
            </a:r>
            <a:r>
              <a:rPr lang="en-US" sz="800" dirty="0"/>
              <a:t> ~ </a:t>
            </a:r>
            <a:r>
              <a:rPr lang="en-US" sz="800" dirty="0" err="1"/>
              <a:t>Average_air_temperature</a:t>
            </a:r>
            <a:r>
              <a:rPr lang="en-US" sz="800" dirty="0"/>
              <a:t> + ...   0.0034    0.0042 4077     0.7992  0.4242 </a:t>
            </a:r>
          </a:p>
          <a:p>
            <a:r>
              <a:rPr lang="en-US" sz="800" dirty="0"/>
              <a:t>2         </a:t>
            </a:r>
            <a:r>
              <a:rPr lang="en-US" sz="800" dirty="0" err="1"/>
              <a:t>GEdda_KLASS</a:t>
            </a:r>
            <a:r>
              <a:rPr lang="en-US" sz="800" dirty="0"/>
              <a:t> ~ </a:t>
            </a:r>
            <a:r>
              <a:rPr lang="en-US" sz="800" dirty="0" err="1"/>
              <a:t>Distance_to_sea</a:t>
            </a:r>
            <a:r>
              <a:rPr lang="en-US" sz="800" dirty="0"/>
              <a:t> + ...   0.0001    0.0001 4077     0.5705  0.5684 </a:t>
            </a:r>
          </a:p>
          <a:p>
            <a:r>
              <a:rPr lang="en-US" sz="800" dirty="0"/>
              <a:t>3                </a:t>
            </a:r>
            <a:r>
              <a:rPr lang="en-US" sz="800" dirty="0" err="1"/>
              <a:t>GEdda_KLASS</a:t>
            </a:r>
            <a:r>
              <a:rPr lang="en-US" sz="800" dirty="0"/>
              <a:t> ~ </a:t>
            </a:r>
            <a:r>
              <a:rPr lang="en-US" sz="800" dirty="0" err="1"/>
              <a:t>Av_depth</a:t>
            </a:r>
            <a:r>
              <a:rPr lang="en-US" sz="800" dirty="0"/>
              <a:t> + ...  -0.0944    0.0636 4077    -1.4836  0.1380 </a:t>
            </a:r>
          </a:p>
          <a:p>
            <a:r>
              <a:rPr lang="en-US" sz="800" dirty="0"/>
              <a:t>4                        </a:t>
            </a:r>
            <a:r>
              <a:rPr lang="en-US" sz="800" dirty="0" err="1"/>
              <a:t>log_LWD</a:t>
            </a:r>
            <a:r>
              <a:rPr lang="en-US" sz="800" dirty="0"/>
              <a:t> ~ SUB1 + ...   0.0011    0.0132 4074     0.0851  0.9322 </a:t>
            </a:r>
          </a:p>
          <a:p>
            <a:r>
              <a:rPr lang="en-US" sz="800" dirty="0"/>
              <a:t>5                    </a:t>
            </a:r>
            <a:r>
              <a:rPr lang="en-US" sz="800" dirty="0" err="1"/>
              <a:t>GEdda_KLASS</a:t>
            </a:r>
            <a:r>
              <a:rPr lang="en-US" sz="800" dirty="0"/>
              <a:t> ~ SUB1 + ...   0.0069    0.0071 4077     0.9710  0.3316 </a:t>
            </a:r>
          </a:p>
          <a:p>
            <a:r>
              <a:rPr lang="en-US" sz="800" dirty="0"/>
              <a:t>6             </a:t>
            </a:r>
            <a:r>
              <a:rPr lang="en-US" sz="800" dirty="0" err="1"/>
              <a:t>GEdda_KLASS</a:t>
            </a:r>
            <a:r>
              <a:rPr lang="en-US" sz="800" dirty="0"/>
              <a:t> ~ </a:t>
            </a:r>
            <a:r>
              <a:rPr lang="en-US" sz="800" dirty="0" err="1"/>
              <a:t>Julian_date</a:t>
            </a:r>
            <a:r>
              <a:rPr lang="en-US" sz="800" dirty="0"/>
              <a:t> + ...  -0.0003    0.0003 4077    -1.2143  0.2247 </a:t>
            </a:r>
          </a:p>
          <a:p>
            <a:r>
              <a:rPr lang="en-US" sz="800" dirty="0"/>
              <a:t>7                   </a:t>
            </a:r>
            <a:r>
              <a:rPr lang="en-US" sz="800" dirty="0" err="1"/>
              <a:t>log_OringTOT</a:t>
            </a:r>
            <a:r>
              <a:rPr lang="en-US" sz="800" dirty="0"/>
              <a:t> ~ Year + ...   0.0036    0.0028 4072     1.3063  0.1915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1    15.45 14   0.348</a:t>
            </a:r>
          </a:p>
          <a:p>
            <a:endParaRPr lang="en-US" sz="800" dirty="0"/>
          </a:p>
          <a:p>
            <a:r>
              <a:rPr lang="en-US" sz="800" dirty="0"/>
              <a:t>$AIC</a:t>
            </a:r>
          </a:p>
          <a:p>
            <a:r>
              <a:rPr lang="en-US" sz="800" dirty="0"/>
              <a:t>    AIC   </a:t>
            </a:r>
            <a:r>
              <a:rPr lang="en-US" sz="800" dirty="0" err="1"/>
              <a:t>AICc</a:t>
            </a:r>
            <a:r>
              <a:rPr lang="en-US" sz="800" dirty="0"/>
              <a:t>  K    n</a:t>
            </a:r>
          </a:p>
          <a:p>
            <a:r>
              <a:rPr lang="en-US" sz="800" dirty="0"/>
              <a:t>1 79.45 79.854 32 5263</a:t>
            </a:r>
          </a:p>
          <a:p>
            <a:endParaRPr lang="en-US" sz="800" dirty="0" smtClean="0"/>
          </a:p>
          <a:p>
            <a:r>
              <a:rPr lang="en-US" sz="800" dirty="0" smtClean="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-2.093971333 0.1556912573  0.0000 ***</a:t>
            </a:r>
          </a:p>
          <a:p>
            <a:r>
              <a:rPr lang="en-US" sz="800" dirty="0"/>
              <a:t>2  </a:t>
            </a:r>
            <a:r>
              <a:rPr lang="en-US" sz="800" dirty="0" err="1"/>
              <a:t>log_OringTOT</a:t>
            </a:r>
            <a:r>
              <a:rPr lang="en-US" sz="800" dirty="0"/>
              <a:t>            </a:t>
            </a:r>
            <a:r>
              <a:rPr lang="en-US" sz="800" dirty="0" err="1"/>
              <a:t>Wetted_width</a:t>
            </a:r>
            <a:r>
              <a:rPr lang="en-US" sz="800" dirty="0"/>
              <a:t> -0.070660981 0.0077122615  0.0000 ***</a:t>
            </a:r>
          </a:p>
          <a:p>
            <a:r>
              <a:rPr lang="en-US" sz="800" dirty="0"/>
              <a:t>3  </a:t>
            </a:r>
            <a:r>
              <a:rPr lang="en-US" sz="800" dirty="0" err="1"/>
              <a:t>log_OringTOT</a:t>
            </a:r>
            <a:r>
              <a:rPr lang="en-US" sz="800" dirty="0"/>
              <a:t>             </a:t>
            </a:r>
            <a:r>
              <a:rPr lang="en-US" sz="800" dirty="0" err="1"/>
              <a:t>Julian_date</a:t>
            </a:r>
            <a:r>
              <a:rPr lang="en-US" sz="800" dirty="0"/>
              <a:t> -0.004114361 0.0006602888  0.0000 ***</a:t>
            </a:r>
          </a:p>
          <a:p>
            <a:r>
              <a:rPr lang="en-US" sz="800" dirty="0"/>
              <a:t>4  </a:t>
            </a:r>
            <a:r>
              <a:rPr lang="en-US" sz="800" dirty="0" err="1"/>
              <a:t>log_OringTOT</a:t>
            </a:r>
            <a:r>
              <a:rPr lang="en-US" sz="800" dirty="0"/>
              <a:t>                    SUB1  0.105665180 0.0199361135  0.0000 ***</a:t>
            </a:r>
          </a:p>
          <a:p>
            <a:r>
              <a:rPr lang="en-US" sz="800" dirty="0"/>
              <a:t>5  </a:t>
            </a:r>
            <a:r>
              <a:rPr lang="en-US" sz="800" dirty="0" err="1"/>
              <a:t>log_OringTOT</a:t>
            </a:r>
            <a:r>
              <a:rPr lang="en-US" sz="800" dirty="0"/>
              <a:t>         </a:t>
            </a:r>
            <a:r>
              <a:rPr lang="en-US" sz="800" dirty="0" err="1"/>
              <a:t>Distance_to_sea</a:t>
            </a:r>
            <a:r>
              <a:rPr lang="en-US" sz="800" dirty="0"/>
              <a:t> -0.003467429 0.0007079482  0.0000 ***</a:t>
            </a:r>
          </a:p>
          <a:p>
            <a:r>
              <a:rPr lang="en-US" sz="800" dirty="0"/>
              <a:t>6  </a:t>
            </a:r>
            <a:r>
              <a:rPr lang="en-US" sz="800" dirty="0" err="1"/>
              <a:t>log_OringTOT</a:t>
            </a:r>
            <a:r>
              <a:rPr lang="en-US" sz="800" dirty="0"/>
              <a:t>                 </a:t>
            </a:r>
            <a:r>
              <a:rPr lang="en-US" sz="800" dirty="0" err="1"/>
              <a:t>log_LWD</a:t>
            </a:r>
            <a:r>
              <a:rPr lang="en-US" sz="800" dirty="0"/>
              <a:t>  0.091176978 0.0196082256  0.0000 ***</a:t>
            </a:r>
          </a:p>
          <a:p>
            <a:r>
              <a:rPr lang="en-US" sz="800" dirty="0"/>
              <a:t>7  </a:t>
            </a:r>
            <a:r>
              <a:rPr lang="en-US" sz="800" dirty="0" err="1"/>
              <a:t>log_OringTOT</a:t>
            </a:r>
            <a:r>
              <a:rPr lang="en-US" sz="800" dirty="0"/>
              <a:t> </a:t>
            </a:r>
            <a:r>
              <a:rPr lang="en-US" sz="800" dirty="0" err="1"/>
              <a:t>Average_air_temperature</a:t>
            </a:r>
            <a:r>
              <a:rPr lang="en-US" sz="800" dirty="0"/>
              <a:t>  0.088210124 0.0220619130  0.0001 ***</a:t>
            </a:r>
          </a:p>
          <a:p>
            <a:r>
              <a:rPr lang="en-US" sz="800" dirty="0"/>
              <a:t>8  </a:t>
            </a:r>
            <a:r>
              <a:rPr lang="en-US" sz="800" dirty="0" err="1"/>
              <a:t>log_OringTOT</a:t>
            </a:r>
            <a:r>
              <a:rPr lang="en-US" sz="800" dirty="0"/>
              <a:t>             </a:t>
            </a:r>
            <a:r>
              <a:rPr lang="en-US" sz="800" dirty="0" err="1"/>
              <a:t>GEdda_KLASS</a:t>
            </a:r>
            <a:r>
              <a:rPr lang="en-US" sz="800" dirty="0"/>
              <a:t> -0.068597365 0.0321624768  0.0330   *</a:t>
            </a:r>
          </a:p>
          <a:p>
            <a:r>
              <a:rPr lang="en-US" sz="800" dirty="0"/>
              <a:t>9   </a:t>
            </a:r>
            <a:r>
              <a:rPr lang="en-US" sz="800" dirty="0" err="1"/>
              <a:t>GEdda_KLASS</a:t>
            </a:r>
            <a:r>
              <a:rPr lang="en-US" sz="800" dirty="0"/>
              <a:t>            </a:t>
            </a:r>
            <a:r>
              <a:rPr lang="en-US" sz="800" dirty="0" err="1"/>
              <a:t>Wetted_width</a:t>
            </a:r>
            <a:r>
              <a:rPr lang="en-US" sz="800" dirty="0"/>
              <a:t>  0.010596043 0.0021394413  0.0000 ***</a:t>
            </a:r>
          </a:p>
          <a:p>
            <a:r>
              <a:rPr lang="en-US" sz="800" dirty="0"/>
              <a:t>10  </a:t>
            </a:r>
            <a:r>
              <a:rPr lang="en-US" sz="800" dirty="0" err="1"/>
              <a:t>GEdda_KLASS</a:t>
            </a:r>
            <a:r>
              <a:rPr lang="en-US" sz="800" dirty="0"/>
              <a:t>                    Year -0.004316782 0.0011680777  0.0002 ***</a:t>
            </a:r>
          </a:p>
          <a:p>
            <a:r>
              <a:rPr lang="en-US" sz="800" dirty="0"/>
              <a:t>11  </a:t>
            </a:r>
            <a:r>
              <a:rPr lang="en-US" sz="800" dirty="0" err="1"/>
              <a:t>GEdda_KLASS</a:t>
            </a:r>
            <a:r>
              <a:rPr lang="en-US" sz="800" dirty="0"/>
              <a:t>                 </a:t>
            </a:r>
            <a:r>
              <a:rPr lang="en-US" sz="800" dirty="0" err="1"/>
              <a:t>log_LWD</a:t>
            </a:r>
            <a:r>
              <a:rPr lang="en-US" sz="800" dirty="0"/>
              <a:t> -0.027275161 0.0074147635  0.0002 ***</a:t>
            </a:r>
          </a:p>
          <a:p>
            <a:r>
              <a:rPr lang="en-US" sz="800" dirty="0"/>
              <a:t>12      </a:t>
            </a:r>
            <a:r>
              <a:rPr lang="en-US" sz="800" dirty="0" err="1"/>
              <a:t>log_LWD</a:t>
            </a:r>
            <a:r>
              <a:rPr lang="en-US" sz="800" dirty="0"/>
              <a:t>            </a:t>
            </a:r>
            <a:r>
              <a:rPr lang="en-US" sz="800" dirty="0" err="1"/>
              <a:t>Wetted_width</a:t>
            </a:r>
            <a:r>
              <a:rPr lang="en-US" sz="800" dirty="0"/>
              <a:t> -0.053860393 0.0045734869  0.0000 ***</a:t>
            </a:r>
          </a:p>
          <a:p>
            <a:r>
              <a:rPr lang="en-US" sz="800" dirty="0"/>
              <a:t>13      </a:t>
            </a:r>
            <a:r>
              <a:rPr lang="en-US" sz="800" dirty="0" err="1"/>
              <a:t>log_LWD</a:t>
            </a:r>
            <a:r>
              <a:rPr lang="en-US" sz="800" dirty="0"/>
              <a:t> </a:t>
            </a:r>
            <a:r>
              <a:rPr lang="en-US" sz="800" dirty="0" err="1"/>
              <a:t>Average_air_temperature</a:t>
            </a:r>
            <a:r>
              <a:rPr lang="en-US" sz="800" dirty="0"/>
              <a:t> -0.093366739 0.0110073457  0.0000 ***</a:t>
            </a:r>
          </a:p>
          <a:p>
            <a:r>
              <a:rPr lang="en-US" sz="800" dirty="0"/>
              <a:t>14      </a:t>
            </a:r>
            <a:r>
              <a:rPr lang="en-US" sz="800" dirty="0" err="1"/>
              <a:t>log_LWD</a:t>
            </a:r>
            <a:r>
              <a:rPr lang="en-US" sz="800" dirty="0"/>
              <a:t>                    Year  0.014844441 0.0024975949  0.0000 ***</a:t>
            </a:r>
          </a:p>
          <a:p>
            <a:r>
              <a:rPr lang="en-US" sz="800" dirty="0"/>
              <a:t>15      </a:t>
            </a:r>
            <a:r>
              <a:rPr lang="en-US" sz="800" dirty="0" err="1"/>
              <a:t>log_LWD</a:t>
            </a:r>
            <a:r>
              <a:rPr lang="en-US" sz="800" dirty="0"/>
              <a:t>         </a:t>
            </a:r>
            <a:r>
              <a:rPr lang="en-US" sz="800" dirty="0" err="1"/>
              <a:t>Distance_to_sea</a:t>
            </a:r>
            <a:r>
              <a:rPr lang="en-US" sz="800" dirty="0"/>
              <a:t> -0.002111485 0.0003655278  0.0000 ***</a:t>
            </a:r>
          </a:p>
          <a:p>
            <a:r>
              <a:rPr lang="en-US" sz="800" dirty="0"/>
              <a:t>16      </a:t>
            </a:r>
            <a:r>
              <a:rPr lang="en-US" sz="800" dirty="0" err="1"/>
              <a:t>log_LWD</a:t>
            </a:r>
            <a:r>
              <a:rPr lang="en-US" sz="800" dirty="0"/>
              <a:t>                </a:t>
            </a:r>
            <a:r>
              <a:rPr lang="en-US" sz="800" dirty="0" err="1"/>
              <a:t>Av_depth</a:t>
            </a:r>
            <a:r>
              <a:rPr lang="en-US" sz="800" dirty="0"/>
              <a:t> -0.521459989 0.1047526216  0.0000 ***</a:t>
            </a:r>
          </a:p>
          <a:p>
            <a:r>
              <a:rPr lang="en-US" sz="800" dirty="0"/>
              <a:t>17      </a:t>
            </a:r>
            <a:r>
              <a:rPr lang="en-US" sz="800" dirty="0" err="1"/>
              <a:t>log_LWD</a:t>
            </a:r>
            <a:r>
              <a:rPr lang="en-US" sz="800" dirty="0"/>
              <a:t>             </a:t>
            </a:r>
            <a:r>
              <a:rPr lang="en-US" sz="800" dirty="0" err="1"/>
              <a:t>Julian_date</a:t>
            </a:r>
            <a:r>
              <a:rPr lang="en-US" sz="800" dirty="0"/>
              <a:t> -0.001066235 0.0004439064  0.0164   *</a:t>
            </a:r>
          </a:p>
          <a:p>
            <a:r>
              <a:rPr lang="en-US" sz="800" dirty="0"/>
              <a:t>&gt; </a:t>
            </a:r>
            <a:r>
              <a:rPr lang="en-US" sz="800" dirty="0" err="1"/>
              <a:t>sem.model.fits</a:t>
            </a:r>
            <a:r>
              <a:rPr lang="en-US" sz="800" dirty="0"/>
              <a:t>(M2)</a:t>
            </a:r>
          </a:p>
          <a:p>
            <a:r>
              <a:rPr lang="en-US" sz="800" dirty="0"/>
              <a:t>  Class   Family     Link    n   Marginal Conditional</a:t>
            </a:r>
          </a:p>
          <a:p>
            <a:r>
              <a:rPr lang="en-US" sz="800" dirty="0"/>
              <a:t>1   </a:t>
            </a:r>
            <a:r>
              <a:rPr lang="en-US" sz="800" dirty="0" err="1"/>
              <a:t>lme</a:t>
            </a:r>
            <a:r>
              <a:rPr lang="en-US" sz="800" dirty="0"/>
              <a:t> </a:t>
            </a:r>
            <a:r>
              <a:rPr lang="en-US" sz="800" dirty="0" err="1"/>
              <a:t>gaussian</a:t>
            </a:r>
            <a:r>
              <a:rPr lang="en-US" sz="800" dirty="0"/>
              <a:t> identity 5263 0.09818737   0.8013279</a:t>
            </a:r>
          </a:p>
          <a:p>
            <a:r>
              <a:rPr lang="en-US" sz="800" dirty="0"/>
              <a:t>2   </a:t>
            </a:r>
            <a:r>
              <a:rPr lang="en-US" sz="800" dirty="0" err="1"/>
              <a:t>lme</a:t>
            </a:r>
            <a:r>
              <a:rPr lang="en-US" sz="800" dirty="0"/>
              <a:t> </a:t>
            </a:r>
            <a:r>
              <a:rPr lang="en-US" sz="800" dirty="0" err="1"/>
              <a:t>gaussian</a:t>
            </a:r>
            <a:r>
              <a:rPr lang="en-US" sz="800" dirty="0"/>
              <a:t> identity 5263 0.01850252   0.2533444</a:t>
            </a:r>
          </a:p>
          <a:p>
            <a:r>
              <a:rPr lang="en-US" sz="800" dirty="0"/>
              <a:t>3   </a:t>
            </a:r>
            <a:r>
              <a:rPr lang="en-US" sz="800" dirty="0" err="1"/>
              <a:t>lme</a:t>
            </a:r>
            <a:r>
              <a:rPr lang="en-US" sz="800" dirty="0"/>
              <a:t> </a:t>
            </a:r>
            <a:r>
              <a:rPr lang="en-US" sz="800" dirty="0" err="1"/>
              <a:t>gaussian</a:t>
            </a:r>
            <a:r>
              <a:rPr lang="en-US" sz="800" dirty="0"/>
              <a:t> identity 5263 0.09997273   0.5124213</a:t>
            </a:r>
          </a:p>
        </p:txBody>
      </p:sp>
      <p:pic>
        <p:nvPicPr>
          <p:cNvPr id="4" name="Picture 3"/>
          <p:cNvPicPr>
            <a:picLocks noChangeAspect="1"/>
          </p:cNvPicPr>
          <p:nvPr/>
        </p:nvPicPr>
        <p:blipFill>
          <a:blip r:embed="rId2"/>
          <a:stretch>
            <a:fillRect/>
          </a:stretch>
        </p:blipFill>
        <p:spPr>
          <a:xfrm>
            <a:off x="5390332" y="555041"/>
            <a:ext cx="6652507" cy="5781964"/>
          </a:xfrm>
          <a:prstGeom prst="rect">
            <a:avLst/>
          </a:prstGeom>
        </p:spPr>
      </p:pic>
    </p:spTree>
    <p:extLst>
      <p:ext uri="{BB962C8B-B14F-4D97-AF65-F5344CB8AC3E}">
        <p14:creationId xmlns:p14="http://schemas.microsoft.com/office/powerpoint/2010/main" val="2354609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693" y="610136"/>
            <a:ext cx="11972260" cy="6247864"/>
          </a:xfrm>
          <a:prstGeom prst="rect">
            <a:avLst/>
          </a:prstGeom>
          <a:noFill/>
        </p:spPr>
        <p:txBody>
          <a:bodyPr wrap="square" rtlCol="0">
            <a:spAutoFit/>
          </a:bodyPr>
          <a:lstStyle/>
          <a:p>
            <a:r>
              <a:rPr lang="en-US" sz="1000" dirty="0" smtClean="0"/>
              <a:t>&gt; </a:t>
            </a:r>
            <a:r>
              <a:rPr lang="en-US" sz="1000" dirty="0"/>
              <a:t>M2 = list(</a:t>
            </a:r>
          </a:p>
          <a:p>
            <a:r>
              <a:rPr lang="en-US" sz="1000" dirty="0"/>
              <a:t>+   </a:t>
            </a:r>
            <a:r>
              <a:rPr lang="en-US" sz="1000" dirty="0" err="1"/>
              <a:t>lme</a:t>
            </a:r>
            <a:r>
              <a:rPr lang="en-US" sz="1000" dirty="0"/>
              <a:t>(log(OringTOT+1)~log(LWD+1)+Av_depth+Wetted_width+Distance_to_sea+Average_air_temperature+SUB1+GEdda+Year,</a:t>
            </a:r>
          </a:p>
          <a:p>
            <a:r>
              <a:rPr lang="en-US" sz="1000" dirty="0"/>
              <a:t>+       random=~1|River_name/</a:t>
            </a:r>
            <a:r>
              <a:rPr lang="en-US" sz="1000" dirty="0" err="1"/>
              <a:t>Catchment_number</a:t>
            </a:r>
            <a:r>
              <a:rPr lang="en-US" sz="1000" dirty="0"/>
              <a:t>, corAR1(form=~Year),</a:t>
            </a:r>
            <a:r>
              <a:rPr lang="en-US" sz="1000" dirty="0" err="1"/>
              <a:t>na.action</a:t>
            </a:r>
            <a:r>
              <a:rPr lang="en-US" sz="1000" dirty="0"/>
              <a:t>=</a:t>
            </a:r>
            <a:r>
              <a:rPr lang="en-US" sz="1000" dirty="0" err="1"/>
              <a:t>na.omit</a:t>
            </a:r>
            <a:r>
              <a:rPr lang="en-US" sz="1000" dirty="0"/>
              <a:t>, data=AVOC),</a:t>
            </a:r>
          </a:p>
          <a:p>
            <a:r>
              <a:rPr lang="en-US" sz="1000" dirty="0"/>
              <a:t>+   </a:t>
            </a:r>
            <a:r>
              <a:rPr lang="en-US" sz="1000" dirty="0" err="1"/>
              <a:t>lme</a:t>
            </a:r>
            <a:r>
              <a:rPr lang="en-US" sz="1000" dirty="0"/>
              <a:t>(log(LWD+1)~Distance_to_sea+Average_air_temperature+Av_depth+Wetted_width+Year,</a:t>
            </a:r>
          </a:p>
          <a:p>
            <a:r>
              <a:rPr lang="en-US" sz="1000" dirty="0"/>
              <a:t>+       random=~1|River_name/</a:t>
            </a:r>
            <a:r>
              <a:rPr lang="en-US" sz="1000" dirty="0" err="1"/>
              <a:t>Catchment_number</a:t>
            </a:r>
            <a:r>
              <a:rPr lang="en-US" sz="1000" dirty="0"/>
              <a:t>, corAR1(form=~Year),</a:t>
            </a:r>
            <a:r>
              <a:rPr lang="en-US" sz="1000" dirty="0" err="1"/>
              <a:t>na.action</a:t>
            </a:r>
            <a:r>
              <a:rPr lang="en-US" sz="1000" dirty="0"/>
              <a:t>=</a:t>
            </a:r>
            <a:r>
              <a:rPr lang="en-US" sz="1000" dirty="0" err="1"/>
              <a:t>na.omit</a:t>
            </a:r>
            <a:r>
              <a:rPr lang="en-US" sz="1000" dirty="0"/>
              <a:t>, data=AVOC))</a:t>
            </a:r>
          </a:p>
          <a:p>
            <a:r>
              <a:rPr lang="en-US" sz="1000" dirty="0"/>
              <a:t>&gt; </a:t>
            </a:r>
            <a:r>
              <a:rPr lang="en-US" sz="1000" dirty="0" err="1"/>
              <a:t>sem.fit</a:t>
            </a:r>
            <a:r>
              <a:rPr lang="en-US" sz="1000" dirty="0"/>
              <a:t>(M2,AVOC)</a:t>
            </a:r>
          </a:p>
          <a:p>
            <a:r>
              <a:rPr lang="en-US" sz="1000" dirty="0"/>
              <a:t>  |===============================================================================================================| 100%</a:t>
            </a:r>
          </a:p>
          <a:p>
            <a:r>
              <a:rPr lang="en-US" sz="1000" dirty="0"/>
              <a:t>Conditional variables have been omitted from output table for clarity (or use argument conditional = T)</a:t>
            </a:r>
          </a:p>
          <a:p>
            <a:r>
              <a:rPr lang="en-US" sz="1000" dirty="0"/>
              <a:t>$</a:t>
            </a:r>
            <a:r>
              <a:rPr lang="en-US" sz="1000" dirty="0" err="1"/>
              <a:t>missing.paths</a:t>
            </a:r>
            <a:endParaRPr lang="en-US" sz="1000" dirty="0"/>
          </a:p>
          <a:p>
            <a:r>
              <a:rPr lang="en-US" sz="1000" dirty="0"/>
              <a:t>              </a:t>
            </a:r>
            <a:r>
              <a:rPr lang="en-US" sz="1000" dirty="0" err="1"/>
              <a:t>missing.path</a:t>
            </a:r>
            <a:r>
              <a:rPr lang="en-US" sz="1000" dirty="0"/>
              <a:t> estimate </a:t>
            </a:r>
            <a:r>
              <a:rPr lang="en-US" sz="1000" dirty="0" err="1"/>
              <a:t>std.error</a:t>
            </a:r>
            <a:r>
              <a:rPr lang="en-US" sz="1000" dirty="0"/>
              <a:t>   </a:t>
            </a:r>
            <a:r>
              <a:rPr lang="en-US" sz="1000" dirty="0" err="1"/>
              <a:t>df</a:t>
            </a:r>
            <a:r>
              <a:rPr lang="en-US" sz="1000" dirty="0"/>
              <a:t> </a:t>
            </a:r>
            <a:r>
              <a:rPr lang="en-US" sz="1000" dirty="0" err="1"/>
              <a:t>crit.value</a:t>
            </a:r>
            <a:r>
              <a:rPr lang="en-US" sz="1000" dirty="0"/>
              <a:t> </a:t>
            </a:r>
            <a:r>
              <a:rPr lang="en-US" sz="1000" dirty="0" err="1"/>
              <a:t>p.value</a:t>
            </a:r>
            <a:r>
              <a:rPr lang="en-US" sz="1000" dirty="0"/>
              <a:t> </a:t>
            </a:r>
          </a:p>
          <a:p>
            <a:r>
              <a:rPr lang="en-US" sz="1000" dirty="0"/>
              <a:t>1  log(LWD+1) ~ SUB1 + ...  -0.0009    0.0122 5318    -0.0714  0.9431 </a:t>
            </a:r>
          </a:p>
          <a:p>
            <a:r>
              <a:rPr lang="en-US" sz="1000" dirty="0"/>
              <a:t>2 log(LWD+1) ~ </a:t>
            </a:r>
            <a:r>
              <a:rPr lang="en-US" sz="1000" dirty="0" err="1"/>
              <a:t>GEdda</a:t>
            </a:r>
            <a:r>
              <a:rPr lang="en-US" sz="1000" dirty="0"/>
              <a:t> + ...  -0.0011    0.0091 5319    -0.1185  0.9057 </a:t>
            </a:r>
          </a:p>
          <a:p>
            <a:endParaRPr lang="en-US" sz="1000" dirty="0"/>
          </a:p>
          <a:p>
            <a:r>
              <a:rPr lang="en-US" sz="1000" dirty="0"/>
              <a:t>$</a:t>
            </a:r>
            <a:r>
              <a:rPr lang="en-US" sz="1000" dirty="0" err="1"/>
              <a:t>Fisher.C</a:t>
            </a:r>
            <a:endParaRPr lang="en-US" sz="1000" dirty="0"/>
          </a:p>
          <a:p>
            <a:r>
              <a:rPr lang="en-US" sz="1000" dirty="0"/>
              <a:t>  </a:t>
            </a:r>
            <a:r>
              <a:rPr lang="en-US" sz="1000" dirty="0" err="1"/>
              <a:t>fisher.c</a:t>
            </a:r>
            <a:r>
              <a:rPr lang="en-US" sz="1000" dirty="0"/>
              <a:t> </a:t>
            </a:r>
            <a:r>
              <a:rPr lang="en-US" sz="1000" dirty="0" err="1"/>
              <a:t>df</a:t>
            </a:r>
            <a:r>
              <a:rPr lang="en-US" sz="1000" dirty="0"/>
              <a:t> </a:t>
            </a:r>
            <a:r>
              <a:rPr lang="en-US" sz="1000" dirty="0" err="1"/>
              <a:t>p.value</a:t>
            </a:r>
            <a:endParaRPr lang="en-US" sz="1000" dirty="0"/>
          </a:p>
          <a:p>
            <a:r>
              <a:rPr lang="en-US" sz="1000" dirty="0"/>
              <a:t>1     0.32  4   0.989</a:t>
            </a:r>
          </a:p>
          <a:p>
            <a:endParaRPr lang="en-US" sz="1000" dirty="0"/>
          </a:p>
          <a:p>
            <a:r>
              <a:rPr lang="en-US" sz="1000" dirty="0"/>
              <a:t>$AIC</a:t>
            </a:r>
          </a:p>
          <a:p>
            <a:r>
              <a:rPr lang="en-US" sz="1000" dirty="0"/>
              <a:t>    AIC   </a:t>
            </a:r>
            <a:r>
              <a:rPr lang="en-US" sz="1000" dirty="0" err="1"/>
              <a:t>AICc</a:t>
            </a:r>
            <a:r>
              <a:rPr lang="en-US" sz="1000" dirty="0"/>
              <a:t>  K    n</a:t>
            </a:r>
          </a:p>
          <a:p>
            <a:r>
              <a:rPr lang="en-US" sz="1000" dirty="0"/>
              <a:t>1 46.32 46.497 23 6269</a:t>
            </a:r>
          </a:p>
          <a:p>
            <a:endParaRPr lang="en-US" sz="1000" dirty="0"/>
          </a:p>
          <a:p>
            <a:r>
              <a:rPr lang="en-US" sz="1000" dirty="0"/>
              <a:t>&gt; </a:t>
            </a:r>
            <a:r>
              <a:rPr lang="en-US" sz="1000" dirty="0" err="1"/>
              <a:t>sem.coefs</a:t>
            </a:r>
            <a:r>
              <a:rPr lang="en-US" sz="1000" dirty="0"/>
              <a:t>(M2,AVOC)</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log(</a:t>
            </a:r>
            <a:r>
              <a:rPr lang="en-US" sz="1000" dirty="0" err="1"/>
              <a:t>OringTOT</a:t>
            </a:r>
            <a:r>
              <a:rPr lang="en-US" sz="1000" dirty="0"/>
              <a:t> + 1)                </a:t>
            </a:r>
            <a:r>
              <a:rPr lang="en-US" sz="1000" dirty="0" err="1"/>
              <a:t>Av_depth</a:t>
            </a:r>
            <a:r>
              <a:rPr lang="en-US" sz="1000" dirty="0"/>
              <a:t> -2.057402647 0.1377434696  0.0000 ***</a:t>
            </a:r>
          </a:p>
          <a:p>
            <a:r>
              <a:rPr lang="en-US" sz="1000" dirty="0"/>
              <a:t>2  log(</a:t>
            </a:r>
            <a:r>
              <a:rPr lang="en-US" sz="1000" dirty="0" err="1"/>
              <a:t>OringTOT</a:t>
            </a:r>
            <a:r>
              <a:rPr lang="en-US" sz="1000" dirty="0"/>
              <a:t> + 1)            </a:t>
            </a:r>
            <a:r>
              <a:rPr lang="en-US" sz="1000" dirty="0" err="1"/>
              <a:t>Wetted_width</a:t>
            </a:r>
            <a:r>
              <a:rPr lang="en-US" sz="1000" dirty="0"/>
              <a:t> -0.077376786 0.0068632123  0.0000 ***</a:t>
            </a:r>
          </a:p>
          <a:p>
            <a:r>
              <a:rPr lang="en-US" sz="1000" dirty="0"/>
              <a:t>3  log(</a:t>
            </a:r>
            <a:r>
              <a:rPr lang="en-US" sz="1000" dirty="0" err="1"/>
              <a:t>OringTOT</a:t>
            </a:r>
            <a:r>
              <a:rPr lang="en-US" sz="1000" dirty="0"/>
              <a:t> + 1)            log(LWD + 1)  0.100691172 0.0182716077  0.0000 ***</a:t>
            </a:r>
          </a:p>
          <a:p>
            <a:r>
              <a:rPr lang="en-US" sz="1000" dirty="0"/>
              <a:t>4  log(</a:t>
            </a:r>
            <a:r>
              <a:rPr lang="en-US" sz="1000" dirty="0" err="1"/>
              <a:t>OringTOT</a:t>
            </a:r>
            <a:r>
              <a:rPr lang="en-US" sz="1000" dirty="0"/>
              <a:t> + 1)                    SUB1  0.082798505 0.0184212472  0.0000 ***</a:t>
            </a:r>
          </a:p>
          <a:p>
            <a:r>
              <a:rPr lang="en-US" sz="1000" dirty="0"/>
              <a:t>5  log(</a:t>
            </a:r>
            <a:r>
              <a:rPr lang="en-US" sz="1000" dirty="0" err="1"/>
              <a:t>OringTOT</a:t>
            </a:r>
            <a:r>
              <a:rPr lang="en-US" sz="1000" dirty="0"/>
              <a:t> + 1)                   </a:t>
            </a:r>
            <a:r>
              <a:rPr lang="en-US" sz="1000" dirty="0" err="1"/>
              <a:t>GEdda</a:t>
            </a:r>
            <a:r>
              <a:rPr lang="en-US" sz="1000" dirty="0"/>
              <a:t> -0.056961624 0.0139618628  0.0000 ***</a:t>
            </a:r>
          </a:p>
          <a:p>
            <a:r>
              <a:rPr lang="en-US" sz="1000" dirty="0"/>
              <a:t>6  log(</a:t>
            </a:r>
            <a:r>
              <a:rPr lang="en-US" sz="1000" dirty="0" err="1"/>
              <a:t>OringTOT</a:t>
            </a:r>
            <a:r>
              <a:rPr lang="en-US" sz="1000" dirty="0"/>
              <a:t> + 1) </a:t>
            </a:r>
            <a:r>
              <a:rPr lang="en-US" sz="1000" dirty="0" err="1"/>
              <a:t>Average_air_temperature</a:t>
            </a:r>
            <a:r>
              <a:rPr lang="en-US" sz="1000" dirty="0"/>
              <a:t>  0.088816113 0.0223717767  0.0001 ***</a:t>
            </a:r>
          </a:p>
          <a:p>
            <a:r>
              <a:rPr lang="en-US" sz="1000" dirty="0"/>
              <a:t>7  log(</a:t>
            </a:r>
            <a:r>
              <a:rPr lang="en-US" sz="1000" dirty="0" err="1"/>
              <a:t>OringTOT</a:t>
            </a:r>
            <a:r>
              <a:rPr lang="en-US" sz="1000" dirty="0"/>
              <a:t> + 1)         </a:t>
            </a:r>
            <a:r>
              <a:rPr lang="en-US" sz="1000" dirty="0" err="1"/>
              <a:t>Distance_to_sea</a:t>
            </a:r>
            <a:r>
              <a:rPr lang="en-US" sz="1000" dirty="0"/>
              <a:t> -0.001840282 0.0007325232  0.0120   *</a:t>
            </a:r>
          </a:p>
          <a:p>
            <a:r>
              <a:rPr lang="en-US" sz="1000" dirty="0"/>
              <a:t>8  log(</a:t>
            </a:r>
            <a:r>
              <a:rPr lang="en-US" sz="1000" dirty="0" err="1"/>
              <a:t>OringTOT</a:t>
            </a:r>
            <a:r>
              <a:rPr lang="en-US" sz="1000" dirty="0"/>
              <a:t> + 1)                    Year  0.005731089 0.0025765763  0.0262   *</a:t>
            </a:r>
          </a:p>
          <a:p>
            <a:r>
              <a:rPr lang="en-US" sz="1000" dirty="0"/>
              <a:t>9       log(LWD + 1)            </a:t>
            </a:r>
            <a:r>
              <a:rPr lang="en-US" sz="1000" dirty="0" err="1"/>
              <a:t>Wetted_width</a:t>
            </a:r>
            <a:r>
              <a:rPr lang="en-US" sz="1000" dirty="0"/>
              <a:t> -0.050528448 0.0041171600  0.0000 ***</a:t>
            </a:r>
          </a:p>
          <a:p>
            <a:r>
              <a:rPr lang="en-US" sz="1000" dirty="0"/>
              <a:t>10      log(LWD + 1) </a:t>
            </a:r>
            <a:r>
              <a:rPr lang="en-US" sz="1000" dirty="0" err="1"/>
              <a:t>Average_air_temperature</a:t>
            </a:r>
            <a:r>
              <a:rPr lang="en-US" sz="1000" dirty="0"/>
              <a:t> -0.096352958 0.0109143951  0.0000 ***</a:t>
            </a:r>
          </a:p>
          <a:p>
            <a:r>
              <a:rPr lang="en-US" sz="1000" dirty="0"/>
              <a:t>11      log(LWD + 1)         </a:t>
            </a:r>
            <a:r>
              <a:rPr lang="en-US" sz="1000" dirty="0" err="1"/>
              <a:t>Distance_to_sea</a:t>
            </a:r>
            <a:r>
              <a:rPr lang="en-US" sz="1000" dirty="0"/>
              <a:t> -0.002429383 0.0003725618  0.0000 ***</a:t>
            </a:r>
          </a:p>
          <a:p>
            <a:r>
              <a:rPr lang="en-US" sz="1000" dirty="0"/>
              <a:t>12      log(LWD + 1)                    Year  0.013421089 0.0023281846  0.0000 ***</a:t>
            </a:r>
          </a:p>
          <a:p>
            <a:r>
              <a:rPr lang="en-US" sz="1000" dirty="0"/>
              <a:t>13      log(LWD + 1)                </a:t>
            </a:r>
            <a:r>
              <a:rPr lang="en-US" sz="1000" dirty="0" err="1"/>
              <a:t>Av_depth</a:t>
            </a:r>
            <a:r>
              <a:rPr lang="en-US" sz="1000" dirty="0"/>
              <a:t> -0.490579777 0.0909760375  0.0000 ***</a:t>
            </a:r>
          </a:p>
          <a:p>
            <a:r>
              <a:rPr lang="en-US" sz="1000" dirty="0"/>
              <a:t>&gt; </a:t>
            </a:r>
            <a:r>
              <a:rPr lang="en-US" sz="1000" dirty="0" err="1"/>
              <a:t>sem.model.fits</a:t>
            </a:r>
            <a:r>
              <a:rPr lang="en-US" sz="1000" dirty="0"/>
              <a:t>(M2)</a:t>
            </a:r>
          </a:p>
          <a:p>
            <a:r>
              <a:rPr lang="en-US" sz="1000" dirty="0"/>
              <a:t>  Class   Family     Link    n  Marginal Conditional</a:t>
            </a:r>
          </a:p>
          <a:p>
            <a:r>
              <a:rPr lang="en-US" sz="1000" dirty="0"/>
              <a:t>1   </a:t>
            </a:r>
            <a:r>
              <a:rPr lang="en-US" sz="1000" dirty="0" err="1"/>
              <a:t>lme</a:t>
            </a:r>
            <a:r>
              <a:rPr lang="en-US" sz="1000" dirty="0"/>
              <a:t> </a:t>
            </a:r>
            <a:r>
              <a:rPr lang="en-US" sz="1000" dirty="0" err="1"/>
              <a:t>gaussian</a:t>
            </a:r>
            <a:r>
              <a:rPr lang="en-US" sz="1000" dirty="0"/>
              <a:t> identity 6269 0.1056071   0.7706319</a:t>
            </a:r>
          </a:p>
          <a:p>
            <a:r>
              <a:rPr lang="en-US" sz="1000" dirty="0"/>
              <a:t>2   </a:t>
            </a:r>
            <a:r>
              <a:rPr lang="en-US" sz="1000" dirty="0" err="1"/>
              <a:t>lme</a:t>
            </a:r>
            <a:r>
              <a:rPr lang="en-US" sz="1000" dirty="0"/>
              <a:t> </a:t>
            </a:r>
            <a:r>
              <a:rPr lang="en-US" sz="1000" dirty="0" err="1"/>
              <a:t>gaussian</a:t>
            </a:r>
            <a:r>
              <a:rPr lang="en-US" sz="1000" dirty="0"/>
              <a:t> identity 6270 0.1026018   0.4882388</a:t>
            </a:r>
          </a:p>
        </p:txBody>
      </p:sp>
      <p:pic>
        <p:nvPicPr>
          <p:cNvPr id="3" name="Picture 2"/>
          <p:cNvPicPr>
            <a:picLocks noChangeAspect="1"/>
          </p:cNvPicPr>
          <p:nvPr/>
        </p:nvPicPr>
        <p:blipFill>
          <a:blip r:embed="rId3"/>
          <a:stretch>
            <a:fillRect/>
          </a:stretch>
        </p:blipFill>
        <p:spPr>
          <a:xfrm>
            <a:off x="6187765" y="1180037"/>
            <a:ext cx="5554729" cy="4827841"/>
          </a:xfrm>
          <a:prstGeom prst="rect">
            <a:avLst/>
          </a:prstGeom>
        </p:spPr>
      </p:pic>
      <p:sp>
        <p:nvSpPr>
          <p:cNvPr id="4" name="TextBox 3"/>
          <p:cNvSpPr txBox="1"/>
          <p:nvPr/>
        </p:nvSpPr>
        <p:spPr>
          <a:xfrm>
            <a:off x="95693" y="48973"/>
            <a:ext cx="11897833" cy="369332"/>
          </a:xfrm>
          <a:prstGeom prst="rect">
            <a:avLst/>
          </a:prstGeom>
          <a:noFill/>
        </p:spPr>
        <p:txBody>
          <a:bodyPr wrap="square" rtlCol="0">
            <a:spAutoFit/>
          </a:bodyPr>
          <a:lstStyle/>
          <a:p>
            <a:r>
              <a:rPr lang="sv-SE" dirty="0" smtClean="0"/>
              <a:t>2) On </a:t>
            </a:r>
            <a:r>
              <a:rPr lang="sv-SE" dirty="0"/>
              <a:t>AVOC (excluding </a:t>
            </a:r>
            <a:r>
              <a:rPr lang="sv-SE" dirty="0" smtClean="0"/>
              <a:t>rivers </a:t>
            </a:r>
            <a:r>
              <a:rPr lang="sv-SE" dirty="0"/>
              <a:t>that have been sampled only 1 year</a:t>
            </a:r>
            <a:r>
              <a:rPr lang="sv-SE" dirty="0" smtClean="0"/>
              <a:t>) without Nas (n=4942)</a:t>
            </a:r>
            <a:endParaRPr lang="en-US" dirty="0"/>
          </a:p>
        </p:txBody>
      </p:sp>
      <p:sp>
        <p:nvSpPr>
          <p:cNvPr id="5" name="5-Point Star 4"/>
          <p:cNvSpPr/>
          <p:nvPr/>
        </p:nvSpPr>
        <p:spPr>
          <a:xfrm>
            <a:off x="10826148" y="625101"/>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 name="5-Point Star 5"/>
          <p:cNvSpPr/>
          <p:nvPr/>
        </p:nvSpPr>
        <p:spPr>
          <a:xfrm>
            <a:off x="11491462" y="625101"/>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1097380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060" y="659219"/>
            <a:ext cx="8633638" cy="5940088"/>
          </a:xfrm>
          <a:prstGeom prst="rect">
            <a:avLst/>
          </a:prstGeom>
          <a:noFill/>
        </p:spPr>
        <p:txBody>
          <a:bodyPr wrap="square" rtlCol="0">
            <a:spAutoFit/>
          </a:bodyPr>
          <a:lstStyle/>
          <a:p>
            <a:r>
              <a:rPr lang="en-US" sz="1000" dirty="0"/>
              <a:t>&gt; M2 = list(</a:t>
            </a:r>
          </a:p>
          <a:p>
            <a:r>
              <a:rPr lang="en-US" sz="1000" dirty="0"/>
              <a:t>+   </a:t>
            </a:r>
            <a:r>
              <a:rPr lang="en-US" sz="1000" dirty="0" err="1"/>
              <a:t>lme</a:t>
            </a:r>
            <a:r>
              <a:rPr lang="en-US" sz="1000" dirty="0"/>
              <a:t>(log(OringTOT+1)~log(LWD+1)+Av_depth+Wetted_width+Distance_to_sea+Average_air_temperature+SUB1+GEdda,</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t>
            </a:r>
            <a:r>
              <a:rPr lang="en-US" sz="1000" dirty="0" err="1"/>
              <a:t>AVyear</a:t>
            </a:r>
            <a:r>
              <a:rPr lang="en-US" sz="1000" dirty="0"/>
              <a:t>),</a:t>
            </a:r>
          </a:p>
          <a:p>
            <a:r>
              <a:rPr lang="en-US" sz="1000" dirty="0"/>
              <a:t>+   </a:t>
            </a:r>
            <a:r>
              <a:rPr lang="en-US" sz="1000" dirty="0" err="1"/>
              <a:t>lme</a:t>
            </a:r>
            <a:r>
              <a:rPr lang="en-US" sz="1000" dirty="0"/>
              <a:t>(log(LWD+1)~</a:t>
            </a:r>
            <a:r>
              <a:rPr lang="en-US" sz="1000" dirty="0" err="1"/>
              <a:t>Distance_to_sea+Average_air_temperature+Av_depth+Wetted_width</a:t>
            </a:r>
            <a:r>
              <a:rPr lang="en-US" sz="1000" dirty="0"/>
              <a:t>,</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t>
            </a:r>
            <a:r>
              <a:rPr lang="en-US" sz="1000" dirty="0" err="1"/>
              <a:t>AVyear</a:t>
            </a:r>
            <a:r>
              <a:rPr lang="en-US" sz="1000" dirty="0"/>
              <a:t>))</a:t>
            </a:r>
          </a:p>
          <a:p>
            <a:r>
              <a:rPr lang="en-US" sz="1000" dirty="0"/>
              <a:t>&gt; </a:t>
            </a:r>
            <a:r>
              <a:rPr lang="en-US" sz="1000" dirty="0" err="1"/>
              <a:t>sem.fit</a:t>
            </a:r>
            <a:r>
              <a:rPr lang="en-US" sz="1000" dirty="0"/>
              <a:t>(M2,AVyear)</a:t>
            </a:r>
          </a:p>
          <a:p>
            <a:r>
              <a:rPr lang="en-US" sz="1000" dirty="0"/>
              <a:t>  |===============================================================================================================| 100%</a:t>
            </a:r>
          </a:p>
          <a:p>
            <a:r>
              <a:rPr lang="en-US" sz="1000" dirty="0"/>
              <a:t>Conditional variables have been omitted from output table for clarity (or use argument conditional = T)</a:t>
            </a:r>
          </a:p>
          <a:p>
            <a:r>
              <a:rPr lang="en-US" sz="1000" dirty="0"/>
              <a:t>$</a:t>
            </a:r>
            <a:r>
              <a:rPr lang="en-US" sz="1000" dirty="0" err="1"/>
              <a:t>missing.paths</a:t>
            </a:r>
            <a:endParaRPr lang="en-US" sz="1000" dirty="0"/>
          </a:p>
          <a:p>
            <a:r>
              <a:rPr lang="en-US" sz="1000" dirty="0"/>
              <a:t>              </a:t>
            </a:r>
            <a:r>
              <a:rPr lang="en-US" sz="1000" dirty="0" err="1"/>
              <a:t>missing.path</a:t>
            </a:r>
            <a:r>
              <a:rPr lang="en-US" sz="1000" dirty="0"/>
              <a:t> estimate </a:t>
            </a:r>
            <a:r>
              <a:rPr lang="en-US" sz="1000" dirty="0" err="1"/>
              <a:t>std.error</a:t>
            </a:r>
            <a:r>
              <a:rPr lang="en-US" sz="1000" dirty="0"/>
              <a:t> </a:t>
            </a:r>
            <a:r>
              <a:rPr lang="en-US" sz="1000" dirty="0" err="1"/>
              <a:t>df</a:t>
            </a:r>
            <a:r>
              <a:rPr lang="en-US" sz="1000" dirty="0"/>
              <a:t> </a:t>
            </a:r>
            <a:r>
              <a:rPr lang="en-US" sz="1000" dirty="0" err="1"/>
              <a:t>crit.value</a:t>
            </a:r>
            <a:r>
              <a:rPr lang="en-US" sz="1000" dirty="0"/>
              <a:t> </a:t>
            </a:r>
            <a:r>
              <a:rPr lang="en-US" sz="1000" dirty="0" err="1"/>
              <a:t>p.value</a:t>
            </a:r>
            <a:r>
              <a:rPr lang="en-US" sz="1000" dirty="0"/>
              <a:t>  </a:t>
            </a:r>
          </a:p>
          <a:p>
            <a:r>
              <a:rPr lang="en-US" sz="1000" dirty="0"/>
              <a:t>1  log(LWD+1) ~ SUB1 + ...  -0.0484    0.0236 47    -2.0483  0.0461 *</a:t>
            </a:r>
          </a:p>
          <a:p>
            <a:r>
              <a:rPr lang="en-US" sz="1000" dirty="0"/>
              <a:t>2 log(LWD+1) ~ </a:t>
            </a:r>
            <a:r>
              <a:rPr lang="en-US" sz="1000" dirty="0" err="1"/>
              <a:t>GEdda</a:t>
            </a:r>
            <a:r>
              <a:rPr lang="en-US" sz="1000" dirty="0"/>
              <a:t> + ...  -0.0276    0.0308 47    -0.8977  0.3739  </a:t>
            </a:r>
          </a:p>
          <a:p>
            <a:endParaRPr lang="en-US" sz="1000" dirty="0"/>
          </a:p>
          <a:p>
            <a:r>
              <a:rPr lang="en-US" sz="1000" dirty="0"/>
              <a:t>$</a:t>
            </a:r>
            <a:r>
              <a:rPr lang="en-US" sz="1000" dirty="0" err="1"/>
              <a:t>Fisher.C</a:t>
            </a:r>
            <a:endParaRPr lang="en-US" sz="1000" dirty="0"/>
          </a:p>
          <a:p>
            <a:r>
              <a:rPr lang="en-US" sz="1000" dirty="0"/>
              <a:t>  </a:t>
            </a:r>
            <a:r>
              <a:rPr lang="en-US" sz="1000" dirty="0" err="1"/>
              <a:t>fisher.c</a:t>
            </a:r>
            <a:r>
              <a:rPr lang="en-US" sz="1000" dirty="0"/>
              <a:t> </a:t>
            </a:r>
            <a:r>
              <a:rPr lang="en-US" sz="1000" dirty="0" err="1"/>
              <a:t>df</a:t>
            </a:r>
            <a:r>
              <a:rPr lang="en-US" sz="1000" dirty="0"/>
              <a:t> </a:t>
            </a:r>
            <a:r>
              <a:rPr lang="en-US" sz="1000" dirty="0" err="1"/>
              <a:t>p.value</a:t>
            </a:r>
            <a:endParaRPr lang="en-US" sz="1000" dirty="0"/>
          </a:p>
          <a:p>
            <a:r>
              <a:rPr lang="en-US" sz="1000" dirty="0"/>
              <a:t>1     8.12  4   0.087</a:t>
            </a:r>
          </a:p>
          <a:p>
            <a:endParaRPr lang="en-US" sz="1000" dirty="0"/>
          </a:p>
          <a:p>
            <a:r>
              <a:rPr lang="en-US" sz="1000" dirty="0"/>
              <a:t>$AIC</a:t>
            </a:r>
          </a:p>
          <a:p>
            <a:r>
              <a:rPr lang="en-US" sz="1000" dirty="0"/>
              <a:t>    AIC   </a:t>
            </a:r>
            <a:r>
              <a:rPr lang="en-US" sz="1000" dirty="0" err="1"/>
              <a:t>AICc</a:t>
            </a:r>
            <a:r>
              <a:rPr lang="en-US" sz="1000" dirty="0"/>
              <a:t>  K    n</a:t>
            </a:r>
          </a:p>
          <a:p>
            <a:r>
              <a:rPr lang="en-US" sz="1000" dirty="0"/>
              <a:t>1 46.12 46.735 19 1256</a:t>
            </a:r>
          </a:p>
          <a:p>
            <a:endParaRPr lang="en-US" sz="1000" dirty="0"/>
          </a:p>
          <a:p>
            <a:r>
              <a:rPr lang="en-US" sz="1000" dirty="0"/>
              <a:t>&gt; </a:t>
            </a:r>
            <a:r>
              <a:rPr lang="en-US" sz="1000" dirty="0" err="1"/>
              <a:t>sem.coefs</a:t>
            </a:r>
            <a:r>
              <a:rPr lang="en-US" sz="1000" dirty="0"/>
              <a:t>(M2,AVyear)</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log(</a:t>
            </a:r>
            <a:r>
              <a:rPr lang="en-US" sz="1000" dirty="0" err="1"/>
              <a:t>OringTOT</a:t>
            </a:r>
            <a:r>
              <a:rPr lang="en-US" sz="1000" dirty="0"/>
              <a:t> + 1)                </a:t>
            </a:r>
            <a:r>
              <a:rPr lang="en-US" sz="1000" dirty="0" err="1"/>
              <a:t>Av_depth</a:t>
            </a:r>
            <a:r>
              <a:rPr lang="en-US" sz="1000" dirty="0"/>
              <a:t> -3.422938541 0.5254164026  0.0000 ***</a:t>
            </a:r>
          </a:p>
          <a:p>
            <a:r>
              <a:rPr lang="en-US" sz="1000" dirty="0"/>
              <a:t>2  log(</a:t>
            </a:r>
            <a:r>
              <a:rPr lang="en-US" sz="1000" dirty="0" err="1"/>
              <a:t>OringTOT</a:t>
            </a:r>
            <a:r>
              <a:rPr lang="en-US" sz="1000" dirty="0"/>
              <a:t> + 1)                   </a:t>
            </a:r>
            <a:r>
              <a:rPr lang="en-US" sz="1000" dirty="0" err="1"/>
              <a:t>GEdda</a:t>
            </a:r>
            <a:r>
              <a:rPr lang="en-US" sz="1000" dirty="0"/>
              <a:t> -0.325694931 0.0612871013  0.0000 ***</a:t>
            </a:r>
          </a:p>
          <a:p>
            <a:r>
              <a:rPr lang="en-US" sz="1000" dirty="0"/>
              <a:t>3  log(</a:t>
            </a:r>
            <a:r>
              <a:rPr lang="en-US" sz="1000" dirty="0" err="1"/>
              <a:t>OringTOT</a:t>
            </a:r>
            <a:r>
              <a:rPr lang="en-US" sz="1000" dirty="0"/>
              <a:t> + 1)                    SUB1  0.242916263 0.0474041212  0.0000 ***</a:t>
            </a:r>
          </a:p>
          <a:p>
            <a:r>
              <a:rPr lang="en-US" sz="1000" dirty="0"/>
              <a:t>4  log(</a:t>
            </a:r>
            <a:r>
              <a:rPr lang="en-US" sz="1000" dirty="0" err="1"/>
              <a:t>OringTOT</a:t>
            </a:r>
            <a:r>
              <a:rPr lang="en-US" sz="1000" dirty="0"/>
              <a:t> + 1) </a:t>
            </a:r>
            <a:r>
              <a:rPr lang="en-US" sz="1000" dirty="0" err="1"/>
              <a:t>Average_air_temperature</a:t>
            </a:r>
            <a:r>
              <a:rPr lang="en-US" sz="1000" dirty="0"/>
              <a:t>  0.101391275 0.0244501709  0.0001 ***</a:t>
            </a:r>
          </a:p>
          <a:p>
            <a:r>
              <a:rPr lang="en-US" sz="1000" dirty="0"/>
              <a:t>5  log(</a:t>
            </a:r>
            <a:r>
              <a:rPr lang="en-US" sz="1000" dirty="0" err="1"/>
              <a:t>OringTOT</a:t>
            </a:r>
            <a:r>
              <a:rPr lang="en-US" sz="1000" dirty="0"/>
              <a:t> + 1)            </a:t>
            </a:r>
            <a:r>
              <a:rPr lang="en-US" sz="1000" dirty="0" err="1"/>
              <a:t>Wetted_width</a:t>
            </a:r>
            <a:r>
              <a:rPr lang="en-US" sz="1000" dirty="0"/>
              <a:t> -0.055303072 0.0154773054  0.0009 ***</a:t>
            </a:r>
          </a:p>
          <a:p>
            <a:r>
              <a:rPr lang="en-US" sz="1000" dirty="0"/>
              <a:t>6  log(</a:t>
            </a:r>
            <a:r>
              <a:rPr lang="en-US" sz="1000" dirty="0" err="1"/>
              <a:t>OringTOT</a:t>
            </a:r>
            <a:r>
              <a:rPr lang="en-US" sz="1000" dirty="0"/>
              <a:t> + 1)         </a:t>
            </a:r>
            <a:r>
              <a:rPr lang="en-US" sz="1000" dirty="0" err="1"/>
              <a:t>Distance_to_sea</a:t>
            </a:r>
            <a:r>
              <a:rPr lang="en-US" sz="1000" dirty="0"/>
              <a:t> -0.002701460 0.0007955705  0.0014  **</a:t>
            </a:r>
          </a:p>
          <a:p>
            <a:r>
              <a:rPr lang="en-US" sz="1000" dirty="0"/>
              <a:t>7  log(</a:t>
            </a:r>
            <a:r>
              <a:rPr lang="en-US" sz="1000" dirty="0" err="1"/>
              <a:t>OringTOT</a:t>
            </a:r>
            <a:r>
              <a:rPr lang="en-US" sz="1000" dirty="0"/>
              <a:t> + 1)            log(LWD + 1)  0.156070991 0.0566122032  0.0084  **</a:t>
            </a:r>
          </a:p>
          <a:p>
            <a:r>
              <a:rPr lang="en-US" sz="1000" dirty="0"/>
              <a:t>8       log(LWD + 1)            </a:t>
            </a:r>
            <a:r>
              <a:rPr lang="en-US" sz="1000" dirty="0" err="1"/>
              <a:t>Wetted_width</a:t>
            </a:r>
            <a:r>
              <a:rPr lang="en-US" sz="1000" dirty="0"/>
              <a:t> -0.073456445 0.0071558237  0.0000 ***</a:t>
            </a:r>
          </a:p>
          <a:p>
            <a:r>
              <a:rPr lang="en-US" sz="1000" dirty="0"/>
              <a:t>9       log(LWD + 1) </a:t>
            </a:r>
            <a:r>
              <a:rPr lang="en-US" sz="1000" dirty="0" err="1"/>
              <a:t>Average_air_temperature</a:t>
            </a:r>
            <a:r>
              <a:rPr lang="en-US" sz="1000" dirty="0"/>
              <a:t> -0.089024443 0.0117326609  0.0000 ***</a:t>
            </a:r>
          </a:p>
          <a:p>
            <a:r>
              <a:rPr lang="en-US" sz="1000" dirty="0"/>
              <a:t>10      log(LWD + 1)         </a:t>
            </a:r>
            <a:r>
              <a:rPr lang="en-US" sz="1000" dirty="0" err="1"/>
              <a:t>Distance_to_sea</a:t>
            </a:r>
            <a:r>
              <a:rPr lang="en-US" sz="1000" dirty="0"/>
              <a:t> -0.002076086 0.0003917038  0.0000 ***</a:t>
            </a:r>
          </a:p>
          <a:p>
            <a:r>
              <a:rPr lang="en-US" sz="1000" dirty="0"/>
              <a:t>11      log(LWD + 1)                </a:t>
            </a:r>
            <a:r>
              <a:rPr lang="en-US" sz="1000" dirty="0" err="1"/>
              <a:t>Av_depth</a:t>
            </a:r>
            <a:r>
              <a:rPr lang="en-US" sz="1000" dirty="0"/>
              <a:t> -1.359471194 0.2574130279  0.0000 ***</a:t>
            </a:r>
          </a:p>
          <a:p>
            <a:r>
              <a:rPr lang="en-US" sz="1000" dirty="0"/>
              <a:t>&gt; </a:t>
            </a:r>
            <a:r>
              <a:rPr lang="en-US" sz="1000" dirty="0" err="1"/>
              <a:t>sem.model.fits</a:t>
            </a:r>
            <a:r>
              <a:rPr lang="en-US" sz="1000" dirty="0"/>
              <a:t>(M2)</a:t>
            </a:r>
          </a:p>
          <a:p>
            <a:r>
              <a:rPr lang="en-US" sz="1000" dirty="0"/>
              <a:t>  Class   Family     Link    n  Marginal Conditional</a:t>
            </a:r>
          </a:p>
          <a:p>
            <a:r>
              <a:rPr lang="en-US" sz="1000" dirty="0"/>
              <a:t>1   </a:t>
            </a:r>
            <a:r>
              <a:rPr lang="en-US" sz="1000" dirty="0" err="1"/>
              <a:t>lme</a:t>
            </a:r>
            <a:r>
              <a:rPr lang="en-US" sz="1000" dirty="0"/>
              <a:t> </a:t>
            </a:r>
            <a:r>
              <a:rPr lang="en-US" sz="1000" dirty="0" err="1"/>
              <a:t>gaussian</a:t>
            </a:r>
            <a:r>
              <a:rPr lang="en-US" sz="1000" dirty="0"/>
              <a:t> identity 1256 0.2236359   0.9563053</a:t>
            </a:r>
          </a:p>
          <a:p>
            <a:r>
              <a:rPr lang="en-US" sz="1000" dirty="0"/>
              <a:t>2   </a:t>
            </a:r>
            <a:r>
              <a:rPr lang="en-US" sz="1000" dirty="0" err="1"/>
              <a:t>lme</a:t>
            </a:r>
            <a:r>
              <a:rPr lang="en-US" sz="1000" dirty="0"/>
              <a:t> </a:t>
            </a:r>
            <a:r>
              <a:rPr lang="en-US" sz="1000" dirty="0" err="1"/>
              <a:t>gaussian</a:t>
            </a:r>
            <a:r>
              <a:rPr lang="en-US" sz="1000" dirty="0"/>
              <a:t> identity 1257 0.2061357   0.9999960</a:t>
            </a:r>
          </a:p>
        </p:txBody>
      </p:sp>
      <p:pic>
        <p:nvPicPr>
          <p:cNvPr id="4" name="Picture 3"/>
          <p:cNvPicPr>
            <a:picLocks noChangeAspect="1"/>
          </p:cNvPicPr>
          <p:nvPr/>
        </p:nvPicPr>
        <p:blipFill>
          <a:blip r:embed="rId2"/>
          <a:stretch>
            <a:fillRect/>
          </a:stretch>
        </p:blipFill>
        <p:spPr>
          <a:xfrm>
            <a:off x="6433003" y="1904012"/>
            <a:ext cx="4876190" cy="4238095"/>
          </a:xfrm>
          <a:prstGeom prst="rect">
            <a:avLst/>
          </a:prstGeom>
        </p:spPr>
      </p:pic>
      <p:sp>
        <p:nvSpPr>
          <p:cNvPr id="5" name="TextBox 4"/>
          <p:cNvSpPr txBox="1"/>
          <p:nvPr/>
        </p:nvSpPr>
        <p:spPr>
          <a:xfrm>
            <a:off x="85060" y="68720"/>
            <a:ext cx="12376298" cy="369332"/>
          </a:xfrm>
          <a:prstGeom prst="rect">
            <a:avLst/>
          </a:prstGeom>
          <a:noFill/>
        </p:spPr>
        <p:txBody>
          <a:bodyPr wrap="square" rtlCol="0">
            <a:spAutoFit/>
          </a:bodyPr>
          <a:lstStyle/>
          <a:p>
            <a:r>
              <a:rPr lang="en-US" dirty="0" smtClean="0"/>
              <a:t>3) T</a:t>
            </a:r>
            <a:r>
              <a:rPr lang="en-US" dirty="0" smtClean="0"/>
              <a:t>aking </a:t>
            </a:r>
            <a:r>
              <a:rPr lang="en-US" dirty="0"/>
              <a:t>away </a:t>
            </a:r>
            <a:r>
              <a:rPr lang="en-US" dirty="0" smtClean="0"/>
              <a:t>temporal variability: </a:t>
            </a:r>
            <a:r>
              <a:rPr lang="en-US" dirty="0" err="1"/>
              <a:t>AVyear</a:t>
            </a:r>
            <a:r>
              <a:rPr lang="en-US" dirty="0"/>
              <a:t> (averages of years) without NAs</a:t>
            </a:r>
            <a:r>
              <a:rPr lang="en-US" dirty="0" smtClean="0"/>
              <a:t>:  (n=646)</a:t>
            </a:r>
            <a:endParaRPr lang="en-US" dirty="0"/>
          </a:p>
        </p:txBody>
      </p:sp>
      <p:sp>
        <p:nvSpPr>
          <p:cNvPr id="6" name="5-Point Star 5"/>
          <p:cNvSpPr/>
          <p:nvPr/>
        </p:nvSpPr>
        <p:spPr>
          <a:xfrm>
            <a:off x="10807129" y="1029138"/>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 name="5-Point Star 6"/>
          <p:cNvSpPr/>
          <p:nvPr/>
        </p:nvSpPr>
        <p:spPr>
          <a:xfrm>
            <a:off x="11472443" y="1029138"/>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31640069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943600" y="875328"/>
            <a:ext cx="5798634" cy="3880710"/>
          </a:xfrm>
          <a:prstGeom prst="rect">
            <a:avLst/>
          </a:prstGeom>
        </p:spPr>
      </p:pic>
      <p:sp>
        <p:nvSpPr>
          <p:cNvPr id="3" name="TextBox 2"/>
          <p:cNvSpPr txBox="1"/>
          <p:nvPr/>
        </p:nvSpPr>
        <p:spPr>
          <a:xfrm>
            <a:off x="0" y="167268"/>
            <a:ext cx="8697951" cy="6555641"/>
          </a:xfrm>
          <a:prstGeom prst="rect">
            <a:avLst/>
          </a:prstGeom>
          <a:noFill/>
        </p:spPr>
        <p:txBody>
          <a:bodyPr wrap="square" rtlCol="0">
            <a:spAutoFit/>
          </a:bodyPr>
          <a:lstStyle/>
          <a:p>
            <a:r>
              <a:rPr lang="sv-SE" sz="1000" dirty="0"/>
              <a:t>&gt; M2 = list(</a:t>
            </a:r>
          </a:p>
          <a:p>
            <a:r>
              <a:rPr lang="sv-SE" sz="1000" dirty="0"/>
              <a:t>+   lme(log(OringTOT+1)~Average_air_temperature+Distance_to_sea+Wetted_width+Av_depth+log(LWD+1)+Slope_percent+SUB1+GEdda,</a:t>
            </a:r>
          </a:p>
          <a:p>
            <a:r>
              <a:rPr lang="sv-SE" sz="1000" dirty="0"/>
              <a:t>+       random=~1|River_name/Catchment_number, corAR1(form=~Year),data=AV2),</a:t>
            </a:r>
          </a:p>
          <a:p>
            <a:r>
              <a:rPr lang="sv-SE" sz="1000" dirty="0"/>
              <a:t>+   lme(log(LWD+1)~Average_air_temperature+Distance_to_sea+Av_depth+Wetted_width+Year+Slope_percent,</a:t>
            </a:r>
          </a:p>
          <a:p>
            <a:r>
              <a:rPr lang="sv-SE" sz="1000" dirty="0"/>
              <a:t>+       random=~1|River_name/Catchment_number, corAR1(form=~Year),data=AV2))</a:t>
            </a:r>
          </a:p>
          <a:p>
            <a:r>
              <a:rPr lang="sv-SE" sz="1000" dirty="0"/>
              <a:t>&gt; sem.fit(M2,AV2)</a:t>
            </a:r>
          </a:p>
          <a:p>
            <a:r>
              <a:rPr lang="sv-SE" sz="1000" dirty="0"/>
              <a:t>  |==============================================================================================================| 100%</a:t>
            </a:r>
          </a:p>
          <a:p>
            <a:r>
              <a:rPr lang="sv-SE" sz="1000" dirty="0"/>
              <a:t>Conditional variables have been omitted from output table for clarity (or use argument conditional = T)</a:t>
            </a:r>
          </a:p>
          <a:p>
            <a:r>
              <a:rPr lang="sv-SE" sz="1000" dirty="0"/>
              <a:t>$missing.paths</a:t>
            </a:r>
          </a:p>
          <a:p>
            <a:r>
              <a:rPr lang="sv-SE" sz="1000" dirty="0"/>
              <a:t>                    missing.path estimate std.error   df crit.value p.value</a:t>
            </a:r>
          </a:p>
          <a:p>
            <a:r>
              <a:rPr lang="sv-SE" sz="1000" dirty="0"/>
              <a:t>1      log(LWD + 1) ~ SUB1 + ...  -0.0033    0.0132 4074    -0.2515  0.8014</a:t>
            </a:r>
          </a:p>
          <a:p>
            <a:r>
              <a:rPr lang="sv-SE" sz="1000" dirty="0"/>
              <a:t>2     log(LWD + 1) ~ GEdda + ...  -0.0130    0.0110 4074    -1.1819  0.2373</a:t>
            </a:r>
          </a:p>
          <a:p>
            <a:r>
              <a:rPr lang="sv-SE" sz="1000" dirty="0"/>
              <a:t>3 log(OringTOT + 1) ~ Year + ...   0.0051    0.0027 4072     1.8605  0.0629</a:t>
            </a:r>
          </a:p>
          <a:p>
            <a:endParaRPr lang="sv-SE" sz="1000" dirty="0"/>
          </a:p>
          <a:p>
            <a:r>
              <a:rPr lang="sv-SE" sz="1000" dirty="0"/>
              <a:t>$Fisher.C</a:t>
            </a:r>
          </a:p>
          <a:p>
            <a:r>
              <a:rPr lang="sv-SE" sz="1000" dirty="0"/>
              <a:t>  fisher.c df p.value</a:t>
            </a:r>
          </a:p>
          <a:p>
            <a:r>
              <a:rPr lang="sv-SE" sz="1000" dirty="0"/>
              <a:t>1     8.85  6   0.182</a:t>
            </a:r>
          </a:p>
          <a:p>
            <a:endParaRPr lang="sv-SE" sz="1000" dirty="0"/>
          </a:p>
          <a:p>
            <a:r>
              <a:rPr lang="sv-SE" sz="1000" dirty="0"/>
              <a:t>$AIC</a:t>
            </a:r>
          </a:p>
          <a:p>
            <a:r>
              <a:rPr lang="sv-SE" sz="1000" dirty="0"/>
              <a:t>    AIC   AICc  K    n</a:t>
            </a:r>
          </a:p>
          <a:p>
            <a:r>
              <a:rPr lang="sv-SE" sz="1000" dirty="0"/>
              <a:t>1 56.85 57.079 24 5263</a:t>
            </a:r>
          </a:p>
          <a:p>
            <a:endParaRPr lang="sv-SE" sz="1000" dirty="0"/>
          </a:p>
          <a:p>
            <a:r>
              <a:rPr lang="sv-SE" sz="1000" dirty="0"/>
              <a:t>&gt; sem.coefs(M2,AV2)</a:t>
            </a:r>
          </a:p>
          <a:p>
            <a:r>
              <a:rPr lang="sv-SE" sz="1000" dirty="0"/>
              <a:t>            response               predictor     estimate    std.error p.value</a:t>
            </a:r>
          </a:p>
          <a:p>
            <a:r>
              <a:rPr lang="sv-SE" sz="1000" dirty="0"/>
              <a:t>4  log(OringTOT + 1)                Av_depth -2.151537045 0.1556548534  0.0000</a:t>
            </a:r>
          </a:p>
          <a:p>
            <a:r>
              <a:rPr lang="sv-SE" sz="1000" dirty="0"/>
              <a:t>3  log(OringTOT + 1)            Wetted_width -0.070365969 0.0077560392  0.0000</a:t>
            </a:r>
          </a:p>
          <a:p>
            <a:r>
              <a:rPr lang="sv-SE" sz="1000" dirty="0"/>
              <a:t>7  log(OringTOT + 1)                    SUB1  0.104541756 0.0199989323  0.0000</a:t>
            </a:r>
          </a:p>
          <a:p>
            <a:r>
              <a:rPr lang="sv-SE" sz="1000" dirty="0"/>
              <a:t>2  log(OringTOT + 1)         Distance_to_sea -0.003283858 0.0007090272  0.0000</a:t>
            </a:r>
          </a:p>
          <a:p>
            <a:r>
              <a:rPr lang="sv-SE" sz="1000" dirty="0"/>
              <a:t>5  log(OringTOT + 1)            log(LWD + 1)  0.090353169 0.0196479373  0.0000</a:t>
            </a:r>
          </a:p>
          <a:p>
            <a:r>
              <a:rPr lang="sv-SE" sz="1000" dirty="0"/>
              <a:t>8  log(OringTOT + 1)                   GEdda -0.075745838 0.0170110027  0.0000</a:t>
            </a:r>
          </a:p>
          <a:p>
            <a:r>
              <a:rPr lang="sv-SE" sz="1000" dirty="0"/>
              <a:t>1  log(OringTOT + 1) Average_air_temperature  0.087212710 0.0221248570  0.0001</a:t>
            </a:r>
          </a:p>
          <a:p>
            <a:r>
              <a:rPr lang="sv-SE" sz="1000" dirty="0"/>
              <a:t>6  log(OringTOT + 1)           Slope_percent  0.057848536 0.0205260836  0.0049</a:t>
            </a:r>
          </a:p>
          <a:p>
            <a:r>
              <a:rPr lang="sv-SE" sz="1000" dirty="0"/>
              <a:t>12      log(LWD + 1)            Wetted_width -0.051088874 0.0045860759  0.0000</a:t>
            </a:r>
          </a:p>
          <a:p>
            <a:r>
              <a:rPr lang="sv-SE" sz="1000" dirty="0"/>
              <a:t>9       log(LWD + 1) Average_air_temperature -0.088521418 0.0109813921  0.0000</a:t>
            </a:r>
          </a:p>
          <a:p>
            <a:r>
              <a:rPr lang="sv-SE" sz="1000" dirty="0"/>
              <a:t>13      log(LWD + 1)                    Year  0.015004313 0.0024903165  0.0000</a:t>
            </a:r>
          </a:p>
          <a:p>
            <a:r>
              <a:rPr lang="sv-SE" sz="1000" dirty="0"/>
              <a:t>10      log(LWD + 1)         Distance_to_sea -0.002001481 0.0003637716  0.0000</a:t>
            </a:r>
          </a:p>
          <a:p>
            <a:r>
              <a:rPr lang="sv-SE" sz="1000" dirty="0"/>
              <a:t>14      log(LWD + 1)           Slope_percent  0.061086977 0.0115639868  0.0000</a:t>
            </a:r>
          </a:p>
          <a:p>
            <a:r>
              <a:rPr lang="sv-SE" sz="1000" dirty="0"/>
              <a:t>11      log(LWD + 1)                Av_depth -0.506157091 0.1044539289  0.0000</a:t>
            </a:r>
          </a:p>
          <a:p>
            <a:r>
              <a:rPr lang="sv-SE" sz="1000" dirty="0"/>
              <a:t>&gt; sem.model.fits(M2)</a:t>
            </a:r>
          </a:p>
          <a:p>
            <a:r>
              <a:rPr lang="sv-SE" sz="1000" dirty="0"/>
              <a:t>  Class   Family     Link    N  Marginal Conditional</a:t>
            </a:r>
          </a:p>
          <a:p>
            <a:r>
              <a:rPr lang="sv-SE" sz="1000" dirty="0"/>
              <a:t>1   lme gaussian identity 5263 0.1024969   0.8018843</a:t>
            </a:r>
          </a:p>
          <a:p>
            <a:r>
              <a:rPr lang="sv-SE" sz="1000" dirty="0"/>
              <a:t>2   lme gaussian identity 5263 0.1118796   0.5148663</a:t>
            </a:r>
          </a:p>
        </p:txBody>
      </p:sp>
      <p:sp>
        <p:nvSpPr>
          <p:cNvPr id="4" name="5-Point Star 3"/>
          <p:cNvSpPr/>
          <p:nvPr/>
        </p:nvSpPr>
        <p:spPr>
          <a:xfrm>
            <a:off x="11318488" y="167268"/>
            <a:ext cx="423746" cy="49065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TextBox 5"/>
          <p:cNvSpPr txBox="1"/>
          <p:nvPr/>
        </p:nvSpPr>
        <p:spPr>
          <a:xfrm>
            <a:off x="6177776" y="4973444"/>
            <a:ext cx="5742878" cy="923330"/>
          </a:xfrm>
          <a:prstGeom prst="rect">
            <a:avLst/>
          </a:prstGeom>
          <a:noFill/>
        </p:spPr>
        <p:txBody>
          <a:bodyPr wrap="square" rtlCol="0">
            <a:spAutoFit/>
          </a:bodyPr>
          <a:lstStyle/>
          <a:p>
            <a:r>
              <a:rPr lang="sv-SE" b="1" dirty="0" smtClean="0"/>
              <a:t>Slope</a:t>
            </a:r>
            <a:r>
              <a:rPr lang="sv-SE" dirty="0" smtClean="0"/>
              <a:t> has been added. Support for both (positive) links??</a:t>
            </a:r>
          </a:p>
          <a:p>
            <a:endParaRPr lang="sv-SE" dirty="0"/>
          </a:p>
          <a:p>
            <a:r>
              <a:rPr lang="sv-SE" dirty="0" smtClean="0"/>
              <a:t>I go on without meanwhile..</a:t>
            </a:r>
            <a:endParaRPr lang="sv-SE" dirty="0"/>
          </a:p>
        </p:txBody>
      </p:sp>
      <p:sp>
        <p:nvSpPr>
          <p:cNvPr id="7" name="TextBox 6"/>
          <p:cNvSpPr txBox="1"/>
          <p:nvPr/>
        </p:nvSpPr>
        <p:spPr>
          <a:xfrm>
            <a:off x="9005777" y="6347637"/>
            <a:ext cx="2647507" cy="369332"/>
          </a:xfrm>
          <a:prstGeom prst="rect">
            <a:avLst/>
          </a:prstGeom>
          <a:noFill/>
        </p:spPr>
        <p:txBody>
          <a:bodyPr wrap="square" rtlCol="0">
            <a:spAutoFit/>
          </a:bodyPr>
          <a:lstStyle/>
          <a:p>
            <a:r>
              <a:rPr lang="sv-SE" dirty="0" smtClean="0"/>
              <a:t>EXCLUDING NAs</a:t>
            </a:r>
            <a:endParaRPr lang="en-US" dirty="0"/>
          </a:p>
        </p:txBody>
      </p:sp>
    </p:spTree>
    <p:extLst>
      <p:ext uri="{BB962C8B-B14F-4D97-AF65-F5344CB8AC3E}">
        <p14:creationId xmlns:p14="http://schemas.microsoft.com/office/powerpoint/2010/main" val="2273730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38096" y="1603730"/>
            <a:ext cx="6455017" cy="4319992"/>
          </a:xfrm>
          <a:prstGeom prst="rect">
            <a:avLst/>
          </a:prstGeom>
        </p:spPr>
      </p:pic>
      <p:sp>
        <p:nvSpPr>
          <p:cNvPr id="3" name="TextBox 2"/>
          <p:cNvSpPr txBox="1"/>
          <p:nvPr/>
        </p:nvSpPr>
        <p:spPr>
          <a:xfrm>
            <a:off x="119270" y="129208"/>
            <a:ext cx="7593495" cy="6401753"/>
          </a:xfrm>
          <a:prstGeom prst="rect">
            <a:avLst/>
          </a:prstGeom>
          <a:noFill/>
        </p:spPr>
        <p:txBody>
          <a:bodyPr wrap="square" rtlCol="0">
            <a:spAutoFit/>
          </a:bodyPr>
          <a:lstStyle/>
          <a:p>
            <a:r>
              <a:rPr lang="sv-SE" sz="1000" dirty="0"/>
              <a:t>&gt; M2 = list(</a:t>
            </a:r>
          </a:p>
          <a:p>
            <a:r>
              <a:rPr lang="sv-SE" sz="1000" dirty="0"/>
              <a:t>+   lme(log(OringTOT+1)~log(LWD+1)+Av_depth+Wetted_width+Distance_to_sea+Average_air_temperature+SUB1+GEdda,</a:t>
            </a:r>
          </a:p>
          <a:p>
            <a:r>
              <a:rPr lang="sv-SE" sz="1000" dirty="0"/>
              <a:t>+       random=~1|River_name/Catchment_number, corAR1(form=~Year),data=AV2),</a:t>
            </a:r>
          </a:p>
          <a:p>
            <a:r>
              <a:rPr lang="sv-SE" sz="1000" dirty="0"/>
              <a:t>+   lme(log(LWD+1)~Distance_to_sea+Average_air_temperature+Av_depth+Wetted_width+Year,</a:t>
            </a:r>
          </a:p>
          <a:p>
            <a:r>
              <a:rPr lang="sv-SE" sz="1000" dirty="0"/>
              <a:t>+       random=~1|River_name/Catchment_number, corAR1(form=~Year),data=AV2))</a:t>
            </a:r>
          </a:p>
          <a:p>
            <a:r>
              <a:rPr lang="sv-SE" sz="1000" dirty="0"/>
              <a:t>&gt; sem.fit(M2,AV2)</a:t>
            </a:r>
          </a:p>
          <a:p>
            <a:r>
              <a:rPr lang="sv-SE" sz="1000" dirty="0"/>
              <a:t>  |==============================================================================================================| 100%</a:t>
            </a:r>
          </a:p>
          <a:p>
            <a:r>
              <a:rPr lang="sv-SE" sz="1000" dirty="0"/>
              <a:t>Conditional variables have been omitted from output table for clarity (or use argument conditional = T)</a:t>
            </a:r>
          </a:p>
          <a:p>
            <a:r>
              <a:rPr lang="sv-SE" sz="1000" dirty="0"/>
              <a:t>$missing.paths</a:t>
            </a:r>
          </a:p>
          <a:p>
            <a:r>
              <a:rPr lang="sv-SE" sz="1000" dirty="0"/>
              <a:t>                    missing.path estimate std.error   df crit.value p.value</a:t>
            </a:r>
          </a:p>
          <a:p>
            <a:r>
              <a:rPr lang="sv-SE" sz="1000" dirty="0"/>
              <a:t>1      log(LWD + 1) ~ SUB1 + ...   0.0023    0.0132 4075     0.1726  0.8630</a:t>
            </a:r>
          </a:p>
          <a:p>
            <a:r>
              <a:rPr lang="sv-SE" sz="1000" dirty="0"/>
              <a:t>2     log(LWD + 1) ~ GEdda + ...  -0.0166    0.0110 4075    -1.5085  0.1315</a:t>
            </a:r>
          </a:p>
          <a:p>
            <a:r>
              <a:rPr lang="sv-SE" sz="1000" dirty="0"/>
              <a:t>3 log(OringTOT + 1) ~ Year + ...   0.0050    0.0027 4073     1.8350  0.0666</a:t>
            </a:r>
          </a:p>
          <a:p>
            <a:endParaRPr lang="sv-SE" sz="1000" dirty="0"/>
          </a:p>
          <a:p>
            <a:r>
              <a:rPr lang="sv-SE" sz="1000" dirty="0"/>
              <a:t>$Fisher.C</a:t>
            </a:r>
          </a:p>
          <a:p>
            <a:r>
              <a:rPr lang="sv-SE" sz="1000" dirty="0"/>
              <a:t>  fisher.c df p.value</a:t>
            </a:r>
          </a:p>
          <a:p>
            <a:r>
              <a:rPr lang="sv-SE" sz="1000" dirty="0"/>
              <a:t>1     9.77  6   0.135</a:t>
            </a:r>
          </a:p>
          <a:p>
            <a:endParaRPr lang="sv-SE" sz="1000" dirty="0"/>
          </a:p>
          <a:p>
            <a:r>
              <a:rPr lang="sv-SE" sz="1000" dirty="0"/>
              <a:t>$AIC</a:t>
            </a:r>
          </a:p>
          <a:p>
            <a:r>
              <a:rPr lang="sv-SE" sz="1000" dirty="0"/>
              <a:t>    AIC   AICc  K    n</a:t>
            </a:r>
          </a:p>
          <a:p>
            <a:r>
              <a:rPr lang="sv-SE" sz="1000" dirty="0"/>
              <a:t>1 53.77 53.963 22 5263</a:t>
            </a:r>
          </a:p>
          <a:p>
            <a:endParaRPr lang="sv-SE" sz="1000" dirty="0"/>
          </a:p>
          <a:p>
            <a:r>
              <a:rPr lang="sv-SE" sz="1000" dirty="0"/>
              <a:t>&gt; sem.coefs(M2,AV2)</a:t>
            </a:r>
          </a:p>
          <a:p>
            <a:r>
              <a:rPr lang="sv-SE" sz="1000" dirty="0"/>
              <a:t>            response               predictor     estimate    std.error p.value</a:t>
            </a:r>
          </a:p>
          <a:p>
            <a:r>
              <a:rPr lang="sv-SE" sz="1000" dirty="0"/>
              <a:t>2  log(OringTOT + 1)                Av_depth -2.175563985 0.1555555370   0e+00</a:t>
            </a:r>
          </a:p>
          <a:p>
            <a:r>
              <a:rPr lang="sv-SE" sz="1000" dirty="0"/>
              <a:t>3  log(OringTOT + 1)            Wetted_width -0.072270102 0.0077301974   0e+00</a:t>
            </a:r>
          </a:p>
          <a:p>
            <a:r>
              <a:rPr lang="sv-SE" sz="1000" dirty="0"/>
              <a:t>6  log(OringTOT + 1)                    SUB1  0.108400432 0.0199657725   0e+00</a:t>
            </a:r>
          </a:p>
          <a:p>
            <a:r>
              <a:rPr lang="sv-SE" sz="1000" dirty="0"/>
              <a:t>4  log(OringTOT + 1)         Distance_to_sea -0.003387130 0.0007079608   0e+00</a:t>
            </a:r>
          </a:p>
          <a:p>
            <a:r>
              <a:rPr lang="sv-SE" sz="1000" dirty="0"/>
              <a:t>1  log(OringTOT + 1)            log(LWD + 1)  </a:t>
            </a:r>
            <a:r>
              <a:rPr lang="sv-SE" sz="1000" b="1" dirty="0"/>
              <a:t>0.093209435 0.0196335787   0e+00</a:t>
            </a:r>
          </a:p>
          <a:p>
            <a:r>
              <a:rPr lang="sv-SE" sz="1000" dirty="0"/>
              <a:t>7  log(OringTOT + 1)                   GEdda -0.078657484 0.0169988672   0e+00</a:t>
            </a:r>
          </a:p>
          <a:p>
            <a:r>
              <a:rPr lang="sv-SE" sz="1000" dirty="0"/>
              <a:t>5  log(OringTOT + 1) Average_air_temperature  0.081597394 0.0220290488   2e-04</a:t>
            </a:r>
          </a:p>
          <a:p>
            <a:r>
              <a:rPr lang="sv-SE" sz="1000" dirty="0"/>
              <a:t>11      log(LWD + 1)            Wetted_width -0.053638484 0.0045812919   0e+00</a:t>
            </a:r>
          </a:p>
          <a:p>
            <a:r>
              <a:rPr lang="sv-SE" sz="1000" dirty="0"/>
              <a:t>9       log(LWD + 1) Average_air_temperature -0.095535325 0.0110119517   0e+00</a:t>
            </a:r>
          </a:p>
          <a:p>
            <a:r>
              <a:rPr lang="sv-SE" sz="1000" dirty="0"/>
              <a:t>12      log(LWD + 1)                    Year  0.015163769 0.0024948585   0e+00</a:t>
            </a:r>
          </a:p>
          <a:p>
            <a:r>
              <a:rPr lang="sv-SE" sz="1000" dirty="0"/>
              <a:t>8       log(LWD + 1)         Distance_to_sea -0.002102436 0.0003668393   0e+00</a:t>
            </a:r>
          </a:p>
          <a:p>
            <a:r>
              <a:rPr lang="sv-SE" sz="1000" dirty="0"/>
              <a:t>10      log(LWD + 1)                Av_depth -0.541866923 0.1043790679   0e+00</a:t>
            </a:r>
          </a:p>
          <a:p>
            <a:r>
              <a:rPr lang="sv-SE" sz="1000" dirty="0"/>
              <a:t>&gt; sem.model.fits(M2)</a:t>
            </a:r>
          </a:p>
          <a:p>
            <a:r>
              <a:rPr lang="sv-SE" sz="1000" dirty="0"/>
              <a:t>  Class   Family     Link    N  Marginal Conditional</a:t>
            </a:r>
          </a:p>
          <a:p>
            <a:r>
              <a:rPr lang="sv-SE" sz="1000" dirty="0"/>
              <a:t>1   lme gaussian identity 5263 0.0970524   0.8003521</a:t>
            </a:r>
          </a:p>
          <a:p>
            <a:r>
              <a:rPr lang="sv-SE" sz="1000" dirty="0"/>
              <a:t>2   lme gaussian identity 5263 0.0979510   0.5145529</a:t>
            </a:r>
          </a:p>
        </p:txBody>
      </p:sp>
      <p:sp>
        <p:nvSpPr>
          <p:cNvPr id="4" name="TextBox 3"/>
          <p:cNvSpPr txBox="1"/>
          <p:nvPr/>
        </p:nvSpPr>
        <p:spPr>
          <a:xfrm>
            <a:off x="8637104" y="228600"/>
            <a:ext cx="3329609" cy="367748"/>
          </a:xfrm>
          <a:prstGeom prst="rect">
            <a:avLst/>
          </a:prstGeom>
          <a:noFill/>
        </p:spPr>
        <p:txBody>
          <a:bodyPr wrap="square" rtlCol="0">
            <a:spAutoFit/>
          </a:bodyPr>
          <a:lstStyle/>
          <a:p>
            <a:r>
              <a:rPr lang="sv-SE" dirty="0" smtClean="0"/>
              <a:t>Öring continuous</a:t>
            </a:r>
            <a:endParaRPr lang="sv-SE" dirty="0"/>
          </a:p>
        </p:txBody>
      </p:sp>
      <p:sp>
        <p:nvSpPr>
          <p:cNvPr id="6" name="TextBox 5"/>
          <p:cNvSpPr txBox="1"/>
          <p:nvPr/>
        </p:nvSpPr>
        <p:spPr>
          <a:xfrm>
            <a:off x="9005777" y="6347637"/>
            <a:ext cx="2647507" cy="369332"/>
          </a:xfrm>
          <a:prstGeom prst="rect">
            <a:avLst/>
          </a:prstGeom>
          <a:noFill/>
        </p:spPr>
        <p:txBody>
          <a:bodyPr wrap="square" rtlCol="0">
            <a:spAutoFit/>
          </a:bodyPr>
          <a:lstStyle/>
          <a:p>
            <a:r>
              <a:rPr lang="sv-SE" dirty="0" smtClean="0"/>
              <a:t>EXCLUDING NAs</a:t>
            </a:r>
            <a:endParaRPr lang="en-US" dirty="0"/>
          </a:p>
        </p:txBody>
      </p:sp>
    </p:spTree>
    <p:extLst>
      <p:ext uri="{BB962C8B-B14F-4D97-AF65-F5344CB8AC3E}">
        <p14:creationId xmlns:p14="http://schemas.microsoft.com/office/powerpoint/2010/main" val="272536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37104" y="228600"/>
            <a:ext cx="3329609" cy="367748"/>
          </a:xfrm>
          <a:prstGeom prst="rect">
            <a:avLst/>
          </a:prstGeom>
          <a:noFill/>
        </p:spPr>
        <p:txBody>
          <a:bodyPr wrap="square" rtlCol="0">
            <a:spAutoFit/>
          </a:bodyPr>
          <a:lstStyle/>
          <a:p>
            <a:r>
              <a:rPr lang="sv-SE" dirty="0" smtClean="0"/>
              <a:t>Öring continuous</a:t>
            </a:r>
            <a:endParaRPr lang="sv-SE" dirty="0"/>
          </a:p>
        </p:txBody>
      </p:sp>
      <p:pic>
        <p:nvPicPr>
          <p:cNvPr id="3" name="Picture 2"/>
          <p:cNvPicPr>
            <a:picLocks noChangeAspect="1"/>
          </p:cNvPicPr>
          <p:nvPr/>
        </p:nvPicPr>
        <p:blipFill>
          <a:blip r:embed="rId2"/>
          <a:stretch>
            <a:fillRect/>
          </a:stretch>
        </p:blipFill>
        <p:spPr>
          <a:xfrm>
            <a:off x="5174527" y="1363494"/>
            <a:ext cx="6627072" cy="4435139"/>
          </a:xfrm>
          <a:prstGeom prst="rect">
            <a:avLst/>
          </a:prstGeom>
        </p:spPr>
      </p:pic>
      <p:sp>
        <p:nvSpPr>
          <p:cNvPr id="4" name="TextBox 3"/>
          <p:cNvSpPr txBox="1"/>
          <p:nvPr/>
        </p:nvSpPr>
        <p:spPr>
          <a:xfrm>
            <a:off x="124649" y="228600"/>
            <a:ext cx="8363414" cy="6401753"/>
          </a:xfrm>
          <a:prstGeom prst="rect">
            <a:avLst/>
          </a:prstGeom>
          <a:noFill/>
        </p:spPr>
        <p:txBody>
          <a:bodyPr wrap="square" rtlCol="0">
            <a:spAutoFit/>
          </a:bodyPr>
          <a:lstStyle/>
          <a:p>
            <a:r>
              <a:rPr lang="sv-SE" sz="1000"/>
              <a:t>M2 = list(</a:t>
            </a:r>
          </a:p>
          <a:p>
            <a:r>
              <a:rPr lang="sv-SE" sz="1000"/>
              <a:t>+   lme(log(OringTOT+1)~Lat+Distance_to_sea+Wetted_width+Av_depth+log(LWD+1)+SUB1+GEdda,</a:t>
            </a:r>
          </a:p>
          <a:p>
            <a:r>
              <a:rPr lang="sv-SE" sz="1000"/>
              <a:t>+       random=~1|River_name/Catchment_number, corAR1(form=~Year),data=AV2),</a:t>
            </a:r>
          </a:p>
          <a:p>
            <a:r>
              <a:rPr lang="sv-SE" sz="1000"/>
              <a:t>+   lme(log(LWD+1)~Distance_to_sea+Lat+Av_depth+Wetted_width+Year,</a:t>
            </a:r>
          </a:p>
          <a:p>
            <a:r>
              <a:rPr lang="sv-SE" sz="1000"/>
              <a:t>+       random=~1|River_name/Catchment_number, corAR1(form=~Year),data=AV2))</a:t>
            </a:r>
          </a:p>
          <a:p>
            <a:r>
              <a:rPr lang="sv-SE" sz="1000"/>
              <a:t>&gt; sem.fit(M2,AV2)</a:t>
            </a:r>
          </a:p>
          <a:p>
            <a:r>
              <a:rPr lang="sv-SE" sz="1000"/>
              <a:t>  |==============================================================================================================| 100%</a:t>
            </a:r>
          </a:p>
          <a:p>
            <a:r>
              <a:rPr lang="sv-SE" sz="1000"/>
              <a:t>Conditional variables have been omitted from output table for clarity (or use argument conditional = T)</a:t>
            </a:r>
          </a:p>
          <a:p>
            <a:r>
              <a:rPr lang="sv-SE" sz="1000"/>
              <a:t>$missing.paths</a:t>
            </a:r>
          </a:p>
          <a:p>
            <a:r>
              <a:rPr lang="sv-SE" sz="1000"/>
              <a:t>                    missing.path estimate std.error   df crit.value p.value</a:t>
            </a:r>
          </a:p>
          <a:p>
            <a:r>
              <a:rPr lang="sv-SE" sz="1000"/>
              <a:t>1      log(LWD + 1) ~ SUB1 + ...   0.0034    0.0132 4075     0.2575  0.7968</a:t>
            </a:r>
          </a:p>
          <a:p>
            <a:r>
              <a:rPr lang="sv-SE" sz="1000"/>
              <a:t>2     log(LWD + 1) ~ GEdda + ...  -0.0154    0.0110 4075    -1.4005  0.1614</a:t>
            </a:r>
          </a:p>
          <a:p>
            <a:r>
              <a:rPr lang="sv-SE" sz="1000"/>
              <a:t>3 log(OringTOT + 1) ~ Year + ...   0.0051    0.0027 4073     1.8614  0.0628</a:t>
            </a:r>
          </a:p>
          <a:p>
            <a:endParaRPr lang="sv-SE" sz="1000"/>
          </a:p>
          <a:p>
            <a:r>
              <a:rPr lang="sv-SE" sz="1000"/>
              <a:t>$Fisher.C</a:t>
            </a:r>
          </a:p>
          <a:p>
            <a:r>
              <a:rPr lang="sv-SE" sz="1000"/>
              <a:t>  fisher.c df p.value</a:t>
            </a:r>
          </a:p>
          <a:p>
            <a:r>
              <a:rPr lang="sv-SE" sz="1000"/>
              <a:t>1     9.64  6   0.141</a:t>
            </a:r>
          </a:p>
          <a:p>
            <a:endParaRPr lang="sv-SE" sz="1000"/>
          </a:p>
          <a:p>
            <a:r>
              <a:rPr lang="sv-SE" sz="1000"/>
              <a:t>$AIC</a:t>
            </a:r>
          </a:p>
          <a:p>
            <a:r>
              <a:rPr lang="sv-SE" sz="1000"/>
              <a:t>    AIC   AICc  K    n</a:t>
            </a:r>
          </a:p>
          <a:p>
            <a:r>
              <a:rPr lang="sv-SE" sz="1000"/>
              <a:t>1 53.64 53.833 22 5263</a:t>
            </a:r>
          </a:p>
          <a:p>
            <a:endParaRPr lang="sv-SE" sz="1000"/>
          </a:p>
          <a:p>
            <a:r>
              <a:rPr lang="sv-SE" sz="1000"/>
              <a:t>&gt; sem.coefs(M2,AV2)</a:t>
            </a:r>
          </a:p>
          <a:p>
            <a:r>
              <a:rPr lang="sv-SE" sz="1000"/>
              <a:t>            response       predictor     estimate    std.error p.value</a:t>
            </a:r>
          </a:p>
          <a:p>
            <a:r>
              <a:rPr lang="sv-SE" sz="1000"/>
              <a:t>4  log(OringTOT + 1)        Av_depth -2.177356947 0.1555823428   0e+00</a:t>
            </a:r>
          </a:p>
          <a:p>
            <a:r>
              <a:rPr lang="sv-SE" sz="1000"/>
              <a:t>3  log(OringTOT + 1)    Wetted_width -0.072667097 0.0077287742   0e+00</a:t>
            </a:r>
          </a:p>
          <a:p>
            <a:r>
              <a:rPr lang="sv-SE" sz="1000"/>
              <a:t>2  log(OringTOT + 1) Distance_to_sea -0.003738785 0.0006818281   0e+00</a:t>
            </a:r>
          </a:p>
          <a:p>
            <a:r>
              <a:rPr lang="sv-SE" sz="1000"/>
              <a:t>6  log(OringTOT + 1)            SUB1  0.107306114 0.0199565395   0e+00</a:t>
            </a:r>
          </a:p>
          <a:p>
            <a:r>
              <a:rPr lang="sv-SE" sz="1000"/>
              <a:t>5  log(OringTOT + 1)    log(LWD + 1)  0.092985531 0.0196436241   0e+00</a:t>
            </a:r>
          </a:p>
          <a:p>
            <a:r>
              <a:rPr lang="sv-SE" sz="1000"/>
              <a:t>7  log(OringTOT + 1)           GEdda -0.079281020 0.0170031468   0e+00</a:t>
            </a:r>
          </a:p>
          <a:p>
            <a:r>
              <a:rPr lang="sv-SE" sz="1000"/>
              <a:t>1  log(OringTOT + 1)             Lat -0.050594068 0.0147669570   6e-04</a:t>
            </a:r>
          </a:p>
          <a:p>
            <a:r>
              <a:rPr lang="sv-SE" sz="1000"/>
              <a:t>11      log(LWD + 1)    Wetted_width -0.053428568 0.0045695549   0e+00</a:t>
            </a:r>
          </a:p>
          <a:p>
            <a:r>
              <a:rPr lang="sv-SE" sz="1000"/>
              <a:t>9       log(LWD + 1)             Lat  0.065436918 0.0073224292   0e+00</a:t>
            </a:r>
          </a:p>
          <a:p>
            <a:r>
              <a:rPr lang="sv-SE" sz="1000"/>
              <a:t>12      log(LWD + 1)            Year  0.014959421 0.0024947004   0e+00</a:t>
            </a:r>
          </a:p>
          <a:p>
            <a:r>
              <a:rPr lang="sv-SE" sz="1000"/>
              <a:t>10      log(LWD + 1)        Av_depth -0.537123117 0.1043543168   0e+00</a:t>
            </a:r>
          </a:p>
          <a:p>
            <a:r>
              <a:rPr lang="sv-SE" sz="1000"/>
              <a:t>8       log(LWD + 1) Distance_to_sea -0.001774232 0.0003540409   0e+00</a:t>
            </a:r>
          </a:p>
          <a:p>
            <a:r>
              <a:rPr lang="sv-SE" sz="1000"/>
              <a:t>&gt; sem.model.fits(M2)</a:t>
            </a:r>
          </a:p>
          <a:p>
            <a:r>
              <a:rPr lang="sv-SE" sz="1000"/>
              <a:t>  Class   Family     Link    N   Marginal Conditional</a:t>
            </a:r>
          </a:p>
          <a:p>
            <a:r>
              <a:rPr lang="sv-SE" sz="1000"/>
              <a:t>1   lme gaussian identity 5263 0.09539722   0.8000731</a:t>
            </a:r>
          </a:p>
          <a:p>
            <a:r>
              <a:rPr lang="sv-SE" sz="1000"/>
              <a:t>2   lme gaussian identity 5263 0.10236969   0.5158832</a:t>
            </a:r>
          </a:p>
          <a:p>
            <a:r>
              <a:rPr lang="sv-SE" sz="1000"/>
              <a:t>&gt; sem.plot(M2, AV)</a:t>
            </a:r>
            <a:endParaRPr lang="sv-SE" sz="1000" dirty="0"/>
          </a:p>
        </p:txBody>
      </p:sp>
      <p:sp>
        <p:nvSpPr>
          <p:cNvPr id="5" name="TextBox 4"/>
          <p:cNvSpPr txBox="1"/>
          <p:nvPr/>
        </p:nvSpPr>
        <p:spPr>
          <a:xfrm>
            <a:off x="5441795" y="5798633"/>
            <a:ext cx="6750205" cy="369332"/>
          </a:xfrm>
          <a:prstGeom prst="rect">
            <a:avLst/>
          </a:prstGeom>
          <a:noFill/>
        </p:spPr>
        <p:txBody>
          <a:bodyPr wrap="square" rtlCol="0">
            <a:spAutoFit/>
          </a:bodyPr>
          <a:lstStyle/>
          <a:p>
            <a:r>
              <a:rPr lang="sv-SE" dirty="0" smtClean="0"/>
              <a:t>With Lat instead of avg air temp</a:t>
            </a:r>
            <a:endParaRPr lang="sv-SE" dirty="0"/>
          </a:p>
        </p:txBody>
      </p:sp>
      <p:sp>
        <p:nvSpPr>
          <p:cNvPr id="6" name="TextBox 5"/>
          <p:cNvSpPr txBox="1"/>
          <p:nvPr/>
        </p:nvSpPr>
        <p:spPr>
          <a:xfrm>
            <a:off x="9005777" y="6347637"/>
            <a:ext cx="2647507" cy="369332"/>
          </a:xfrm>
          <a:prstGeom prst="rect">
            <a:avLst/>
          </a:prstGeom>
          <a:noFill/>
        </p:spPr>
        <p:txBody>
          <a:bodyPr wrap="square" rtlCol="0">
            <a:spAutoFit/>
          </a:bodyPr>
          <a:lstStyle/>
          <a:p>
            <a:r>
              <a:rPr lang="sv-SE" dirty="0" smtClean="0"/>
              <a:t>EXCLUDING NAs</a:t>
            </a:r>
            <a:endParaRPr lang="en-US" dirty="0"/>
          </a:p>
        </p:txBody>
      </p:sp>
    </p:spTree>
    <p:extLst>
      <p:ext uri="{BB962C8B-B14F-4D97-AF65-F5344CB8AC3E}">
        <p14:creationId xmlns:p14="http://schemas.microsoft.com/office/powerpoint/2010/main" val="37377747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2019" y="255181"/>
            <a:ext cx="9420446" cy="5632311"/>
          </a:xfrm>
          <a:prstGeom prst="rect">
            <a:avLst/>
          </a:prstGeom>
          <a:noFill/>
        </p:spPr>
        <p:txBody>
          <a:bodyPr wrap="square" rtlCol="0">
            <a:spAutoFit/>
          </a:bodyPr>
          <a:lstStyle/>
          <a:p>
            <a:r>
              <a:rPr lang="en-US" sz="1000" dirty="0"/>
              <a:t>&gt; M2 = list(</a:t>
            </a:r>
          </a:p>
          <a:p>
            <a:r>
              <a:rPr lang="en-US" sz="1000" dirty="0"/>
              <a:t>+   </a:t>
            </a:r>
            <a:r>
              <a:rPr lang="en-US" sz="1000" dirty="0" err="1"/>
              <a:t>lme</a:t>
            </a:r>
            <a:r>
              <a:rPr lang="en-US" sz="1000" dirty="0"/>
              <a:t>(log(OringTOT+1)~Av_depth+Wetted_width+Distance_to_sea+Average_air_temperature+GEdda,</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data=AV2009),</a:t>
            </a:r>
          </a:p>
          <a:p>
            <a:r>
              <a:rPr lang="en-US" sz="1000" dirty="0"/>
              <a:t>+   </a:t>
            </a:r>
            <a:r>
              <a:rPr lang="en-US" sz="1000" dirty="0" err="1"/>
              <a:t>lme</a:t>
            </a:r>
            <a:r>
              <a:rPr lang="en-US" sz="1000" dirty="0"/>
              <a:t>(log(LWD+1)~</a:t>
            </a:r>
            <a:r>
              <a:rPr lang="en-US" sz="1000" dirty="0" err="1"/>
              <a:t>Distance_to_sea+Average_air_temperature+Wetted_width</a:t>
            </a:r>
            <a:r>
              <a:rPr lang="en-US" sz="1000" dirty="0"/>
              <a:t>,</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data=AV2009))</a:t>
            </a:r>
          </a:p>
          <a:p>
            <a:r>
              <a:rPr lang="en-US" sz="1000" dirty="0"/>
              <a:t>&gt; </a:t>
            </a:r>
            <a:r>
              <a:rPr lang="en-US" sz="1000" dirty="0" err="1"/>
              <a:t>sem.fit</a:t>
            </a:r>
            <a:r>
              <a:rPr lang="en-US" sz="1000" dirty="0"/>
              <a:t>(M2,AV2009)</a:t>
            </a:r>
          </a:p>
          <a:p>
            <a:r>
              <a:rPr lang="en-US" sz="1000" dirty="0"/>
              <a:t>  |===============================================================================================================| 100%</a:t>
            </a:r>
          </a:p>
          <a:p>
            <a:r>
              <a:rPr lang="en-US" sz="1000" dirty="0"/>
              <a:t>Conditional variables have been omitted from output table for clarity (or use argument conditional = T)</a:t>
            </a:r>
          </a:p>
          <a:p>
            <a:r>
              <a:rPr lang="en-US" sz="1000" dirty="0"/>
              <a:t>$</a:t>
            </a:r>
            <a:r>
              <a:rPr lang="en-US" sz="1000" dirty="0" err="1"/>
              <a:t>missing.paths</a:t>
            </a:r>
            <a:endParaRPr lang="en-US" sz="1000" dirty="0"/>
          </a:p>
          <a:p>
            <a:r>
              <a:rPr lang="en-US" sz="1000" dirty="0"/>
              <a:t>                 </a:t>
            </a:r>
            <a:r>
              <a:rPr lang="en-US" sz="1000" dirty="0" err="1"/>
              <a:t>missing.path</a:t>
            </a:r>
            <a:r>
              <a:rPr lang="en-US" sz="1000" dirty="0"/>
              <a:t> estimate </a:t>
            </a:r>
            <a:r>
              <a:rPr lang="en-US" sz="1000" dirty="0" err="1"/>
              <a:t>std.error</a:t>
            </a:r>
            <a:r>
              <a:rPr lang="en-US" sz="1000" dirty="0"/>
              <a:t> </a:t>
            </a:r>
            <a:r>
              <a:rPr lang="en-US" sz="1000" dirty="0" err="1"/>
              <a:t>df</a:t>
            </a:r>
            <a:r>
              <a:rPr lang="en-US" sz="1000" dirty="0"/>
              <a:t> </a:t>
            </a:r>
            <a:r>
              <a:rPr lang="en-US" sz="1000" dirty="0" err="1"/>
              <a:t>crit.value</a:t>
            </a:r>
            <a:r>
              <a:rPr lang="en-US" sz="1000" dirty="0"/>
              <a:t> </a:t>
            </a:r>
            <a:r>
              <a:rPr lang="en-US" sz="1000" dirty="0" err="1"/>
              <a:t>p.value</a:t>
            </a:r>
            <a:r>
              <a:rPr lang="en-US" sz="1000" dirty="0"/>
              <a:t> </a:t>
            </a:r>
          </a:p>
          <a:p>
            <a:r>
              <a:rPr lang="en-US" sz="1000" dirty="0"/>
              <a:t>1 log(LWD+1) ~ </a:t>
            </a:r>
            <a:r>
              <a:rPr lang="en-US" sz="1000" dirty="0" err="1"/>
              <a:t>Av_depth</a:t>
            </a:r>
            <a:r>
              <a:rPr lang="en-US" sz="1000" dirty="0"/>
              <a:t> + ...  -0.5517    0.4770  7    -1.1567  0.2853 </a:t>
            </a:r>
          </a:p>
          <a:p>
            <a:r>
              <a:rPr lang="en-US" sz="1000" dirty="0"/>
              <a:t>2    log(LWD+1) ~ </a:t>
            </a:r>
            <a:r>
              <a:rPr lang="en-US" sz="1000" dirty="0" err="1"/>
              <a:t>GEdda</a:t>
            </a:r>
            <a:r>
              <a:rPr lang="en-US" sz="1000" dirty="0"/>
              <a:t> + ...  -0.0748    0.0650  7    -1.1494  0.2881 </a:t>
            </a:r>
          </a:p>
          <a:p>
            <a:r>
              <a:rPr lang="en-US" sz="1000" dirty="0"/>
              <a:t>3 log(LWD+1) ~ </a:t>
            </a:r>
            <a:r>
              <a:rPr lang="en-US" sz="1000" dirty="0" err="1"/>
              <a:t>OringTOT</a:t>
            </a:r>
            <a:r>
              <a:rPr lang="en-US" sz="1000" dirty="0"/>
              <a:t> + ...  -0.0007    0.0005  5    -1.4073  0.2184 </a:t>
            </a:r>
          </a:p>
          <a:p>
            <a:endParaRPr lang="en-US" sz="1000" dirty="0"/>
          </a:p>
          <a:p>
            <a:r>
              <a:rPr lang="en-US" sz="1000" dirty="0"/>
              <a:t>$</a:t>
            </a:r>
            <a:r>
              <a:rPr lang="en-US" sz="1000" dirty="0" err="1"/>
              <a:t>Fisher.C</a:t>
            </a:r>
            <a:endParaRPr lang="en-US" sz="1000" dirty="0"/>
          </a:p>
          <a:p>
            <a:r>
              <a:rPr lang="en-US" sz="1000" dirty="0"/>
              <a:t>  </a:t>
            </a:r>
            <a:r>
              <a:rPr lang="en-US" sz="1000" dirty="0" err="1"/>
              <a:t>fisher.c</a:t>
            </a:r>
            <a:r>
              <a:rPr lang="en-US" sz="1000" dirty="0"/>
              <a:t> </a:t>
            </a:r>
            <a:r>
              <a:rPr lang="en-US" sz="1000" dirty="0" err="1"/>
              <a:t>df</a:t>
            </a:r>
            <a:r>
              <a:rPr lang="en-US" sz="1000" dirty="0"/>
              <a:t> </a:t>
            </a:r>
            <a:r>
              <a:rPr lang="en-US" sz="1000" dirty="0" err="1"/>
              <a:t>p.value</a:t>
            </a:r>
            <a:endParaRPr lang="en-US" sz="1000" dirty="0"/>
          </a:p>
          <a:p>
            <a:r>
              <a:rPr lang="en-US" sz="1000" dirty="0"/>
              <a:t>1     8.04  6   0.235</a:t>
            </a:r>
          </a:p>
          <a:p>
            <a:endParaRPr lang="en-US" sz="1000" dirty="0"/>
          </a:p>
          <a:p>
            <a:r>
              <a:rPr lang="en-US" sz="1000" dirty="0"/>
              <a:t>$AIC</a:t>
            </a:r>
          </a:p>
          <a:p>
            <a:r>
              <a:rPr lang="en-US" sz="1000" dirty="0"/>
              <a:t>    AIC   </a:t>
            </a:r>
            <a:r>
              <a:rPr lang="en-US" sz="1000" dirty="0" err="1"/>
              <a:t>AICc</a:t>
            </a:r>
            <a:r>
              <a:rPr lang="en-US" sz="1000" dirty="0"/>
              <a:t>  K   n</a:t>
            </a:r>
          </a:p>
          <a:p>
            <a:r>
              <a:rPr lang="en-US" sz="1000" dirty="0"/>
              <a:t>1 40.04 41.332 16 438</a:t>
            </a:r>
          </a:p>
          <a:p>
            <a:endParaRPr lang="en-US" sz="1000" dirty="0"/>
          </a:p>
          <a:p>
            <a:r>
              <a:rPr lang="en-US" sz="1000" dirty="0"/>
              <a:t>&gt; </a:t>
            </a:r>
            <a:r>
              <a:rPr lang="en-US" sz="1000" dirty="0" err="1"/>
              <a:t>sem.coefs</a:t>
            </a:r>
            <a:r>
              <a:rPr lang="en-US" sz="1000" dirty="0"/>
              <a:t>(M2,AV2009)</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log(</a:t>
            </a:r>
            <a:r>
              <a:rPr lang="en-US" sz="1000" dirty="0" err="1"/>
              <a:t>OringTOT</a:t>
            </a:r>
            <a:r>
              <a:rPr lang="en-US" sz="1000" dirty="0"/>
              <a:t> + 1)                </a:t>
            </a:r>
            <a:r>
              <a:rPr lang="en-US" sz="1000" dirty="0" err="1"/>
              <a:t>Av_depth</a:t>
            </a:r>
            <a:r>
              <a:rPr lang="en-US" sz="1000" dirty="0"/>
              <a:t> -3.870818728 0.8145682414  0.0032  **</a:t>
            </a:r>
          </a:p>
          <a:p>
            <a:r>
              <a:rPr lang="en-US" sz="1000" dirty="0"/>
              <a:t>2 log(</a:t>
            </a:r>
            <a:r>
              <a:rPr lang="en-US" sz="1000" dirty="0" err="1"/>
              <a:t>OringTOT</a:t>
            </a:r>
            <a:r>
              <a:rPr lang="en-US" sz="1000" dirty="0"/>
              <a:t> + 1)            </a:t>
            </a:r>
            <a:r>
              <a:rPr lang="en-US" sz="1000" dirty="0" err="1"/>
              <a:t>Wetted_width</a:t>
            </a:r>
            <a:r>
              <a:rPr lang="en-US" sz="1000" dirty="0"/>
              <a:t> -0.090854325 0.0205231249  0.0044  **</a:t>
            </a:r>
          </a:p>
          <a:p>
            <a:r>
              <a:rPr lang="en-US" sz="1000" dirty="0"/>
              <a:t>3 log(</a:t>
            </a:r>
            <a:r>
              <a:rPr lang="en-US" sz="1000" dirty="0" err="1"/>
              <a:t>OringTOT</a:t>
            </a:r>
            <a:r>
              <a:rPr lang="en-US" sz="1000" dirty="0"/>
              <a:t> + 1)                   </a:t>
            </a:r>
            <a:r>
              <a:rPr lang="en-US" sz="1000" dirty="0" err="1"/>
              <a:t>GEdda</a:t>
            </a:r>
            <a:r>
              <a:rPr lang="en-US" sz="1000" dirty="0"/>
              <a:t> -0.469018569 0.1107853712  0.0055  **</a:t>
            </a:r>
          </a:p>
          <a:p>
            <a:r>
              <a:rPr lang="en-US" sz="1000" dirty="0"/>
              <a:t>4 log(</a:t>
            </a:r>
            <a:r>
              <a:rPr lang="en-US" sz="1000" dirty="0" err="1"/>
              <a:t>OringTOT</a:t>
            </a:r>
            <a:r>
              <a:rPr lang="en-US" sz="1000" dirty="0"/>
              <a:t> + 1)         </a:t>
            </a:r>
            <a:r>
              <a:rPr lang="en-US" sz="1000" dirty="0" err="1"/>
              <a:t>Distance_to_sea</a:t>
            </a:r>
            <a:r>
              <a:rPr lang="en-US" sz="1000" dirty="0"/>
              <a:t> -0.005917272 0.0014140527  0.0058  **</a:t>
            </a:r>
          </a:p>
          <a:p>
            <a:r>
              <a:rPr lang="en-US" sz="1000" dirty="0"/>
              <a:t>5 log(</a:t>
            </a:r>
            <a:r>
              <a:rPr lang="en-US" sz="1000" dirty="0" err="1"/>
              <a:t>OringTOT</a:t>
            </a:r>
            <a:r>
              <a:rPr lang="en-US" sz="1000" dirty="0"/>
              <a:t> + 1) </a:t>
            </a:r>
            <a:r>
              <a:rPr lang="en-US" sz="1000" dirty="0" err="1"/>
              <a:t>Average_air_temperature</a:t>
            </a:r>
            <a:r>
              <a:rPr lang="en-US" sz="1000" dirty="0"/>
              <a:t>  0.093498407 0.0345083938  0.0351   *</a:t>
            </a:r>
          </a:p>
          <a:p>
            <a:r>
              <a:rPr lang="en-US" sz="1000" dirty="0"/>
              <a:t>6      log(LWD + 1)            </a:t>
            </a:r>
            <a:r>
              <a:rPr lang="en-US" sz="1000" dirty="0" err="1"/>
              <a:t>Wetted_width</a:t>
            </a:r>
            <a:r>
              <a:rPr lang="en-US" sz="1000" dirty="0"/>
              <a:t> -0.091465079 0.0109423106  0.0000 ***</a:t>
            </a:r>
          </a:p>
          <a:p>
            <a:r>
              <a:rPr lang="en-US" sz="1000" dirty="0"/>
              <a:t>7      log(LWD + 1) </a:t>
            </a:r>
            <a:r>
              <a:rPr lang="en-US" sz="1000" dirty="0" err="1"/>
              <a:t>Average_air_temperature</a:t>
            </a:r>
            <a:r>
              <a:rPr lang="en-US" sz="1000" dirty="0"/>
              <a:t> -0.083567487 0.0202341710  0.0033  **</a:t>
            </a:r>
          </a:p>
          <a:p>
            <a:r>
              <a:rPr lang="en-US" sz="1000" dirty="0"/>
              <a:t>8      log(LWD + 1)         </a:t>
            </a:r>
            <a:r>
              <a:rPr lang="en-US" sz="1000" dirty="0" err="1"/>
              <a:t>Distance_to_sea</a:t>
            </a:r>
            <a:r>
              <a:rPr lang="en-US" sz="1000" dirty="0"/>
              <a:t> -0.002057808 0.0008322442  0.0386   *</a:t>
            </a:r>
          </a:p>
          <a:p>
            <a:r>
              <a:rPr lang="en-US" sz="1000" dirty="0"/>
              <a:t>&gt; </a:t>
            </a:r>
            <a:r>
              <a:rPr lang="en-US" sz="1000" dirty="0" err="1"/>
              <a:t>sem.model.fits</a:t>
            </a:r>
            <a:r>
              <a:rPr lang="en-US" sz="1000" dirty="0"/>
              <a:t>(M2)</a:t>
            </a:r>
          </a:p>
          <a:p>
            <a:r>
              <a:rPr lang="en-US" sz="1000" dirty="0"/>
              <a:t>  Class   Family     Link   n  Marginal Conditional</a:t>
            </a:r>
          </a:p>
          <a:p>
            <a:r>
              <a:rPr lang="en-US" sz="1000" dirty="0"/>
              <a:t>1   </a:t>
            </a:r>
            <a:r>
              <a:rPr lang="en-US" sz="1000" dirty="0" err="1"/>
              <a:t>lme</a:t>
            </a:r>
            <a:r>
              <a:rPr lang="en-US" sz="1000" dirty="0"/>
              <a:t> </a:t>
            </a:r>
            <a:r>
              <a:rPr lang="en-US" sz="1000" dirty="0" err="1"/>
              <a:t>gaussian</a:t>
            </a:r>
            <a:r>
              <a:rPr lang="en-US" sz="1000" dirty="0"/>
              <a:t> identity 438 0.2779934   0.9999724</a:t>
            </a:r>
          </a:p>
          <a:p>
            <a:r>
              <a:rPr lang="en-US" sz="1000" dirty="0"/>
              <a:t>2   </a:t>
            </a:r>
            <a:r>
              <a:rPr lang="en-US" sz="1000" dirty="0" err="1"/>
              <a:t>lme</a:t>
            </a:r>
            <a:r>
              <a:rPr lang="en-US" sz="1000" dirty="0"/>
              <a:t> </a:t>
            </a:r>
            <a:r>
              <a:rPr lang="en-US" sz="1000" dirty="0" err="1"/>
              <a:t>gaussian</a:t>
            </a:r>
            <a:r>
              <a:rPr lang="en-US" sz="1000" dirty="0"/>
              <a:t> identity 439 0.2063915   0.9999610</a:t>
            </a:r>
          </a:p>
        </p:txBody>
      </p:sp>
      <p:pic>
        <p:nvPicPr>
          <p:cNvPr id="3" name="Picture 2"/>
          <p:cNvPicPr>
            <a:picLocks noChangeAspect="1"/>
          </p:cNvPicPr>
          <p:nvPr/>
        </p:nvPicPr>
        <p:blipFill>
          <a:blip r:embed="rId2"/>
          <a:stretch>
            <a:fillRect/>
          </a:stretch>
        </p:blipFill>
        <p:spPr>
          <a:xfrm>
            <a:off x="6292977" y="1703357"/>
            <a:ext cx="5686067" cy="4941992"/>
          </a:xfrm>
          <a:prstGeom prst="rect">
            <a:avLst/>
          </a:prstGeom>
        </p:spPr>
      </p:pic>
      <p:sp>
        <p:nvSpPr>
          <p:cNvPr id="5" name="TextBox 4"/>
          <p:cNvSpPr txBox="1"/>
          <p:nvPr/>
        </p:nvSpPr>
        <p:spPr>
          <a:xfrm>
            <a:off x="7389627" y="202019"/>
            <a:ext cx="5071731" cy="646331"/>
          </a:xfrm>
          <a:prstGeom prst="rect">
            <a:avLst/>
          </a:prstGeom>
          <a:noFill/>
        </p:spPr>
        <p:txBody>
          <a:bodyPr wrap="square" rtlCol="0">
            <a:spAutoFit/>
          </a:bodyPr>
          <a:lstStyle/>
          <a:p>
            <a:r>
              <a:rPr lang="en-US" dirty="0"/>
              <a:t>taking away </a:t>
            </a:r>
            <a:r>
              <a:rPr lang="en-US" dirty="0" smtClean="0"/>
              <a:t>temporal </a:t>
            </a:r>
            <a:r>
              <a:rPr lang="en-US" dirty="0"/>
              <a:t>variability:</a:t>
            </a:r>
          </a:p>
          <a:p>
            <a:r>
              <a:rPr lang="en-US" dirty="0"/>
              <a:t># With </a:t>
            </a:r>
            <a:r>
              <a:rPr lang="en-US" dirty="0" smtClean="0"/>
              <a:t>AV2009 </a:t>
            </a:r>
            <a:r>
              <a:rPr lang="en-US" dirty="0"/>
              <a:t>without NAs:</a:t>
            </a:r>
          </a:p>
        </p:txBody>
      </p:sp>
    </p:spTree>
    <p:extLst>
      <p:ext uri="{BB962C8B-B14F-4D97-AF65-F5344CB8AC3E}">
        <p14:creationId xmlns:p14="http://schemas.microsoft.com/office/powerpoint/2010/main" val="2664499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3342" y="221745"/>
            <a:ext cx="1606379" cy="369332"/>
          </a:xfrm>
          <a:prstGeom prst="rect">
            <a:avLst/>
          </a:prstGeom>
          <a:noFill/>
        </p:spPr>
        <p:txBody>
          <a:bodyPr wrap="square" rtlCol="0">
            <a:spAutoFit/>
          </a:bodyPr>
          <a:lstStyle/>
          <a:p>
            <a:pPr algn="ctr"/>
            <a:r>
              <a:rPr lang="sv-SE" dirty="0" smtClean="0"/>
              <a:t>Catchment</a:t>
            </a:r>
            <a:endParaRPr lang="en-US" dirty="0"/>
          </a:p>
        </p:txBody>
      </p:sp>
      <p:sp>
        <p:nvSpPr>
          <p:cNvPr id="3" name="TextBox 2"/>
          <p:cNvSpPr txBox="1"/>
          <p:nvPr/>
        </p:nvSpPr>
        <p:spPr>
          <a:xfrm>
            <a:off x="182467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River1</a:t>
            </a:r>
            <a:endParaRPr lang="en-US" dirty="0"/>
          </a:p>
        </p:txBody>
      </p:sp>
      <p:sp>
        <p:nvSpPr>
          <p:cNvPr id="4" name="TextBox 3"/>
          <p:cNvSpPr txBox="1"/>
          <p:nvPr/>
        </p:nvSpPr>
        <p:spPr>
          <a:xfrm>
            <a:off x="491386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River2</a:t>
            </a:r>
            <a:endParaRPr lang="en-US" dirty="0"/>
          </a:p>
        </p:txBody>
      </p:sp>
      <p:sp>
        <p:nvSpPr>
          <p:cNvPr id="5" name="TextBox 4"/>
          <p:cNvSpPr txBox="1"/>
          <p:nvPr/>
        </p:nvSpPr>
        <p:spPr>
          <a:xfrm>
            <a:off x="8435544"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River3</a:t>
            </a:r>
            <a:endParaRPr lang="en-US" dirty="0"/>
          </a:p>
        </p:txBody>
      </p:sp>
      <p:sp>
        <p:nvSpPr>
          <p:cNvPr id="7" name="TextBox 6"/>
          <p:cNvSpPr txBox="1"/>
          <p:nvPr/>
        </p:nvSpPr>
        <p:spPr>
          <a:xfrm>
            <a:off x="481910"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AVG_Site1</a:t>
            </a:r>
            <a:endParaRPr lang="en-US" dirty="0"/>
          </a:p>
        </p:txBody>
      </p:sp>
      <p:sp>
        <p:nvSpPr>
          <p:cNvPr id="9" name="TextBox 8"/>
          <p:cNvSpPr txBox="1"/>
          <p:nvPr/>
        </p:nvSpPr>
        <p:spPr>
          <a:xfrm>
            <a:off x="3760572"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AVG_Site3</a:t>
            </a:r>
            <a:endParaRPr lang="en-US" dirty="0"/>
          </a:p>
        </p:txBody>
      </p:sp>
      <p:sp>
        <p:nvSpPr>
          <p:cNvPr id="10" name="TextBox 9"/>
          <p:cNvSpPr txBox="1"/>
          <p:nvPr/>
        </p:nvSpPr>
        <p:spPr>
          <a:xfrm>
            <a:off x="32950" y="4102443"/>
            <a:ext cx="1186249" cy="369332"/>
          </a:xfrm>
          <a:prstGeom prst="rect">
            <a:avLst/>
          </a:prstGeom>
          <a:noFill/>
        </p:spPr>
        <p:txBody>
          <a:bodyPr wrap="square" rtlCol="0">
            <a:spAutoFit/>
          </a:bodyPr>
          <a:lstStyle/>
          <a:p>
            <a:r>
              <a:rPr lang="sv-SE" dirty="0" smtClean="0"/>
              <a:t>Lat_long1</a:t>
            </a:r>
            <a:endParaRPr lang="en-US" dirty="0"/>
          </a:p>
        </p:txBody>
      </p:sp>
      <p:sp>
        <p:nvSpPr>
          <p:cNvPr id="12" name="TextBox 11"/>
          <p:cNvSpPr txBox="1"/>
          <p:nvPr/>
        </p:nvSpPr>
        <p:spPr>
          <a:xfrm>
            <a:off x="1540473" y="4112052"/>
            <a:ext cx="1186249" cy="369332"/>
          </a:xfrm>
          <a:prstGeom prst="rect">
            <a:avLst/>
          </a:prstGeom>
          <a:noFill/>
        </p:spPr>
        <p:txBody>
          <a:bodyPr wrap="square" rtlCol="0">
            <a:spAutoFit/>
          </a:bodyPr>
          <a:lstStyle/>
          <a:p>
            <a:r>
              <a:rPr lang="sv-SE" dirty="0" smtClean="0"/>
              <a:t>Lat_long2</a:t>
            </a:r>
            <a:endParaRPr lang="en-US" dirty="0"/>
          </a:p>
        </p:txBody>
      </p:sp>
      <p:sp>
        <p:nvSpPr>
          <p:cNvPr id="13" name="TextBox 12"/>
          <p:cNvSpPr txBox="1"/>
          <p:nvPr/>
        </p:nvSpPr>
        <p:spPr>
          <a:xfrm>
            <a:off x="148282"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sp>
        <p:nvSpPr>
          <p:cNvPr id="14" name="TextBox 13"/>
          <p:cNvSpPr txBox="1"/>
          <p:nvPr/>
        </p:nvSpPr>
        <p:spPr>
          <a:xfrm>
            <a:off x="1058562" y="5214551"/>
            <a:ext cx="733167" cy="369332"/>
          </a:xfrm>
          <a:prstGeom prst="rect">
            <a:avLst/>
          </a:prstGeom>
          <a:noFill/>
          <a:ln>
            <a:solidFill>
              <a:srgbClr val="FF0000"/>
            </a:solidFill>
          </a:ln>
        </p:spPr>
        <p:txBody>
          <a:bodyPr wrap="square" rtlCol="0">
            <a:spAutoFit/>
          </a:bodyPr>
          <a:lstStyle/>
          <a:p>
            <a:r>
              <a:rPr lang="sv-SE" dirty="0" smtClean="0"/>
              <a:t>year2</a:t>
            </a:r>
            <a:endParaRPr lang="en-US" dirty="0"/>
          </a:p>
        </p:txBody>
      </p:sp>
      <p:sp>
        <p:nvSpPr>
          <p:cNvPr id="18" name="Rectangle 17"/>
          <p:cNvSpPr/>
          <p:nvPr/>
        </p:nvSpPr>
        <p:spPr>
          <a:xfrm>
            <a:off x="4913870" y="39827"/>
            <a:ext cx="2005914" cy="733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7" idx="2"/>
            <a:endCxn id="10" idx="0"/>
          </p:cNvCxnSpPr>
          <p:nvPr/>
        </p:nvCxnSpPr>
        <p:spPr>
          <a:xfrm flipH="1">
            <a:off x="626075" y="3311614"/>
            <a:ext cx="461316"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p:cNvCxnSpPr>
          <p:nvPr/>
        </p:nvCxnSpPr>
        <p:spPr>
          <a:xfrm>
            <a:off x="1087391" y="3311614"/>
            <a:ext cx="539577"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a:off x="626075" y="4471775"/>
            <a:ext cx="0" cy="57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p:cNvCxnSpPr>
          <p:nvPr/>
        </p:nvCxnSpPr>
        <p:spPr>
          <a:xfrm>
            <a:off x="626075" y="4471775"/>
            <a:ext cx="72493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21212" y="4102443"/>
            <a:ext cx="1186249" cy="369332"/>
          </a:xfrm>
          <a:prstGeom prst="rect">
            <a:avLst/>
          </a:prstGeom>
          <a:noFill/>
        </p:spPr>
        <p:txBody>
          <a:bodyPr wrap="square" rtlCol="0">
            <a:spAutoFit/>
          </a:bodyPr>
          <a:lstStyle/>
          <a:p>
            <a:r>
              <a:rPr lang="sv-SE" dirty="0" smtClean="0"/>
              <a:t>Lat_long1</a:t>
            </a:r>
            <a:endParaRPr lang="en-US" dirty="0"/>
          </a:p>
        </p:txBody>
      </p:sp>
      <p:sp>
        <p:nvSpPr>
          <p:cNvPr id="31" name="TextBox 30"/>
          <p:cNvSpPr txBox="1"/>
          <p:nvPr/>
        </p:nvSpPr>
        <p:spPr>
          <a:xfrm>
            <a:off x="4036544"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cxnSp>
        <p:nvCxnSpPr>
          <p:cNvPr id="36" name="Straight Arrow Connector 35"/>
          <p:cNvCxnSpPr/>
          <p:nvPr/>
        </p:nvCxnSpPr>
        <p:spPr>
          <a:xfrm>
            <a:off x="4337219" y="4587104"/>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337219" y="3392619"/>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 idx="2"/>
          </p:cNvCxnSpPr>
          <p:nvPr/>
        </p:nvCxnSpPr>
        <p:spPr>
          <a:xfrm>
            <a:off x="2627869" y="1821597"/>
            <a:ext cx="98853"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 idx="2"/>
            <a:endCxn id="9" idx="0"/>
          </p:cNvCxnSpPr>
          <p:nvPr/>
        </p:nvCxnSpPr>
        <p:spPr>
          <a:xfrm>
            <a:off x="2627869" y="1821597"/>
            <a:ext cx="1738184"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 idx="2"/>
            <a:endCxn id="7" idx="0"/>
          </p:cNvCxnSpPr>
          <p:nvPr/>
        </p:nvCxnSpPr>
        <p:spPr>
          <a:xfrm flipH="1">
            <a:off x="1087391" y="1821597"/>
            <a:ext cx="1540478"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2"/>
          </p:cNvCxnSpPr>
          <p:nvPr/>
        </p:nvCxnSpPr>
        <p:spPr>
          <a:xfrm flipH="1">
            <a:off x="5914768" y="772995"/>
            <a:ext cx="2059" cy="67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8" idx="2"/>
            <a:endCxn id="3" idx="0"/>
          </p:cNvCxnSpPr>
          <p:nvPr/>
        </p:nvCxnSpPr>
        <p:spPr>
          <a:xfrm flipH="1">
            <a:off x="2627869" y="772995"/>
            <a:ext cx="3288958"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8" idx="2"/>
            <a:endCxn id="5" idx="0"/>
          </p:cNvCxnSpPr>
          <p:nvPr/>
        </p:nvCxnSpPr>
        <p:spPr>
          <a:xfrm>
            <a:off x="5916827" y="772995"/>
            <a:ext cx="3321907"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886462" y="521455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1,2</a:t>
            </a:r>
            <a:r>
              <a:rPr lang="sv-SE" i="1" dirty="0" smtClean="0">
                <a:solidFill>
                  <a:schemeClr val="accent6">
                    <a:lumMod val="75000"/>
                  </a:schemeClr>
                </a:solidFill>
              </a:rPr>
              <a:t>,3…15</a:t>
            </a:r>
            <a:endParaRPr lang="en-US" i="1" dirty="0">
              <a:solidFill>
                <a:schemeClr val="accent6">
                  <a:lumMod val="75000"/>
                </a:schemeClr>
              </a:solidFill>
            </a:endParaRPr>
          </a:p>
        </p:txBody>
      </p:sp>
      <p:sp>
        <p:nvSpPr>
          <p:cNvPr id="52" name="TextBox 51"/>
          <p:cNvSpPr txBox="1"/>
          <p:nvPr/>
        </p:nvSpPr>
        <p:spPr>
          <a:xfrm>
            <a:off x="2561968" y="412166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,2,3</a:t>
            </a:r>
            <a:endParaRPr lang="en-US" i="1" dirty="0">
              <a:solidFill>
                <a:schemeClr val="accent6">
                  <a:lumMod val="75000"/>
                </a:schemeClr>
              </a:solidFill>
            </a:endParaRPr>
          </a:p>
        </p:txBody>
      </p:sp>
      <p:sp>
        <p:nvSpPr>
          <p:cNvPr id="53" name="TextBox 52"/>
          <p:cNvSpPr txBox="1"/>
          <p:nvPr/>
        </p:nvSpPr>
        <p:spPr>
          <a:xfrm>
            <a:off x="5115705" y="2932673"/>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a:t>
            </a:r>
            <a:r>
              <a:rPr lang="sv-SE" b="1" i="1" dirty="0" smtClean="0">
                <a:solidFill>
                  <a:schemeClr val="accent6">
                    <a:lumMod val="75000"/>
                  </a:schemeClr>
                </a:solidFill>
              </a:rPr>
              <a:t>2,</a:t>
            </a:r>
            <a:r>
              <a:rPr lang="sv-SE" i="1" dirty="0" smtClean="0">
                <a:solidFill>
                  <a:schemeClr val="accent6">
                    <a:lumMod val="75000"/>
                  </a:schemeClr>
                </a:solidFill>
              </a:rPr>
              <a:t>3..5</a:t>
            </a:r>
            <a:endParaRPr lang="en-US" i="1" dirty="0">
              <a:solidFill>
                <a:schemeClr val="accent6">
                  <a:lumMod val="75000"/>
                </a:schemeClr>
              </a:solidFill>
            </a:endParaRPr>
          </a:p>
        </p:txBody>
      </p:sp>
      <p:sp>
        <p:nvSpPr>
          <p:cNvPr id="32" name="Rectangle 31"/>
          <p:cNvSpPr/>
          <p:nvPr/>
        </p:nvSpPr>
        <p:spPr>
          <a:xfrm>
            <a:off x="41359" y="3352453"/>
            <a:ext cx="6425516" cy="3329448"/>
          </a:xfrm>
          <a:prstGeom prst="rect">
            <a:avLst/>
          </a:prstGeom>
          <a:solidFill>
            <a:schemeClr val="accent1">
              <a:lumMod val="40000"/>
              <a:lumOff val="60000"/>
              <a:alpha val="86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121241"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solidFill>
                  <a:srgbClr val="FF0000"/>
                </a:solidFill>
              </a:rPr>
              <a:t>AVG_NA</a:t>
            </a:r>
            <a:endParaRPr lang="en-US" dirty="0">
              <a:solidFill>
                <a:srgbClr val="FF0000"/>
              </a:solidFill>
            </a:endParaRPr>
          </a:p>
        </p:txBody>
      </p:sp>
    </p:spTree>
    <p:extLst>
      <p:ext uri="{BB962C8B-B14F-4D97-AF65-F5344CB8AC3E}">
        <p14:creationId xmlns:p14="http://schemas.microsoft.com/office/powerpoint/2010/main" val="1619471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2084" y="1254642"/>
            <a:ext cx="8495414" cy="1107996"/>
          </a:xfrm>
          <a:prstGeom prst="rect">
            <a:avLst/>
          </a:prstGeom>
          <a:noFill/>
        </p:spPr>
        <p:txBody>
          <a:bodyPr wrap="square" rtlCol="0">
            <a:spAutoFit/>
          </a:bodyPr>
          <a:lstStyle/>
          <a:p>
            <a:pPr algn="ctr"/>
            <a:r>
              <a:rPr lang="sv-SE" sz="6600" dirty="0" smtClean="0"/>
              <a:t>BINARY</a:t>
            </a:r>
            <a:endParaRPr lang="en-US" sz="6600" dirty="0"/>
          </a:p>
        </p:txBody>
      </p:sp>
    </p:spTree>
    <p:extLst>
      <p:ext uri="{BB962C8B-B14F-4D97-AF65-F5344CB8AC3E}">
        <p14:creationId xmlns:p14="http://schemas.microsoft.com/office/powerpoint/2010/main" val="3739725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9573" y="168965"/>
            <a:ext cx="7076662" cy="6047809"/>
          </a:xfrm>
          <a:prstGeom prst="rect">
            <a:avLst/>
          </a:prstGeom>
          <a:noFill/>
        </p:spPr>
        <p:txBody>
          <a:bodyPr wrap="square" rtlCol="0">
            <a:spAutoFit/>
          </a:bodyPr>
          <a:lstStyle/>
          <a:p>
            <a:r>
              <a:rPr lang="sv-SE" sz="900" dirty="0"/>
              <a:t>&gt; M2 = list(</a:t>
            </a:r>
          </a:p>
          <a:p>
            <a:r>
              <a:rPr lang="sv-SE" sz="900" dirty="0"/>
              <a:t>+   glmer(OringTOT_KLASS~log(LWD+1)+Av_depth+Wetted_width+Year</a:t>
            </a:r>
          </a:p>
          <a:p>
            <a:r>
              <a:rPr lang="sv-SE" sz="900" dirty="0"/>
              <a:t>+             +(1|Catchment_number/River_name),family=binomial,data=AV2),</a:t>
            </a:r>
          </a:p>
          <a:p>
            <a:r>
              <a:rPr lang="sv-SE" sz="900" dirty="0"/>
              <a:t>+   lme(log(LWD+1)~Distance_to_sea+Average_air_temperature+Av_depth+Wetted_width+Year,</a:t>
            </a:r>
          </a:p>
          <a:p>
            <a:r>
              <a:rPr lang="sv-SE" sz="900" dirty="0"/>
              <a:t>+       random=~1|River_name/Catchment_number, corAR1(form=~Year),data=AV2))</a:t>
            </a:r>
          </a:p>
          <a:p>
            <a:r>
              <a:rPr lang="sv-SE" sz="900" dirty="0">
                <a:solidFill>
                  <a:srgbClr val="FF0000"/>
                </a:solidFill>
              </a:rPr>
              <a:t>Warning messages:</a:t>
            </a:r>
          </a:p>
          <a:p>
            <a:r>
              <a:rPr lang="sv-SE" sz="900" dirty="0">
                <a:solidFill>
                  <a:srgbClr val="FF0000"/>
                </a:solidFill>
              </a:rPr>
              <a:t>1: In checkConv(attr(opt, "derivs"), opt$par, ctrl = control$checkConv,  :</a:t>
            </a:r>
          </a:p>
          <a:p>
            <a:r>
              <a:rPr lang="sv-SE" sz="900" dirty="0">
                <a:solidFill>
                  <a:srgbClr val="FF0000"/>
                </a:solidFill>
              </a:rPr>
              <a:t>  Model failed to converge with max|grad| = 0.837533 (tol = 0.001, component 1)</a:t>
            </a:r>
          </a:p>
          <a:p>
            <a:r>
              <a:rPr lang="sv-SE" sz="900" dirty="0">
                <a:solidFill>
                  <a:srgbClr val="FF0000"/>
                </a:solidFill>
              </a:rPr>
              <a:t>2: In checkConv(attr(opt, "derivs"), opt$par, ctrl = control$checkConv,  :</a:t>
            </a:r>
          </a:p>
          <a:p>
            <a:r>
              <a:rPr lang="sv-SE" sz="900" dirty="0">
                <a:solidFill>
                  <a:srgbClr val="FF0000"/>
                </a:solidFill>
              </a:rPr>
              <a:t>  Model is nearly unidentifiable: very large eigenvalue</a:t>
            </a:r>
          </a:p>
          <a:p>
            <a:r>
              <a:rPr lang="sv-SE" sz="900" dirty="0">
                <a:solidFill>
                  <a:srgbClr val="FF0000"/>
                </a:solidFill>
              </a:rPr>
              <a:t> - Rescale variables?;Model is nearly unidentifiable: large eigenvalue ratio</a:t>
            </a:r>
          </a:p>
          <a:p>
            <a:r>
              <a:rPr lang="sv-SE" sz="900" dirty="0">
                <a:solidFill>
                  <a:srgbClr val="FF0000"/>
                </a:solidFill>
              </a:rPr>
              <a:t> - Rescale variables?</a:t>
            </a:r>
          </a:p>
          <a:p>
            <a:r>
              <a:rPr lang="sv-SE" sz="900" dirty="0"/>
              <a:t>&gt; sem.fit(M2,AV2)</a:t>
            </a:r>
          </a:p>
          <a:p>
            <a:r>
              <a:rPr lang="sv-SE" sz="900" dirty="0"/>
              <a:t>  |==============================================================================================================| 100%</a:t>
            </a:r>
          </a:p>
          <a:p>
            <a:r>
              <a:rPr lang="sv-SE" sz="900" dirty="0"/>
              <a:t>Conditional variables have been omitted from output table for clarity (or use argument conditional = T)</a:t>
            </a:r>
          </a:p>
          <a:p>
            <a:r>
              <a:rPr lang="sv-SE" sz="900" dirty="0"/>
              <a:t>$missing.paths</a:t>
            </a:r>
          </a:p>
          <a:p>
            <a:r>
              <a:rPr lang="sv-SE" sz="900" dirty="0"/>
              <a:t>                                    missing.path estimate std.error df crit.value p.value</a:t>
            </a:r>
          </a:p>
          <a:p>
            <a:r>
              <a:rPr lang="sv-SE" sz="900" dirty="0"/>
              <a:t>1         OringTOT_KLASS ~ Distance_to_sea + ...  -0.0057    0.0032 NA    -1.7518  0.0798</a:t>
            </a:r>
          </a:p>
          <a:p>
            <a:r>
              <a:rPr lang="sv-SE" sz="900" dirty="0"/>
              <a:t>2 OringTOT_KLASS ~ Average_air_temperature + ...   0.0886    0.1053 NA     0.8419  0.3998</a:t>
            </a:r>
          </a:p>
          <a:p>
            <a:endParaRPr lang="sv-SE" sz="900" dirty="0"/>
          </a:p>
          <a:p>
            <a:r>
              <a:rPr lang="sv-SE" sz="900" dirty="0"/>
              <a:t>$Fisher.C</a:t>
            </a:r>
          </a:p>
          <a:p>
            <a:r>
              <a:rPr lang="sv-SE" sz="900" dirty="0"/>
              <a:t>  fisher.c df p.value</a:t>
            </a:r>
          </a:p>
          <a:p>
            <a:r>
              <a:rPr lang="sv-SE" sz="900" dirty="0"/>
              <a:t>1     6.89  4   0.142</a:t>
            </a:r>
          </a:p>
          <a:p>
            <a:endParaRPr lang="sv-SE" sz="900" dirty="0"/>
          </a:p>
          <a:p>
            <a:r>
              <a:rPr lang="sv-SE" sz="900" dirty="0"/>
              <a:t>$AIC</a:t>
            </a:r>
          </a:p>
          <a:p>
            <a:r>
              <a:rPr lang="sv-SE" sz="900" dirty="0"/>
              <a:t>    AIC   AICc  K    n</a:t>
            </a:r>
          </a:p>
          <a:p>
            <a:r>
              <a:rPr lang="sv-SE" sz="900" dirty="0"/>
              <a:t>1 40.89 41.007 17 5263</a:t>
            </a:r>
          </a:p>
          <a:p>
            <a:endParaRPr lang="sv-SE" sz="900" dirty="0"/>
          </a:p>
          <a:p>
            <a:r>
              <a:rPr lang="sv-SE" sz="900" dirty="0"/>
              <a:t>&gt; sem.coefs(M2,AV2)</a:t>
            </a:r>
          </a:p>
          <a:p>
            <a:r>
              <a:rPr lang="sv-SE" sz="900" dirty="0"/>
              <a:t>        response               predictor     estimate    std.error p.value</a:t>
            </a:r>
          </a:p>
          <a:p>
            <a:r>
              <a:rPr lang="sv-SE" sz="900" dirty="0"/>
              <a:t>2 OringTOT_KLASS                Av_depth -4.822304071 1.1593256133  0.0000</a:t>
            </a:r>
          </a:p>
          <a:p>
            <a:r>
              <a:rPr lang="sv-SE" sz="900" dirty="0"/>
              <a:t>3 OringTOT_KLASS            Wetted_width  0.153714210 0.0555047735  0.0056</a:t>
            </a:r>
          </a:p>
          <a:p>
            <a:r>
              <a:rPr lang="sv-SE" sz="900" dirty="0"/>
              <a:t>1 OringTOT_KLASS            log(LWD + 1)  0.439002754 0.1603767704  0.0062</a:t>
            </a:r>
          </a:p>
          <a:p>
            <a:r>
              <a:rPr lang="sv-SE" sz="900" dirty="0"/>
              <a:t>4 OringTOT_KLASS                    Year  0.012105996 0.0051706757  0.0192</a:t>
            </a:r>
          </a:p>
          <a:p>
            <a:r>
              <a:rPr lang="sv-SE" sz="900" dirty="0"/>
              <a:t>8   log(LWD + 1)            Wetted_width -0.053638484 0.0045812919  0.0000</a:t>
            </a:r>
          </a:p>
          <a:p>
            <a:r>
              <a:rPr lang="sv-SE" sz="900" dirty="0"/>
              <a:t>6   log(LWD + 1) Average_air_temperature -0.095535325 0.0110119517  0.0000</a:t>
            </a:r>
          </a:p>
          <a:p>
            <a:r>
              <a:rPr lang="sv-SE" sz="900" dirty="0"/>
              <a:t>9   log(LWD + 1)                    Year  0.015163769 0.0024948585  0.0000</a:t>
            </a:r>
          </a:p>
          <a:p>
            <a:r>
              <a:rPr lang="sv-SE" sz="900" dirty="0"/>
              <a:t>5   log(LWD + 1)         Distance_to_sea -0.002102436 0.0003668393  0.0000</a:t>
            </a:r>
          </a:p>
          <a:p>
            <a:r>
              <a:rPr lang="sv-SE" sz="900" dirty="0"/>
              <a:t>7   log(LWD + 1)                Av_depth -0.541866923 0.1043790679  0.0000</a:t>
            </a:r>
          </a:p>
          <a:p>
            <a:r>
              <a:rPr lang="sv-SE" sz="900" dirty="0"/>
              <a:t>&gt; sem.model.fits(M2)</a:t>
            </a:r>
          </a:p>
          <a:p>
            <a:r>
              <a:rPr lang="sv-SE" sz="900" dirty="0"/>
              <a:t>     Class   Family     Link    N    Marginal Conditional</a:t>
            </a:r>
          </a:p>
          <a:p>
            <a:r>
              <a:rPr lang="sv-SE" sz="900" dirty="0"/>
              <a:t>1 glmerMod binomial    logit 5263 0.002319134   0.9832784</a:t>
            </a:r>
          </a:p>
          <a:p>
            <a:r>
              <a:rPr lang="sv-SE" sz="900" dirty="0"/>
              <a:t>2      lme gaussian identity 5263 0.097951003   0.5145529</a:t>
            </a:r>
          </a:p>
        </p:txBody>
      </p:sp>
      <p:pic>
        <p:nvPicPr>
          <p:cNvPr id="2" name="Picture 1"/>
          <p:cNvPicPr>
            <a:picLocks noChangeAspect="1"/>
          </p:cNvPicPr>
          <p:nvPr/>
        </p:nvPicPr>
        <p:blipFill>
          <a:blip r:embed="rId3"/>
          <a:stretch>
            <a:fillRect/>
          </a:stretch>
        </p:blipFill>
        <p:spPr>
          <a:xfrm>
            <a:off x="4970885" y="340917"/>
            <a:ext cx="6806984" cy="4555544"/>
          </a:xfrm>
          <a:prstGeom prst="rect">
            <a:avLst/>
          </a:prstGeom>
        </p:spPr>
      </p:pic>
      <p:sp>
        <p:nvSpPr>
          <p:cNvPr id="4" name="TextBox 3"/>
          <p:cNvSpPr txBox="1"/>
          <p:nvPr/>
        </p:nvSpPr>
        <p:spPr>
          <a:xfrm>
            <a:off x="7225748" y="4731026"/>
            <a:ext cx="4283765" cy="2031325"/>
          </a:xfrm>
          <a:prstGeom prst="rect">
            <a:avLst/>
          </a:prstGeom>
          <a:noFill/>
        </p:spPr>
        <p:txBody>
          <a:bodyPr wrap="square" rtlCol="0">
            <a:spAutoFit/>
          </a:bodyPr>
          <a:lstStyle/>
          <a:p>
            <a:r>
              <a:rPr lang="sv-SE" dirty="0" smtClean="0"/>
              <a:t>Besides warning msg, one problem is that I could not model temp correlation for </a:t>
            </a:r>
            <a:r>
              <a:rPr lang="sv-SE" dirty="0" smtClean="0"/>
              <a:t>öring</a:t>
            </a:r>
          </a:p>
          <a:p>
            <a:endParaRPr lang="sv-SE" dirty="0"/>
          </a:p>
          <a:p>
            <a:r>
              <a:rPr lang="sv-SE" dirty="0" smtClean="0"/>
              <a:t>Marginal R2  very low, conditionla very high: presence absence is explained almost fully by river</a:t>
            </a:r>
            <a:endParaRPr lang="sv-SE" dirty="0" smtClean="0"/>
          </a:p>
          <a:p>
            <a:endParaRPr lang="sv-SE" dirty="0"/>
          </a:p>
        </p:txBody>
      </p:sp>
      <p:sp>
        <p:nvSpPr>
          <p:cNvPr id="5" name="TextBox 4"/>
          <p:cNvSpPr txBox="1"/>
          <p:nvPr/>
        </p:nvSpPr>
        <p:spPr>
          <a:xfrm>
            <a:off x="6696200" y="156251"/>
            <a:ext cx="4094921" cy="369332"/>
          </a:xfrm>
          <a:prstGeom prst="rect">
            <a:avLst/>
          </a:prstGeom>
          <a:noFill/>
        </p:spPr>
        <p:txBody>
          <a:bodyPr wrap="square" rtlCol="0">
            <a:spAutoFit/>
          </a:bodyPr>
          <a:lstStyle/>
          <a:p>
            <a:r>
              <a:rPr lang="sv-SE" dirty="0" smtClean="0"/>
              <a:t>Öring binary on reduced dataset (no Nas)</a:t>
            </a:r>
            <a:endParaRPr lang="sv-SE" dirty="0"/>
          </a:p>
        </p:txBody>
      </p:sp>
    </p:spTree>
    <p:extLst>
      <p:ext uri="{BB962C8B-B14F-4D97-AF65-F5344CB8AC3E}">
        <p14:creationId xmlns:p14="http://schemas.microsoft.com/office/powerpoint/2010/main" val="17781605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2955" y="176130"/>
            <a:ext cx="12029045" cy="5909310"/>
          </a:xfrm>
          <a:prstGeom prst="rect">
            <a:avLst/>
          </a:prstGeom>
          <a:noFill/>
        </p:spPr>
        <p:txBody>
          <a:bodyPr wrap="square" rtlCol="0">
            <a:spAutoFit/>
          </a:bodyPr>
          <a:lstStyle/>
          <a:p>
            <a:r>
              <a:rPr lang="sv-SE" dirty="0" smtClean="0"/>
              <a:t>BINARY RESPONSE</a:t>
            </a:r>
            <a:r>
              <a:rPr lang="sv-SE" dirty="0" smtClean="0"/>
              <a:t>: Reconsider </a:t>
            </a:r>
            <a:r>
              <a:rPr lang="sv-SE" dirty="0" smtClean="0"/>
              <a:t>model with presence/absence</a:t>
            </a:r>
          </a:p>
          <a:p>
            <a:pPr marL="285750" indent="-285750">
              <a:buFontTx/>
              <a:buChar char="-"/>
            </a:pPr>
            <a:r>
              <a:rPr lang="sv-SE" dirty="0" smtClean="0"/>
              <a:t>check order for script of random factor (done, ok)</a:t>
            </a:r>
          </a:p>
          <a:p>
            <a:pPr marL="285750" indent="-285750">
              <a:buFontTx/>
              <a:buChar char="-"/>
            </a:pPr>
            <a:r>
              <a:rPr lang="sv-SE" dirty="0"/>
              <a:t>exclude those river sampled only 1 year (AVOC) and retry modelling temp corr: nope. It </a:t>
            </a:r>
            <a:r>
              <a:rPr lang="sv-SE" dirty="0" smtClean="0"/>
              <a:t>runs </a:t>
            </a:r>
            <a:r>
              <a:rPr lang="sv-SE" dirty="0"/>
              <a:t>with lme so the problem is glmer</a:t>
            </a:r>
          </a:p>
          <a:p>
            <a:pPr marL="285750" indent="-285750">
              <a:buFontTx/>
              <a:buChar char="-"/>
            </a:pPr>
            <a:r>
              <a:rPr lang="sv-SE" dirty="0" smtClean="0"/>
              <a:t>choose 1 year , 2009 is the one with more observations (AV2009, n=1092) - done</a:t>
            </a:r>
          </a:p>
          <a:p>
            <a:pPr marL="285750" indent="-285750">
              <a:buFontTx/>
              <a:buChar char="-"/>
            </a:pPr>
            <a:r>
              <a:rPr lang="sv-SE" dirty="0" smtClean="0"/>
              <a:t>take average from all years  (AVyear, n= ca 4000) - done</a:t>
            </a:r>
          </a:p>
          <a:p>
            <a:endParaRPr lang="sv-SE" dirty="0"/>
          </a:p>
          <a:p>
            <a:r>
              <a:rPr lang="sv-SE" dirty="0" smtClean="0"/>
              <a:t>I go on with continuous…</a:t>
            </a:r>
          </a:p>
          <a:p>
            <a:endParaRPr lang="sv-SE" dirty="0"/>
          </a:p>
          <a:p>
            <a:r>
              <a:rPr lang="sv-SE" dirty="0"/>
              <a:t>Consider transformation of </a:t>
            </a:r>
            <a:r>
              <a:rPr lang="sv-SE" dirty="0" smtClean="0"/>
              <a:t>predictors</a:t>
            </a:r>
          </a:p>
          <a:p>
            <a:endParaRPr lang="sv-SE" dirty="0"/>
          </a:p>
          <a:p>
            <a:r>
              <a:rPr lang="sv-SE" dirty="0"/>
              <a:t>Consider interaction LWD and predators</a:t>
            </a:r>
          </a:p>
          <a:p>
            <a:endParaRPr lang="sv-SE" dirty="0" smtClean="0"/>
          </a:p>
          <a:p>
            <a:endParaRPr lang="sv-SE" dirty="0"/>
          </a:p>
          <a:p>
            <a:r>
              <a:rPr lang="sv-SE" dirty="0" smtClean="0">
                <a:solidFill>
                  <a:srgbClr val="FF0000"/>
                </a:solidFill>
              </a:rPr>
              <a:t>Consider inclusion of missing factors: vegetation, land use, water discharge, presence of dams </a:t>
            </a:r>
          </a:p>
          <a:p>
            <a:endParaRPr lang="sv-SE" dirty="0">
              <a:solidFill>
                <a:srgbClr val="FF0000"/>
              </a:solidFill>
            </a:endParaRPr>
          </a:p>
          <a:p>
            <a:r>
              <a:rPr lang="sv-SE" dirty="0" smtClean="0">
                <a:solidFill>
                  <a:srgbClr val="FF0000"/>
                </a:solidFill>
              </a:rPr>
              <a:t>Check out VIX</a:t>
            </a:r>
          </a:p>
          <a:p>
            <a:endParaRPr lang="sv-SE" dirty="0">
              <a:solidFill>
                <a:srgbClr val="FF0000"/>
              </a:solidFill>
            </a:endParaRPr>
          </a:p>
          <a:p>
            <a:r>
              <a:rPr lang="sv-SE" dirty="0" smtClean="0">
                <a:solidFill>
                  <a:srgbClr val="FF0000"/>
                </a:solidFill>
              </a:rPr>
              <a:t>Exclude NAs more selectively, to have larger dataset</a:t>
            </a:r>
            <a:endParaRPr lang="sv-SE" dirty="0" smtClean="0"/>
          </a:p>
          <a:p>
            <a:endParaRPr lang="sv-SE" dirty="0"/>
          </a:p>
          <a:p>
            <a:r>
              <a:rPr lang="sv-SE" dirty="0" smtClean="0"/>
              <a:t>Remember also to say something about possible sampling artifacts: no issues detected</a:t>
            </a:r>
            <a:endParaRPr lang="en-US" dirty="0"/>
          </a:p>
        </p:txBody>
      </p:sp>
    </p:spTree>
    <p:extLst>
      <p:ext uri="{BB962C8B-B14F-4D97-AF65-F5344CB8AC3E}">
        <p14:creationId xmlns:p14="http://schemas.microsoft.com/office/powerpoint/2010/main" val="1954371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581" t="3836" r="26022" b="979"/>
          <a:stretch/>
        </p:blipFill>
        <p:spPr>
          <a:xfrm>
            <a:off x="106326" y="270588"/>
            <a:ext cx="11053086" cy="6470454"/>
          </a:xfrm>
          <a:prstGeom prst="rect">
            <a:avLst/>
          </a:prstGeom>
        </p:spPr>
      </p:pic>
      <p:sp>
        <p:nvSpPr>
          <p:cNvPr id="4" name="Oval 3"/>
          <p:cNvSpPr/>
          <p:nvPr/>
        </p:nvSpPr>
        <p:spPr>
          <a:xfrm>
            <a:off x="2565918" y="5617029"/>
            <a:ext cx="214604" cy="53184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166187" y="3881534"/>
            <a:ext cx="239486" cy="190344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890726" y="5465406"/>
            <a:ext cx="230155" cy="63914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84070" y="2517190"/>
            <a:ext cx="3213772" cy="646331"/>
          </a:xfrm>
          <a:prstGeom prst="rect">
            <a:avLst/>
          </a:prstGeom>
          <a:noFill/>
          <a:ln>
            <a:solidFill>
              <a:schemeClr val="tx1"/>
            </a:solidFill>
          </a:ln>
        </p:spPr>
        <p:txBody>
          <a:bodyPr wrap="square" rtlCol="0">
            <a:spAutoFit/>
          </a:bodyPr>
          <a:lstStyle/>
          <a:p>
            <a:r>
              <a:rPr lang="sv-SE" dirty="0" smtClean="0"/>
              <a:t>different sites </a:t>
            </a:r>
            <a:r>
              <a:rPr lang="sv-SE" dirty="0" err="1" smtClean="0"/>
              <a:t>of</a:t>
            </a:r>
            <a:r>
              <a:rPr lang="sv-SE" dirty="0" smtClean="0"/>
              <a:t> the same river </a:t>
            </a:r>
            <a:r>
              <a:rPr lang="sv-SE" dirty="0" err="1" smtClean="0"/>
              <a:t>sampled</a:t>
            </a:r>
            <a:r>
              <a:rPr lang="sv-SE" dirty="0" smtClean="0"/>
              <a:t> in the same </a:t>
            </a:r>
            <a:r>
              <a:rPr lang="sv-SE" dirty="0" err="1" smtClean="0"/>
              <a:t>year</a:t>
            </a:r>
            <a:endParaRPr lang="sv-SE" dirty="0" smtClean="0"/>
          </a:p>
        </p:txBody>
      </p:sp>
      <p:cxnSp>
        <p:nvCxnSpPr>
          <p:cNvPr id="10" name="Straight Arrow Connector 9"/>
          <p:cNvCxnSpPr>
            <a:stCxn id="8" idx="2"/>
          </p:cNvCxnSpPr>
          <p:nvPr/>
        </p:nvCxnSpPr>
        <p:spPr>
          <a:xfrm>
            <a:off x="2390956" y="3163521"/>
            <a:ext cx="282264" cy="24535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67472" y="85922"/>
            <a:ext cx="6860739" cy="369332"/>
          </a:xfrm>
          <a:prstGeom prst="rect">
            <a:avLst/>
          </a:prstGeom>
          <a:noFill/>
        </p:spPr>
        <p:txBody>
          <a:bodyPr wrap="square" rtlCol="0">
            <a:spAutoFit/>
          </a:bodyPr>
          <a:lstStyle/>
          <a:p>
            <a:r>
              <a:rPr lang="sv-SE" dirty="0" smtClean="0"/>
              <a:t>SPATIAL VARIATION </a:t>
            </a:r>
            <a:r>
              <a:rPr lang="sv-SE" dirty="0" err="1" smtClean="0"/>
              <a:t>within</a:t>
            </a:r>
            <a:r>
              <a:rPr lang="sv-SE" dirty="0" smtClean="0"/>
              <a:t> river and </a:t>
            </a:r>
            <a:r>
              <a:rPr lang="sv-SE" dirty="0" err="1" smtClean="0"/>
              <a:t>year</a:t>
            </a:r>
            <a:r>
              <a:rPr lang="sv-SE" dirty="0" smtClean="0"/>
              <a:t>, n=500</a:t>
            </a:r>
            <a:endParaRPr lang="en-US" dirty="0"/>
          </a:p>
        </p:txBody>
      </p:sp>
      <p:sp>
        <p:nvSpPr>
          <p:cNvPr id="2" name="TextBox 1"/>
          <p:cNvSpPr txBox="1"/>
          <p:nvPr/>
        </p:nvSpPr>
        <p:spPr>
          <a:xfrm>
            <a:off x="8120270" y="85922"/>
            <a:ext cx="3766930" cy="369332"/>
          </a:xfrm>
          <a:prstGeom prst="rect">
            <a:avLst/>
          </a:prstGeom>
          <a:noFill/>
        </p:spPr>
        <p:txBody>
          <a:bodyPr wrap="square" rtlCol="0">
            <a:spAutoFit/>
          </a:bodyPr>
          <a:lstStyle/>
          <a:p>
            <a:r>
              <a:rPr lang="sv-SE" dirty="0" smtClean="0"/>
              <a:t>Y = LWD, </a:t>
            </a:r>
            <a:r>
              <a:rPr lang="sv-SE" dirty="0" err="1" smtClean="0"/>
              <a:t>fish</a:t>
            </a:r>
            <a:r>
              <a:rPr lang="sv-SE" dirty="0" smtClean="0"/>
              <a:t> </a:t>
            </a:r>
            <a:r>
              <a:rPr lang="sv-SE" dirty="0" err="1" smtClean="0"/>
              <a:t>abundance</a:t>
            </a:r>
            <a:r>
              <a:rPr lang="sv-SE" dirty="0" smtClean="0"/>
              <a:t> (by </a:t>
            </a:r>
            <a:r>
              <a:rPr lang="sv-SE" dirty="0" err="1" smtClean="0"/>
              <a:t>spp</a:t>
            </a:r>
            <a:r>
              <a:rPr lang="sv-SE" dirty="0" smtClean="0"/>
              <a:t>)</a:t>
            </a:r>
            <a:endParaRPr lang="en-US" dirty="0"/>
          </a:p>
        </p:txBody>
      </p:sp>
    </p:spTree>
    <p:extLst>
      <p:ext uri="{BB962C8B-B14F-4D97-AF65-F5344CB8AC3E}">
        <p14:creationId xmlns:p14="http://schemas.microsoft.com/office/powerpoint/2010/main" val="464102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4070" y="85060"/>
            <a:ext cx="6860739" cy="369332"/>
          </a:xfrm>
          <a:prstGeom prst="rect">
            <a:avLst/>
          </a:prstGeom>
          <a:noFill/>
        </p:spPr>
        <p:txBody>
          <a:bodyPr wrap="square" rtlCol="0">
            <a:spAutoFit/>
          </a:bodyPr>
          <a:lstStyle/>
          <a:p>
            <a:r>
              <a:rPr lang="sv-SE" dirty="0" smtClean="0"/>
              <a:t>TEMPORAL VARIATION </a:t>
            </a:r>
            <a:r>
              <a:rPr lang="sv-SE" dirty="0" err="1" smtClean="0"/>
              <a:t>within</a:t>
            </a:r>
            <a:r>
              <a:rPr lang="sv-SE" dirty="0" smtClean="0"/>
              <a:t> site, n=400</a:t>
            </a:r>
            <a:endParaRPr lang="en-US" dirty="0"/>
          </a:p>
        </p:txBody>
      </p:sp>
      <p:pic>
        <p:nvPicPr>
          <p:cNvPr id="4" name="Picture 3"/>
          <p:cNvPicPr>
            <a:picLocks noChangeAspect="1"/>
          </p:cNvPicPr>
          <p:nvPr/>
        </p:nvPicPr>
        <p:blipFill rotWithShape="1">
          <a:blip r:embed="rId3"/>
          <a:srcRect r="18144"/>
          <a:stretch/>
        </p:blipFill>
        <p:spPr>
          <a:xfrm>
            <a:off x="76648" y="619803"/>
            <a:ext cx="11693593" cy="5533333"/>
          </a:xfrm>
          <a:prstGeom prst="rect">
            <a:avLst/>
          </a:prstGeom>
        </p:spPr>
      </p:pic>
      <p:sp>
        <p:nvSpPr>
          <p:cNvPr id="5" name="Oval 4"/>
          <p:cNvSpPr/>
          <p:nvPr/>
        </p:nvSpPr>
        <p:spPr>
          <a:xfrm>
            <a:off x="2948690" y="5021605"/>
            <a:ext cx="214604" cy="53184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768475" y="1499191"/>
            <a:ext cx="283609" cy="416796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436242" y="2451372"/>
            <a:ext cx="3306726" cy="369332"/>
          </a:xfrm>
          <a:prstGeom prst="rect">
            <a:avLst/>
          </a:prstGeom>
          <a:noFill/>
          <a:ln>
            <a:solidFill>
              <a:schemeClr val="tx1"/>
            </a:solidFill>
          </a:ln>
        </p:spPr>
        <p:txBody>
          <a:bodyPr wrap="square" rtlCol="0">
            <a:spAutoFit/>
          </a:bodyPr>
          <a:lstStyle/>
          <a:p>
            <a:r>
              <a:rPr lang="sv-SE" dirty="0" smtClean="0"/>
              <a:t>Different </a:t>
            </a:r>
            <a:r>
              <a:rPr lang="sv-SE" dirty="0" err="1" smtClean="0"/>
              <a:t>years</a:t>
            </a:r>
            <a:r>
              <a:rPr lang="sv-SE" dirty="0" smtClean="0"/>
              <a:t> </a:t>
            </a:r>
            <a:r>
              <a:rPr lang="sv-SE" dirty="0" err="1" smtClean="0"/>
              <a:t>of</a:t>
            </a:r>
            <a:r>
              <a:rPr lang="sv-SE" dirty="0" smtClean="0"/>
              <a:t> the same site</a:t>
            </a:r>
            <a:endParaRPr lang="en-US" dirty="0"/>
          </a:p>
        </p:txBody>
      </p:sp>
      <p:cxnSp>
        <p:nvCxnSpPr>
          <p:cNvPr id="9" name="Straight Arrow Connector 8"/>
          <p:cNvCxnSpPr/>
          <p:nvPr/>
        </p:nvCxnSpPr>
        <p:spPr>
          <a:xfrm flipH="1">
            <a:off x="2171637" y="2820704"/>
            <a:ext cx="1653842" cy="8793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5028" y="6122658"/>
            <a:ext cx="7829153" cy="646331"/>
          </a:xfrm>
          <a:prstGeom prst="rect">
            <a:avLst/>
          </a:prstGeom>
          <a:noFill/>
          <a:ln>
            <a:solidFill>
              <a:srgbClr val="FF0000"/>
            </a:solidFill>
          </a:ln>
        </p:spPr>
        <p:txBody>
          <a:bodyPr wrap="square" rtlCol="0">
            <a:spAutoFit/>
          </a:bodyPr>
          <a:lstStyle/>
          <a:p>
            <a:r>
              <a:rPr lang="sv-SE" dirty="0" smtClean="0"/>
              <a:t>Temporal variation looks </a:t>
            </a:r>
            <a:r>
              <a:rPr lang="sv-SE" dirty="0" err="1" smtClean="0"/>
              <a:t>larger</a:t>
            </a:r>
            <a:r>
              <a:rPr lang="sv-SE" dirty="0" smtClean="0"/>
              <a:t>, plus it </a:t>
            </a:r>
            <a:r>
              <a:rPr lang="sv-SE" dirty="0" err="1" smtClean="0"/>
              <a:t>may</a:t>
            </a:r>
            <a:r>
              <a:rPr lang="sv-SE" dirty="0" smtClean="0"/>
              <a:t> be </a:t>
            </a:r>
            <a:r>
              <a:rPr lang="sv-SE" dirty="0" err="1" smtClean="0"/>
              <a:t>good</a:t>
            </a:r>
            <a:r>
              <a:rPr lang="sv-SE" dirty="0" smtClean="0"/>
              <a:t> to </a:t>
            </a:r>
            <a:r>
              <a:rPr lang="sv-SE" dirty="0" err="1" smtClean="0"/>
              <a:t>retain</a:t>
            </a:r>
            <a:r>
              <a:rPr lang="sv-SE" dirty="0" smtClean="0"/>
              <a:t> temporal info (</a:t>
            </a:r>
            <a:r>
              <a:rPr lang="sv-SE" dirty="0" err="1" smtClean="0"/>
              <a:t>years</a:t>
            </a:r>
            <a:r>
              <a:rPr lang="sv-SE" dirty="0" smtClean="0"/>
              <a:t>) to be </a:t>
            </a:r>
            <a:r>
              <a:rPr lang="sv-SE" dirty="0" err="1" smtClean="0"/>
              <a:t>able</a:t>
            </a:r>
            <a:r>
              <a:rPr lang="sv-SE" dirty="0" smtClean="0"/>
              <a:t> to 1) look at </a:t>
            </a:r>
            <a:r>
              <a:rPr lang="sv-SE" dirty="0" err="1" smtClean="0"/>
              <a:t>changes</a:t>
            </a:r>
            <a:r>
              <a:rPr lang="sv-SE" dirty="0" smtClean="0"/>
              <a:t> over </a:t>
            </a:r>
            <a:r>
              <a:rPr lang="sv-SE" dirty="0" err="1" smtClean="0"/>
              <a:t>time</a:t>
            </a:r>
            <a:r>
              <a:rPr lang="sv-SE" dirty="0" smtClean="0"/>
              <a:t>, and 2) </a:t>
            </a:r>
            <a:r>
              <a:rPr lang="sv-SE" dirty="0" err="1" smtClean="0"/>
              <a:t>relate</a:t>
            </a:r>
            <a:r>
              <a:rPr lang="sv-SE" dirty="0" smtClean="0"/>
              <a:t> </a:t>
            </a:r>
            <a:r>
              <a:rPr lang="sv-SE" dirty="0" err="1" smtClean="0"/>
              <a:t>them</a:t>
            </a:r>
            <a:r>
              <a:rPr lang="sv-SE" dirty="0" smtClean="0"/>
              <a:t> to </a:t>
            </a:r>
            <a:r>
              <a:rPr lang="sv-SE" dirty="0" err="1" smtClean="0"/>
              <a:t>specific</a:t>
            </a:r>
            <a:r>
              <a:rPr lang="sv-SE" dirty="0" smtClean="0"/>
              <a:t> events</a:t>
            </a:r>
            <a:endParaRPr lang="en-US" dirty="0"/>
          </a:p>
        </p:txBody>
      </p:sp>
      <p:sp>
        <p:nvSpPr>
          <p:cNvPr id="11" name="TextBox 10"/>
          <p:cNvSpPr txBox="1"/>
          <p:nvPr/>
        </p:nvSpPr>
        <p:spPr>
          <a:xfrm>
            <a:off x="8120270" y="85922"/>
            <a:ext cx="3766930" cy="369332"/>
          </a:xfrm>
          <a:prstGeom prst="rect">
            <a:avLst/>
          </a:prstGeom>
          <a:noFill/>
        </p:spPr>
        <p:txBody>
          <a:bodyPr wrap="square" rtlCol="0">
            <a:spAutoFit/>
          </a:bodyPr>
          <a:lstStyle/>
          <a:p>
            <a:r>
              <a:rPr lang="sv-SE" dirty="0" smtClean="0"/>
              <a:t>Y = LWD, </a:t>
            </a:r>
            <a:r>
              <a:rPr lang="sv-SE" dirty="0" err="1" smtClean="0"/>
              <a:t>fish</a:t>
            </a:r>
            <a:r>
              <a:rPr lang="sv-SE" dirty="0" smtClean="0"/>
              <a:t> </a:t>
            </a:r>
            <a:r>
              <a:rPr lang="sv-SE" dirty="0" err="1" smtClean="0"/>
              <a:t>abundance</a:t>
            </a:r>
            <a:r>
              <a:rPr lang="sv-SE" dirty="0" smtClean="0"/>
              <a:t> (by </a:t>
            </a:r>
            <a:r>
              <a:rPr lang="sv-SE" dirty="0" err="1" smtClean="0"/>
              <a:t>spp</a:t>
            </a:r>
            <a:r>
              <a:rPr lang="sv-SE" dirty="0" smtClean="0"/>
              <a:t>)</a:t>
            </a:r>
            <a:endParaRPr lang="en-US" dirty="0"/>
          </a:p>
        </p:txBody>
      </p:sp>
      <p:sp>
        <p:nvSpPr>
          <p:cNvPr id="14" name="TextBox 13"/>
          <p:cNvSpPr txBox="1"/>
          <p:nvPr/>
        </p:nvSpPr>
        <p:spPr>
          <a:xfrm>
            <a:off x="8647044" y="6267682"/>
            <a:ext cx="4442791" cy="369332"/>
          </a:xfrm>
          <a:prstGeom prst="rect">
            <a:avLst/>
          </a:prstGeom>
          <a:noFill/>
        </p:spPr>
        <p:txBody>
          <a:bodyPr wrap="square" rtlCol="0">
            <a:spAutoFit/>
          </a:bodyPr>
          <a:lstStyle/>
          <a:p>
            <a:r>
              <a:rPr lang="en-US" dirty="0" smtClean="0"/>
              <a:t>Extract </a:t>
            </a:r>
            <a:r>
              <a:rPr lang="en-US" dirty="0"/>
              <a:t>averages per river and year</a:t>
            </a:r>
          </a:p>
        </p:txBody>
      </p:sp>
      <p:sp>
        <p:nvSpPr>
          <p:cNvPr id="15" name="Right Arrow 14"/>
          <p:cNvSpPr/>
          <p:nvPr/>
        </p:nvSpPr>
        <p:spPr>
          <a:xfrm>
            <a:off x="8328991" y="6347195"/>
            <a:ext cx="318053" cy="210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9230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3082" y="118741"/>
            <a:ext cx="5128591" cy="369332"/>
          </a:xfrm>
          <a:prstGeom prst="rect">
            <a:avLst/>
          </a:prstGeom>
          <a:noFill/>
        </p:spPr>
        <p:txBody>
          <a:bodyPr wrap="square" rtlCol="0">
            <a:spAutoFit/>
          </a:bodyPr>
          <a:lstStyle/>
          <a:p>
            <a:r>
              <a:rPr lang="sv-SE" dirty="0" smtClean="0"/>
              <a:t>SPATIAL AUTOCORRELATION</a:t>
            </a:r>
            <a:endParaRPr lang="en-US" dirty="0"/>
          </a:p>
        </p:txBody>
      </p:sp>
      <p:sp>
        <p:nvSpPr>
          <p:cNvPr id="4" name="TextBox 3"/>
          <p:cNvSpPr txBox="1"/>
          <p:nvPr/>
        </p:nvSpPr>
        <p:spPr>
          <a:xfrm>
            <a:off x="3558209" y="129559"/>
            <a:ext cx="7093226" cy="369332"/>
          </a:xfrm>
          <a:prstGeom prst="rect">
            <a:avLst/>
          </a:prstGeom>
          <a:noFill/>
        </p:spPr>
        <p:txBody>
          <a:bodyPr wrap="square" rtlCol="0">
            <a:spAutoFit/>
          </a:bodyPr>
          <a:lstStyle/>
          <a:p>
            <a:r>
              <a:rPr lang="sv-SE" dirty="0" smtClean="0"/>
              <a:t>1) Visual check (variation </a:t>
            </a:r>
            <a:r>
              <a:rPr lang="sv-SE" dirty="0" err="1" smtClean="0"/>
              <a:t>within</a:t>
            </a:r>
            <a:r>
              <a:rPr lang="sv-SE" dirty="0" smtClean="0"/>
              <a:t> vs </a:t>
            </a:r>
            <a:r>
              <a:rPr lang="sv-SE" dirty="0" err="1" smtClean="0"/>
              <a:t>between</a:t>
            </a:r>
            <a:r>
              <a:rPr lang="sv-SE" dirty="0" smtClean="0"/>
              <a:t> </a:t>
            </a:r>
            <a:r>
              <a:rPr lang="sv-SE" dirty="0" err="1" smtClean="0"/>
              <a:t>catchments</a:t>
            </a:r>
            <a:r>
              <a:rPr lang="sv-SE" dirty="0" smtClean="0"/>
              <a:t>)</a:t>
            </a:r>
            <a:endParaRPr lang="en-US" dirty="0"/>
          </a:p>
        </p:txBody>
      </p:sp>
      <p:pic>
        <p:nvPicPr>
          <p:cNvPr id="5" name="Picture 4"/>
          <p:cNvPicPr>
            <a:picLocks noChangeAspect="1"/>
          </p:cNvPicPr>
          <p:nvPr/>
        </p:nvPicPr>
        <p:blipFill rotWithShape="1">
          <a:blip r:embed="rId3"/>
          <a:srcRect t="12790"/>
          <a:stretch/>
        </p:blipFill>
        <p:spPr>
          <a:xfrm>
            <a:off x="90405" y="655990"/>
            <a:ext cx="12101596" cy="3250500"/>
          </a:xfrm>
          <a:prstGeom prst="rect">
            <a:avLst/>
          </a:prstGeom>
        </p:spPr>
      </p:pic>
      <p:sp>
        <p:nvSpPr>
          <p:cNvPr id="6" name="Right Arrow 5"/>
          <p:cNvSpPr/>
          <p:nvPr/>
        </p:nvSpPr>
        <p:spPr>
          <a:xfrm rot="3209622">
            <a:off x="9746167" y="2472616"/>
            <a:ext cx="490597" cy="1628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3209622">
            <a:off x="6327106" y="2604231"/>
            <a:ext cx="490597" cy="1628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4"/>
          <a:srcRect t="14534" b="3600"/>
          <a:stretch/>
        </p:blipFill>
        <p:spPr>
          <a:xfrm>
            <a:off x="68871" y="3806687"/>
            <a:ext cx="12101595" cy="3051313"/>
          </a:xfrm>
          <a:prstGeom prst="rect">
            <a:avLst/>
          </a:prstGeom>
        </p:spPr>
      </p:pic>
    </p:spTree>
    <p:extLst>
      <p:ext uri="{BB962C8B-B14F-4D97-AF65-F5344CB8AC3E}">
        <p14:creationId xmlns:p14="http://schemas.microsoft.com/office/powerpoint/2010/main" val="1066141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6348" y="427383"/>
            <a:ext cx="10883348" cy="2585323"/>
          </a:xfrm>
          <a:prstGeom prst="rect">
            <a:avLst/>
          </a:prstGeom>
          <a:noFill/>
        </p:spPr>
        <p:txBody>
          <a:bodyPr wrap="square" rtlCol="0">
            <a:spAutoFit/>
          </a:bodyPr>
          <a:lstStyle/>
          <a:p>
            <a:r>
              <a:rPr lang="en-US" dirty="0" smtClean="0"/>
              <a:t>2) Quick modeling also indicates correlation within </a:t>
            </a:r>
            <a:r>
              <a:rPr lang="en-US" dirty="0" err="1" smtClean="0"/>
              <a:t>cacthments</a:t>
            </a:r>
            <a:r>
              <a:rPr lang="en-US" dirty="0" smtClean="0"/>
              <a:t>:</a:t>
            </a:r>
          </a:p>
          <a:p>
            <a:endParaRPr lang="en-US" dirty="0"/>
          </a:p>
          <a:p>
            <a:r>
              <a:rPr lang="en-US" b="1" dirty="0"/>
              <a:t>M1&lt;-</a:t>
            </a:r>
            <a:r>
              <a:rPr lang="en-US" b="1" dirty="0" err="1"/>
              <a:t>lme</a:t>
            </a:r>
            <a:r>
              <a:rPr lang="en-US" b="1" dirty="0"/>
              <a:t>(</a:t>
            </a:r>
            <a:r>
              <a:rPr lang="en-US" b="1" dirty="0" err="1"/>
              <a:t>OringTOT~LWD</a:t>
            </a:r>
            <a:r>
              <a:rPr lang="en-US" b="1" dirty="0"/>
              <a:t>, random =~1|Catchment_number, data=AV)</a:t>
            </a:r>
          </a:p>
          <a:p>
            <a:r>
              <a:rPr lang="en-US" dirty="0"/>
              <a:t>summary(M1)</a:t>
            </a:r>
          </a:p>
          <a:p>
            <a:r>
              <a:rPr lang="en-US" dirty="0"/>
              <a:t>M2&lt;-lm(</a:t>
            </a:r>
            <a:r>
              <a:rPr lang="en-US" dirty="0" err="1"/>
              <a:t>OringTOT~LWD</a:t>
            </a:r>
            <a:r>
              <a:rPr lang="en-US" dirty="0"/>
              <a:t>, data=AV)</a:t>
            </a:r>
          </a:p>
          <a:p>
            <a:r>
              <a:rPr lang="en-US" dirty="0" err="1"/>
              <a:t>anova</a:t>
            </a:r>
            <a:r>
              <a:rPr lang="en-US" dirty="0"/>
              <a:t>(M1,M2)</a:t>
            </a:r>
          </a:p>
          <a:p>
            <a:endParaRPr lang="sv-SE" dirty="0" smtClean="0"/>
          </a:p>
          <a:p>
            <a:endParaRPr lang="sv-SE" dirty="0"/>
          </a:p>
          <a:p>
            <a:endParaRPr lang="en-US" dirty="0"/>
          </a:p>
        </p:txBody>
      </p:sp>
    </p:spTree>
    <p:extLst>
      <p:ext uri="{BB962C8B-B14F-4D97-AF65-F5344CB8AC3E}">
        <p14:creationId xmlns:p14="http://schemas.microsoft.com/office/powerpoint/2010/main" val="2501045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983358" y="1144111"/>
            <a:ext cx="4422007" cy="2768400"/>
          </a:xfrm>
          <a:prstGeom prst="rect">
            <a:avLst/>
          </a:prstGeom>
        </p:spPr>
      </p:pic>
      <p:pic>
        <p:nvPicPr>
          <p:cNvPr id="7" name="Picture 6"/>
          <p:cNvPicPr>
            <a:picLocks noChangeAspect="1"/>
          </p:cNvPicPr>
          <p:nvPr/>
        </p:nvPicPr>
        <p:blipFill>
          <a:blip r:embed="rId4"/>
          <a:stretch>
            <a:fillRect/>
          </a:stretch>
        </p:blipFill>
        <p:spPr>
          <a:xfrm>
            <a:off x="509576" y="1306733"/>
            <a:ext cx="4421867" cy="2768312"/>
          </a:xfrm>
          <a:prstGeom prst="rect">
            <a:avLst/>
          </a:prstGeom>
        </p:spPr>
      </p:pic>
      <p:pic>
        <p:nvPicPr>
          <p:cNvPr id="8" name="Picture 7"/>
          <p:cNvPicPr>
            <a:picLocks noChangeAspect="1"/>
          </p:cNvPicPr>
          <p:nvPr/>
        </p:nvPicPr>
        <p:blipFill>
          <a:blip r:embed="rId5"/>
          <a:stretch>
            <a:fillRect/>
          </a:stretch>
        </p:blipFill>
        <p:spPr>
          <a:xfrm>
            <a:off x="496956" y="4075045"/>
            <a:ext cx="4315097" cy="2701468"/>
          </a:xfrm>
          <a:prstGeom prst="rect">
            <a:avLst/>
          </a:prstGeom>
        </p:spPr>
      </p:pic>
      <p:sp>
        <p:nvSpPr>
          <p:cNvPr id="9" name="TextBox 8"/>
          <p:cNvSpPr txBox="1"/>
          <p:nvPr/>
        </p:nvSpPr>
        <p:spPr>
          <a:xfrm>
            <a:off x="313082" y="198260"/>
            <a:ext cx="5128591" cy="369332"/>
          </a:xfrm>
          <a:prstGeom prst="rect">
            <a:avLst/>
          </a:prstGeom>
          <a:noFill/>
        </p:spPr>
        <p:txBody>
          <a:bodyPr wrap="square" rtlCol="0">
            <a:spAutoFit/>
          </a:bodyPr>
          <a:lstStyle/>
          <a:p>
            <a:r>
              <a:rPr lang="sv-SE" dirty="0" smtClean="0"/>
              <a:t>TEMPORAL AUTOCORRELATION</a:t>
            </a:r>
            <a:endParaRPr lang="en-US" dirty="0"/>
          </a:p>
        </p:txBody>
      </p:sp>
      <p:sp>
        <p:nvSpPr>
          <p:cNvPr id="12" name="Right Arrow 11"/>
          <p:cNvSpPr/>
          <p:nvPr/>
        </p:nvSpPr>
        <p:spPr>
          <a:xfrm rot="3209622">
            <a:off x="1128941" y="4510130"/>
            <a:ext cx="490597" cy="1628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83265" y="3947903"/>
            <a:ext cx="1759226" cy="369332"/>
          </a:xfrm>
          <a:prstGeom prst="rect">
            <a:avLst/>
          </a:prstGeom>
          <a:noFill/>
        </p:spPr>
        <p:txBody>
          <a:bodyPr wrap="square" rtlCol="0">
            <a:spAutoFit/>
          </a:bodyPr>
          <a:lstStyle/>
          <a:p>
            <a:r>
              <a:rPr lang="sv-SE" dirty="0" smtClean="0">
                <a:solidFill>
                  <a:srgbClr val="FF0000"/>
                </a:solidFill>
              </a:rPr>
              <a:t>Small, for lag=1y</a:t>
            </a:r>
            <a:endParaRPr lang="en-US" dirty="0">
              <a:solidFill>
                <a:srgbClr val="FF0000"/>
              </a:solidFill>
            </a:endParaRPr>
          </a:p>
        </p:txBody>
      </p:sp>
      <p:sp>
        <p:nvSpPr>
          <p:cNvPr id="14" name="TextBox 13"/>
          <p:cNvSpPr txBox="1"/>
          <p:nvPr/>
        </p:nvSpPr>
        <p:spPr>
          <a:xfrm>
            <a:off x="8786192" y="1624635"/>
            <a:ext cx="1540565" cy="338554"/>
          </a:xfrm>
          <a:prstGeom prst="rect">
            <a:avLst/>
          </a:prstGeom>
          <a:noFill/>
        </p:spPr>
        <p:txBody>
          <a:bodyPr wrap="square" rtlCol="0">
            <a:spAutoFit/>
          </a:bodyPr>
          <a:lstStyle/>
          <a:p>
            <a:r>
              <a:rPr lang="sv-SE" sz="1600" dirty="0" smtClean="0"/>
              <a:t>River: </a:t>
            </a:r>
            <a:r>
              <a:rPr lang="sv-SE" sz="1600" dirty="0" err="1" smtClean="0"/>
              <a:t>Svartön</a:t>
            </a:r>
            <a:endParaRPr lang="en-US" sz="1600" dirty="0"/>
          </a:p>
        </p:txBody>
      </p:sp>
      <p:sp>
        <p:nvSpPr>
          <p:cNvPr id="15" name="TextBox 14"/>
          <p:cNvSpPr txBox="1"/>
          <p:nvPr/>
        </p:nvSpPr>
        <p:spPr>
          <a:xfrm>
            <a:off x="3136859" y="1793912"/>
            <a:ext cx="1675194" cy="338554"/>
          </a:xfrm>
          <a:prstGeom prst="rect">
            <a:avLst/>
          </a:prstGeom>
          <a:noFill/>
        </p:spPr>
        <p:txBody>
          <a:bodyPr wrap="square" rtlCol="0">
            <a:spAutoFit/>
          </a:bodyPr>
          <a:lstStyle/>
          <a:p>
            <a:r>
              <a:rPr lang="sv-SE" sz="1600" dirty="0" smtClean="0"/>
              <a:t>River</a:t>
            </a:r>
            <a:r>
              <a:rPr lang="sv-SE" sz="1600" dirty="0"/>
              <a:t>: </a:t>
            </a:r>
            <a:r>
              <a:rPr lang="sv-SE" sz="1600" dirty="0" err="1" smtClean="0"/>
              <a:t>Kitkiöjoki</a:t>
            </a:r>
            <a:endParaRPr lang="en-US" sz="1600" dirty="0"/>
          </a:p>
        </p:txBody>
      </p:sp>
      <p:sp>
        <p:nvSpPr>
          <p:cNvPr id="16" name="TextBox 15"/>
          <p:cNvSpPr txBox="1"/>
          <p:nvPr/>
        </p:nvSpPr>
        <p:spPr>
          <a:xfrm>
            <a:off x="2991452" y="4554982"/>
            <a:ext cx="1803953" cy="338554"/>
          </a:xfrm>
          <a:prstGeom prst="rect">
            <a:avLst/>
          </a:prstGeom>
          <a:noFill/>
        </p:spPr>
        <p:txBody>
          <a:bodyPr wrap="square" rtlCol="0">
            <a:spAutoFit/>
          </a:bodyPr>
          <a:lstStyle/>
          <a:p>
            <a:r>
              <a:rPr lang="sv-SE" sz="1600" dirty="0" smtClean="0"/>
              <a:t>River</a:t>
            </a:r>
            <a:r>
              <a:rPr lang="sv-SE" sz="1600" dirty="0"/>
              <a:t>: </a:t>
            </a:r>
            <a:r>
              <a:rPr lang="sv-SE" sz="1600" dirty="0" err="1" smtClean="0"/>
              <a:t>Akkarjökkö</a:t>
            </a:r>
            <a:endParaRPr lang="en-US" sz="1600" dirty="0"/>
          </a:p>
        </p:txBody>
      </p:sp>
      <p:sp>
        <p:nvSpPr>
          <p:cNvPr id="17" name="TextBox 16"/>
          <p:cNvSpPr txBox="1"/>
          <p:nvPr/>
        </p:nvSpPr>
        <p:spPr>
          <a:xfrm>
            <a:off x="3558209" y="209078"/>
            <a:ext cx="7093226" cy="369332"/>
          </a:xfrm>
          <a:prstGeom prst="rect">
            <a:avLst/>
          </a:prstGeom>
          <a:noFill/>
        </p:spPr>
        <p:txBody>
          <a:bodyPr wrap="square" rtlCol="0">
            <a:spAutoFit/>
          </a:bodyPr>
          <a:lstStyle/>
          <a:p>
            <a:r>
              <a:rPr lang="sv-SE" dirty="0" smtClean="0"/>
              <a:t>1) Visual check (i.e. </a:t>
            </a:r>
            <a:r>
              <a:rPr lang="sv-SE" dirty="0" err="1" smtClean="0"/>
              <a:t>rivers</a:t>
            </a:r>
            <a:r>
              <a:rPr lang="sv-SE" dirty="0" smtClean="0"/>
              <a:t> </a:t>
            </a:r>
            <a:r>
              <a:rPr lang="sv-SE" dirty="0" err="1" smtClean="0"/>
              <a:t>with</a:t>
            </a:r>
            <a:r>
              <a:rPr lang="sv-SE" dirty="0" smtClean="0"/>
              <a:t> </a:t>
            </a:r>
            <a:r>
              <a:rPr lang="sv-SE" dirty="0" err="1" smtClean="0"/>
              <a:t>longer</a:t>
            </a:r>
            <a:r>
              <a:rPr lang="sv-SE" dirty="0" smtClean="0"/>
              <a:t> </a:t>
            </a:r>
            <a:r>
              <a:rPr lang="sv-SE" dirty="0" err="1" smtClean="0"/>
              <a:t>time</a:t>
            </a:r>
            <a:r>
              <a:rPr lang="sv-SE" dirty="0" smtClean="0"/>
              <a:t> series, y = </a:t>
            </a:r>
            <a:r>
              <a:rPr lang="sv-SE" dirty="0" err="1" smtClean="0"/>
              <a:t>brown</a:t>
            </a:r>
            <a:r>
              <a:rPr lang="sv-SE" dirty="0" smtClean="0"/>
              <a:t> </a:t>
            </a:r>
            <a:r>
              <a:rPr lang="sv-SE" dirty="0" err="1" smtClean="0"/>
              <a:t>trouts</a:t>
            </a:r>
            <a:r>
              <a:rPr lang="sv-SE" dirty="0" smtClean="0"/>
              <a:t>)</a:t>
            </a:r>
            <a:endParaRPr lang="en-US" dirty="0"/>
          </a:p>
        </p:txBody>
      </p:sp>
      <p:pic>
        <p:nvPicPr>
          <p:cNvPr id="18" name="Picture 17"/>
          <p:cNvPicPr>
            <a:picLocks noChangeAspect="1"/>
          </p:cNvPicPr>
          <p:nvPr/>
        </p:nvPicPr>
        <p:blipFill>
          <a:blip r:embed="rId6"/>
          <a:stretch>
            <a:fillRect/>
          </a:stretch>
        </p:blipFill>
        <p:spPr>
          <a:xfrm>
            <a:off x="6082449" y="3916313"/>
            <a:ext cx="4322916" cy="2833348"/>
          </a:xfrm>
          <a:prstGeom prst="rect">
            <a:avLst/>
          </a:prstGeom>
        </p:spPr>
      </p:pic>
      <p:sp>
        <p:nvSpPr>
          <p:cNvPr id="19" name="TextBox 18"/>
          <p:cNvSpPr txBox="1"/>
          <p:nvPr/>
        </p:nvSpPr>
        <p:spPr>
          <a:xfrm>
            <a:off x="8596446" y="4392438"/>
            <a:ext cx="1786635" cy="338554"/>
          </a:xfrm>
          <a:prstGeom prst="rect">
            <a:avLst/>
          </a:prstGeom>
          <a:noFill/>
        </p:spPr>
        <p:txBody>
          <a:bodyPr wrap="square" rtlCol="0">
            <a:spAutoFit/>
          </a:bodyPr>
          <a:lstStyle/>
          <a:p>
            <a:r>
              <a:rPr lang="sv-SE" sz="1600" dirty="0" smtClean="0"/>
              <a:t>River: </a:t>
            </a:r>
            <a:r>
              <a:rPr lang="sv-SE" sz="1600" dirty="0" err="1" smtClean="0"/>
              <a:t>Malbäcken</a:t>
            </a:r>
            <a:endParaRPr lang="en-US" sz="1600" dirty="0"/>
          </a:p>
        </p:txBody>
      </p:sp>
      <p:sp>
        <p:nvSpPr>
          <p:cNvPr id="22" name="Right Arrow 21"/>
          <p:cNvSpPr/>
          <p:nvPr/>
        </p:nvSpPr>
        <p:spPr>
          <a:xfrm>
            <a:off x="10028583" y="258773"/>
            <a:ext cx="526774" cy="3585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0651435" y="243453"/>
            <a:ext cx="1477617" cy="369332"/>
          </a:xfrm>
          <a:prstGeom prst="rect">
            <a:avLst/>
          </a:prstGeom>
          <a:noFill/>
        </p:spPr>
        <p:txBody>
          <a:bodyPr wrap="square" rtlCol="0">
            <a:spAutoFit/>
          </a:bodyPr>
          <a:lstStyle/>
          <a:p>
            <a:r>
              <a:rPr lang="sv-SE" dirty="0" err="1" smtClean="0"/>
              <a:t>weak</a:t>
            </a:r>
            <a:endParaRPr lang="en-US" dirty="0"/>
          </a:p>
        </p:txBody>
      </p:sp>
    </p:spTree>
    <p:extLst>
      <p:ext uri="{BB962C8B-B14F-4D97-AF65-F5344CB8AC3E}">
        <p14:creationId xmlns:p14="http://schemas.microsoft.com/office/powerpoint/2010/main" val="1718038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2906704" cy="2585323"/>
          </a:xfrm>
          <a:prstGeom prst="rect">
            <a:avLst/>
          </a:prstGeom>
          <a:noFill/>
        </p:spPr>
        <p:txBody>
          <a:bodyPr wrap="square" rtlCol="0">
            <a:spAutoFit/>
          </a:bodyPr>
          <a:lstStyle/>
          <a:p>
            <a:r>
              <a:rPr lang="en-US" dirty="0" smtClean="0"/>
              <a:t>2) Quick modeling also indicates correlation within catchments:</a:t>
            </a:r>
          </a:p>
          <a:p>
            <a:endParaRPr lang="en-US" dirty="0"/>
          </a:p>
          <a:p>
            <a:r>
              <a:rPr lang="en-US" dirty="0"/>
              <a:t>M0&lt;-</a:t>
            </a:r>
            <a:r>
              <a:rPr lang="en-US" dirty="0" err="1"/>
              <a:t>gls</a:t>
            </a:r>
            <a:r>
              <a:rPr lang="en-US" dirty="0"/>
              <a:t>(</a:t>
            </a:r>
            <a:r>
              <a:rPr lang="en-US" dirty="0" err="1"/>
              <a:t>OringTOT~LWD</a:t>
            </a:r>
            <a:r>
              <a:rPr lang="en-US" dirty="0"/>
              <a:t>, data=AV) </a:t>
            </a:r>
          </a:p>
          <a:p>
            <a:r>
              <a:rPr lang="en-US" dirty="0"/>
              <a:t>M2&lt;-</a:t>
            </a:r>
            <a:r>
              <a:rPr lang="en-US" dirty="0" err="1"/>
              <a:t>gls</a:t>
            </a:r>
            <a:r>
              <a:rPr lang="en-US" dirty="0"/>
              <a:t>(</a:t>
            </a:r>
            <a:r>
              <a:rPr lang="en-US" dirty="0" err="1"/>
              <a:t>OringTOT~LWD</a:t>
            </a:r>
            <a:r>
              <a:rPr lang="en-US" dirty="0"/>
              <a:t>, </a:t>
            </a:r>
            <a:r>
              <a:rPr lang="en-US" dirty="0" err="1"/>
              <a:t>corCompSymm</a:t>
            </a:r>
            <a:r>
              <a:rPr lang="en-US" dirty="0"/>
              <a:t>(form=~</a:t>
            </a:r>
            <a:r>
              <a:rPr lang="en-US" dirty="0" err="1"/>
              <a:t>Year|River_name</a:t>
            </a:r>
            <a:r>
              <a:rPr lang="en-US" dirty="0"/>
              <a:t>/</a:t>
            </a:r>
            <a:r>
              <a:rPr lang="en-US" dirty="0" err="1"/>
              <a:t>Catchment_number</a:t>
            </a:r>
            <a:r>
              <a:rPr lang="en-US" dirty="0"/>
              <a:t>), data=AV) # rho=0.591894 </a:t>
            </a:r>
          </a:p>
          <a:p>
            <a:r>
              <a:rPr lang="en-US" dirty="0"/>
              <a:t>M3&lt;-</a:t>
            </a:r>
            <a:r>
              <a:rPr lang="en-US" dirty="0" err="1"/>
              <a:t>gls</a:t>
            </a:r>
            <a:r>
              <a:rPr lang="en-US" dirty="0"/>
              <a:t>(</a:t>
            </a:r>
            <a:r>
              <a:rPr lang="en-US" dirty="0" err="1"/>
              <a:t>OringTOT~LWD</a:t>
            </a:r>
            <a:r>
              <a:rPr lang="en-US" dirty="0"/>
              <a:t>, corAR1(form=~</a:t>
            </a:r>
            <a:r>
              <a:rPr lang="en-US" dirty="0" err="1"/>
              <a:t>Year|River_name</a:t>
            </a:r>
            <a:r>
              <a:rPr lang="en-US" dirty="0"/>
              <a:t>/</a:t>
            </a:r>
            <a:r>
              <a:rPr lang="en-US" dirty="0" err="1"/>
              <a:t>Catchment_number</a:t>
            </a:r>
            <a:r>
              <a:rPr lang="en-US" dirty="0"/>
              <a:t>), data=AV) # phi = 0.69 </a:t>
            </a:r>
          </a:p>
          <a:p>
            <a:r>
              <a:rPr lang="en-US" b="1" dirty="0"/>
              <a:t>M1&lt;-</a:t>
            </a:r>
            <a:r>
              <a:rPr lang="en-US" b="1" dirty="0" err="1"/>
              <a:t>gls</a:t>
            </a:r>
            <a:r>
              <a:rPr lang="en-US" b="1" dirty="0"/>
              <a:t>(</a:t>
            </a:r>
            <a:r>
              <a:rPr lang="en-US" b="1" dirty="0" err="1"/>
              <a:t>OringTOT~LWD</a:t>
            </a:r>
            <a:r>
              <a:rPr lang="en-US" b="1" dirty="0"/>
              <a:t>, </a:t>
            </a:r>
            <a:r>
              <a:rPr lang="en-US" b="1" dirty="0" err="1"/>
              <a:t>corLin</a:t>
            </a:r>
            <a:r>
              <a:rPr lang="en-US" b="1" dirty="0"/>
              <a:t>(form=~</a:t>
            </a:r>
            <a:r>
              <a:rPr lang="en-US" b="1" dirty="0" err="1"/>
              <a:t>Year|River_name</a:t>
            </a:r>
            <a:r>
              <a:rPr lang="en-US" b="1" dirty="0"/>
              <a:t>/</a:t>
            </a:r>
            <a:r>
              <a:rPr lang="en-US" b="1" dirty="0" err="1"/>
              <a:t>Catchment_number</a:t>
            </a:r>
            <a:r>
              <a:rPr lang="en-US" b="1" dirty="0"/>
              <a:t>, nugget=T),data=AV)</a:t>
            </a:r>
          </a:p>
          <a:p>
            <a:r>
              <a:rPr lang="en-US" dirty="0"/>
              <a:t>AIC(M1,M2,M3,M0)</a:t>
            </a:r>
          </a:p>
          <a:p>
            <a:r>
              <a:rPr lang="en-US" dirty="0" err="1"/>
              <a:t>anova</a:t>
            </a:r>
            <a:r>
              <a:rPr lang="en-US" dirty="0"/>
              <a:t>(M0,M1</a:t>
            </a:r>
            <a:r>
              <a:rPr lang="en-US" dirty="0" smtClean="0"/>
              <a:t>)</a:t>
            </a:r>
          </a:p>
          <a:p>
            <a:endParaRPr lang="en-US" dirty="0"/>
          </a:p>
        </p:txBody>
      </p:sp>
    </p:spTree>
    <p:extLst>
      <p:ext uri="{BB962C8B-B14F-4D97-AF65-F5344CB8AC3E}">
        <p14:creationId xmlns:p14="http://schemas.microsoft.com/office/powerpoint/2010/main" val="2044376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2950</TotalTime>
  <Words>6555</Words>
  <Application>Microsoft Office PowerPoint</Application>
  <PresentationFormat>Widescreen</PresentationFormat>
  <Paragraphs>845</Paragraphs>
  <Slides>32</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SLU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Serena Donadi</dc:creator>
  <cp:lastModifiedBy>Serena Donadi</cp:lastModifiedBy>
  <cp:revision>244</cp:revision>
  <dcterms:created xsi:type="dcterms:W3CDTF">2016-11-24T11:10:22Z</dcterms:created>
  <dcterms:modified xsi:type="dcterms:W3CDTF">2017-02-24T14:28:44Z</dcterms:modified>
</cp:coreProperties>
</file>