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34" r:id="rId18"/>
    <p:sldId id="313" r:id="rId19"/>
    <p:sldId id="311" r:id="rId20"/>
    <p:sldId id="312" r:id="rId21"/>
    <p:sldId id="332" r:id="rId22"/>
    <p:sldId id="333" r:id="rId23"/>
    <p:sldId id="317" r:id="rId24"/>
    <p:sldId id="321" r:id="rId25"/>
    <p:sldId id="320" r:id="rId26"/>
    <p:sldId id="329" r:id="rId27"/>
    <p:sldId id="314" r:id="rId28"/>
    <p:sldId id="301" r:id="rId29"/>
    <p:sldId id="309" r:id="rId30"/>
    <p:sldId id="302" r:id="rId31"/>
    <p:sldId id="319" r:id="rId32"/>
    <p:sldId id="325" r:id="rId33"/>
    <p:sldId id="326" r:id="rId34"/>
    <p:sldId id="327" r:id="rId35"/>
    <p:sldId id="322" r:id="rId36"/>
    <p:sldId id="323" r:id="rId37"/>
    <p:sldId id="303" r:id="rId38"/>
    <p:sldId id="304" r:id="rId39"/>
    <p:sldId id="305" r:id="rId40"/>
    <p:sldId id="306" r:id="rId41"/>
    <p:sldId id="307" r:id="rId42"/>
    <p:sldId id="308" r:id="rId43"/>
    <p:sldId id="297" r:id="rId44"/>
    <p:sldId id="298" r:id="rId45"/>
    <p:sldId id="290" r:id="rId46"/>
    <p:sldId id="291" r:id="rId47"/>
    <p:sldId id="280" r:id="rId48"/>
    <p:sldId id="278" r:id="rId49"/>
    <p:sldId id="279" r:id="rId50"/>
    <p:sldId id="288" r:id="rId51"/>
    <p:sldId id="284" r:id="rId52"/>
    <p:sldId id="283"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276"/>
          </p14:sldIdLst>
        </p14:section>
        <p14:section name="Fish spp as exogenous" id="{5B39D0F4-3087-45EB-B37F-23A8E6FCAB71}">
          <p14:sldIdLst>
            <p14:sldId id="285"/>
            <p14:sldId id="334"/>
            <p14:sldId id="313"/>
            <p14:sldId id="311"/>
            <p14:sldId id="312"/>
            <p14:sldId id="332"/>
            <p14:sldId id="333"/>
            <p14:sldId id="317"/>
            <p14:sldId id="321"/>
            <p14:sldId id="320"/>
            <p14:sldId id="329"/>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46" autoAdjust="0"/>
  </p:normalViewPr>
  <p:slideViewPr>
    <p:cSldViewPr snapToGrid="0">
      <p:cViewPr varScale="1">
        <p:scale>
          <a:sx n="77" d="100"/>
          <a:sy n="77" d="100"/>
        </p:scale>
        <p:origin x="8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24</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34</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35</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45</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47</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48</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52</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53</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Coeff for julian dtae is signif when unstardidized but not when standardized.</a:t>
            </a: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likely to be affected by LWD, if not, exact area should be indipendent. Test: wetted width (or exact area) -&gt; LWD-&gt; depth. However no problem: Link between LWD and depth is negative, so the causal relationship should go from depth to LWD</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 LWD increase öring abundance when stream width is higher of a certain threshold): not signif</a:t>
            </a:r>
          </a:p>
          <a:p>
            <a:pPr marL="171450" indent="-171450">
              <a:buFont typeface="Arial" panose="020B0604020202020204" pitchFamily="34" charset="0"/>
              <a:buChar char="•"/>
            </a:pPr>
            <a:endParaRPr lang="sv-SE" b="0" i="0" baseline="0" dirty="0" smtClean="0">
              <a:solidFill>
                <a:srgbClr val="FF0000"/>
              </a:solidFill>
            </a:endParaRPr>
          </a:p>
          <a:p>
            <a:endParaRPr lang="sv-SE" sz="600" dirty="0" smtClean="0"/>
          </a:p>
          <a:p>
            <a:r>
              <a:rPr lang="sv-SE" sz="1200" dirty="0" smtClean="0"/>
              <a:t>M2 = list(</a:t>
            </a:r>
          </a:p>
          <a:p>
            <a:r>
              <a:rPr lang="sv-SE" sz="1200" dirty="0" smtClean="0"/>
              <a:t>  lme(log_OringTOT~Average_air_temperature+Wetted_width+Av_depth+log_LWD+SUB1+Julian_date+</a:t>
            </a:r>
          </a:p>
          <a:p>
            <a:r>
              <a:rPr lang="sv-SE" sz="1200" dirty="0" smtClean="0"/>
              <a:t>          Slope_percent +GEdda+Lake+Type_migration_continuous,</a:t>
            </a:r>
          </a:p>
          <a:p>
            <a:r>
              <a:rPr lang="sv-SE" sz="1200" dirty="0" smtClean="0"/>
              <a:t>      random=~1|River_name/Catchment_number, corAR1(form=~Year),data=AV_Migration_NAremoved2),</a:t>
            </a:r>
          </a:p>
          <a:p>
            <a:r>
              <a:rPr lang="sv-SE" sz="1200" dirty="0" smtClean="0"/>
              <a:t>  lme(log_LWD~Average_air_temperature+Distance_to_sea+Av_depth+Wetted_width+Year+Julian_date+Slope_percent,</a:t>
            </a:r>
          </a:p>
          <a:p>
            <a:r>
              <a:rPr lang="sv-SE" sz="1200" dirty="0" smtClean="0"/>
              <a:t>      random=~1|River_name/Catchment_number, corAR1(form=~Year),data=AV_Migration_NAremoved2))</a:t>
            </a:r>
          </a:p>
          <a:p>
            <a:r>
              <a:rPr lang="sv-SE" sz="1200" dirty="0" smtClean="0"/>
              <a:t>sem.fit(M2,AV_Migration_NAremoved2)</a:t>
            </a:r>
          </a:p>
          <a:p>
            <a:pPr marL="171450" indent="-171450">
              <a:buFont typeface="Arial" panose="020B0604020202020204" pitchFamily="34" charset="0"/>
              <a:buChar char="•"/>
            </a:pPr>
            <a:endParaRPr lang="sv-SE" b="0" i="0" baseline="0" dirty="0" smtClean="0">
              <a:solidFill>
                <a:srgbClr val="FF0000"/>
              </a:solidFill>
            </a:endParaRPr>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286209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46837" y="76942"/>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0"/>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a:t>
            </a:r>
            <a:r>
              <a:rPr lang="sv-SE" dirty="0" smtClean="0"/>
              <a:t>fish they are costrained to use only one habitat), </a:t>
            </a:r>
            <a:r>
              <a:rPr lang="sv-SE" dirty="0" smtClean="0"/>
              <a:t>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a:t>
            </a:r>
            <a:r>
              <a:rPr lang="sv-SE" b="1" dirty="0" smtClean="0"/>
              <a:t>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a:t>
            </a:r>
            <a:r>
              <a:rPr lang="sv-SE" dirty="0" smtClean="0"/>
              <a:t>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a:t>
            </a:r>
            <a:r>
              <a:rPr lang="en-US" dirty="0" smtClean="0"/>
              <a:t>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a:stCxn id="14" idx="0"/>
          </p:cNvCxnSpPr>
          <p:nvPr/>
        </p:nvCxnSpPr>
        <p:spPr>
          <a:xfrm flipV="1">
            <a:off x="4544533" y="3719601"/>
            <a:ext cx="5162593" cy="1897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2" name="TextBox 1"/>
          <p:cNvSpPr txBox="1"/>
          <p:nvPr/>
        </p:nvSpPr>
        <p:spPr>
          <a:xfrm>
            <a:off x="-438150" y="1121752"/>
            <a:ext cx="2867025" cy="923330"/>
          </a:xfrm>
          <a:prstGeom prst="rect">
            <a:avLst/>
          </a:prstGeom>
          <a:noFill/>
        </p:spPr>
        <p:txBody>
          <a:bodyPr wrap="square" rtlCol="0">
            <a:spAutoFit/>
          </a:bodyPr>
          <a:lstStyle/>
          <a:p>
            <a:r>
              <a:rPr lang="sv-SE" dirty="0" smtClean="0">
                <a:solidFill>
                  <a:srgbClr val="FF0000"/>
                </a:solidFill>
              </a:rPr>
              <a:t>DA </a:t>
            </a:r>
            <a:r>
              <a:rPr lang="sv-SE" dirty="0" smtClean="0">
                <a:solidFill>
                  <a:srgbClr val="FF0000"/>
                </a:solidFill>
              </a:rPr>
              <a:t>RICONTROLLARE</a:t>
            </a:r>
          </a:p>
          <a:p>
            <a:endParaRPr lang="sv-SE" dirty="0">
              <a:solidFill>
                <a:srgbClr val="FF0000"/>
              </a:solidFill>
            </a:endParaRPr>
          </a:p>
          <a:p>
            <a:r>
              <a:rPr lang="sv-SE" dirty="0" smtClean="0">
                <a:solidFill>
                  <a:srgbClr val="FF0000"/>
                </a:solidFill>
              </a:rPr>
              <a:t>E aggiungi forest data</a:t>
            </a:r>
            <a:endParaRPr lang="en-US" dirty="0">
              <a:solidFill>
                <a:srgbClr val="FF0000"/>
              </a:solidFill>
            </a:endParaRPr>
          </a:p>
        </p:txBody>
      </p:sp>
    </p:spTree>
    <p:extLst>
      <p:ext uri="{BB962C8B-B14F-4D97-AF65-F5344CB8AC3E}">
        <p14:creationId xmlns:p14="http://schemas.microsoft.com/office/powerpoint/2010/main" val="174230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a:t>
            </a:r>
            <a:r>
              <a:rPr lang="sv-SE" dirty="0" smtClean="0"/>
              <a:t>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2"/>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258611" y="6262498"/>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415443" y="5307822"/>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040349" y="3683892"/>
            <a:ext cx="2508941" cy="16852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02335" y="5649030"/>
            <a:ext cx="1589145" cy="369332"/>
          </a:xfrm>
          <a:prstGeom prst="rect">
            <a:avLst/>
          </a:prstGeom>
          <a:noFill/>
        </p:spPr>
        <p:txBody>
          <a:bodyPr wrap="square" rtlCol="0">
            <a:spAutoFit/>
          </a:bodyPr>
          <a:lstStyle/>
          <a:p>
            <a:r>
              <a:rPr lang="sv-SE" dirty="0" smtClean="0">
                <a:solidFill>
                  <a:schemeClr val="accent1">
                    <a:lumMod val="75000"/>
                  </a:schemeClr>
                </a:solidFill>
              </a:rPr>
              <a:t>Velocity</a:t>
            </a:r>
            <a:endParaRPr lang="en-US" dirty="0">
              <a:solidFill>
                <a:schemeClr val="accent1">
                  <a:lumMod val="75000"/>
                </a:schemeClr>
              </a:solidFill>
            </a:endParaRPr>
          </a:p>
        </p:txBody>
      </p:sp>
      <p:cxnSp>
        <p:nvCxnSpPr>
          <p:cNvPr id="26" name="Straight Arrow Connector 25"/>
          <p:cNvCxnSpPr/>
          <p:nvPr/>
        </p:nvCxnSpPr>
        <p:spPr>
          <a:xfrm flipV="1">
            <a:off x="5104292" y="3683892"/>
            <a:ext cx="4748697" cy="206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0"/>
          </p:cNvCxnSpPr>
          <p:nvPr/>
        </p:nvCxnSpPr>
        <p:spPr>
          <a:xfrm flipV="1">
            <a:off x="4996908" y="3712736"/>
            <a:ext cx="1627930" cy="1936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44217" y="1580322"/>
            <a:ext cx="2697450" cy="369332"/>
          </a:xfrm>
          <a:prstGeom prst="rect">
            <a:avLst/>
          </a:prstGeom>
          <a:noFill/>
        </p:spPr>
        <p:txBody>
          <a:bodyPr wrap="square" rtlCol="0">
            <a:spAutoFit/>
          </a:bodyPr>
          <a:lstStyle/>
          <a:p>
            <a:r>
              <a:rPr lang="sv-SE" dirty="0" smtClean="0">
                <a:solidFill>
                  <a:srgbClr val="FF0000"/>
                </a:solidFill>
              </a:rPr>
              <a:t>rivedi</a:t>
            </a:r>
            <a:endParaRPr lang="sv-SE" dirty="0">
              <a:solidFill>
                <a:srgbClr val="FF0000"/>
              </a:solidFill>
            </a:endParaRPr>
          </a:p>
        </p:txBody>
      </p: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endParaRPr lang="sv-SE" dirty="0" smtClean="0"/>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8445397" y="3143250"/>
            <a:ext cx="3603728" cy="3132501"/>
          </a:xfrm>
          <a:prstGeom prst="rect">
            <a:avLst/>
          </a:prstGeom>
        </p:spPr>
      </p:pic>
      <p:pic>
        <p:nvPicPr>
          <p:cNvPr id="4" name="Picture 3"/>
          <p:cNvPicPr>
            <a:picLocks noChangeAspect="1"/>
          </p:cNvPicPr>
          <p:nvPr/>
        </p:nvPicPr>
        <p:blipFill>
          <a:blip r:embed="rId4"/>
          <a:stretch>
            <a:fillRect/>
          </a:stretch>
        </p:blipFill>
        <p:spPr>
          <a:xfrm>
            <a:off x="9855097" y="30457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solidFill>
                  <a:srgbClr val="FF0000"/>
                </a:solidFill>
              </a:rPr>
              <a:t>Add</a:t>
            </a:r>
            <a:r>
              <a:rPr lang="sv-SE" dirty="0" smtClean="0">
                <a:solidFill>
                  <a:srgbClr val="FF0000"/>
                </a:solidFill>
              </a:rPr>
              <a:t> data on </a:t>
            </a:r>
            <a:r>
              <a:rPr lang="sv-SE" dirty="0" err="1" smtClean="0">
                <a:solidFill>
                  <a:srgbClr val="FF0000"/>
                </a:solidFill>
              </a:rPr>
              <a:t>forest</a:t>
            </a:r>
            <a:r>
              <a:rPr lang="sv-SE" dirty="0" smtClean="0">
                <a:solidFill>
                  <a:srgbClr val="FF0000"/>
                </a:solidFill>
              </a:rPr>
              <a:t> cover and </a:t>
            </a:r>
            <a:r>
              <a:rPr lang="sv-SE" dirty="0" err="1" smtClean="0">
                <a:solidFill>
                  <a:srgbClr val="FF0000"/>
                </a:solidFill>
              </a:rPr>
              <a:t>type</a:t>
            </a:r>
            <a:endParaRPr lang="sv-SE" dirty="0" smtClean="0">
              <a:solidFill>
                <a:srgbClr val="FF0000"/>
              </a:solidFill>
            </a:endParaRPr>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4644 0.1831571   0.8240737</a:t>
            </a:r>
          </a:p>
          <a:p>
            <a:r>
              <a:rPr lang="en-US" sz="800" dirty="0"/>
              <a:t>2   </a:t>
            </a:r>
            <a:r>
              <a:rPr lang="en-US" sz="800" dirty="0" err="1"/>
              <a:t>lme</a:t>
            </a:r>
            <a:r>
              <a:rPr lang="en-US" sz="800" dirty="0"/>
              <a:t> </a:t>
            </a:r>
            <a:r>
              <a:rPr lang="en-US" sz="800" dirty="0" err="1"/>
              <a:t>gaussian</a:t>
            </a:r>
            <a:r>
              <a:rPr lang="en-US" sz="800" dirty="0"/>
              <a:t> identity 4644 0.1346153   0.5099806</a:t>
            </a:r>
          </a:p>
          <a:p>
            <a:r>
              <a:rPr lang="en-US" sz="800" dirty="0" smtClean="0"/>
              <a:t>&gt;</a:t>
            </a:r>
            <a:endParaRPr lang="en-US" sz="800"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endParaRPr lang="en-US" sz="800" dirty="0"/>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6326</TotalTime>
  <Words>13286</Words>
  <Application>Microsoft Office PowerPoint</Application>
  <PresentationFormat>Widescreen</PresentationFormat>
  <Paragraphs>1680</Paragraphs>
  <Slides>53</Slides>
  <Notes>25</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cp:lastModifiedBy>
  <cp:revision>427</cp:revision>
  <dcterms:created xsi:type="dcterms:W3CDTF">2016-11-24T11:10:22Z</dcterms:created>
  <dcterms:modified xsi:type="dcterms:W3CDTF">2017-03-22T15:48:23Z</dcterms:modified>
</cp:coreProperties>
</file>