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61" r:id="rId5"/>
    <p:sldId id="264" r:id="rId6"/>
    <p:sldId id="270" r:id="rId7"/>
    <p:sldId id="271" r:id="rId8"/>
    <p:sldId id="267" r:id="rId9"/>
    <p:sldId id="269" r:id="rId10"/>
    <p:sldId id="272" r:id="rId11"/>
    <p:sldId id="273" r:id="rId12"/>
    <p:sldId id="274" r:id="rId13"/>
    <p:sldId id="275" r:id="rId14"/>
    <p:sldId id="27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>
      <p:cViewPr varScale="1">
        <p:scale>
          <a:sx n="85" d="100"/>
          <a:sy n="85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5EF98-215B-436D-B004-E8A0B0DA5F43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51494-B860-491D-BDAB-7AAC977A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6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Check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boxes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horizontally</a:t>
            </a:r>
            <a:r>
              <a:rPr lang="sv-SE" dirty="0" smtClean="0"/>
              <a:t> </a:t>
            </a:r>
            <a:r>
              <a:rPr lang="sv-SE" dirty="0" err="1" smtClean="0"/>
              <a:t>aligned</a:t>
            </a:r>
            <a:r>
              <a:rPr lang="sv-SE" dirty="0" smtClean="0"/>
              <a:t> = small variation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catchments</a:t>
            </a:r>
            <a:r>
              <a:rPr lang="sv-SE" dirty="0" smtClean="0"/>
              <a:t>.</a:t>
            </a:r>
          </a:p>
          <a:p>
            <a:r>
              <a:rPr lang="sv-SE" dirty="0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very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shifted</a:t>
            </a:r>
            <a:r>
              <a:rPr lang="sv-SE" baseline="0" dirty="0" smtClean="0"/>
              <a:t> = </a:t>
            </a:r>
            <a:r>
              <a:rPr lang="sv-SE" baseline="0" dirty="0" err="1" smtClean="0"/>
              <a:t>large</a:t>
            </a:r>
            <a:r>
              <a:rPr lang="sv-SE" baseline="0" dirty="0" smtClean="0"/>
              <a:t> variation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catchments</a:t>
            </a:r>
            <a:r>
              <a:rPr lang="sv-SE" baseline="0" dirty="0" smtClean="0"/>
              <a:t>.</a:t>
            </a:r>
          </a:p>
          <a:p>
            <a:r>
              <a:rPr lang="sv-SE" baseline="0" dirty="0" smtClean="0"/>
              <a:t>Vertical dimension gives the variation within each catment</a:t>
            </a:r>
          </a:p>
          <a:p>
            <a:endParaRPr lang="sv-SE" baseline="0" dirty="0" smtClean="0"/>
          </a:p>
          <a:p>
            <a:r>
              <a:rPr lang="sv-SE" baseline="0" dirty="0" smtClean="0"/>
              <a:t>Was this fig madew ith means of sites per river?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2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check:</a:t>
            </a:r>
          </a:p>
          <a:p>
            <a:pPr marL="228600" indent="-228600">
              <a:buAutoNum type="arabicParenR"/>
            </a:pPr>
            <a:r>
              <a:rPr lang="sv-SE" dirty="0" smtClean="0"/>
              <a:t>lm</a:t>
            </a:r>
            <a:r>
              <a:rPr lang="sv-SE" baseline="0" dirty="0" smtClean="0"/>
              <a:t> vs </a:t>
            </a:r>
            <a:r>
              <a:rPr lang="sv-SE" baseline="0" dirty="0" err="1" smtClean="0"/>
              <a:t>glm</a:t>
            </a:r>
            <a:r>
              <a:rPr lang="sv-SE" baseline="0" dirty="0" smtClean="0"/>
              <a:t>, vs gam</a:t>
            </a:r>
          </a:p>
          <a:p>
            <a:pPr marL="228600" indent="-228600">
              <a:buAutoNum type="arabicParenR"/>
            </a:pPr>
            <a:r>
              <a:rPr lang="sv-SE" baseline="0" dirty="0" err="1" smtClean="0"/>
              <a:t>consider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variables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likely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binary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responses</a:t>
            </a:r>
            <a:endParaRPr lang="sv-SE" baseline="0" dirty="0" smtClean="0"/>
          </a:p>
          <a:p>
            <a:pPr marL="228600" indent="-228600">
              <a:buAutoNum type="arabicParenR"/>
            </a:pPr>
            <a:r>
              <a:rPr lang="sv-SE" baseline="0" dirty="0" smtClean="0"/>
              <a:t> try to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together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temporal </a:t>
            </a:r>
            <a:r>
              <a:rPr lang="sv-SE" baseline="0" dirty="0" err="1" smtClean="0"/>
              <a:t>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98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33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 river can belong to </a:t>
            </a:r>
            <a:r>
              <a:rPr lang="en-US" dirty="0" err="1" smtClean="0"/>
              <a:t>differnet</a:t>
            </a:r>
            <a:r>
              <a:rPr lang="en-US" dirty="0" smtClean="0"/>
              <a:t> </a:t>
            </a:r>
            <a:r>
              <a:rPr lang="en-US" dirty="0" err="1" smtClean="0"/>
              <a:t>cathment</a:t>
            </a:r>
            <a:r>
              <a:rPr lang="en-US" dirty="0" smtClean="0"/>
              <a:t>,</a:t>
            </a:r>
            <a:r>
              <a:rPr lang="en-US" baseline="0" dirty="0" smtClean="0"/>
              <a:t> that’s why we have nesting</a:t>
            </a:r>
          </a:p>
          <a:p>
            <a:r>
              <a:rPr lang="sv-SE" baseline="0" dirty="0" err="1" smtClean="0"/>
              <a:t>Ideally</a:t>
            </a:r>
            <a:r>
              <a:rPr lang="sv-SE" baseline="0" dirty="0" smtClean="0"/>
              <a:t> I </a:t>
            </a:r>
            <a:r>
              <a:rPr lang="sv-SE" baseline="0" dirty="0" err="1" smtClean="0"/>
              <a:t>want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both</a:t>
            </a:r>
            <a:r>
              <a:rPr lang="sv-SE" baseline="0" dirty="0" smtClean="0"/>
              <a:t> temporal and spatial </a:t>
            </a:r>
            <a:r>
              <a:rPr lang="sv-SE" baseline="0" dirty="0" err="1" smtClean="0"/>
              <a:t>correlation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didn´t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so far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4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75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b="1" i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7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4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2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1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0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9960-2F21-4EF5-964C-3B1D5B1C7214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0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3342" y="221745"/>
            <a:ext cx="16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Catchment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467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386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5544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910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1241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</a:rPr>
              <a:t>NA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0572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50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0473" y="411205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282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8562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13870" y="39827"/>
            <a:ext cx="2005914" cy="73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 flipH="1">
            <a:off x="626075" y="3311614"/>
            <a:ext cx="461316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1087391" y="3311614"/>
            <a:ext cx="539577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626075" y="4471775"/>
            <a:ext cx="0" cy="57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</p:cNvCxnSpPr>
          <p:nvPr/>
        </p:nvCxnSpPr>
        <p:spPr>
          <a:xfrm>
            <a:off x="626075" y="4471775"/>
            <a:ext cx="72493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21212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36544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year1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37219" y="4587104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37219" y="3392619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2"/>
            <a:endCxn id="8" idx="0"/>
          </p:cNvCxnSpPr>
          <p:nvPr/>
        </p:nvCxnSpPr>
        <p:spPr>
          <a:xfrm>
            <a:off x="2627869" y="1821597"/>
            <a:ext cx="98853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2"/>
            <a:endCxn id="9" idx="0"/>
          </p:cNvCxnSpPr>
          <p:nvPr/>
        </p:nvCxnSpPr>
        <p:spPr>
          <a:xfrm>
            <a:off x="2627869" y="1821597"/>
            <a:ext cx="1738184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2"/>
            <a:endCxn id="7" idx="0"/>
          </p:cNvCxnSpPr>
          <p:nvPr/>
        </p:nvCxnSpPr>
        <p:spPr>
          <a:xfrm flipH="1">
            <a:off x="1087391" y="1821597"/>
            <a:ext cx="1540478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</p:cNvCxnSpPr>
          <p:nvPr/>
        </p:nvCxnSpPr>
        <p:spPr>
          <a:xfrm flipH="1">
            <a:off x="5914768" y="772995"/>
            <a:ext cx="2059" cy="67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2"/>
            <a:endCxn id="3" idx="0"/>
          </p:cNvCxnSpPr>
          <p:nvPr/>
        </p:nvCxnSpPr>
        <p:spPr>
          <a:xfrm flipH="1">
            <a:off x="2627869" y="772995"/>
            <a:ext cx="3288958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5" idx="0"/>
          </p:cNvCxnSpPr>
          <p:nvPr/>
        </p:nvCxnSpPr>
        <p:spPr>
          <a:xfrm>
            <a:off x="5916827" y="772995"/>
            <a:ext cx="3321907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86462" y="521455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1,2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,3…15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61968" y="412166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,2,3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58029" y="2922867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2,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3..5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50" y="39827"/>
            <a:ext cx="430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Replication</a:t>
            </a:r>
            <a:r>
              <a:rPr lang="sv-SE" dirty="0" smtClean="0"/>
              <a:t> </a:t>
            </a:r>
            <a:r>
              <a:rPr lang="sv-SE" dirty="0" err="1" smtClean="0"/>
              <a:t>levels</a:t>
            </a:r>
            <a:r>
              <a:rPr lang="sv-SE" dirty="0" smtClean="0"/>
              <a:t> </a:t>
            </a:r>
            <a:r>
              <a:rPr lang="sv-SE" dirty="0" err="1" smtClean="0"/>
              <a:t>structure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5516" y="2552180"/>
            <a:ext cx="57664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The </a:t>
            </a:r>
            <a:r>
              <a:rPr lang="sv-SE" sz="1200" dirty="0" err="1" smtClean="0"/>
              <a:t>great</a:t>
            </a:r>
            <a:r>
              <a:rPr lang="sv-SE" sz="1200" dirty="0" smtClean="0"/>
              <a:t> </a:t>
            </a:r>
            <a:r>
              <a:rPr lang="sv-SE" sz="1200" dirty="0" err="1" smtClean="0"/>
              <a:t>majority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sites </a:t>
            </a:r>
            <a:r>
              <a:rPr lang="sv-SE" sz="1200" dirty="0" err="1" smtClean="0"/>
              <a:t>have</a:t>
            </a:r>
            <a:r>
              <a:rPr lang="sv-SE" sz="1200" dirty="0" smtClean="0"/>
              <a:t> </a:t>
            </a:r>
            <a:r>
              <a:rPr lang="sv-SE" sz="1200" dirty="0" err="1" smtClean="0"/>
              <a:t>only</a:t>
            </a:r>
            <a:r>
              <a:rPr lang="sv-SE" sz="1200" dirty="0" smtClean="0"/>
              <a:t> 1 </a:t>
            </a:r>
            <a:r>
              <a:rPr lang="sv-SE" sz="1200" b="1" dirty="0" smtClean="0"/>
              <a:t>spot</a:t>
            </a:r>
            <a:r>
              <a:rPr lang="sv-SE" sz="1200" dirty="0" smtClean="0"/>
              <a:t> (</a:t>
            </a:r>
            <a:r>
              <a:rPr lang="sv-SE" sz="1200" dirty="0" err="1" smtClean="0"/>
              <a:t>corresponding</a:t>
            </a:r>
            <a:r>
              <a:rPr lang="sv-SE" sz="1200" dirty="0" smtClean="0"/>
              <a:t> to </a:t>
            </a:r>
            <a:r>
              <a:rPr lang="sv-SE" sz="1200" dirty="0" err="1" smtClean="0"/>
              <a:t>specific</a:t>
            </a:r>
            <a:r>
              <a:rPr lang="sv-SE" sz="1200" dirty="0" smtClean="0"/>
              <a:t> </a:t>
            </a:r>
            <a:r>
              <a:rPr lang="sv-SE" sz="1200" dirty="0" err="1" smtClean="0"/>
              <a:t>coordinates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lat and long), as </a:t>
            </a:r>
            <a:r>
              <a:rPr lang="sv-SE" sz="1200" dirty="0" err="1" smtClean="0"/>
              <a:t>shown</a:t>
            </a:r>
            <a:r>
              <a:rPr lang="sv-SE" sz="1200" dirty="0" smtClean="0"/>
              <a:t> for site 3.</a:t>
            </a:r>
          </a:p>
          <a:p>
            <a:r>
              <a:rPr lang="sv-SE" sz="1200" dirty="0" err="1" smtClean="0"/>
              <a:t>Number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</a:t>
            </a:r>
            <a:r>
              <a:rPr lang="sv-SE" sz="1200" b="1" dirty="0" err="1" smtClean="0"/>
              <a:t>years</a:t>
            </a:r>
            <a:r>
              <a:rPr lang="sv-SE" sz="1200" dirty="0" smtClean="0"/>
              <a:t> per site (or </a:t>
            </a:r>
            <a:r>
              <a:rPr lang="sv-SE" sz="1200" dirty="0" err="1" smtClean="0"/>
              <a:t>more</a:t>
            </a:r>
            <a:r>
              <a:rPr lang="sv-SE" sz="1200" dirty="0" smtClean="0"/>
              <a:t> </a:t>
            </a:r>
            <a:r>
              <a:rPr lang="sv-SE" sz="1200" dirty="0" err="1" smtClean="0"/>
              <a:t>correctly</a:t>
            </a:r>
            <a:r>
              <a:rPr lang="sv-SE" sz="1200" dirty="0" smtClean="0"/>
              <a:t> spot) </a:t>
            </a:r>
            <a:r>
              <a:rPr lang="sv-SE" sz="1200" dirty="0" err="1" smtClean="0"/>
              <a:t>can</a:t>
            </a:r>
            <a:r>
              <a:rPr lang="sv-SE" sz="1200" dirty="0" smtClean="0"/>
              <a:t> </a:t>
            </a:r>
            <a:r>
              <a:rPr lang="sv-SE" sz="1200" dirty="0" err="1" smtClean="0"/>
              <a:t>vary</a:t>
            </a:r>
            <a:r>
              <a:rPr lang="sv-SE" sz="1200" dirty="0" smtClean="0"/>
              <a:t> from 1 (</a:t>
            </a:r>
            <a:r>
              <a:rPr lang="sv-SE" sz="1200" dirty="0" err="1" smtClean="0"/>
              <a:t>often</a:t>
            </a:r>
            <a:r>
              <a:rPr lang="sv-SE" sz="1200" dirty="0" smtClean="0"/>
              <a:t>) to ca 15, </a:t>
            </a:r>
            <a:r>
              <a:rPr lang="sv-SE" sz="1200" dirty="0" err="1" smtClean="0"/>
              <a:t>most</a:t>
            </a:r>
            <a:r>
              <a:rPr lang="sv-SE" sz="1200" dirty="0" smtClean="0"/>
              <a:t> </a:t>
            </a:r>
            <a:r>
              <a:rPr lang="sv-SE" sz="1200" dirty="0" err="1" smtClean="0"/>
              <a:t>commonly</a:t>
            </a:r>
            <a:r>
              <a:rPr lang="sv-SE" sz="1200" dirty="0" smtClean="0"/>
              <a:t> 2. </a:t>
            </a:r>
            <a:r>
              <a:rPr lang="sv-SE" sz="1200" dirty="0" err="1" smtClean="0"/>
              <a:t>Number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</a:t>
            </a:r>
            <a:r>
              <a:rPr lang="sv-SE" sz="1200" b="1" dirty="0" smtClean="0"/>
              <a:t>sites</a:t>
            </a:r>
            <a:r>
              <a:rPr lang="sv-SE" sz="1200" dirty="0" smtClean="0"/>
              <a:t> per river </a:t>
            </a:r>
            <a:r>
              <a:rPr lang="sv-SE" sz="1200" dirty="0" err="1" smtClean="0"/>
              <a:t>are</a:t>
            </a:r>
            <a:r>
              <a:rPr lang="sv-SE" sz="1200" dirty="0" smtClean="0"/>
              <a:t> ca 1 to 5.</a:t>
            </a:r>
          </a:p>
          <a:p>
            <a:r>
              <a:rPr lang="sv-SE" sz="1200" dirty="0" smtClean="0"/>
              <a:t>NB: </a:t>
            </a:r>
            <a:r>
              <a:rPr lang="sv-SE" sz="1200" dirty="0" err="1" smtClean="0"/>
              <a:t>There</a:t>
            </a:r>
            <a:r>
              <a:rPr lang="sv-SE" sz="1200" dirty="0" smtClean="0"/>
              <a:t> </a:t>
            </a:r>
            <a:r>
              <a:rPr lang="sv-SE" sz="1200" dirty="0" err="1" smtClean="0"/>
              <a:t>are</a:t>
            </a:r>
            <a:r>
              <a:rPr lang="sv-SE" sz="1200" dirty="0" smtClean="0"/>
              <a:t> NAs at the </a:t>
            </a:r>
            <a:r>
              <a:rPr lang="sv-SE" sz="1200" dirty="0" err="1" smtClean="0"/>
              <a:t>level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Site!</a:t>
            </a:r>
            <a:endParaRPr lang="en-US" sz="1200" dirty="0" smtClean="0"/>
          </a:p>
          <a:p>
            <a:endParaRPr lang="sv-SE" sz="1200" dirty="0"/>
          </a:p>
          <a:p>
            <a:r>
              <a:rPr lang="sv-SE" sz="1200" dirty="0" smtClean="0"/>
              <a:t>If I </a:t>
            </a:r>
            <a:r>
              <a:rPr lang="sv-SE" sz="1200" dirty="0" err="1" smtClean="0"/>
              <a:t>consider</a:t>
            </a:r>
            <a:r>
              <a:rPr lang="sv-SE" sz="1200" dirty="0" smtClean="0"/>
              <a:t> river as my </a:t>
            </a:r>
            <a:r>
              <a:rPr lang="sv-SE" sz="1200" dirty="0" err="1" smtClean="0"/>
              <a:t>replicate</a:t>
            </a:r>
            <a:r>
              <a:rPr lang="sv-SE" sz="1200" dirty="0" smtClean="0"/>
              <a:t>, </a:t>
            </a:r>
            <a:r>
              <a:rPr lang="sv-SE" sz="1200" dirty="0" err="1" smtClean="0"/>
              <a:t>shall</a:t>
            </a:r>
            <a:r>
              <a:rPr lang="sv-SE" sz="1200" dirty="0" smtClean="0"/>
              <a:t> I </a:t>
            </a:r>
            <a:r>
              <a:rPr lang="sv-SE" sz="1200" dirty="0" err="1" smtClean="0"/>
              <a:t>average</a:t>
            </a:r>
            <a:r>
              <a:rPr lang="sv-SE" sz="1200" dirty="0" smtClean="0"/>
              <a:t> </a:t>
            </a:r>
            <a:r>
              <a:rPr lang="sv-SE" sz="1200" dirty="0" err="1" smtClean="0"/>
              <a:t>away</a:t>
            </a:r>
            <a:r>
              <a:rPr lang="sv-SE" sz="1200" dirty="0" smtClean="0"/>
              <a:t>:</a:t>
            </a:r>
          </a:p>
          <a:p>
            <a:pPr marL="342900" indent="-342900">
              <a:buAutoNum type="arabicParenR"/>
            </a:pPr>
            <a:r>
              <a:rPr lang="sv-SE" sz="1200" dirty="0" smtClean="0"/>
              <a:t>the spatial variation: </a:t>
            </a:r>
            <a:r>
              <a:rPr lang="sv-SE" sz="1200" dirty="0" err="1" smtClean="0"/>
              <a:t>take</a:t>
            </a:r>
            <a:r>
              <a:rPr lang="sv-SE" sz="1200" dirty="0" smtClean="0"/>
              <a:t> </a:t>
            </a:r>
            <a:r>
              <a:rPr lang="sv-SE" sz="1200" dirty="0" err="1" smtClean="0"/>
              <a:t>avg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sites per </a:t>
            </a:r>
            <a:r>
              <a:rPr lang="sv-SE" sz="1200" dirty="0" err="1" smtClean="0"/>
              <a:t>year</a:t>
            </a:r>
            <a:r>
              <a:rPr lang="sv-SE" sz="1200" dirty="0" smtClean="0"/>
              <a:t>, to </a:t>
            </a:r>
            <a:r>
              <a:rPr lang="sv-SE" sz="1200" dirty="0" err="1" smtClean="0"/>
              <a:t>obtain</a:t>
            </a:r>
            <a:r>
              <a:rPr lang="sv-SE" sz="1200" dirty="0" smtClean="0"/>
              <a:t> </a:t>
            </a:r>
            <a:r>
              <a:rPr lang="sv-SE" sz="1200" dirty="0" err="1" smtClean="0"/>
              <a:t>one</a:t>
            </a:r>
            <a:r>
              <a:rPr lang="sv-SE" sz="1200" dirty="0" smtClean="0"/>
              <a:t> </a:t>
            </a:r>
            <a:r>
              <a:rPr lang="sv-SE" sz="1200" dirty="0" err="1" smtClean="0"/>
              <a:t>value</a:t>
            </a:r>
            <a:r>
              <a:rPr lang="sv-SE" sz="1200" dirty="0" smtClean="0"/>
              <a:t> per river and </a:t>
            </a:r>
            <a:r>
              <a:rPr lang="sv-SE" sz="1200" dirty="0" err="1" smtClean="0"/>
              <a:t>year</a:t>
            </a:r>
            <a:r>
              <a:rPr lang="sv-SE" sz="1200" dirty="0"/>
              <a:t> </a:t>
            </a:r>
            <a:r>
              <a:rPr lang="sv-SE" sz="1200" dirty="0" smtClean="0"/>
              <a:t>combination. </a:t>
            </a:r>
            <a:r>
              <a:rPr lang="sv-SE" sz="1200" dirty="0" err="1" smtClean="0"/>
              <a:t>This</a:t>
            </a:r>
            <a:r>
              <a:rPr lang="sv-SE" sz="1200" dirty="0" smtClean="0"/>
              <a:t> </a:t>
            </a:r>
            <a:r>
              <a:rPr lang="sv-SE" sz="1200" dirty="0" err="1" smtClean="0"/>
              <a:t>would</a:t>
            </a:r>
            <a:r>
              <a:rPr lang="sv-SE" sz="1200" dirty="0" smtClean="0"/>
              <a:t> </a:t>
            </a:r>
            <a:r>
              <a:rPr lang="sv-SE" sz="1200" dirty="0" err="1" smtClean="0"/>
              <a:t>solve</a:t>
            </a:r>
            <a:r>
              <a:rPr lang="sv-SE" sz="1200" dirty="0" smtClean="0"/>
              <a:t> the problem </a:t>
            </a:r>
            <a:r>
              <a:rPr lang="sv-SE" sz="1200" dirty="0" err="1" smtClean="0"/>
              <a:t>of</a:t>
            </a:r>
            <a:r>
              <a:rPr lang="sv-SE" sz="1200" dirty="0" smtClean="0"/>
              <a:t> </a:t>
            </a:r>
            <a:r>
              <a:rPr lang="sv-SE" sz="1200" dirty="0" err="1" smtClean="0"/>
              <a:t>having</a:t>
            </a:r>
            <a:r>
              <a:rPr lang="sv-SE" sz="1200" dirty="0" smtClean="0"/>
              <a:t> different </a:t>
            </a:r>
            <a:r>
              <a:rPr lang="sv-SE" sz="1200" dirty="0" err="1" smtClean="0"/>
              <a:t>spots</a:t>
            </a:r>
            <a:r>
              <a:rPr lang="sv-SE" sz="1200" dirty="0" smtClean="0"/>
              <a:t> per site and NAs in </a:t>
            </a:r>
            <a:r>
              <a:rPr lang="sv-SE" sz="1200" dirty="0" err="1" smtClean="0"/>
              <a:t>site’s</a:t>
            </a:r>
            <a:r>
              <a:rPr lang="sv-SE" sz="1200" dirty="0" smtClean="0"/>
              <a:t> </a:t>
            </a:r>
            <a:r>
              <a:rPr lang="sv-SE" sz="1200" dirty="0" err="1" smtClean="0"/>
              <a:t>labels</a:t>
            </a:r>
            <a:r>
              <a:rPr lang="sv-SE" sz="1200" dirty="0" smtClean="0"/>
              <a:t> (</a:t>
            </a:r>
            <a:r>
              <a:rPr lang="sv-SE" sz="1200" dirty="0" err="1" smtClean="0"/>
              <a:t>which</a:t>
            </a:r>
            <a:r>
              <a:rPr lang="sv-SE" sz="1200" dirty="0" smtClean="0"/>
              <a:t> </a:t>
            </a:r>
            <a:r>
              <a:rPr lang="sv-SE" sz="1200" dirty="0" err="1" smtClean="0"/>
              <a:t>could</a:t>
            </a:r>
            <a:r>
              <a:rPr lang="sv-SE" sz="1200" dirty="0" smtClean="0"/>
              <a:t> </a:t>
            </a:r>
            <a:r>
              <a:rPr lang="sv-SE" sz="1200" dirty="0" err="1" smtClean="0"/>
              <a:t>represent</a:t>
            </a:r>
            <a:r>
              <a:rPr lang="sv-SE" sz="1200" dirty="0" smtClean="0"/>
              <a:t> </a:t>
            </a:r>
            <a:r>
              <a:rPr lang="sv-SE" sz="1200" dirty="0" err="1" smtClean="0"/>
              <a:t>more</a:t>
            </a:r>
            <a:r>
              <a:rPr lang="sv-SE" sz="1200" dirty="0" smtClean="0"/>
              <a:t> </a:t>
            </a:r>
            <a:r>
              <a:rPr lang="sv-SE" sz="1200" dirty="0" err="1" smtClean="0"/>
              <a:t>than</a:t>
            </a:r>
            <a:r>
              <a:rPr lang="sv-SE" sz="1200" dirty="0" smtClean="0"/>
              <a:t> </a:t>
            </a:r>
            <a:r>
              <a:rPr lang="sv-SE" sz="1200" dirty="0" err="1" smtClean="0"/>
              <a:t>one</a:t>
            </a:r>
            <a:r>
              <a:rPr lang="sv-SE" sz="1200" dirty="0" smtClean="0"/>
              <a:t> site)</a:t>
            </a:r>
          </a:p>
          <a:p>
            <a:pPr marL="342900" indent="-342900">
              <a:buAutoNum type="arabicParenR"/>
            </a:pPr>
            <a:r>
              <a:rPr lang="sv-SE" sz="1200" dirty="0" smtClean="0"/>
              <a:t>the temporal variation: </a:t>
            </a:r>
            <a:r>
              <a:rPr lang="sv-SE" sz="1200" dirty="0" err="1" smtClean="0"/>
              <a:t>calculate</a:t>
            </a:r>
            <a:r>
              <a:rPr lang="sv-SE" sz="1200" dirty="0" smtClean="0"/>
              <a:t> </a:t>
            </a:r>
            <a:r>
              <a:rPr lang="sv-SE" sz="1200" dirty="0" err="1" smtClean="0"/>
              <a:t>avg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</a:t>
            </a:r>
            <a:r>
              <a:rPr lang="sv-SE" sz="1200" dirty="0" err="1" smtClean="0"/>
              <a:t>years</a:t>
            </a:r>
            <a:r>
              <a:rPr lang="sv-SE" sz="1200" dirty="0" smtClean="0"/>
              <a:t> per </a:t>
            </a:r>
            <a:r>
              <a:rPr lang="sv-SE" sz="1200" dirty="0" err="1" smtClean="0"/>
              <a:t>each</a:t>
            </a:r>
            <a:r>
              <a:rPr lang="sv-SE" sz="1200" dirty="0" smtClean="0"/>
              <a:t> site. It </a:t>
            </a:r>
            <a:r>
              <a:rPr lang="sv-SE" sz="1200" dirty="0" err="1" smtClean="0"/>
              <a:t>would</a:t>
            </a:r>
            <a:r>
              <a:rPr lang="sv-SE" sz="1200" dirty="0" smtClean="0"/>
              <a:t> not </a:t>
            </a:r>
            <a:r>
              <a:rPr lang="sv-SE" sz="1200" dirty="0" err="1" smtClean="0"/>
              <a:t>solve</a:t>
            </a:r>
            <a:r>
              <a:rPr lang="sv-SE" sz="1200" dirty="0" smtClean="0"/>
              <a:t> the problem </a:t>
            </a:r>
            <a:r>
              <a:rPr lang="sv-SE" sz="1200" dirty="0" err="1" smtClean="0"/>
              <a:t>of</a:t>
            </a:r>
            <a:r>
              <a:rPr lang="sv-SE" sz="1200" dirty="0" smtClean="0"/>
              <a:t> NAs in </a:t>
            </a:r>
            <a:r>
              <a:rPr lang="sv-SE" sz="1200" dirty="0" err="1" smtClean="0"/>
              <a:t>site’s</a:t>
            </a:r>
            <a:r>
              <a:rPr lang="sv-SE" sz="1200" dirty="0" smtClean="0"/>
              <a:t> </a:t>
            </a:r>
            <a:r>
              <a:rPr lang="sv-SE" sz="1200" dirty="0" err="1" smtClean="0"/>
              <a:t>label</a:t>
            </a:r>
            <a:r>
              <a:rPr lang="sv-SE" sz="1200" dirty="0" smtClean="0"/>
              <a:t>, </a:t>
            </a:r>
            <a:r>
              <a:rPr lang="sv-SE" sz="1200" dirty="0" err="1" smtClean="0"/>
              <a:t>but</a:t>
            </a:r>
            <a:r>
              <a:rPr lang="sv-SE" sz="1200" dirty="0" smtClean="0"/>
              <a:t> lat-long show </a:t>
            </a:r>
            <a:r>
              <a:rPr lang="sv-SE" sz="1200" dirty="0" err="1" smtClean="0"/>
              <a:t>that</a:t>
            </a:r>
            <a:r>
              <a:rPr lang="sv-SE" sz="1200" dirty="0" smtClean="0"/>
              <a:t> NAs </a:t>
            </a:r>
            <a:r>
              <a:rPr lang="sv-SE" sz="1200" dirty="0" err="1" smtClean="0"/>
              <a:t>corrispond</a:t>
            </a:r>
            <a:r>
              <a:rPr lang="sv-SE" sz="1200" dirty="0" smtClean="0"/>
              <a:t> to </a:t>
            </a:r>
            <a:r>
              <a:rPr lang="sv-SE" sz="1200" dirty="0" err="1" smtClean="0"/>
              <a:t>one</a:t>
            </a:r>
            <a:r>
              <a:rPr lang="sv-SE" sz="1200" dirty="0" smtClean="0"/>
              <a:t> site </a:t>
            </a:r>
            <a:r>
              <a:rPr lang="sv-SE" sz="1200" dirty="0" err="1" smtClean="0"/>
              <a:t>most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the </a:t>
            </a:r>
            <a:r>
              <a:rPr lang="sv-SE" sz="1200" dirty="0" err="1" smtClean="0"/>
              <a:t>time</a:t>
            </a:r>
            <a:r>
              <a:rPr lang="sv-SE" sz="1200" dirty="0" smtClean="0"/>
              <a:t> </a:t>
            </a:r>
            <a:r>
              <a:rPr lang="sv-SE" sz="1200" dirty="0" err="1" smtClean="0"/>
              <a:t>rather</a:t>
            </a:r>
            <a:r>
              <a:rPr lang="sv-SE" sz="1200" dirty="0" smtClean="0"/>
              <a:t> </a:t>
            </a:r>
            <a:r>
              <a:rPr lang="sv-SE" sz="1200" dirty="0" err="1" smtClean="0"/>
              <a:t>than</a:t>
            </a:r>
            <a:r>
              <a:rPr lang="sv-SE" sz="1200" dirty="0" smtClean="0"/>
              <a:t> </a:t>
            </a:r>
            <a:r>
              <a:rPr lang="sv-SE" sz="1200" dirty="0" err="1" smtClean="0"/>
              <a:t>mutliple</a:t>
            </a:r>
            <a:r>
              <a:rPr lang="sv-SE" sz="1200" dirty="0" smtClean="0"/>
              <a:t> site, so as far as Site is </a:t>
            </a:r>
            <a:r>
              <a:rPr lang="sv-SE" sz="1200" dirty="0" err="1" smtClean="0"/>
              <a:t>nested</a:t>
            </a:r>
            <a:r>
              <a:rPr lang="sv-SE" sz="1200" dirty="0" smtClean="0"/>
              <a:t> in River (site/river) it </a:t>
            </a:r>
            <a:r>
              <a:rPr lang="sv-SE" sz="1200" dirty="0" err="1" smtClean="0"/>
              <a:t>can</a:t>
            </a:r>
            <a:r>
              <a:rPr lang="sv-SE" sz="1200" dirty="0" smtClean="0"/>
              <a:t> be </a:t>
            </a:r>
            <a:r>
              <a:rPr lang="sv-SE" sz="1200" dirty="0" err="1" smtClean="0"/>
              <a:t>okeysh</a:t>
            </a:r>
            <a:r>
              <a:rPr lang="sv-SE" sz="1200" dirty="0" smtClean="0"/>
              <a:t>. </a:t>
            </a:r>
          </a:p>
          <a:p>
            <a:pPr marL="342900" indent="-342900">
              <a:buAutoNum type="arabicParenR"/>
            </a:pPr>
            <a:endParaRPr lang="sv-SE" sz="1200" dirty="0"/>
          </a:p>
          <a:p>
            <a:r>
              <a:rPr lang="sv-SE" sz="1200" dirty="0" smtClean="0"/>
              <a:t>Not to </a:t>
            </a:r>
            <a:r>
              <a:rPr lang="sv-SE" sz="1200" dirty="0" err="1" smtClean="0"/>
              <a:t>loose</a:t>
            </a:r>
            <a:r>
              <a:rPr lang="sv-SE" sz="1200" dirty="0" smtClean="0"/>
              <a:t> information and </a:t>
            </a:r>
            <a:r>
              <a:rPr lang="sv-SE" sz="1200" dirty="0" err="1" smtClean="0"/>
              <a:t>homogenize</a:t>
            </a:r>
            <a:r>
              <a:rPr lang="sv-SE" sz="1200" dirty="0" smtClean="0"/>
              <a:t> </a:t>
            </a:r>
            <a:r>
              <a:rPr lang="sv-SE" sz="1200" dirty="0" err="1" smtClean="0"/>
              <a:t>everything</a:t>
            </a:r>
            <a:r>
              <a:rPr lang="sv-SE" sz="1200" dirty="0" smtClean="0"/>
              <a:t>, I </a:t>
            </a:r>
            <a:r>
              <a:rPr lang="sv-SE" sz="1200" dirty="0" err="1" smtClean="0"/>
              <a:t>should</a:t>
            </a:r>
            <a:r>
              <a:rPr lang="sv-SE" sz="1200" dirty="0" smtClean="0"/>
              <a:t> </a:t>
            </a:r>
            <a:r>
              <a:rPr lang="sv-SE" sz="1200" dirty="0" err="1" smtClean="0"/>
              <a:t>average</a:t>
            </a:r>
            <a:r>
              <a:rPr lang="sv-SE" sz="1200" dirty="0" smtClean="0"/>
              <a:t> </a:t>
            </a:r>
            <a:r>
              <a:rPr lang="sv-SE" sz="1200" dirty="0" err="1" smtClean="0"/>
              <a:t>where</a:t>
            </a:r>
            <a:r>
              <a:rPr lang="sv-SE" sz="1200" dirty="0" smtClean="0"/>
              <a:t> the </a:t>
            </a:r>
            <a:r>
              <a:rPr lang="sv-SE" sz="1200" dirty="0" err="1" smtClean="0"/>
              <a:t>variability</a:t>
            </a:r>
            <a:r>
              <a:rPr lang="sv-SE" sz="1200" dirty="0" smtClean="0"/>
              <a:t> is </a:t>
            </a:r>
            <a:r>
              <a:rPr lang="sv-SE" sz="1200" dirty="0" err="1" smtClean="0"/>
              <a:t>lowest</a:t>
            </a:r>
            <a:r>
              <a:rPr lang="sv-SE" sz="1200" dirty="0" smtClean="0"/>
              <a:t>: from </a:t>
            </a:r>
            <a:r>
              <a:rPr lang="sv-SE" sz="1200" dirty="0" err="1" smtClean="0"/>
              <a:t>year</a:t>
            </a:r>
            <a:r>
              <a:rPr lang="sv-SE" sz="1200" dirty="0" smtClean="0"/>
              <a:t> to </a:t>
            </a:r>
            <a:r>
              <a:rPr lang="sv-SE" sz="1200" dirty="0" err="1" smtClean="0"/>
              <a:t>year</a:t>
            </a:r>
            <a:r>
              <a:rPr lang="sv-SE" sz="1200" dirty="0" smtClean="0"/>
              <a:t> or </a:t>
            </a:r>
            <a:r>
              <a:rPr lang="sv-SE" sz="1200" dirty="0" err="1" smtClean="0"/>
              <a:t>between</a:t>
            </a:r>
            <a:r>
              <a:rPr lang="sv-SE" sz="1200" dirty="0" smtClean="0"/>
              <a:t> sites </a:t>
            </a:r>
            <a:r>
              <a:rPr lang="sv-SE" sz="1200" dirty="0" err="1" smtClean="0"/>
              <a:t>of</a:t>
            </a:r>
            <a:r>
              <a:rPr lang="sv-SE" sz="1200" dirty="0" smtClean="0"/>
              <a:t> the same river? Test by </a:t>
            </a:r>
            <a:r>
              <a:rPr lang="sv-SE" sz="1200" dirty="0" err="1" smtClean="0"/>
              <a:t>plotting</a:t>
            </a:r>
            <a:r>
              <a:rPr lang="sv-SE" sz="1200" dirty="0" smtClean="0"/>
              <a:t> </a:t>
            </a:r>
            <a:r>
              <a:rPr lang="sv-SE" sz="1200" dirty="0" err="1" smtClean="0"/>
              <a:t>response</a:t>
            </a:r>
            <a:r>
              <a:rPr lang="sv-SE" sz="1200" dirty="0" smtClean="0"/>
              <a:t> </a:t>
            </a:r>
            <a:r>
              <a:rPr lang="sv-SE" sz="1200" dirty="0" err="1" smtClean="0"/>
              <a:t>variables</a:t>
            </a:r>
            <a:r>
              <a:rPr lang="sv-SE" sz="1200" dirty="0" smtClean="0"/>
              <a:t> (LWD and </a:t>
            </a:r>
            <a:r>
              <a:rPr lang="sv-SE" sz="1200" dirty="0" err="1" smtClean="0"/>
              <a:t>fish</a:t>
            </a:r>
            <a:r>
              <a:rPr lang="sv-SE" sz="1200" dirty="0" smtClean="0"/>
              <a:t>) vs site (</a:t>
            </a:r>
            <a:r>
              <a:rPr lang="sv-SE" sz="1200" dirty="0" err="1" smtClean="0"/>
              <a:t>boxplot</a:t>
            </a:r>
            <a:r>
              <a:rPr lang="sv-SE" sz="1200" dirty="0" smtClean="0"/>
              <a:t>) to </a:t>
            </a:r>
            <a:r>
              <a:rPr lang="sv-SE" sz="1200" dirty="0" err="1" smtClean="0"/>
              <a:t>see</a:t>
            </a:r>
            <a:r>
              <a:rPr lang="sv-SE" sz="1200" dirty="0" smtClean="0"/>
              <a:t> temporal variation, or vs river per </a:t>
            </a:r>
            <a:r>
              <a:rPr lang="sv-SE" sz="1200" dirty="0" err="1" smtClean="0"/>
              <a:t>year</a:t>
            </a:r>
            <a:r>
              <a:rPr lang="sv-SE" sz="1200" dirty="0" smtClean="0"/>
              <a:t> (</a:t>
            </a:r>
            <a:r>
              <a:rPr lang="sv-SE" sz="1200" dirty="0" err="1" smtClean="0"/>
              <a:t>xyplot</a:t>
            </a:r>
            <a:r>
              <a:rPr lang="sv-SE" sz="1200" dirty="0" smtClean="0"/>
              <a:t>) to </a:t>
            </a:r>
            <a:r>
              <a:rPr lang="sv-SE" sz="1200" dirty="0" err="1" smtClean="0"/>
              <a:t>see</a:t>
            </a:r>
            <a:r>
              <a:rPr lang="sv-SE" sz="1200" dirty="0" smtClean="0"/>
              <a:t> spatial variation </a:t>
            </a:r>
            <a:r>
              <a:rPr lang="sv-SE" sz="1200" dirty="0" err="1" smtClean="0"/>
              <a:t>between</a:t>
            </a:r>
            <a:r>
              <a:rPr lang="sv-SE" sz="1200" dirty="0" smtClean="0"/>
              <a:t> sites </a:t>
            </a:r>
            <a:r>
              <a:rPr lang="sv-SE" sz="1200" dirty="0" err="1" smtClean="0"/>
              <a:t>of</a:t>
            </a:r>
            <a:r>
              <a:rPr lang="sv-SE" sz="1200" dirty="0" smtClean="0"/>
              <a:t> the same river.</a:t>
            </a:r>
            <a:endParaRPr lang="sv-SE" sz="1200" dirty="0"/>
          </a:p>
          <a:p>
            <a:endParaRPr lang="sv-SE" sz="1200" dirty="0" smtClean="0"/>
          </a:p>
        </p:txBody>
      </p:sp>
    </p:spTree>
    <p:extLst>
      <p:ext uri="{BB962C8B-B14F-4D97-AF65-F5344CB8AC3E}">
        <p14:creationId xmlns:p14="http://schemas.microsoft.com/office/powerpoint/2010/main" val="224301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93" y="178676"/>
            <a:ext cx="1193975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should </a:t>
            </a:r>
            <a:r>
              <a:rPr lang="en-US" u="sng" dirty="0"/>
              <a:t>include both spatial and temporal autocorrelation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Peter’s dam removal study, I used this script:</a:t>
            </a:r>
          </a:p>
          <a:p>
            <a:r>
              <a:rPr lang="sv-SE" dirty="0"/>
              <a:t># temporal corr signif?</a:t>
            </a:r>
          </a:p>
          <a:p>
            <a:r>
              <a:rPr lang="sv-SE" dirty="0"/>
              <a:t>model1&lt;-lme(lnR~Time..months. +Catchment...undisturbed + Discharge..m3.s. , random=~1|DAM.CODE, data=reservoir)</a:t>
            </a:r>
          </a:p>
          <a:p>
            <a:r>
              <a:rPr lang="sv-SE" dirty="0"/>
              <a:t>model2&lt;-lme(lnR~Time..months. +Catchment...undisturbed + Discharge..m3.s. , </a:t>
            </a:r>
            <a:r>
              <a:rPr lang="sv-SE" b="1" dirty="0"/>
              <a:t>random=~1|DAM.CODE</a:t>
            </a:r>
            <a:r>
              <a:rPr lang="sv-SE" dirty="0"/>
              <a:t>, data=reservoir, </a:t>
            </a:r>
            <a:r>
              <a:rPr lang="sv-SE" b="1" dirty="0"/>
              <a:t>correlation=corExp(form=~Time..months.+DISTANCE+Initial.State)</a:t>
            </a:r>
            <a:r>
              <a:rPr lang="sv-SE" dirty="0"/>
              <a:t>)</a:t>
            </a:r>
          </a:p>
          <a:p>
            <a:r>
              <a:rPr lang="sv-SE" dirty="0"/>
              <a:t>anova(model1,model2) #nope</a:t>
            </a:r>
          </a:p>
          <a:p>
            <a:r>
              <a:rPr lang="sv-SE" dirty="0"/>
              <a:t>## NB: I included "initial state" in the correlation strc bc there are two points that were measured at the same</a:t>
            </a:r>
          </a:p>
          <a:p>
            <a:r>
              <a:rPr lang="sv-SE" dirty="0"/>
              <a:t># distance and time, that's why R complained that there were zeros distances between points. What differentiate these</a:t>
            </a:r>
          </a:p>
          <a:p>
            <a:r>
              <a:rPr lang="sv-SE" dirty="0"/>
              <a:t># points is the initial status, there were indeed points measured on both side of the lake.</a:t>
            </a:r>
          </a:p>
          <a:p>
            <a:endParaRPr lang="sv-SE" dirty="0"/>
          </a:p>
          <a:p>
            <a:r>
              <a:rPr lang="sv-SE" dirty="0"/>
              <a:t>Spatial and temporal correlation are modelled separately, i.e. I don’t need to include the spatial random factor in the temporal correlation structure. But in the temporal correlation I need to make sure that the values for which I model </a:t>
            </a:r>
            <a:r>
              <a:rPr lang="sv-SE" dirty="0" smtClean="0"/>
              <a:t>the temporal  </a:t>
            </a:r>
            <a:r>
              <a:rPr lang="sv-SE" dirty="0"/>
              <a:t>correlation come from the same spot, i.e. they can differ in year and river but not other spatial variables. E.g.:</a:t>
            </a:r>
          </a:p>
          <a:p>
            <a:endParaRPr lang="sv-SE" dirty="0"/>
          </a:p>
          <a:p>
            <a:r>
              <a:rPr lang="sv-SE" dirty="0"/>
              <a:t>M1&lt;-</a:t>
            </a:r>
            <a:r>
              <a:rPr lang="en-US" dirty="0"/>
              <a:t> </a:t>
            </a:r>
            <a:r>
              <a:rPr lang="en-US" dirty="0" err="1" smtClean="0"/>
              <a:t>lme</a:t>
            </a:r>
            <a:r>
              <a:rPr lang="en-US" dirty="0" smtClean="0"/>
              <a:t>(</a:t>
            </a:r>
            <a:r>
              <a:rPr lang="en-US" dirty="0" err="1" smtClean="0"/>
              <a:t>OringTOT~LWD</a:t>
            </a:r>
            <a:r>
              <a:rPr lang="en-US" dirty="0"/>
              <a:t>, </a:t>
            </a:r>
            <a:r>
              <a:rPr lang="sv-SE" b="1" dirty="0"/>
              <a:t>random=~1|</a:t>
            </a:r>
            <a:r>
              <a:rPr lang="en-US" b="1" dirty="0" err="1"/>
              <a:t>River_name</a:t>
            </a:r>
            <a:r>
              <a:rPr lang="en-US" b="1" dirty="0"/>
              <a:t>/</a:t>
            </a:r>
            <a:r>
              <a:rPr lang="en-US" b="1" dirty="0" err="1"/>
              <a:t>Catchment_number</a:t>
            </a:r>
            <a:r>
              <a:rPr lang="sv-SE" b="1" dirty="0"/>
              <a:t>, </a:t>
            </a:r>
            <a:r>
              <a:rPr lang="en-US" b="1" dirty="0" err="1" smtClean="0"/>
              <a:t>corCompSymm</a:t>
            </a:r>
            <a:r>
              <a:rPr lang="en-US" b="1" dirty="0" smtClean="0"/>
              <a:t>(form</a:t>
            </a:r>
            <a:r>
              <a:rPr lang="en-US" b="1" dirty="0"/>
              <a:t>=~</a:t>
            </a:r>
            <a:r>
              <a:rPr lang="en-US" b="1" dirty="0" smtClean="0"/>
              <a:t>Year), </a:t>
            </a:r>
            <a:r>
              <a:rPr lang="en-US" dirty="0"/>
              <a:t>data=AV</a:t>
            </a:r>
          </a:p>
          <a:p>
            <a:r>
              <a:rPr lang="sv-SE" dirty="0"/>
              <a:t>M1&lt;-</a:t>
            </a:r>
            <a:r>
              <a:rPr lang="en-US" dirty="0"/>
              <a:t> </a:t>
            </a:r>
            <a:r>
              <a:rPr lang="en-US" dirty="0" err="1"/>
              <a:t>lme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</a:t>
            </a:r>
            <a:r>
              <a:rPr lang="sv-SE" b="1" dirty="0"/>
              <a:t>random=~1|</a:t>
            </a:r>
            <a:r>
              <a:rPr lang="en-US" b="1" dirty="0" err="1"/>
              <a:t>River_name</a:t>
            </a:r>
            <a:r>
              <a:rPr lang="en-US" b="1" dirty="0"/>
              <a:t>/</a:t>
            </a:r>
            <a:r>
              <a:rPr lang="en-US" b="1" dirty="0" err="1"/>
              <a:t>Catchment_number</a:t>
            </a:r>
            <a:r>
              <a:rPr lang="sv-SE" b="1" dirty="0"/>
              <a:t>, correlation=corExp(form=~ </a:t>
            </a:r>
            <a:r>
              <a:rPr lang="en-US" b="1" dirty="0" smtClean="0"/>
              <a:t>Year</a:t>
            </a:r>
            <a:r>
              <a:rPr lang="en-US" b="1" dirty="0"/>
              <a:t>), </a:t>
            </a:r>
            <a:r>
              <a:rPr lang="en-US" dirty="0"/>
              <a:t>data=AV</a:t>
            </a:r>
          </a:p>
          <a:p>
            <a:r>
              <a:rPr lang="sv-SE" dirty="0">
                <a:solidFill>
                  <a:srgbClr val="00B0F0"/>
                </a:solidFill>
              </a:rPr>
              <a:t>M1&lt;-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lme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OringTOT~LWD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sv-SE" b="1" dirty="0">
                <a:solidFill>
                  <a:srgbClr val="00B0F0"/>
                </a:solidFill>
              </a:rPr>
              <a:t>random=~1|</a:t>
            </a:r>
            <a:r>
              <a:rPr lang="en-US" b="1" dirty="0" err="1">
                <a:solidFill>
                  <a:srgbClr val="00B0F0"/>
                </a:solidFill>
              </a:rPr>
              <a:t>River_name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n-US" b="1" dirty="0" err="1">
                <a:solidFill>
                  <a:srgbClr val="00B0F0"/>
                </a:solidFill>
              </a:rPr>
              <a:t>Catchment_number</a:t>
            </a:r>
            <a:r>
              <a:rPr lang="sv-SE" b="1" dirty="0">
                <a:solidFill>
                  <a:srgbClr val="00B0F0"/>
                </a:solidFill>
              </a:rPr>
              <a:t>, </a:t>
            </a:r>
            <a:r>
              <a:rPr lang="en-US" b="1" dirty="0">
                <a:solidFill>
                  <a:srgbClr val="00B0F0"/>
                </a:solidFill>
              </a:rPr>
              <a:t>corAR1(form</a:t>
            </a:r>
            <a:r>
              <a:rPr lang="en-US" b="1" dirty="0" smtClean="0">
                <a:solidFill>
                  <a:srgbClr val="00B0F0"/>
                </a:solidFill>
              </a:rPr>
              <a:t>=~Year</a:t>
            </a:r>
            <a:r>
              <a:rPr lang="en-US" b="1" dirty="0">
                <a:solidFill>
                  <a:srgbClr val="00B0F0"/>
                </a:solidFill>
              </a:rPr>
              <a:t>), </a:t>
            </a:r>
            <a:r>
              <a:rPr lang="en-US" dirty="0" smtClean="0">
                <a:solidFill>
                  <a:srgbClr val="00B0F0"/>
                </a:solidFill>
              </a:rPr>
              <a:t>data=AV</a:t>
            </a:r>
          </a:p>
          <a:p>
            <a:r>
              <a:rPr lang="sv-SE" dirty="0"/>
              <a:t>M1&lt;-</a:t>
            </a:r>
            <a:r>
              <a:rPr lang="en-US" dirty="0"/>
              <a:t> </a:t>
            </a:r>
            <a:r>
              <a:rPr lang="en-US" dirty="0" err="1"/>
              <a:t>lme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</a:t>
            </a:r>
            <a:r>
              <a:rPr lang="sv-SE" b="1" dirty="0"/>
              <a:t>random=~1|</a:t>
            </a:r>
            <a:r>
              <a:rPr lang="en-US" b="1" dirty="0" err="1"/>
              <a:t>River_name</a:t>
            </a:r>
            <a:r>
              <a:rPr lang="en-US" b="1" dirty="0"/>
              <a:t>/</a:t>
            </a:r>
            <a:r>
              <a:rPr lang="en-US" b="1" dirty="0" err="1"/>
              <a:t>Catchment_number</a:t>
            </a:r>
            <a:r>
              <a:rPr lang="sv-SE" b="1" dirty="0"/>
              <a:t>, corLin(form=~</a:t>
            </a:r>
            <a:r>
              <a:rPr lang="sv-SE" b="1" dirty="0" smtClean="0"/>
              <a:t>Year</a:t>
            </a:r>
            <a:r>
              <a:rPr lang="en-US" b="1" dirty="0" smtClean="0"/>
              <a:t>, </a:t>
            </a:r>
            <a:r>
              <a:rPr lang="en-US" dirty="0"/>
              <a:t>data=AV</a:t>
            </a:r>
          </a:p>
          <a:p>
            <a:endParaRPr lang="en-US" dirty="0"/>
          </a:p>
          <a:p>
            <a:r>
              <a:rPr lang="en-US" dirty="0" smtClean="0"/>
              <a:t>CorAR1 is the best (which is the same as </a:t>
            </a:r>
            <a:r>
              <a:rPr lang="en-US" dirty="0" err="1" smtClean="0"/>
              <a:t>corExp</a:t>
            </a:r>
            <a:r>
              <a:rPr lang="en-US" dirty="0" smtClean="0"/>
              <a:t>) and random factor is significant, at least for </a:t>
            </a:r>
            <a:r>
              <a:rPr lang="en-US" dirty="0" err="1" smtClean="0"/>
              <a:t>Öring</a:t>
            </a:r>
            <a:r>
              <a:rPr lang="en-US" dirty="0" smtClean="0"/>
              <a:t>, both continuous and categorical</a:t>
            </a: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en-US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272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124" y="-37708"/>
            <a:ext cx="1129862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Collinearity among predictors:</a:t>
            </a:r>
          </a:p>
          <a:p>
            <a:r>
              <a:rPr lang="sv-SE" b="1" dirty="0" smtClean="0"/>
              <a:t>DCA</a:t>
            </a:r>
            <a:r>
              <a:rPr lang="sv-SE" dirty="0" smtClean="0"/>
              <a:t>: DCA1    DCA2    DCA3    DCA4</a:t>
            </a:r>
          </a:p>
          <a:p>
            <a:r>
              <a:rPr lang="sv-SE" dirty="0" smtClean="0"/>
              <a:t>Axis </a:t>
            </a:r>
            <a:r>
              <a:rPr lang="sv-SE" dirty="0"/>
              <a:t>lengths    </a:t>
            </a:r>
            <a:r>
              <a:rPr lang="sv-SE" b="1" dirty="0"/>
              <a:t>2.8568 1.74466 </a:t>
            </a:r>
            <a:r>
              <a:rPr lang="sv-SE" dirty="0"/>
              <a:t>1.69388 </a:t>
            </a:r>
            <a:r>
              <a:rPr lang="sv-SE" dirty="0" smtClean="0"/>
              <a:t>1.10429</a:t>
            </a:r>
          </a:p>
          <a:p>
            <a:r>
              <a:rPr lang="en-US" dirty="0" smtClean="0"/>
              <a:t>Gradient </a:t>
            </a:r>
            <a:r>
              <a:rPr lang="en-US" dirty="0"/>
              <a:t>lengths were </a:t>
            </a:r>
            <a:r>
              <a:rPr lang="en-US" dirty="0" smtClean="0"/>
              <a:t>first </a:t>
            </a:r>
            <a:r>
              <a:rPr lang="en-US" dirty="0"/>
              <a:t>estimated in a </a:t>
            </a:r>
            <a:r>
              <a:rPr lang="en-US" dirty="0" err="1"/>
              <a:t>detrended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correspondence analysis </a:t>
            </a:r>
            <a:r>
              <a:rPr lang="en-US" dirty="0"/>
              <a:t>(DCA). As the lengths of DCA axes </a:t>
            </a:r>
            <a:r>
              <a:rPr lang="en-US" dirty="0" smtClean="0"/>
              <a:t>1</a:t>
            </a:r>
          </a:p>
          <a:p>
            <a:r>
              <a:rPr lang="en-US" dirty="0" smtClean="0"/>
              <a:t>and </a:t>
            </a:r>
            <a:r>
              <a:rPr lang="en-US" dirty="0"/>
              <a:t>2 were both lower than 3, we used PCA, which assumes </a:t>
            </a:r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/>
              <a:t>responses of species to environmental gradients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Braak</a:t>
            </a:r>
            <a:r>
              <a:rPr lang="en-US" dirty="0"/>
              <a:t> and </a:t>
            </a:r>
            <a:r>
              <a:rPr lang="en-US" dirty="0" err="1"/>
              <a:t>Smilauer</a:t>
            </a:r>
            <a:r>
              <a:rPr lang="en-US" dirty="0"/>
              <a:t> 2002).</a:t>
            </a:r>
            <a:endParaRPr lang="sv-SE" dirty="0" smtClean="0"/>
          </a:p>
          <a:p>
            <a:endParaRPr lang="sv-SE" dirty="0"/>
          </a:p>
          <a:p>
            <a:r>
              <a:rPr lang="sv-SE" b="1" dirty="0" smtClean="0"/>
              <a:t>PCA</a:t>
            </a:r>
            <a:r>
              <a:rPr lang="sv-SE" dirty="0" smtClean="0"/>
              <a:t>: 21% by PC1, 14% by PC2</a:t>
            </a:r>
          </a:p>
          <a:p>
            <a:r>
              <a:rPr lang="sv-SE" dirty="0" smtClean="0"/>
              <a:t>Correlated </a:t>
            </a:r>
            <a:r>
              <a:rPr lang="sv-SE" dirty="0" smtClean="0"/>
              <a:t>and contributing most to PC1 </a:t>
            </a:r>
            <a:r>
              <a:rPr lang="sv-SE" dirty="0"/>
              <a:t>a</a:t>
            </a:r>
            <a:r>
              <a:rPr lang="sv-SE" dirty="0" smtClean="0"/>
              <a:t>re:</a:t>
            </a:r>
          </a:p>
          <a:p>
            <a:r>
              <a:rPr lang="sv-SE" dirty="0" smtClean="0"/>
              <a:t>-Climatic factors: </a:t>
            </a:r>
            <a:r>
              <a:rPr lang="sv-SE" i="1" dirty="0" smtClean="0"/>
              <a:t>Avg </a:t>
            </a:r>
            <a:r>
              <a:rPr lang="sv-SE" i="1" dirty="0" smtClean="0"/>
              <a:t>air temp ~~ </a:t>
            </a:r>
            <a:r>
              <a:rPr lang="sv-SE" b="1" i="1" dirty="0" smtClean="0"/>
              <a:t>lat</a:t>
            </a:r>
            <a:r>
              <a:rPr lang="sv-SE" i="1" dirty="0" smtClean="0"/>
              <a:t> and long ~ altitude </a:t>
            </a:r>
            <a:endParaRPr lang="sv-SE" i="1" dirty="0" smtClean="0"/>
          </a:p>
          <a:p>
            <a:r>
              <a:rPr lang="sv-SE" dirty="0" smtClean="0"/>
              <a:t>-Geographical factors: </a:t>
            </a:r>
            <a:r>
              <a:rPr lang="sv-SE" b="1" i="1" dirty="0" smtClean="0"/>
              <a:t>distance </a:t>
            </a:r>
            <a:r>
              <a:rPr lang="sv-SE" b="1" i="1" dirty="0" smtClean="0"/>
              <a:t>to sea</a:t>
            </a:r>
          </a:p>
          <a:p>
            <a:r>
              <a:rPr lang="sv-SE" dirty="0" smtClean="0"/>
              <a:t>-Sampling factors: </a:t>
            </a:r>
            <a:r>
              <a:rPr lang="sv-SE" i="1" dirty="0" smtClean="0"/>
              <a:t>Site length (length walked), site area – </a:t>
            </a:r>
          </a:p>
          <a:p>
            <a:r>
              <a:rPr lang="sv-SE" i="1" dirty="0" smtClean="0"/>
              <a:t>check sampling artifacts (y vs site length or area)</a:t>
            </a:r>
            <a:endParaRPr lang="sv-SE" i="1" dirty="0"/>
          </a:p>
          <a:p>
            <a:endParaRPr lang="sv-SE" dirty="0" smtClean="0"/>
          </a:p>
          <a:p>
            <a:r>
              <a:rPr lang="sv-SE" dirty="0" smtClean="0"/>
              <a:t>To PC2 are:</a:t>
            </a:r>
          </a:p>
          <a:p>
            <a:r>
              <a:rPr lang="sv-SE" dirty="0" smtClean="0"/>
              <a:t>-Stream size</a:t>
            </a:r>
            <a:r>
              <a:rPr lang="sv-SE" i="1" dirty="0" smtClean="0"/>
              <a:t>: Avg </a:t>
            </a:r>
            <a:r>
              <a:rPr lang="sv-SE" i="1" dirty="0" smtClean="0"/>
              <a:t>depth </a:t>
            </a:r>
            <a:r>
              <a:rPr lang="sv-SE" i="1" dirty="0" smtClean="0"/>
              <a:t>~</a:t>
            </a:r>
            <a:r>
              <a:rPr lang="sv-SE" b="1" i="1" dirty="0" smtClean="0"/>
              <a:t>wetted </a:t>
            </a:r>
            <a:r>
              <a:rPr lang="sv-SE" b="1" i="1" dirty="0" smtClean="0"/>
              <a:t>width </a:t>
            </a:r>
            <a:r>
              <a:rPr lang="sv-SE" i="1" dirty="0" smtClean="0"/>
              <a:t>~ max </a:t>
            </a:r>
            <a:r>
              <a:rPr lang="sv-SE" i="1" dirty="0" smtClean="0"/>
              <a:t>depth~exact area</a:t>
            </a:r>
            <a:endParaRPr lang="sv-SE" i="1" dirty="0" smtClean="0"/>
          </a:p>
          <a:p>
            <a:r>
              <a:rPr lang="sv-SE" dirty="0" smtClean="0"/>
              <a:t>-Stream local features</a:t>
            </a:r>
            <a:r>
              <a:rPr lang="sv-SE" i="1" dirty="0" smtClean="0"/>
              <a:t>: velocity~</a:t>
            </a:r>
            <a:r>
              <a:rPr lang="sv-SE" i="1" dirty="0"/>
              <a:t> </a:t>
            </a:r>
            <a:r>
              <a:rPr lang="sv-SE" b="1" i="1" dirty="0"/>
              <a:t>slope </a:t>
            </a:r>
            <a:r>
              <a:rPr lang="sv-SE" b="1" i="1" dirty="0" smtClean="0"/>
              <a:t>%, SUB1 or substrate1</a:t>
            </a:r>
            <a:endParaRPr lang="sv-SE" b="1" i="1" dirty="0"/>
          </a:p>
          <a:p>
            <a:r>
              <a:rPr lang="sv-SE" i="1" dirty="0" smtClean="0"/>
              <a:t>-</a:t>
            </a:r>
            <a:r>
              <a:rPr lang="sv-SE" dirty="0" smtClean="0"/>
              <a:t>Wood</a:t>
            </a:r>
            <a:r>
              <a:rPr lang="sv-SE" i="1" dirty="0" smtClean="0"/>
              <a:t>: </a:t>
            </a:r>
            <a:r>
              <a:rPr lang="sv-SE" b="1" i="1" dirty="0" smtClean="0"/>
              <a:t>LWD</a:t>
            </a:r>
            <a:endParaRPr lang="sv-SE" b="1" i="1" dirty="0" smtClean="0"/>
          </a:p>
          <a:p>
            <a:r>
              <a:rPr lang="sv-SE" b="1" i="1" dirty="0" smtClean="0"/>
              <a:t>-</a:t>
            </a:r>
            <a:r>
              <a:rPr lang="sv-SE" dirty="0" smtClean="0"/>
              <a:t>Seasonality</a:t>
            </a:r>
            <a:r>
              <a:rPr lang="sv-SE" b="1" i="1" dirty="0" smtClean="0"/>
              <a:t>: Julian </a:t>
            </a:r>
            <a:r>
              <a:rPr lang="sv-SE" b="1" i="1" dirty="0" smtClean="0"/>
              <a:t>date </a:t>
            </a:r>
            <a:r>
              <a:rPr lang="sv-SE" i="1" dirty="0" smtClean="0"/>
              <a:t>~</a:t>
            </a:r>
            <a:r>
              <a:rPr lang="sv-SE" i="1" dirty="0" smtClean="0"/>
              <a:t>month </a:t>
            </a:r>
            <a:r>
              <a:rPr lang="sv-SE" dirty="0" smtClean="0"/>
              <a:t>(between PC1 and PC2)</a:t>
            </a:r>
          </a:p>
          <a:p>
            <a:endParaRPr lang="sv-SE" i="1" dirty="0" smtClean="0"/>
          </a:p>
          <a:p>
            <a:r>
              <a:rPr lang="sv-SE" dirty="0"/>
              <a:t>Extra factors to </a:t>
            </a:r>
            <a:r>
              <a:rPr lang="sv-SE" dirty="0" smtClean="0"/>
              <a:t>consider: </a:t>
            </a:r>
            <a:r>
              <a:rPr lang="sv-SE" b="1" dirty="0" smtClean="0"/>
              <a:t>Year</a:t>
            </a:r>
            <a:r>
              <a:rPr lang="sv-SE" dirty="0" smtClean="0"/>
              <a:t> (year-to-year variation), </a:t>
            </a:r>
            <a:r>
              <a:rPr lang="sv-SE" b="1" dirty="0" smtClean="0"/>
              <a:t>Water </a:t>
            </a:r>
            <a:r>
              <a:rPr lang="sv-SE" b="1" dirty="0"/>
              <a:t>temp </a:t>
            </a:r>
            <a:r>
              <a:rPr lang="sv-SE" dirty="0"/>
              <a:t>influences </a:t>
            </a:r>
            <a:r>
              <a:rPr lang="en-US" dirty="0"/>
              <a:t>catchability. However, standard </a:t>
            </a:r>
            <a:r>
              <a:rPr lang="en-US" dirty="0" err="1"/>
              <a:t>european</a:t>
            </a:r>
            <a:r>
              <a:rPr lang="en-US" dirty="0"/>
              <a:t>: no sampling below 10 degrees. check its weight anyways. Maybe exclude samples taken at temp &lt; 10 C</a:t>
            </a:r>
            <a:r>
              <a:rPr lang="en-US" dirty="0" smtClean="0"/>
              <a:t>?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PS: VIX or </a:t>
            </a:r>
            <a:r>
              <a:rPr lang="en-US" b="1" i="1" dirty="0" err="1" smtClean="0">
                <a:solidFill>
                  <a:srgbClr val="FF0000"/>
                </a:solidFill>
              </a:rPr>
              <a:t>VIX_klass</a:t>
            </a:r>
            <a:r>
              <a:rPr lang="en-US" i="1" dirty="0" smtClean="0">
                <a:solidFill>
                  <a:srgbClr val="FF0000"/>
                </a:solidFill>
              </a:rPr>
              <a:t>, and </a:t>
            </a:r>
            <a:r>
              <a:rPr lang="en-US" b="1" i="1" dirty="0" smtClean="0">
                <a:solidFill>
                  <a:srgbClr val="FF0000"/>
                </a:solidFill>
              </a:rPr>
              <a:t>number of fish </a:t>
            </a:r>
            <a:r>
              <a:rPr lang="en-US" b="1" i="1" dirty="0" err="1" smtClean="0">
                <a:solidFill>
                  <a:srgbClr val="FF0000"/>
                </a:solidFill>
              </a:rPr>
              <a:t>spp</a:t>
            </a:r>
            <a:r>
              <a:rPr lang="en-US" b="1" i="1" dirty="0" smtClean="0">
                <a:solidFill>
                  <a:srgbClr val="FF0000"/>
                </a:solidFill>
              </a:rPr>
              <a:t> should be response rather than predictors?</a:t>
            </a:r>
            <a:endParaRPr lang="sv-SE" b="1" i="1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8755" t="4101" r="17987" b="1826"/>
          <a:stretch/>
        </p:blipFill>
        <p:spPr>
          <a:xfrm>
            <a:off x="6381946" y="275064"/>
            <a:ext cx="5731497" cy="58218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39645" y="0"/>
            <a:ext cx="717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NB: after removing NAs from matrix of 16.000 rows I end up with 5400 :/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7502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109" y="131975"/>
            <a:ext cx="11896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Response variables:</a:t>
            </a:r>
          </a:p>
          <a:p>
            <a:endParaRPr lang="sv-SE" dirty="0"/>
          </a:p>
          <a:p>
            <a:pPr marL="285750" indent="-285750">
              <a:buFontTx/>
              <a:buChar char="-"/>
            </a:pPr>
            <a:r>
              <a:rPr lang="sv-SE" dirty="0" smtClean="0"/>
              <a:t>Individual species abundances: binary or numerical?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Number of fish species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Tot fish abundance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Biomass – but we don’t have lengths right?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Species composition (multivariate response)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4825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826"/>
            <a:ext cx="1204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Hypotheses: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6381947" y="3271102"/>
            <a:ext cx="104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LWD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708445" y="2994103"/>
            <a:ext cx="233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ÖRING</a:t>
            </a:r>
          </a:p>
          <a:p>
            <a:pPr algn="ctr"/>
            <a:r>
              <a:rPr lang="sv-SE" dirty="0" smtClean="0"/>
              <a:t>(abund or occurrence)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8621" y="1907824"/>
            <a:ext cx="269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CLIMATE</a:t>
            </a:r>
          </a:p>
          <a:p>
            <a:pPr algn="ctr"/>
            <a:r>
              <a:rPr lang="sv-SE" dirty="0" smtClean="0"/>
              <a:t>(</a:t>
            </a:r>
            <a:r>
              <a:rPr lang="sv-SE" b="1" dirty="0" smtClean="0"/>
              <a:t>lat</a:t>
            </a:r>
            <a:r>
              <a:rPr lang="sv-SE" dirty="0" smtClean="0"/>
              <a:t>, altitude, avg air temp) 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773287" y="2862766"/>
            <a:ext cx="269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Geography</a:t>
            </a:r>
          </a:p>
          <a:p>
            <a:pPr algn="ctr"/>
            <a:r>
              <a:rPr lang="sv-SE" dirty="0" smtClean="0"/>
              <a:t>(distance to sea) 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688621" y="3775902"/>
            <a:ext cx="2867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Stream </a:t>
            </a:r>
            <a:r>
              <a:rPr lang="sv-SE" dirty="0" smtClean="0"/>
              <a:t>size</a:t>
            </a:r>
            <a:endParaRPr lang="sv-SE" i="1" dirty="0" smtClean="0"/>
          </a:p>
          <a:p>
            <a:pPr algn="ctr"/>
            <a:r>
              <a:rPr lang="sv-SE" i="1" dirty="0" smtClean="0"/>
              <a:t>(Avg </a:t>
            </a:r>
            <a:r>
              <a:rPr lang="sv-SE" i="1" dirty="0"/>
              <a:t>depth ~</a:t>
            </a:r>
            <a:r>
              <a:rPr lang="sv-SE" b="1" i="1" dirty="0"/>
              <a:t>wetted width </a:t>
            </a:r>
            <a:r>
              <a:rPr lang="sv-SE" i="1" dirty="0"/>
              <a:t>~ max depth~exact </a:t>
            </a:r>
            <a:r>
              <a:rPr lang="sv-SE" i="1" dirty="0" smtClean="0"/>
              <a:t>area)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158045" y="4914835"/>
            <a:ext cx="4052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Stream local features</a:t>
            </a:r>
            <a:r>
              <a:rPr lang="sv-SE" i="1" dirty="0"/>
              <a:t>: </a:t>
            </a:r>
            <a:endParaRPr lang="sv-SE" i="1" dirty="0" smtClean="0"/>
          </a:p>
          <a:p>
            <a:pPr algn="ctr"/>
            <a:r>
              <a:rPr lang="sv-SE" i="1" dirty="0"/>
              <a:t>(</a:t>
            </a:r>
            <a:r>
              <a:rPr lang="sv-SE" i="1" dirty="0" smtClean="0"/>
              <a:t>velocity, </a:t>
            </a:r>
            <a:r>
              <a:rPr lang="sv-SE" b="1" i="1" dirty="0" smtClean="0"/>
              <a:t>slope </a:t>
            </a:r>
            <a:r>
              <a:rPr lang="sv-SE" b="1" i="1" dirty="0"/>
              <a:t>%, </a:t>
            </a:r>
            <a:endParaRPr lang="sv-SE" b="1" i="1" dirty="0" smtClean="0"/>
          </a:p>
          <a:p>
            <a:pPr algn="ctr"/>
            <a:endParaRPr lang="sv-SE" b="1" i="1" dirty="0" smtClean="0"/>
          </a:p>
          <a:p>
            <a:pPr algn="ctr"/>
            <a:endParaRPr lang="sv-SE" b="1" i="1" dirty="0"/>
          </a:p>
          <a:p>
            <a:pPr algn="ctr"/>
            <a:endParaRPr lang="sv-SE" b="1" i="1" dirty="0"/>
          </a:p>
          <a:p>
            <a:pPr algn="ctr"/>
            <a:r>
              <a:rPr lang="sv-SE" b="1" i="1" dirty="0" smtClean="0"/>
              <a:t>SUB1 </a:t>
            </a:r>
            <a:r>
              <a:rPr lang="sv-SE" b="1" i="1" dirty="0"/>
              <a:t>or </a:t>
            </a:r>
            <a:r>
              <a:rPr lang="sv-SE" b="1" i="1" dirty="0" smtClean="0"/>
              <a:t>substrate1)</a:t>
            </a:r>
            <a:endParaRPr lang="sv-SE" b="1" i="1" dirty="0"/>
          </a:p>
          <a:p>
            <a:pPr algn="ctr"/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4978400" y="482454"/>
            <a:ext cx="3646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Seasonality</a:t>
            </a:r>
            <a:endParaRPr lang="sv-SE" b="1" i="1" dirty="0" smtClean="0"/>
          </a:p>
          <a:p>
            <a:pPr algn="ctr"/>
            <a:r>
              <a:rPr lang="sv-SE" b="1" i="1" dirty="0"/>
              <a:t>(</a:t>
            </a:r>
            <a:r>
              <a:rPr lang="sv-SE" b="1" i="1" dirty="0" smtClean="0"/>
              <a:t>Julian </a:t>
            </a:r>
            <a:r>
              <a:rPr lang="sv-SE" b="1" i="1" dirty="0"/>
              <a:t>date </a:t>
            </a:r>
            <a:r>
              <a:rPr lang="sv-SE" i="1" dirty="0"/>
              <a:t>~</a:t>
            </a:r>
            <a:r>
              <a:rPr lang="sv-SE" i="1" dirty="0" smtClean="0"/>
              <a:t>month)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9708445" y="297788"/>
            <a:ext cx="233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Sampling artifacts</a:t>
            </a:r>
          </a:p>
          <a:p>
            <a:pPr algn="ctr"/>
            <a:r>
              <a:rPr lang="sv-SE" dirty="0" smtClean="0"/>
              <a:t>(site length, site area, water temp)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5454513" y="5861907"/>
            <a:ext cx="290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Year-to-year variation</a:t>
            </a:r>
          </a:p>
          <a:p>
            <a:pPr algn="ctr"/>
            <a:r>
              <a:rPr lang="sv-SE" dirty="0" smtClean="0"/>
              <a:t>(Year)</a:t>
            </a:r>
            <a:endParaRPr lang="sv-SE" dirty="0"/>
          </a:p>
        </p:txBody>
      </p:sp>
      <p:cxnSp>
        <p:nvCxnSpPr>
          <p:cNvPr id="15" name="Straight Arrow Connector 14"/>
          <p:cNvCxnSpPr>
            <a:stCxn id="12" idx="2"/>
            <a:endCxn id="4" idx="0"/>
          </p:cNvCxnSpPr>
          <p:nvPr/>
        </p:nvCxnSpPr>
        <p:spPr>
          <a:xfrm>
            <a:off x="10877951" y="1221118"/>
            <a:ext cx="0" cy="177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69956" y="1221118"/>
            <a:ext cx="2449688" cy="186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3" idx="0"/>
          </p:cNvCxnSpPr>
          <p:nvPr/>
        </p:nvCxnSpPr>
        <p:spPr>
          <a:xfrm>
            <a:off x="6801556" y="1128785"/>
            <a:ext cx="103579" cy="214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</p:cNvCxnSpPr>
          <p:nvPr/>
        </p:nvCxnSpPr>
        <p:spPr>
          <a:xfrm>
            <a:off x="7428322" y="3455768"/>
            <a:ext cx="2133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942667" y="3756591"/>
            <a:ext cx="80564" cy="217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035709" y="3822150"/>
            <a:ext cx="2310560" cy="219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</p:cNvCxnSpPr>
          <p:nvPr/>
        </p:nvCxnSpPr>
        <p:spPr>
          <a:xfrm>
            <a:off x="3386666" y="2230990"/>
            <a:ext cx="3189110" cy="112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</p:cNvCxnSpPr>
          <p:nvPr/>
        </p:nvCxnSpPr>
        <p:spPr>
          <a:xfrm>
            <a:off x="3386666" y="2230990"/>
            <a:ext cx="6313808" cy="95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</p:cNvCxnSpPr>
          <p:nvPr/>
        </p:nvCxnSpPr>
        <p:spPr>
          <a:xfrm flipV="1">
            <a:off x="3556000" y="3608262"/>
            <a:ext cx="2991555" cy="62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V="1">
            <a:off x="3556000" y="3679681"/>
            <a:ext cx="6150175" cy="55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262489" y="3778933"/>
            <a:ext cx="3386667" cy="148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62489" y="3795838"/>
            <a:ext cx="6688668" cy="263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092983" y="5595135"/>
            <a:ext cx="0" cy="58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62489" y="3101905"/>
            <a:ext cx="6299200" cy="24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25324" y="2007077"/>
            <a:ext cx="141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VIX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84583" y="44208"/>
            <a:ext cx="2527436" cy="17543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Land use (</a:t>
            </a:r>
            <a:r>
              <a:rPr lang="en-US" dirty="0"/>
              <a:t>land clearing, forestry and </a:t>
            </a:r>
            <a:r>
              <a:rPr lang="en-US" dirty="0" smtClean="0"/>
              <a:t>agriculture)</a:t>
            </a:r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pPr algn="ctr"/>
            <a:r>
              <a:rPr lang="sv-SE" dirty="0" smtClean="0"/>
              <a:t>input of sediment, nutrients, OM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021066" y="667077"/>
            <a:ext cx="1678887" cy="266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283376" y="616895"/>
            <a:ext cx="0" cy="46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109882" y="1595718"/>
            <a:ext cx="4841275" cy="150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753600" y="4856471"/>
            <a:ext cx="233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BIOTIC INTERACTIONS:</a:t>
            </a:r>
          </a:p>
          <a:p>
            <a:r>
              <a:rPr lang="sv-SE" dirty="0" smtClean="0"/>
              <a:t>Predators and competitors</a:t>
            </a:r>
            <a:endParaRPr lang="sv-SE" dirty="0"/>
          </a:p>
        </p:txBody>
      </p:sp>
      <p:cxnSp>
        <p:nvCxnSpPr>
          <p:cNvPr id="73" name="Straight Arrow Connector 72"/>
          <p:cNvCxnSpPr>
            <a:stCxn id="71" idx="0"/>
          </p:cNvCxnSpPr>
          <p:nvPr/>
        </p:nvCxnSpPr>
        <p:spPr>
          <a:xfrm flipH="1" flipV="1">
            <a:off x="10877950" y="3739962"/>
            <a:ext cx="45156" cy="111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92510" y="726001"/>
            <a:ext cx="2032666" cy="9233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Presence of dams, other obstacles, and bypasses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033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541" y="159586"/>
            <a:ext cx="6786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Links supported by literature:</a:t>
            </a:r>
          </a:p>
          <a:p>
            <a:endParaRPr lang="sv-SE" dirty="0"/>
          </a:p>
          <a:p>
            <a:r>
              <a:rPr lang="sv-SE" dirty="0" smtClean="0"/>
              <a:t>Woody debris enhance trout abundance (Sievers et al. 2017)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253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504" y="1590261"/>
            <a:ext cx="6231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# next step is to consider binary vs not binary variables and start serious modeling</a:t>
            </a:r>
          </a:p>
          <a:p>
            <a:endParaRPr lang="en-US" dirty="0"/>
          </a:p>
          <a:p>
            <a:endParaRPr lang="sv-SE" dirty="0" smtClean="0"/>
          </a:p>
          <a:p>
            <a:r>
              <a:rPr lang="sv-SE" dirty="0" err="1" smtClean="0"/>
              <a:t>Binary</a:t>
            </a:r>
            <a:r>
              <a:rPr lang="sv-SE" dirty="0" smtClean="0"/>
              <a:t> or </a:t>
            </a:r>
            <a:r>
              <a:rPr lang="sv-SE" dirty="0" err="1" smtClean="0"/>
              <a:t>continuous</a:t>
            </a:r>
            <a:r>
              <a:rPr lang="sv-SE" dirty="0" smtClean="0"/>
              <a:t>?</a:t>
            </a:r>
          </a:p>
          <a:p>
            <a:endParaRPr lang="sv-SE" dirty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Remember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to </a:t>
            </a:r>
            <a:r>
              <a:rPr lang="sv-SE" dirty="0" err="1" smtClean="0"/>
              <a:t>say</a:t>
            </a:r>
            <a:r>
              <a:rPr lang="sv-SE" dirty="0" smtClean="0"/>
              <a:t> </a:t>
            </a:r>
            <a:r>
              <a:rPr lang="sv-SE" dirty="0" err="1" smtClean="0"/>
              <a:t>something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possible</a:t>
            </a:r>
            <a:r>
              <a:rPr lang="sv-SE" dirty="0" smtClean="0"/>
              <a:t> sampling </a:t>
            </a:r>
            <a:r>
              <a:rPr lang="sv-SE" dirty="0" err="1" smtClean="0"/>
              <a:t>artifacts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7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3342" y="221745"/>
            <a:ext cx="16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Catchment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467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386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5544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910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1241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60572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50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0473" y="411205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00" y="5214551"/>
            <a:ext cx="11165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AVGyear1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98527" y="5214551"/>
            <a:ext cx="11203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AVGyear2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13870" y="39827"/>
            <a:ext cx="2005914" cy="73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 flipH="1">
            <a:off x="626075" y="3311614"/>
            <a:ext cx="461316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1087391" y="3311614"/>
            <a:ext cx="539577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626075" y="4471775"/>
            <a:ext cx="0" cy="57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</p:cNvCxnSpPr>
          <p:nvPr/>
        </p:nvCxnSpPr>
        <p:spPr>
          <a:xfrm>
            <a:off x="626075" y="4471775"/>
            <a:ext cx="72493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21212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36544" y="5214551"/>
            <a:ext cx="11699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AVGyear1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37219" y="4587104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37219" y="3392619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2"/>
            <a:endCxn id="8" idx="0"/>
          </p:cNvCxnSpPr>
          <p:nvPr/>
        </p:nvCxnSpPr>
        <p:spPr>
          <a:xfrm>
            <a:off x="2627869" y="1821597"/>
            <a:ext cx="98853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2"/>
            <a:endCxn id="9" idx="0"/>
          </p:cNvCxnSpPr>
          <p:nvPr/>
        </p:nvCxnSpPr>
        <p:spPr>
          <a:xfrm>
            <a:off x="2627869" y="1821597"/>
            <a:ext cx="1738184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2"/>
            <a:endCxn id="7" idx="0"/>
          </p:cNvCxnSpPr>
          <p:nvPr/>
        </p:nvCxnSpPr>
        <p:spPr>
          <a:xfrm flipH="1">
            <a:off x="1087391" y="1821597"/>
            <a:ext cx="1540478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</p:cNvCxnSpPr>
          <p:nvPr/>
        </p:nvCxnSpPr>
        <p:spPr>
          <a:xfrm flipH="1">
            <a:off x="5914768" y="772995"/>
            <a:ext cx="2059" cy="67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2"/>
            <a:endCxn id="3" idx="0"/>
          </p:cNvCxnSpPr>
          <p:nvPr/>
        </p:nvCxnSpPr>
        <p:spPr>
          <a:xfrm flipH="1">
            <a:off x="2627869" y="772995"/>
            <a:ext cx="3288958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5" idx="0"/>
          </p:cNvCxnSpPr>
          <p:nvPr/>
        </p:nvCxnSpPr>
        <p:spPr>
          <a:xfrm>
            <a:off x="5916827" y="772995"/>
            <a:ext cx="3321907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77753" y="5213685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1,2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,3…15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61968" y="412166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,2,3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15705" y="2932673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2,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3..5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950" y="1853350"/>
            <a:ext cx="6425516" cy="3329448"/>
          </a:xfrm>
          <a:prstGeom prst="rect">
            <a:avLst/>
          </a:prstGeom>
          <a:solidFill>
            <a:schemeClr val="accent1">
              <a:lumMod val="40000"/>
              <a:lumOff val="60000"/>
              <a:alpha val="86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3" idx="2"/>
          </p:cNvCxnSpPr>
          <p:nvPr/>
        </p:nvCxnSpPr>
        <p:spPr>
          <a:xfrm flipH="1">
            <a:off x="626075" y="1821597"/>
            <a:ext cx="2001794" cy="339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</p:cNvCxnSpPr>
          <p:nvPr/>
        </p:nvCxnSpPr>
        <p:spPr>
          <a:xfrm flipH="1">
            <a:off x="1540473" y="1821597"/>
            <a:ext cx="1087396" cy="339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</p:cNvCxnSpPr>
          <p:nvPr/>
        </p:nvCxnSpPr>
        <p:spPr>
          <a:xfrm flipH="1">
            <a:off x="4454554" y="1821597"/>
            <a:ext cx="1262505" cy="339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1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3342" y="221745"/>
            <a:ext cx="16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Catchment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467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386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5544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910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AVG_Site1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60572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AVG_Site3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50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0473" y="411205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282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8562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13870" y="39827"/>
            <a:ext cx="2005914" cy="73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 flipH="1">
            <a:off x="626075" y="3311614"/>
            <a:ext cx="461316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1087391" y="3311614"/>
            <a:ext cx="539577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626075" y="4471775"/>
            <a:ext cx="0" cy="57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</p:cNvCxnSpPr>
          <p:nvPr/>
        </p:nvCxnSpPr>
        <p:spPr>
          <a:xfrm>
            <a:off x="626075" y="4471775"/>
            <a:ext cx="72493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21212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36544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year1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37219" y="4587104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37219" y="3392619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2"/>
          </p:cNvCxnSpPr>
          <p:nvPr/>
        </p:nvCxnSpPr>
        <p:spPr>
          <a:xfrm>
            <a:off x="2627869" y="1821597"/>
            <a:ext cx="98853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2"/>
            <a:endCxn id="9" idx="0"/>
          </p:cNvCxnSpPr>
          <p:nvPr/>
        </p:nvCxnSpPr>
        <p:spPr>
          <a:xfrm>
            <a:off x="2627869" y="1821597"/>
            <a:ext cx="1738184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2"/>
            <a:endCxn id="7" idx="0"/>
          </p:cNvCxnSpPr>
          <p:nvPr/>
        </p:nvCxnSpPr>
        <p:spPr>
          <a:xfrm flipH="1">
            <a:off x="1087391" y="1821597"/>
            <a:ext cx="1540478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</p:cNvCxnSpPr>
          <p:nvPr/>
        </p:nvCxnSpPr>
        <p:spPr>
          <a:xfrm flipH="1">
            <a:off x="5914768" y="772995"/>
            <a:ext cx="2059" cy="67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2"/>
            <a:endCxn id="3" idx="0"/>
          </p:cNvCxnSpPr>
          <p:nvPr/>
        </p:nvCxnSpPr>
        <p:spPr>
          <a:xfrm flipH="1">
            <a:off x="2627869" y="772995"/>
            <a:ext cx="3288958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5" idx="0"/>
          </p:cNvCxnSpPr>
          <p:nvPr/>
        </p:nvCxnSpPr>
        <p:spPr>
          <a:xfrm>
            <a:off x="5916827" y="772995"/>
            <a:ext cx="3321907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86462" y="521455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1,2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,3…15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61968" y="412166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,2,3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15705" y="2932673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2,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3..5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359" y="3352453"/>
            <a:ext cx="6425516" cy="3329448"/>
          </a:xfrm>
          <a:prstGeom prst="rect">
            <a:avLst/>
          </a:prstGeom>
          <a:solidFill>
            <a:schemeClr val="accent1">
              <a:lumMod val="40000"/>
              <a:lumOff val="60000"/>
              <a:alpha val="86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121241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</a:rPr>
              <a:t>AVG_NA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7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81" t="3836" r="26022" b="979"/>
          <a:stretch/>
        </p:blipFill>
        <p:spPr>
          <a:xfrm>
            <a:off x="106326" y="270588"/>
            <a:ext cx="11053086" cy="647045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565918" y="5617029"/>
            <a:ext cx="214604" cy="531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66187" y="3881534"/>
            <a:ext cx="239486" cy="19034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90726" y="5465406"/>
            <a:ext cx="230155" cy="6391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4070" y="2517190"/>
            <a:ext cx="32137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different sites </a:t>
            </a:r>
            <a:r>
              <a:rPr lang="sv-SE" dirty="0" err="1" smtClean="0"/>
              <a:t>of</a:t>
            </a:r>
            <a:r>
              <a:rPr lang="sv-SE" dirty="0" smtClean="0"/>
              <a:t> the same river </a:t>
            </a:r>
            <a:r>
              <a:rPr lang="sv-SE" dirty="0" err="1" smtClean="0"/>
              <a:t>sampled</a:t>
            </a:r>
            <a:r>
              <a:rPr lang="sv-SE" dirty="0" smtClean="0"/>
              <a:t> in the same </a:t>
            </a:r>
            <a:r>
              <a:rPr lang="sv-SE" dirty="0" err="1" smtClean="0"/>
              <a:t>year</a:t>
            </a:r>
            <a:endParaRPr lang="sv-SE" dirty="0" smtClean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2390956" y="3163521"/>
            <a:ext cx="282264" cy="2453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7472" y="85922"/>
            <a:ext cx="686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SPATIAL VARIATION </a:t>
            </a:r>
            <a:r>
              <a:rPr lang="sv-SE" dirty="0" err="1" smtClean="0"/>
              <a:t>within</a:t>
            </a:r>
            <a:r>
              <a:rPr lang="sv-SE" dirty="0" smtClean="0"/>
              <a:t> river and </a:t>
            </a:r>
            <a:r>
              <a:rPr lang="sv-SE" dirty="0" err="1" smtClean="0"/>
              <a:t>year</a:t>
            </a:r>
            <a:r>
              <a:rPr lang="sv-SE" dirty="0" smtClean="0"/>
              <a:t>, n=500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20270" y="85922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Y = LWD, </a:t>
            </a:r>
            <a:r>
              <a:rPr lang="sv-SE" dirty="0" err="1" smtClean="0"/>
              <a:t>fish</a:t>
            </a:r>
            <a:r>
              <a:rPr lang="sv-SE" dirty="0" smtClean="0"/>
              <a:t> </a:t>
            </a:r>
            <a:r>
              <a:rPr lang="sv-SE" dirty="0" err="1" smtClean="0"/>
              <a:t>abundance</a:t>
            </a:r>
            <a:r>
              <a:rPr lang="sv-SE" dirty="0" smtClean="0"/>
              <a:t> (by </a:t>
            </a:r>
            <a:r>
              <a:rPr lang="sv-SE" dirty="0" err="1" smtClean="0"/>
              <a:t>spp</a:t>
            </a:r>
            <a:r>
              <a:rPr lang="sv-S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0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070" y="85060"/>
            <a:ext cx="686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TEMPORAL VARIATION </a:t>
            </a:r>
            <a:r>
              <a:rPr lang="sv-SE" dirty="0" err="1" smtClean="0"/>
              <a:t>within</a:t>
            </a:r>
            <a:r>
              <a:rPr lang="sv-SE" dirty="0" smtClean="0"/>
              <a:t> site, n=400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8144"/>
          <a:stretch/>
        </p:blipFill>
        <p:spPr>
          <a:xfrm>
            <a:off x="76648" y="619803"/>
            <a:ext cx="11693593" cy="553333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48690" y="5021605"/>
            <a:ext cx="214604" cy="531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68475" y="1499191"/>
            <a:ext cx="283609" cy="41679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36242" y="2451372"/>
            <a:ext cx="3306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Different </a:t>
            </a:r>
            <a:r>
              <a:rPr lang="sv-SE" dirty="0" err="1" smtClean="0"/>
              <a:t>years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same site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71637" y="2820704"/>
            <a:ext cx="1653842" cy="879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028" y="6122658"/>
            <a:ext cx="782915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Temporal variation looks </a:t>
            </a:r>
            <a:r>
              <a:rPr lang="sv-SE" dirty="0" err="1" smtClean="0"/>
              <a:t>larger</a:t>
            </a:r>
            <a:r>
              <a:rPr lang="sv-SE" dirty="0" smtClean="0"/>
              <a:t>, plus it </a:t>
            </a:r>
            <a:r>
              <a:rPr lang="sv-SE" dirty="0" err="1" smtClean="0"/>
              <a:t>may</a:t>
            </a:r>
            <a:r>
              <a:rPr lang="sv-SE" dirty="0" smtClean="0"/>
              <a:t> be </a:t>
            </a:r>
            <a:r>
              <a:rPr lang="sv-SE" dirty="0" err="1" smtClean="0"/>
              <a:t>good</a:t>
            </a:r>
            <a:r>
              <a:rPr lang="sv-SE" dirty="0" smtClean="0"/>
              <a:t> to </a:t>
            </a:r>
            <a:r>
              <a:rPr lang="sv-SE" dirty="0" err="1" smtClean="0"/>
              <a:t>retain</a:t>
            </a:r>
            <a:r>
              <a:rPr lang="sv-SE" dirty="0" smtClean="0"/>
              <a:t> temporal info (</a:t>
            </a:r>
            <a:r>
              <a:rPr lang="sv-SE" dirty="0" err="1" smtClean="0"/>
              <a:t>years</a:t>
            </a:r>
            <a:r>
              <a:rPr lang="sv-SE" dirty="0" smtClean="0"/>
              <a:t>) to be </a:t>
            </a:r>
            <a:r>
              <a:rPr lang="sv-SE" dirty="0" err="1" smtClean="0"/>
              <a:t>able</a:t>
            </a:r>
            <a:r>
              <a:rPr lang="sv-SE" dirty="0" smtClean="0"/>
              <a:t> to 1) look at </a:t>
            </a:r>
            <a:r>
              <a:rPr lang="sv-SE" dirty="0" err="1" smtClean="0"/>
              <a:t>changes</a:t>
            </a:r>
            <a:r>
              <a:rPr lang="sv-SE" dirty="0" smtClean="0"/>
              <a:t> over </a:t>
            </a:r>
            <a:r>
              <a:rPr lang="sv-SE" dirty="0" err="1" smtClean="0"/>
              <a:t>time</a:t>
            </a:r>
            <a:r>
              <a:rPr lang="sv-SE" dirty="0" smtClean="0"/>
              <a:t>, and 2) </a:t>
            </a:r>
            <a:r>
              <a:rPr lang="sv-SE" dirty="0" err="1" smtClean="0"/>
              <a:t>relate</a:t>
            </a:r>
            <a:r>
              <a:rPr lang="sv-SE" dirty="0" smtClean="0"/>
              <a:t> </a:t>
            </a:r>
            <a:r>
              <a:rPr lang="sv-SE" dirty="0" err="1" smtClean="0"/>
              <a:t>them</a:t>
            </a:r>
            <a:r>
              <a:rPr lang="sv-SE" dirty="0" smtClean="0"/>
              <a:t> to </a:t>
            </a:r>
            <a:r>
              <a:rPr lang="sv-SE" dirty="0" err="1" smtClean="0"/>
              <a:t>specific</a:t>
            </a:r>
            <a:r>
              <a:rPr lang="sv-SE" dirty="0" smtClean="0"/>
              <a:t> events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20270" y="85922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Y = LWD, </a:t>
            </a:r>
            <a:r>
              <a:rPr lang="sv-SE" dirty="0" err="1" smtClean="0"/>
              <a:t>fish</a:t>
            </a:r>
            <a:r>
              <a:rPr lang="sv-SE" dirty="0" smtClean="0"/>
              <a:t> </a:t>
            </a:r>
            <a:r>
              <a:rPr lang="sv-SE" dirty="0" err="1" smtClean="0"/>
              <a:t>abundance</a:t>
            </a:r>
            <a:r>
              <a:rPr lang="sv-SE" dirty="0" smtClean="0"/>
              <a:t> (by </a:t>
            </a:r>
            <a:r>
              <a:rPr lang="sv-SE" dirty="0" err="1" smtClean="0"/>
              <a:t>spp</a:t>
            </a:r>
            <a:r>
              <a:rPr lang="sv-SE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47044" y="6267682"/>
            <a:ext cx="444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 </a:t>
            </a:r>
            <a:r>
              <a:rPr lang="en-US" dirty="0"/>
              <a:t>averages per river and year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328991" y="6347195"/>
            <a:ext cx="318053" cy="210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3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082" y="118741"/>
            <a:ext cx="512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SPATIAL AUTOCORRELATION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58209" y="129559"/>
            <a:ext cx="709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1) Visual check (variation </a:t>
            </a:r>
            <a:r>
              <a:rPr lang="sv-SE" dirty="0" err="1" smtClean="0"/>
              <a:t>within</a:t>
            </a:r>
            <a:r>
              <a:rPr lang="sv-SE" dirty="0" smtClean="0"/>
              <a:t> vs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catchments</a:t>
            </a:r>
            <a:r>
              <a:rPr lang="sv-SE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2790"/>
          <a:stretch/>
        </p:blipFill>
        <p:spPr>
          <a:xfrm>
            <a:off x="90405" y="655990"/>
            <a:ext cx="12101596" cy="32505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3209622">
            <a:off x="9746167" y="2472616"/>
            <a:ext cx="490597" cy="162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3209622">
            <a:off x="6327106" y="2604231"/>
            <a:ext cx="490597" cy="162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4534" b="3600"/>
          <a:stretch/>
        </p:blipFill>
        <p:spPr>
          <a:xfrm>
            <a:off x="68871" y="3806687"/>
            <a:ext cx="12101595" cy="30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4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348" y="427383"/>
            <a:ext cx="108833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Quick modeling also indicates correlation within </a:t>
            </a:r>
            <a:r>
              <a:rPr lang="en-US" dirty="0" err="1" smtClean="0"/>
              <a:t>cacthments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/>
              <a:t>M1&lt;-</a:t>
            </a:r>
            <a:r>
              <a:rPr lang="en-US" b="1" dirty="0" err="1"/>
              <a:t>lme</a:t>
            </a:r>
            <a:r>
              <a:rPr lang="en-US" b="1" dirty="0"/>
              <a:t>(</a:t>
            </a:r>
            <a:r>
              <a:rPr lang="en-US" b="1" dirty="0" err="1"/>
              <a:t>OringTOT~LWD</a:t>
            </a:r>
            <a:r>
              <a:rPr lang="en-US" b="1" dirty="0"/>
              <a:t>, random =~1|Catchment_number, data=AV)</a:t>
            </a:r>
          </a:p>
          <a:p>
            <a:r>
              <a:rPr lang="en-US" dirty="0"/>
              <a:t>summary(M1)</a:t>
            </a:r>
          </a:p>
          <a:p>
            <a:r>
              <a:rPr lang="en-US" dirty="0"/>
              <a:t>M2&lt;-lm(</a:t>
            </a:r>
            <a:r>
              <a:rPr lang="en-US" dirty="0" err="1"/>
              <a:t>OringTOT~LWD</a:t>
            </a:r>
            <a:r>
              <a:rPr lang="en-US" dirty="0"/>
              <a:t>, data=AV)</a:t>
            </a:r>
          </a:p>
          <a:p>
            <a:r>
              <a:rPr lang="en-US" dirty="0" err="1"/>
              <a:t>anova</a:t>
            </a:r>
            <a:r>
              <a:rPr lang="en-US" dirty="0"/>
              <a:t>(M1,M2)</a:t>
            </a:r>
          </a:p>
          <a:p>
            <a:endParaRPr lang="sv-SE" dirty="0" smtClean="0"/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4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358" y="1144111"/>
            <a:ext cx="4422007" cy="276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76" y="1306733"/>
            <a:ext cx="4421867" cy="2768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56" y="4075045"/>
            <a:ext cx="4315097" cy="27014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082" y="198260"/>
            <a:ext cx="512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TEMPORAL AUTOCORRELATION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3209622">
            <a:off x="1128941" y="4510130"/>
            <a:ext cx="490597" cy="162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3265" y="3947903"/>
            <a:ext cx="175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Small, for lag=1y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86192" y="1624635"/>
            <a:ext cx="15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River: </a:t>
            </a:r>
            <a:r>
              <a:rPr lang="sv-SE" sz="1600" dirty="0" err="1" smtClean="0"/>
              <a:t>Svartön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36859" y="1793912"/>
            <a:ext cx="167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River</a:t>
            </a:r>
            <a:r>
              <a:rPr lang="sv-SE" sz="1600" dirty="0"/>
              <a:t>: </a:t>
            </a:r>
            <a:r>
              <a:rPr lang="sv-SE" sz="1600" dirty="0" err="1" smtClean="0"/>
              <a:t>Kitkiöjoki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991452" y="4554982"/>
            <a:ext cx="1803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River</a:t>
            </a:r>
            <a:r>
              <a:rPr lang="sv-SE" sz="1600" dirty="0"/>
              <a:t>: </a:t>
            </a:r>
            <a:r>
              <a:rPr lang="sv-SE" sz="1600" dirty="0" err="1" smtClean="0"/>
              <a:t>Akkarjökkö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558209" y="209078"/>
            <a:ext cx="709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1) Visual check (i.e. </a:t>
            </a:r>
            <a:r>
              <a:rPr lang="sv-SE" dirty="0" err="1" smtClean="0"/>
              <a:t>rivers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longer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series, y = </a:t>
            </a:r>
            <a:r>
              <a:rPr lang="sv-SE" dirty="0" err="1" smtClean="0"/>
              <a:t>brown</a:t>
            </a:r>
            <a:r>
              <a:rPr lang="sv-SE" dirty="0" smtClean="0"/>
              <a:t> </a:t>
            </a:r>
            <a:r>
              <a:rPr lang="sv-SE" dirty="0" err="1" smtClean="0"/>
              <a:t>trouts</a:t>
            </a:r>
            <a:r>
              <a:rPr lang="sv-SE" dirty="0" smtClean="0"/>
              <a:t>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449" y="3916313"/>
            <a:ext cx="4322916" cy="28333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596446" y="4392438"/>
            <a:ext cx="1786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River: </a:t>
            </a:r>
            <a:r>
              <a:rPr lang="sv-SE" sz="1600" dirty="0" err="1" smtClean="0"/>
              <a:t>Malbäcken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10028583" y="258773"/>
            <a:ext cx="526774" cy="35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651435" y="243453"/>
            <a:ext cx="147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weak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12906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Quick modeling also indicates correlation within </a:t>
            </a:r>
            <a:r>
              <a:rPr lang="en-US" dirty="0" smtClean="0"/>
              <a:t>catchments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M0&lt;-</a:t>
            </a:r>
            <a:r>
              <a:rPr lang="en-US" dirty="0" err="1"/>
              <a:t>gls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data=AV) </a:t>
            </a:r>
          </a:p>
          <a:p>
            <a:r>
              <a:rPr lang="en-US" dirty="0"/>
              <a:t>M2&lt;-</a:t>
            </a:r>
            <a:r>
              <a:rPr lang="en-US" dirty="0" err="1"/>
              <a:t>gls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</a:t>
            </a:r>
            <a:r>
              <a:rPr lang="en-US" dirty="0" err="1"/>
              <a:t>corCompSymm</a:t>
            </a:r>
            <a:r>
              <a:rPr lang="en-US" dirty="0"/>
              <a:t>(form=~</a:t>
            </a:r>
            <a:r>
              <a:rPr lang="en-US" dirty="0" err="1"/>
              <a:t>Year|River_name</a:t>
            </a:r>
            <a:r>
              <a:rPr lang="en-US" dirty="0"/>
              <a:t>/</a:t>
            </a:r>
            <a:r>
              <a:rPr lang="en-US" dirty="0" err="1"/>
              <a:t>Catchment_number</a:t>
            </a:r>
            <a:r>
              <a:rPr lang="en-US" dirty="0"/>
              <a:t>), data=AV) # rho=0.591894 </a:t>
            </a:r>
          </a:p>
          <a:p>
            <a:r>
              <a:rPr lang="en-US" dirty="0"/>
              <a:t>M3&lt;-</a:t>
            </a:r>
            <a:r>
              <a:rPr lang="en-US" dirty="0" err="1"/>
              <a:t>gls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corAR1(form=~</a:t>
            </a:r>
            <a:r>
              <a:rPr lang="en-US" dirty="0" err="1"/>
              <a:t>Year|River_name</a:t>
            </a:r>
            <a:r>
              <a:rPr lang="en-US" dirty="0"/>
              <a:t>/</a:t>
            </a:r>
            <a:r>
              <a:rPr lang="en-US" dirty="0" err="1"/>
              <a:t>Catchment_number</a:t>
            </a:r>
            <a:r>
              <a:rPr lang="en-US" dirty="0"/>
              <a:t>), data=AV) # phi = 0.69 </a:t>
            </a:r>
          </a:p>
          <a:p>
            <a:r>
              <a:rPr lang="en-US" b="1" dirty="0"/>
              <a:t>M1&lt;-</a:t>
            </a:r>
            <a:r>
              <a:rPr lang="en-US" b="1" dirty="0" err="1"/>
              <a:t>gls</a:t>
            </a:r>
            <a:r>
              <a:rPr lang="en-US" b="1" dirty="0"/>
              <a:t>(</a:t>
            </a:r>
            <a:r>
              <a:rPr lang="en-US" b="1" dirty="0" err="1"/>
              <a:t>OringTOT~LWD</a:t>
            </a:r>
            <a:r>
              <a:rPr lang="en-US" b="1" dirty="0"/>
              <a:t>, </a:t>
            </a:r>
            <a:r>
              <a:rPr lang="en-US" b="1" dirty="0" err="1"/>
              <a:t>corLin</a:t>
            </a:r>
            <a:r>
              <a:rPr lang="en-US" b="1" dirty="0"/>
              <a:t>(form=~</a:t>
            </a:r>
            <a:r>
              <a:rPr lang="en-US" b="1" dirty="0" err="1"/>
              <a:t>Year|River_name</a:t>
            </a:r>
            <a:r>
              <a:rPr lang="en-US" b="1" dirty="0"/>
              <a:t>/</a:t>
            </a:r>
            <a:r>
              <a:rPr lang="en-US" b="1" dirty="0" err="1"/>
              <a:t>Catchment_number</a:t>
            </a:r>
            <a:r>
              <a:rPr lang="en-US" b="1" dirty="0"/>
              <a:t>, nugget=T),data=AV)</a:t>
            </a:r>
          </a:p>
          <a:p>
            <a:r>
              <a:rPr lang="en-US" dirty="0"/>
              <a:t>AIC(M1,M2,M3,M0)</a:t>
            </a:r>
          </a:p>
          <a:p>
            <a:r>
              <a:rPr lang="en-US" dirty="0" err="1"/>
              <a:t>anova</a:t>
            </a:r>
            <a:r>
              <a:rPr lang="en-US" dirty="0"/>
              <a:t>(M0,M1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7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1386</Words>
  <Application>Microsoft Office PowerPoint</Application>
  <PresentationFormat>Widescreen</PresentationFormat>
  <Paragraphs>206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Serena Donadi</dc:creator>
  <cp:lastModifiedBy>serena</cp:lastModifiedBy>
  <cp:revision>105</cp:revision>
  <dcterms:created xsi:type="dcterms:W3CDTF">2016-11-24T11:10:22Z</dcterms:created>
  <dcterms:modified xsi:type="dcterms:W3CDTF">2017-02-16T14:25:32Z</dcterms:modified>
</cp:coreProperties>
</file>