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299" r:id="rId18"/>
    <p:sldId id="300" r:id="rId19"/>
    <p:sldId id="301" r:id="rId20"/>
    <p:sldId id="309" r:id="rId21"/>
    <p:sldId id="302" r:id="rId22"/>
    <p:sldId id="303" r:id="rId23"/>
    <p:sldId id="304" r:id="rId24"/>
    <p:sldId id="305" r:id="rId25"/>
    <p:sldId id="306" r:id="rId26"/>
    <p:sldId id="307" r:id="rId27"/>
    <p:sldId id="308" r:id="rId28"/>
    <p:sldId id="297" r:id="rId29"/>
    <p:sldId id="298" r:id="rId30"/>
    <p:sldId id="290" r:id="rId31"/>
    <p:sldId id="291" r:id="rId32"/>
    <p:sldId id="280" r:id="rId33"/>
    <p:sldId id="278" r:id="rId34"/>
    <p:sldId id="279" r:id="rId35"/>
    <p:sldId id="288" r:id="rId36"/>
    <p:sldId id="284" r:id="rId37"/>
    <p:sldId id="283" r:id="rId38"/>
    <p:sldId id="26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449" autoAdjust="0"/>
  </p:normalViewPr>
  <p:slideViewPr>
    <p:cSldViewPr snapToGrid="0">
      <p:cViewPr>
        <p:scale>
          <a:sx n="110" d="100"/>
          <a:sy n="11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24</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30</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32</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33</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37</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38</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17</a:t>
            </a:fld>
            <a:endParaRPr lang="en-US"/>
          </a:p>
        </p:txBody>
      </p:sp>
    </p:spTree>
    <p:extLst>
      <p:ext uri="{BB962C8B-B14F-4D97-AF65-F5344CB8AC3E}">
        <p14:creationId xmlns:p14="http://schemas.microsoft.com/office/powerpoint/2010/main" val="2855875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19</a:t>
            </a:fld>
            <a:endParaRPr lang="en-US"/>
          </a:p>
        </p:txBody>
      </p:sp>
    </p:spTree>
    <p:extLst>
      <p:ext uri="{BB962C8B-B14F-4D97-AF65-F5344CB8AC3E}">
        <p14:creationId xmlns:p14="http://schemas.microsoft.com/office/powerpoint/2010/main" val="371890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3/1/2017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381946" y="275064"/>
            <a:ext cx="5731497" cy="5821899"/>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1218389" y="595423"/>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426283"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a:stCxn id="12" idx="2"/>
            <a:endCxn id="4" idx="0"/>
          </p:cNvCxnSpPr>
          <p:nvPr/>
        </p:nvCxnSpPr>
        <p:spPr>
          <a:xfrm>
            <a:off x="10595789" y="1003693"/>
            <a:ext cx="282162" cy="199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969956" y="1221118"/>
            <a:ext cx="2449688" cy="186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325324" y="2007077"/>
            <a:ext cx="1411112" cy="369332"/>
          </a:xfrm>
          <a:prstGeom prst="rect">
            <a:avLst/>
          </a:prstGeom>
          <a:noFill/>
        </p:spPr>
        <p:txBody>
          <a:bodyPr wrap="square" rtlCol="0">
            <a:spAutoFit/>
          </a:bodyPr>
          <a:lstStyle/>
          <a:p>
            <a:r>
              <a:rPr lang="sv-SE" dirty="0" smtClean="0">
                <a:solidFill>
                  <a:srgbClr val="FF0000"/>
                </a:solidFill>
              </a:rPr>
              <a:t>VIX</a:t>
            </a:r>
            <a:endParaRPr lang="sv-SE" dirty="0">
              <a:solidFill>
                <a:srgbClr val="FF0000"/>
              </a:solidFill>
            </a:endParaRPr>
          </a:p>
        </p:txBody>
      </p: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283376" y="616895"/>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753600" y="4856471"/>
            <a:ext cx="2339011" cy="923330"/>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H="1" flipV="1">
            <a:off x="10877950" y="3739962"/>
            <a:ext cx="45156" cy="1116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8991670" y="1468548"/>
            <a:ext cx="1819275" cy="369332"/>
          </a:xfrm>
          <a:prstGeom prst="rect">
            <a:avLst/>
          </a:prstGeom>
          <a:noFill/>
        </p:spPr>
        <p:txBody>
          <a:bodyPr wrap="square" rtlCol="0">
            <a:spAutoFit/>
          </a:bodyPr>
          <a:lstStyle/>
          <a:p>
            <a:r>
              <a:rPr lang="sv-SE" dirty="0" smtClean="0">
                <a:solidFill>
                  <a:srgbClr val="FF0000"/>
                </a:solidFill>
              </a:rPr>
              <a:t>LWD* Predators</a:t>
            </a:r>
            <a:endParaRPr lang="en-US" dirty="0">
              <a:solidFill>
                <a:srgbClr val="FF0000"/>
              </a:solidFill>
            </a:endParaRPr>
          </a:p>
        </p:txBody>
      </p:sp>
      <p:cxnSp>
        <p:nvCxnSpPr>
          <p:cNvPr id="14" name="Straight Arrow Connector 13"/>
          <p:cNvCxnSpPr>
            <a:stCxn id="6" idx="2"/>
          </p:cNvCxnSpPr>
          <p:nvPr/>
        </p:nvCxnSpPr>
        <p:spPr>
          <a:xfrm>
            <a:off x="9901308" y="1837880"/>
            <a:ext cx="694481" cy="111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39600" cy="7478970"/>
          </a:xfrm>
          <a:prstGeom prst="rect">
            <a:avLst/>
          </a:prstGeom>
          <a:noFill/>
        </p:spPr>
        <p:txBody>
          <a:bodyPr wrap="square" rtlCol="0">
            <a:spAutoFit/>
          </a:bodyPr>
          <a:lstStyle/>
          <a:p>
            <a:r>
              <a:rPr lang="sv-SE" dirty="0" smtClean="0"/>
              <a:t>Links supported by literature</a:t>
            </a:r>
          </a:p>
          <a:p>
            <a:endParaRPr lang="sv-SE" dirty="0"/>
          </a:p>
          <a:p>
            <a:r>
              <a:rPr lang="sv-SE" sz="1200" u="sng" dirty="0" smtClean="0"/>
              <a:t>Effects on fish:</a:t>
            </a:r>
          </a:p>
          <a:p>
            <a:endParaRPr lang="sv-SE" sz="1200" dirty="0"/>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endParaRPr lang="sv-SE" sz="1200" dirty="0"/>
          </a:p>
          <a:p>
            <a:r>
              <a:rPr lang="sv-SE" sz="1200" u="sng" dirty="0"/>
              <a:t>Effects </a:t>
            </a:r>
            <a:r>
              <a:rPr lang="sv-SE" sz="1200" u="sng" dirty="0" smtClean="0"/>
              <a:t>on LWD:</a:t>
            </a:r>
          </a:p>
          <a:p>
            <a:endParaRPr lang="sv-SE" sz="1200" dirty="0" smtClean="0"/>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endParaRPr lang="sv-SE" sz="1200" dirty="0" smtClean="0"/>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endParaRPr lang="sv-SE" sz="1200" dirty="0"/>
          </a:p>
          <a:p>
            <a:endParaRPr lang="sv-SE" sz="1200" dirty="0" smtClean="0"/>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a:t>
            </a:r>
            <a:r>
              <a:rPr lang="sv-SE" dirty="0" smtClean="0"/>
              <a:t>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a:t>&gt; M2 = list(</a:t>
            </a:r>
          </a:p>
          <a:p>
            <a:r>
              <a:rPr lang="en-US" sz="900"/>
              <a:t>+   lme(log_OringTOT~Average_air_temperature+Distance_to_sea+Wetted_width+Av_depth+log_LWD+SUB1+Julian_date+Slope_percent</a:t>
            </a:r>
          </a:p>
          <a:p>
            <a:r>
              <a:rPr lang="en-US" sz="900"/>
              <a:t>+       +GEdda+Lake,</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GEdda + ...  -0.0131    0.0110 4073    -1.1876  0.2351 </a:t>
            </a:r>
          </a:p>
          <a:p>
            <a:r>
              <a:rPr lang="en-US" sz="900"/>
              <a:t>3      log_LWD ~ Lake + ...  -0.0062    0.0056 4073    -1.1110  0.2666 </a:t>
            </a:r>
          </a:p>
          <a:p>
            <a:r>
              <a:rPr lang="en-US" sz="900"/>
              <a:t>4 log_OringTOT ~ Year + ...   0.0038    0.0028 4070     1.3699  0.1708 </a:t>
            </a:r>
          </a:p>
          <a:p>
            <a:endParaRPr lang="en-US" sz="900"/>
          </a:p>
          <a:p>
            <a:r>
              <a:rPr lang="en-US" sz="900"/>
              <a:t>$Fisher.C</a:t>
            </a:r>
          </a:p>
          <a:p>
            <a:r>
              <a:rPr lang="en-US" sz="900"/>
              <a:t>  fisher.c df p.value</a:t>
            </a:r>
          </a:p>
          <a:p>
            <a:r>
              <a:rPr lang="en-US" sz="900"/>
              <a:t>1     9.69  8   0.287</a:t>
            </a:r>
          </a:p>
          <a:p>
            <a:endParaRPr lang="en-US" sz="900"/>
          </a:p>
          <a:p>
            <a:r>
              <a:rPr lang="en-US" sz="900"/>
              <a:t>$AIC</a:t>
            </a:r>
          </a:p>
          <a:p>
            <a:r>
              <a:rPr lang="en-US" sz="900"/>
              <a:t>    AIC   AICc  K    n</a:t>
            </a:r>
          </a:p>
          <a:p>
            <a:r>
              <a:rPr lang="en-US" sz="900"/>
              <a:t>1 63.69 63.979 27 5263</a:t>
            </a:r>
          </a:p>
          <a:p>
            <a:endParaRPr lang="en-US" sz="900"/>
          </a:p>
          <a:p>
            <a:r>
              <a:rPr lang="en-US" sz="900"/>
              <a:t>&gt; sem.coefs(M2,AV2)</a:t>
            </a:r>
          </a:p>
          <a:p>
            <a:r>
              <a:rPr lang="en-US" sz="900"/>
              <a:t>       response               predictor     estimate    std.error p.value    </a:t>
            </a:r>
          </a:p>
          <a:p>
            <a:r>
              <a:rPr lang="en-US" sz="900"/>
              <a:t>1  log_OringTOT                Av_depth -2.104019123 0.1553658557  0.0000 ***</a:t>
            </a:r>
          </a:p>
          <a:p>
            <a:r>
              <a:rPr lang="en-US" sz="900"/>
              <a:t>2  log_OringTOT            Wetted_width -0.071268825 0.0077064390  0.0000 ***</a:t>
            </a:r>
          </a:p>
          <a:p>
            <a:r>
              <a:rPr lang="en-US" sz="900"/>
              <a:t>3  log_OringTOT             Julian_date -0.004188240 0.0006583019  0.0000 ***</a:t>
            </a:r>
          </a:p>
          <a:p>
            <a:r>
              <a:rPr lang="en-US" sz="900"/>
              <a:t>4  log_OringTOT                    SUB1  0.101571172 0.0199066129  0.0000 ***</a:t>
            </a:r>
          </a:p>
          <a:p>
            <a:r>
              <a:rPr lang="en-US" sz="900"/>
              <a:t>5  log_OringTOT                    Lake -0.040256787 0.0082705694  0.0000 ***</a:t>
            </a:r>
          </a:p>
          <a:p>
            <a:r>
              <a:rPr lang="en-US" sz="900"/>
              <a:t>6  log_OringTOT         Distance_to_sea -0.003216887 0.0007022876  0.0000 ***</a:t>
            </a:r>
          </a:p>
          <a:p>
            <a:r>
              <a:rPr lang="en-US" sz="900"/>
              <a:t>7  log_OringTOT                   GEdda -0.075370583 0.0169252705  0.0000 ***</a:t>
            </a:r>
          </a:p>
          <a:p>
            <a:r>
              <a:rPr lang="en-US" sz="900"/>
              <a:t>8  log_OringTOT Average_air_temperature  0.096423355 0.0219233320  0.0000 ***</a:t>
            </a:r>
          </a:p>
          <a:p>
            <a:r>
              <a:rPr lang="en-US" sz="900"/>
              <a:t>9  log_OringTOT                 log_LWD  0.085588780 0.0195752458  0.0000 ***</a:t>
            </a:r>
          </a:p>
          <a:p>
            <a:r>
              <a:rPr lang="en-US" sz="900"/>
              <a:t>10 log_OringTOT           Slope_percent  0.053750129 0.0203756264  0.0084  **</a:t>
            </a:r>
          </a:p>
          <a:p>
            <a:r>
              <a:rPr lang="en-US" sz="900"/>
              <a:t>11      log_LWD            Wetted_width -0.051306457 0.0045786817  0.0000 ***</a:t>
            </a:r>
          </a:p>
          <a:p>
            <a:r>
              <a:rPr lang="en-US" sz="900"/>
              <a:t>12      log_LWD Average_air_temperature -0.086397067 0.0109774258  0.0000 ***</a:t>
            </a:r>
          </a:p>
          <a:p>
            <a:r>
              <a:rPr lang="en-US" sz="900"/>
              <a:t>13      log_LWD                    Year  0.014690672 0.0024931123  0.0000 ***</a:t>
            </a:r>
          </a:p>
          <a:p>
            <a:r>
              <a:rPr lang="en-US" sz="900"/>
              <a:t>14      log_LWD         Distance_to_sea -0.002011219 0.0003625159  0.0000 ***</a:t>
            </a:r>
          </a:p>
          <a:p>
            <a:r>
              <a:rPr lang="en-US" sz="900"/>
              <a:t>15      log_LWD           Slope_percent  0.060812149 0.0115345003  0.0000 ***</a:t>
            </a:r>
          </a:p>
          <a:p>
            <a:r>
              <a:rPr lang="en-US" sz="900"/>
              <a:t>16      log_LWD                Av_depth -0.485894969 0.1048185319  0.0000 ***</a:t>
            </a:r>
          </a:p>
          <a:p>
            <a:r>
              <a:rPr lang="en-US" sz="900"/>
              <a:t>17      log_LWD             Julian_date -0.001054309 0.0004429863  0.0174   *</a:t>
            </a:r>
          </a:p>
          <a:p>
            <a:r>
              <a:rPr lang="en-US" sz="900"/>
              <a:t>&gt; sem.model.fits(M2)</a:t>
            </a:r>
          </a:p>
          <a:p>
            <a:r>
              <a:rPr lang="en-US" sz="900"/>
              <a:t>  Class   Family     Link    n  Marginal Conditional</a:t>
            </a:r>
          </a:p>
          <a:p>
            <a:r>
              <a:rPr lang="en-US" sz="900"/>
              <a:t>1   lme gaussian identity 5263 0.1092847   0.8005838</a:t>
            </a:r>
          </a:p>
          <a:p>
            <a:r>
              <a:rPr lang="en-US" sz="900"/>
              <a:t>2   lme gaussian identity 5263 0.1139024   0.5128521</a:t>
            </a:r>
            <a:endParaRPr lang="en-US" sz="900" dirty="0"/>
          </a:p>
        </p:txBody>
      </p:sp>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966678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a:t>
            </a:r>
            <a:r>
              <a:rPr lang="sv-SE" dirty="0" smtClean="0"/>
              <a:t>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Tree>
    <p:extLst>
      <p:ext uri="{BB962C8B-B14F-4D97-AF65-F5344CB8AC3E}">
        <p14:creationId xmlns:p14="http://schemas.microsoft.com/office/powerpoint/2010/main" val="19045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a:t>
            </a:r>
            <a:r>
              <a:rPr lang="sv-SE" dirty="0" smtClean="0"/>
              <a:t>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47642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a:t>
            </a:r>
            <a:r>
              <a:rPr lang="sv-SE" dirty="0" smtClean="0"/>
              <a:t>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solidFill>
                  <a:srgbClr val="FF0000"/>
                </a:solidFill>
              </a:rPr>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3367</TotalTime>
  <Words>8431</Words>
  <Application>Microsoft Office PowerPoint</Application>
  <PresentationFormat>Widescreen</PresentationFormat>
  <Paragraphs>1069</Paragraphs>
  <Slides>38</Slides>
  <Notes>17</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274</cp:revision>
  <dcterms:created xsi:type="dcterms:W3CDTF">2016-11-24T11:10:22Z</dcterms:created>
  <dcterms:modified xsi:type="dcterms:W3CDTF">2017-03-01T14:55:02Z</dcterms:modified>
</cp:coreProperties>
</file>