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334" r:id="rId18"/>
    <p:sldId id="313" r:id="rId19"/>
    <p:sldId id="335" r:id="rId20"/>
    <p:sldId id="339" r:id="rId21"/>
    <p:sldId id="312" r:id="rId22"/>
    <p:sldId id="337" r:id="rId23"/>
    <p:sldId id="332" r:id="rId24"/>
    <p:sldId id="333" r:id="rId25"/>
    <p:sldId id="317" r:id="rId26"/>
    <p:sldId id="340" r:id="rId27"/>
    <p:sldId id="321" r:id="rId28"/>
    <p:sldId id="320" r:id="rId29"/>
    <p:sldId id="329" r:id="rId30"/>
    <p:sldId id="336" r:id="rId31"/>
    <p:sldId id="341" r:id="rId32"/>
    <p:sldId id="314" r:id="rId33"/>
    <p:sldId id="301" r:id="rId34"/>
    <p:sldId id="309" r:id="rId35"/>
    <p:sldId id="302" r:id="rId36"/>
    <p:sldId id="319" r:id="rId37"/>
    <p:sldId id="325" r:id="rId38"/>
    <p:sldId id="326" r:id="rId39"/>
    <p:sldId id="327" r:id="rId40"/>
    <p:sldId id="322" r:id="rId41"/>
    <p:sldId id="323" r:id="rId42"/>
    <p:sldId id="303" r:id="rId43"/>
    <p:sldId id="304" r:id="rId44"/>
    <p:sldId id="305" r:id="rId45"/>
    <p:sldId id="306" r:id="rId46"/>
    <p:sldId id="307" r:id="rId47"/>
    <p:sldId id="308" r:id="rId48"/>
    <p:sldId id="297" r:id="rId49"/>
    <p:sldId id="298" r:id="rId50"/>
    <p:sldId id="290" r:id="rId51"/>
    <p:sldId id="291" r:id="rId52"/>
    <p:sldId id="280" r:id="rId53"/>
    <p:sldId id="278" r:id="rId54"/>
    <p:sldId id="279" r:id="rId55"/>
    <p:sldId id="288" r:id="rId56"/>
    <p:sldId id="284" r:id="rId57"/>
    <p:sldId id="283" r:id="rId58"/>
    <p:sldId id="26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structure" id="{C89B8A26-71FB-42C9-BAD6-3949D2EFEC04}">
          <p14:sldIdLst>
            <p14:sldId id="257"/>
            <p14:sldId id="259"/>
            <p14:sldId id="260"/>
            <p14:sldId id="261"/>
            <p14:sldId id="264"/>
            <p14:sldId id="270"/>
            <p14:sldId id="271"/>
            <p14:sldId id="267"/>
            <p14:sldId id="269"/>
            <p14:sldId id="272"/>
          </p14:sldIdLst>
        </p14:section>
        <p14:section name="Collinearity" id="{ADAEA432-774E-44DA-AC0B-57D8B948FBD0}">
          <p14:sldIdLst>
            <p14:sldId id="273"/>
            <p14:sldId id="282"/>
            <p14:sldId id="274"/>
          </p14:sldIdLst>
        </p14:section>
        <p14:section name="Hypotheses" id="{E3ECA0FE-D6D3-452C-8C93-CF2E7176BFB3}">
          <p14:sldIdLst>
            <p14:sldId id="275"/>
            <p14:sldId id="276"/>
          </p14:sldIdLst>
        </p14:section>
        <p14:section name="Fish spp as exogenous" id="{5B39D0F4-3087-45EB-B37F-23A8E6FCAB71}">
          <p14:sldIdLst>
            <p14:sldId id="285"/>
            <p14:sldId id="334"/>
            <p14:sldId id="313"/>
            <p14:sldId id="335"/>
            <p14:sldId id="339"/>
            <p14:sldId id="312"/>
            <p14:sldId id="337"/>
            <p14:sldId id="332"/>
            <p14:sldId id="333"/>
            <p14:sldId id="317"/>
            <p14:sldId id="340"/>
            <p14:sldId id="321"/>
            <p14:sldId id="320"/>
            <p14:sldId id="329"/>
            <p14:sldId id="336"/>
            <p14:sldId id="341"/>
          </p14:sldIdLst>
        </p14:section>
        <p14:section name="Fish spp as endogenous" id="{2A1FF198-2A6B-42BF-BDDE-CA1BB74F1F13}">
          <p14:sldIdLst>
            <p14:sldId id="314"/>
            <p14:sldId id="301"/>
            <p14:sldId id="309"/>
            <p14:sldId id="302"/>
          </p14:sldIdLst>
        </p14:section>
        <p14:section name="Older" id="{0C5B5777-CA2B-4E10-AEC8-D37B5B562E5C}">
          <p14:sldIdLst>
            <p14:sldId id="319"/>
            <p14:sldId id="325"/>
            <p14:sldId id="326"/>
            <p14:sldId id="327"/>
            <p14:sldId id="322"/>
            <p14:sldId id="323"/>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4F9"/>
    <a:srgbClr val="FFCC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099" autoAdjust="0"/>
  </p:normalViewPr>
  <p:slideViewPr>
    <p:cSldViewPr snapToGrid="0">
      <p:cViewPr>
        <p:scale>
          <a:sx n="90" d="100"/>
          <a:sy n="90" d="100"/>
        </p:scale>
        <p:origin x="618"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4/10/2017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20</a:t>
            </a:fld>
            <a:endParaRPr lang="en-US"/>
          </a:p>
        </p:txBody>
      </p:sp>
    </p:spTree>
    <p:extLst>
      <p:ext uri="{BB962C8B-B14F-4D97-AF65-F5344CB8AC3E}">
        <p14:creationId xmlns:p14="http://schemas.microsoft.com/office/powerpoint/2010/main" val="271289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23</a:t>
            </a:fld>
            <a:endParaRPr lang="en-US"/>
          </a:p>
        </p:txBody>
      </p:sp>
    </p:spTree>
    <p:extLst>
      <p:ext uri="{BB962C8B-B14F-4D97-AF65-F5344CB8AC3E}">
        <p14:creationId xmlns:p14="http://schemas.microsoft.com/office/powerpoint/2010/main" val="118648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a:t>
            </a: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25</a:t>
            </a:fld>
            <a:endParaRPr lang="en-US"/>
          </a:p>
        </p:txBody>
      </p:sp>
    </p:spTree>
    <p:extLst>
      <p:ext uri="{BB962C8B-B14F-4D97-AF65-F5344CB8AC3E}">
        <p14:creationId xmlns:p14="http://schemas.microsoft.com/office/powerpoint/2010/main" val="204525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26</a:t>
            </a:fld>
            <a:endParaRPr lang="en-US"/>
          </a:p>
        </p:txBody>
      </p:sp>
    </p:spTree>
    <p:extLst>
      <p:ext uri="{BB962C8B-B14F-4D97-AF65-F5344CB8AC3E}">
        <p14:creationId xmlns:p14="http://schemas.microsoft.com/office/powerpoint/2010/main" val="498786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27</a:t>
            </a:fld>
            <a:endParaRPr lang="en-US"/>
          </a:p>
        </p:txBody>
      </p:sp>
    </p:spTree>
    <p:extLst>
      <p:ext uri="{BB962C8B-B14F-4D97-AF65-F5344CB8AC3E}">
        <p14:creationId xmlns:p14="http://schemas.microsoft.com/office/powerpoint/2010/main" val="1784434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No interaction temp*Gedda</a:t>
            </a:r>
          </a:p>
          <a:p>
            <a:r>
              <a:rPr lang="sv-SE" dirty="0" smtClean="0"/>
              <a:t>Gedda not signif, and Lake shows</a:t>
            </a:r>
            <a:r>
              <a:rPr lang="sv-SE" baseline="0" dirty="0" smtClean="0"/>
              <a:t> instead a positive link which I therefore ignore – bottom up?</a:t>
            </a:r>
          </a:p>
          <a:p>
            <a:r>
              <a:rPr lang="sv-SE" baseline="0" dirty="0" smtClean="0"/>
              <a:t>No effect of trout on Cottus</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29</a:t>
            </a:fld>
            <a:endParaRPr lang="en-US"/>
          </a:p>
        </p:txBody>
      </p:sp>
    </p:spTree>
    <p:extLst>
      <p:ext uri="{BB962C8B-B14F-4D97-AF65-F5344CB8AC3E}">
        <p14:creationId xmlns:p14="http://schemas.microsoft.com/office/powerpoint/2010/main" val="424440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a:t>
            </a: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30</a:t>
            </a:fld>
            <a:endParaRPr lang="en-US"/>
          </a:p>
        </p:txBody>
      </p:sp>
    </p:spTree>
    <p:extLst>
      <p:ext uri="{BB962C8B-B14F-4D97-AF65-F5344CB8AC3E}">
        <p14:creationId xmlns:p14="http://schemas.microsoft.com/office/powerpoint/2010/main" val="2171286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31</a:t>
            </a:fld>
            <a:endParaRPr lang="en-US"/>
          </a:p>
        </p:txBody>
      </p:sp>
    </p:spTree>
    <p:extLst>
      <p:ext uri="{BB962C8B-B14F-4D97-AF65-F5344CB8AC3E}">
        <p14:creationId xmlns:p14="http://schemas.microsoft.com/office/powerpoint/2010/main" val="2894726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33</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Same output ca when Gädda</a:t>
            </a:r>
            <a:r>
              <a:rPr lang="sv-SE" baseline="0" dirty="0" smtClean="0"/>
              <a:t> and Lake are log tarsnformed</a:t>
            </a:r>
          </a:p>
          <a:p>
            <a:endParaRPr lang="sv-SE" baseline="0" dirty="0" smtClean="0"/>
          </a:p>
          <a:p>
            <a:r>
              <a:rPr lang="sv-SE" baseline="0" dirty="0" smtClean="0"/>
              <a:t>Adding slope as predictor for salmon and deleting interaction distance to sea*Julian date: </a:t>
            </a:r>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36</a:t>
            </a:fld>
            <a:endParaRPr lang="en-US"/>
          </a:p>
        </p:txBody>
      </p:sp>
    </p:spTree>
    <p:extLst>
      <p:ext uri="{BB962C8B-B14F-4D97-AF65-F5344CB8AC3E}">
        <p14:creationId xmlns:p14="http://schemas.microsoft.com/office/powerpoint/2010/main" val="159633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37</a:t>
            </a:fld>
            <a:endParaRPr lang="en-US"/>
          </a:p>
        </p:txBody>
      </p:sp>
    </p:spTree>
    <p:extLst>
      <p:ext uri="{BB962C8B-B14F-4D97-AF65-F5344CB8AC3E}">
        <p14:creationId xmlns:p14="http://schemas.microsoft.com/office/powerpoint/2010/main" val="2717507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39</a:t>
            </a:fld>
            <a:endParaRPr lang="en-US"/>
          </a:p>
        </p:txBody>
      </p:sp>
    </p:spTree>
    <p:extLst>
      <p:ext uri="{BB962C8B-B14F-4D97-AF65-F5344CB8AC3E}">
        <p14:creationId xmlns:p14="http://schemas.microsoft.com/office/powerpoint/2010/main" val="2189506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40</a:t>
            </a:fld>
            <a:endParaRPr lang="en-US"/>
          </a:p>
        </p:txBody>
      </p:sp>
    </p:spTree>
    <p:extLst>
      <p:ext uri="{BB962C8B-B14F-4D97-AF65-F5344CB8AC3E}">
        <p14:creationId xmlns:p14="http://schemas.microsoft.com/office/powerpoint/2010/main" val="3166603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43</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44</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48</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50</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52</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53</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57</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58</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18</a:t>
            </a:fld>
            <a:endParaRPr lang="en-US"/>
          </a:p>
        </p:txBody>
      </p:sp>
    </p:spTree>
    <p:extLst>
      <p:ext uri="{BB962C8B-B14F-4D97-AF65-F5344CB8AC3E}">
        <p14:creationId xmlns:p14="http://schemas.microsoft.com/office/powerpoint/2010/main" val="144039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Thickness of arrow is proportional at coefficient standardized on ranges.</a:t>
            </a:r>
            <a:r>
              <a:rPr lang="sv-SE" b="0" i="0" baseline="0" dirty="0" smtClean="0">
                <a:solidFill>
                  <a:srgbClr val="FF0000"/>
                </a:solidFill>
              </a:rPr>
              <a:t> </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Forest coverage: higher stad dev is found at river levels (70) compared than catchment (53) or country level (40). Also for forest age</a:t>
            </a:r>
          </a:p>
        </p:txBody>
      </p:sp>
      <p:sp>
        <p:nvSpPr>
          <p:cNvPr id="4" name="Slide Number Placeholder 3"/>
          <p:cNvSpPr>
            <a:spLocks noGrp="1"/>
          </p:cNvSpPr>
          <p:nvPr>
            <p:ph type="sldNum" sz="quarter" idx="10"/>
          </p:nvPr>
        </p:nvSpPr>
        <p:spPr/>
        <p:txBody>
          <a:bodyPr/>
          <a:lstStyle/>
          <a:p>
            <a:fld id="{6AA51494-B860-491D-BDAB-7AAC977A0DD8}" type="slidenum">
              <a:rPr lang="en-US" smtClean="0"/>
              <a:t>19</a:t>
            </a:fld>
            <a:endParaRPr lang="en-US"/>
          </a:p>
        </p:txBody>
      </p:sp>
    </p:spTree>
    <p:extLst>
      <p:ext uri="{BB962C8B-B14F-4D97-AF65-F5344CB8AC3E}">
        <p14:creationId xmlns:p14="http://schemas.microsoft.com/office/powerpoint/2010/main" val="168362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4/10/2017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0" y="513015"/>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 I think we do actually</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(under prerssure from other spp)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Point Star 2"/>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 name="5-Point Star 3"/>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 name="5-Point Star 4"/>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TextBox 5"/>
          <p:cNvSpPr txBox="1"/>
          <p:nvPr/>
        </p:nvSpPr>
        <p:spPr>
          <a:xfrm>
            <a:off x="41732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7" name="TextBox 6"/>
          <p:cNvSpPr txBox="1"/>
          <p:nvPr/>
        </p:nvSpPr>
        <p:spPr>
          <a:xfrm>
            <a:off x="199809" y="382800"/>
            <a:ext cx="5648325" cy="6494085"/>
          </a:xfrm>
          <a:prstGeom prst="rect">
            <a:avLst/>
          </a:prstGeom>
          <a:noFill/>
        </p:spPr>
        <p:txBody>
          <a:bodyPr wrap="square" rtlCol="0">
            <a:spAutoFit/>
          </a:bodyPr>
          <a:lstStyle/>
          <a:p>
            <a:r>
              <a:rPr lang="en-US" sz="800" dirty="0" smtClean="0"/>
              <a:t>M2 </a:t>
            </a:r>
            <a:r>
              <a:rPr lang="en-US" sz="800" dirty="0"/>
              <a:t>= list(</a:t>
            </a:r>
          </a:p>
          <a:p>
            <a:r>
              <a:rPr lang="en-US" sz="800" dirty="0"/>
              <a:t>  </a:t>
            </a:r>
            <a:r>
              <a:rPr lang="en-US" sz="800" dirty="0" err="1"/>
              <a:t>lme</a:t>
            </a:r>
            <a:r>
              <a:rPr lang="en-US" sz="800" dirty="0"/>
              <a:t>(log_OringTOT~Average_air_temperature+Wetted_width+Av_depth+log_LWD+SUB1+Julian_date+Slope_percent</a:t>
            </a:r>
          </a:p>
          <a:p>
            <a:r>
              <a:rPr lang="en-US" sz="800" dirty="0"/>
              <a:t>      +</a:t>
            </a:r>
            <a:r>
              <a:rPr lang="en-US" sz="800" dirty="0" err="1"/>
              <a:t>GEdda+Lake+Type_migration_continuous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(log_LWD~Average_air_temperature+Altitude+Av_depth+Wetted_width+Year+Slope_percent+Velocity+</a:t>
            </a:r>
          </a:p>
          <a:p>
            <a:r>
              <a:rPr lang="en-US" sz="800" dirty="0"/>
              <a:t>        </a:t>
            </a:r>
            <a:r>
              <a:rPr lang="en-US" sz="800" dirty="0" err="1"/>
              <a:t>Forest_age+Forest_coverage</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log_LWD</a:t>
            </a:r>
            <a:r>
              <a:rPr lang="en-US" sz="800" dirty="0"/>
              <a:t> ~ SUB1 + ...  -0.0127    0.0141 3814    -0.9028  0.3667</a:t>
            </a:r>
          </a:p>
          <a:p>
            <a:r>
              <a:rPr lang="en-US" sz="800" dirty="0"/>
              <a:t>2               </a:t>
            </a:r>
            <a:r>
              <a:rPr lang="en-US" sz="800" dirty="0" err="1"/>
              <a:t>log_LWD</a:t>
            </a:r>
            <a:r>
              <a:rPr lang="en-US" sz="800" dirty="0"/>
              <a:t> ~ </a:t>
            </a:r>
            <a:r>
              <a:rPr lang="en-US" sz="800" dirty="0" err="1"/>
              <a:t>Julian_date</a:t>
            </a:r>
            <a:r>
              <a:rPr lang="en-US" sz="800" dirty="0"/>
              <a:t> + ...  -0.0007    0.0005 3814    -1.5150  0.1299</a:t>
            </a:r>
          </a:p>
          <a:p>
            <a:r>
              <a:rPr lang="en-US" sz="800" dirty="0"/>
              <a:t>3                     </a:t>
            </a:r>
            <a:r>
              <a:rPr lang="en-US" sz="800" dirty="0" err="1"/>
              <a:t>log_LWD</a:t>
            </a:r>
            <a:r>
              <a:rPr lang="en-US" sz="800" dirty="0"/>
              <a:t> ~ </a:t>
            </a:r>
            <a:r>
              <a:rPr lang="en-US" sz="800" dirty="0" err="1"/>
              <a:t>GEdda</a:t>
            </a:r>
            <a:r>
              <a:rPr lang="en-US" sz="800" dirty="0"/>
              <a:t> + ...  -0.0153    0.0118 3814    -1.3001  0.1937</a:t>
            </a:r>
          </a:p>
          <a:p>
            <a:r>
              <a:rPr lang="en-US" sz="800" dirty="0"/>
              <a:t>4                      </a:t>
            </a:r>
            <a:r>
              <a:rPr lang="en-US" sz="800" dirty="0" err="1"/>
              <a:t>log_LWD</a:t>
            </a:r>
            <a:r>
              <a:rPr lang="en-US" sz="800" dirty="0"/>
              <a:t> ~ Lake + ...  -0.0067    0.0062 3814    -1.0861  0.2775</a:t>
            </a:r>
          </a:p>
          <a:p>
            <a:r>
              <a:rPr lang="en-US" sz="800" dirty="0"/>
              <a:t>5 </a:t>
            </a:r>
            <a:r>
              <a:rPr lang="en-US" sz="800" dirty="0" err="1"/>
              <a:t>log_LWD</a:t>
            </a:r>
            <a:r>
              <a:rPr lang="en-US" sz="800" dirty="0"/>
              <a:t> ~ </a:t>
            </a:r>
            <a:r>
              <a:rPr lang="en-US" sz="800" dirty="0" err="1"/>
              <a:t>Type_migration_continuous</a:t>
            </a:r>
            <a:r>
              <a:rPr lang="en-US" sz="800" dirty="0"/>
              <a:t> + ...   0.0423    0.0437 3814     0.9686  0.3328</a:t>
            </a:r>
          </a:p>
          <a:p>
            <a:r>
              <a:rPr lang="en-US" sz="800" dirty="0"/>
              <a:t>6             </a:t>
            </a:r>
            <a:r>
              <a:rPr lang="en-US" sz="800" dirty="0" err="1"/>
              <a:t>log_OringTOT</a:t>
            </a:r>
            <a:r>
              <a:rPr lang="en-US" sz="800" dirty="0"/>
              <a:t> ~ Altitude + ...   0.0004    0.0006 3813     0.5690  0.5694</a:t>
            </a:r>
          </a:p>
          <a:p>
            <a:r>
              <a:rPr lang="en-US" sz="800" dirty="0"/>
              <a:t>7                 </a:t>
            </a:r>
            <a:r>
              <a:rPr lang="en-US" sz="800" dirty="0" err="1"/>
              <a:t>log_OringTOT</a:t>
            </a:r>
            <a:r>
              <a:rPr lang="en-US" sz="800" dirty="0"/>
              <a:t> ~ Year + ...   0.0016    0.0029 3813     0.5705  0.5684</a:t>
            </a:r>
          </a:p>
          <a:p>
            <a:r>
              <a:rPr lang="en-US" sz="800" dirty="0"/>
              <a:t>8             </a:t>
            </a:r>
            <a:r>
              <a:rPr lang="en-US" sz="800" dirty="0" err="1"/>
              <a:t>log_OringTOT</a:t>
            </a:r>
            <a:r>
              <a:rPr lang="en-US" sz="800" dirty="0"/>
              <a:t> ~ Velocity + ...   0.0220    0.0312 3813     0.7065  0.4799</a:t>
            </a:r>
          </a:p>
          <a:p>
            <a:r>
              <a:rPr lang="en-US" sz="800" dirty="0"/>
              <a:t>9      </a:t>
            </a:r>
            <a:r>
              <a:rPr lang="en-US" sz="800" dirty="0" err="1"/>
              <a:t>log_OringTOT</a:t>
            </a:r>
            <a:r>
              <a:rPr lang="en-US" sz="800" dirty="0"/>
              <a:t> ~ </a:t>
            </a:r>
            <a:r>
              <a:rPr lang="en-US" sz="800" dirty="0" err="1"/>
              <a:t>Forest_coverage</a:t>
            </a:r>
            <a:r>
              <a:rPr lang="en-US" sz="800" dirty="0"/>
              <a:t> + ...  -0.0013    0.0009 3813    -1.3980  0.1622</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1     21.5 18   0.255</a:t>
            </a:r>
          </a:p>
          <a:p>
            <a:endParaRPr lang="en-US" sz="800" dirty="0"/>
          </a:p>
          <a:p>
            <a:r>
              <a:rPr lang="en-US" sz="800" dirty="0"/>
              <a:t>$AIC</a:t>
            </a:r>
          </a:p>
          <a:p>
            <a:r>
              <a:rPr lang="en-US" sz="800" dirty="0"/>
              <a:t>   AIC   </a:t>
            </a:r>
            <a:r>
              <a:rPr lang="en-US" sz="800" dirty="0" err="1"/>
              <a:t>AICc</a:t>
            </a:r>
            <a:r>
              <a:rPr lang="en-US" sz="800" dirty="0"/>
              <a:t>  K    n</a:t>
            </a:r>
          </a:p>
          <a:p>
            <a:r>
              <a:rPr lang="en-US" sz="800" dirty="0"/>
              <a:t>1 79.5 79.858 29 4884</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10 </a:t>
            </a:r>
            <a:r>
              <a:rPr lang="en-US" sz="800" dirty="0" err="1"/>
              <a:t>log_OringTOT</a:t>
            </a:r>
            <a:r>
              <a:rPr lang="en-US" sz="800" dirty="0"/>
              <a:t> </a:t>
            </a:r>
            <a:r>
              <a:rPr lang="en-US" sz="800" dirty="0" err="1"/>
              <a:t>Type_migration_continuous</a:t>
            </a:r>
            <a:r>
              <a:rPr lang="en-US" sz="800" dirty="0"/>
              <a:t>  0.896428593 0.0642713799  0.0000</a:t>
            </a:r>
          </a:p>
          <a:p>
            <a:r>
              <a:rPr lang="en-US" sz="800" dirty="0"/>
              <a:t>3  </a:t>
            </a:r>
            <a:r>
              <a:rPr lang="en-US" sz="800" dirty="0" err="1"/>
              <a:t>log_OringTOT</a:t>
            </a:r>
            <a:r>
              <a:rPr lang="en-US" sz="800" dirty="0"/>
              <a:t>                  </a:t>
            </a:r>
            <a:r>
              <a:rPr lang="en-US" sz="800" dirty="0" err="1"/>
              <a:t>Av_depth</a:t>
            </a:r>
            <a:r>
              <a:rPr lang="en-US" sz="800" dirty="0"/>
              <a:t> -2.026861974 0.1599890145  0.0000</a:t>
            </a:r>
          </a:p>
          <a:p>
            <a:r>
              <a:rPr lang="en-US" sz="800" dirty="0"/>
              <a:t>2  </a:t>
            </a:r>
            <a:r>
              <a:rPr lang="en-US" sz="800" dirty="0" err="1"/>
              <a:t>log_OringTOT</a:t>
            </a:r>
            <a:r>
              <a:rPr lang="en-US" sz="800" dirty="0"/>
              <a:t>              </a:t>
            </a:r>
            <a:r>
              <a:rPr lang="en-US" sz="800" dirty="0" err="1"/>
              <a:t>Wetted_width</a:t>
            </a:r>
            <a:r>
              <a:rPr lang="en-US" sz="800" dirty="0"/>
              <a:t> -0.088022627 0.0078294865  0.0000</a:t>
            </a:r>
          </a:p>
          <a:p>
            <a:r>
              <a:rPr lang="en-US" sz="800" dirty="0"/>
              <a:t>6  </a:t>
            </a:r>
            <a:r>
              <a:rPr lang="en-US" sz="800" dirty="0" err="1"/>
              <a:t>log_OringTOT</a:t>
            </a:r>
            <a:r>
              <a:rPr lang="en-US" sz="800" dirty="0"/>
              <a:t>               </a:t>
            </a:r>
            <a:r>
              <a:rPr lang="en-US" sz="800" dirty="0" err="1"/>
              <a:t>Julian_date</a:t>
            </a:r>
            <a:r>
              <a:rPr lang="en-US" sz="800" dirty="0"/>
              <a:t> -0.004508861 0.0006699097  0.0000</a:t>
            </a:r>
          </a:p>
          <a:p>
            <a:r>
              <a:rPr lang="en-US" sz="800" dirty="0"/>
              <a:t>1  </a:t>
            </a:r>
            <a:r>
              <a:rPr lang="en-US" sz="800" dirty="0" err="1"/>
              <a:t>log_OringTOT</a:t>
            </a:r>
            <a:r>
              <a:rPr lang="en-US" sz="800" dirty="0"/>
              <a:t>   </a:t>
            </a:r>
            <a:r>
              <a:rPr lang="en-US" sz="800" dirty="0" err="1"/>
              <a:t>Average_air_temperature</a:t>
            </a:r>
            <a:r>
              <a:rPr lang="en-US" sz="800" dirty="0"/>
              <a:t>  0.125148238 0.0192294763  0.0000</a:t>
            </a:r>
          </a:p>
          <a:p>
            <a:r>
              <a:rPr lang="en-US" sz="800" dirty="0"/>
              <a:t>9  </a:t>
            </a:r>
            <a:r>
              <a:rPr lang="en-US" sz="800" dirty="0" err="1"/>
              <a:t>log_OringTOT</a:t>
            </a:r>
            <a:r>
              <a:rPr lang="en-US" sz="800" dirty="0"/>
              <a:t>                      Lake -0.047614244 0.0093322840  0.0000</a:t>
            </a:r>
          </a:p>
          <a:p>
            <a:r>
              <a:rPr lang="en-US" sz="800" dirty="0"/>
              <a:t>4  </a:t>
            </a:r>
            <a:r>
              <a:rPr lang="en-US" sz="800" dirty="0" err="1"/>
              <a:t>log_OringTOT</a:t>
            </a:r>
            <a:r>
              <a:rPr lang="en-US" sz="800" dirty="0"/>
              <a:t>                   </a:t>
            </a:r>
            <a:r>
              <a:rPr lang="en-US" sz="800" dirty="0" err="1"/>
              <a:t>log_LWD</a:t>
            </a:r>
            <a:r>
              <a:rPr lang="en-US" sz="800" dirty="0"/>
              <a:t>  0.100953401 0.0200245787  0.0000</a:t>
            </a:r>
          </a:p>
          <a:p>
            <a:r>
              <a:rPr lang="en-US" sz="800" dirty="0"/>
              <a:t>8  </a:t>
            </a:r>
            <a:r>
              <a:rPr lang="en-US" sz="800" dirty="0" err="1"/>
              <a:t>log_OringTOT</a:t>
            </a:r>
            <a:r>
              <a:rPr lang="en-US" sz="800" dirty="0"/>
              <a:t>                     </a:t>
            </a:r>
            <a:r>
              <a:rPr lang="en-US" sz="800" dirty="0" err="1"/>
              <a:t>GEdda</a:t>
            </a:r>
            <a:r>
              <a:rPr lang="en-US" sz="800" dirty="0"/>
              <a:t> -0.080304759 0.0178342565  0.0000</a:t>
            </a:r>
          </a:p>
          <a:p>
            <a:r>
              <a:rPr lang="en-US" sz="800" dirty="0"/>
              <a:t>5  </a:t>
            </a:r>
            <a:r>
              <a:rPr lang="en-US" sz="800" dirty="0" err="1"/>
              <a:t>log_OringTOT</a:t>
            </a:r>
            <a:r>
              <a:rPr lang="en-US" sz="800" dirty="0"/>
              <a:t>                      SUB1  0.086003745 0.0205861921  0.0000</a:t>
            </a:r>
          </a:p>
          <a:p>
            <a:r>
              <a:rPr lang="en-US" sz="800" dirty="0"/>
              <a:t>7  </a:t>
            </a:r>
            <a:r>
              <a:rPr lang="en-US" sz="800" dirty="0" err="1"/>
              <a:t>log_OringTOT</a:t>
            </a:r>
            <a:r>
              <a:rPr lang="en-US" sz="800" dirty="0"/>
              <a:t>             </a:t>
            </a:r>
            <a:r>
              <a:rPr lang="en-US" sz="800" dirty="0" err="1"/>
              <a:t>Slope_percent</a:t>
            </a:r>
            <a:r>
              <a:rPr lang="en-US" sz="800" dirty="0"/>
              <a:t>  0.052121735 0.0201894636  0.0099</a:t>
            </a:r>
          </a:p>
          <a:p>
            <a:r>
              <a:rPr lang="en-US" sz="800" dirty="0"/>
              <a:t>14      </a:t>
            </a:r>
            <a:r>
              <a:rPr lang="en-US" sz="800" dirty="0" err="1"/>
              <a:t>log_LWD</a:t>
            </a:r>
            <a:r>
              <a:rPr lang="en-US" sz="800" dirty="0"/>
              <a:t>              </a:t>
            </a:r>
            <a:r>
              <a:rPr lang="en-US" sz="800" dirty="0" err="1"/>
              <a:t>Wetted_width</a:t>
            </a:r>
            <a:r>
              <a:rPr lang="en-US" sz="800" dirty="0"/>
              <a:t> -0.056823587 0.0048064616  0.0000</a:t>
            </a:r>
          </a:p>
          <a:p>
            <a:r>
              <a:rPr lang="en-US" sz="800" dirty="0"/>
              <a:t>19      </a:t>
            </a:r>
            <a:r>
              <a:rPr lang="en-US" sz="800" dirty="0" err="1"/>
              <a:t>log_LWD</a:t>
            </a:r>
            <a:r>
              <a:rPr lang="en-US" sz="800" dirty="0"/>
              <a:t>           </a:t>
            </a:r>
            <a:r>
              <a:rPr lang="en-US" sz="800" dirty="0" err="1"/>
              <a:t>Forest_coverage</a:t>
            </a:r>
            <a:r>
              <a:rPr lang="en-US" sz="800" dirty="0"/>
              <a:t>  0.004068585 0.0005396665  0.0000</a:t>
            </a:r>
          </a:p>
          <a:p>
            <a:r>
              <a:rPr lang="en-US" sz="800" dirty="0"/>
              <a:t>15      </a:t>
            </a:r>
            <a:r>
              <a:rPr lang="en-US" sz="800" dirty="0" err="1"/>
              <a:t>log_LWD</a:t>
            </a:r>
            <a:r>
              <a:rPr lang="en-US" sz="800" dirty="0"/>
              <a:t>                      Year  0.017982156 0.0025907419  0.0000</a:t>
            </a:r>
          </a:p>
          <a:p>
            <a:r>
              <a:rPr lang="en-US" sz="800" dirty="0"/>
              <a:t>11      </a:t>
            </a:r>
            <a:r>
              <a:rPr lang="en-US" sz="800" dirty="0" err="1"/>
              <a:t>log_LWD</a:t>
            </a:r>
            <a:r>
              <a:rPr lang="en-US" sz="800" dirty="0"/>
              <a:t>   </a:t>
            </a:r>
            <a:r>
              <a:rPr lang="en-US" sz="800" dirty="0" err="1"/>
              <a:t>Average_air_temperature</a:t>
            </a:r>
            <a:r>
              <a:rPr lang="en-US" sz="800" dirty="0"/>
              <a:t> -0.073839936 0.0130920096  0.0000</a:t>
            </a:r>
          </a:p>
          <a:p>
            <a:r>
              <a:rPr lang="en-US" sz="800" dirty="0"/>
              <a:t>12      </a:t>
            </a:r>
            <a:r>
              <a:rPr lang="en-US" sz="800" dirty="0" err="1"/>
              <a:t>log_LWD</a:t>
            </a:r>
            <a:r>
              <a:rPr lang="en-US" sz="800" dirty="0"/>
              <a:t>                  Altitude -0.001862545 0.0003511007  0.0000</a:t>
            </a:r>
          </a:p>
          <a:p>
            <a:r>
              <a:rPr lang="en-US" sz="800" dirty="0"/>
              <a:t>16      </a:t>
            </a:r>
            <a:r>
              <a:rPr lang="en-US" sz="800" dirty="0" err="1"/>
              <a:t>log_LWD</a:t>
            </a:r>
            <a:r>
              <a:rPr lang="en-US" sz="800" dirty="0"/>
              <a:t>             </a:t>
            </a:r>
            <a:r>
              <a:rPr lang="en-US" sz="800" dirty="0" err="1"/>
              <a:t>Slope_percent</a:t>
            </a:r>
            <a:r>
              <a:rPr lang="en-US" sz="800" dirty="0"/>
              <a:t>  0.058609874 0.0120912240  0.0000</a:t>
            </a:r>
          </a:p>
          <a:p>
            <a:r>
              <a:rPr lang="en-US" sz="800" dirty="0"/>
              <a:t>13      </a:t>
            </a:r>
            <a:r>
              <a:rPr lang="en-US" sz="800" dirty="0" err="1"/>
              <a:t>log_LWD</a:t>
            </a:r>
            <a:r>
              <a:rPr lang="en-US" sz="800" dirty="0"/>
              <a:t>                  </a:t>
            </a:r>
            <a:r>
              <a:rPr lang="en-US" sz="800" dirty="0" err="1"/>
              <a:t>Av_depth</a:t>
            </a:r>
            <a:r>
              <a:rPr lang="en-US" sz="800" dirty="0"/>
              <a:t> -0.520982187 0.1101943246  0.0000</a:t>
            </a:r>
          </a:p>
          <a:p>
            <a:r>
              <a:rPr lang="en-US" sz="800" dirty="0"/>
              <a:t>18      </a:t>
            </a:r>
            <a:r>
              <a:rPr lang="en-US" sz="800" dirty="0" err="1"/>
              <a:t>log_LWD</a:t>
            </a:r>
            <a:r>
              <a:rPr lang="en-US" sz="800" dirty="0"/>
              <a:t>                </a:t>
            </a:r>
            <a:r>
              <a:rPr lang="en-US" sz="800" dirty="0" err="1"/>
              <a:t>Forest_age</a:t>
            </a:r>
            <a:r>
              <a:rPr lang="en-US" sz="800" dirty="0"/>
              <a:t> -0.004820781 0.0012126041  0.0001</a:t>
            </a:r>
          </a:p>
          <a:p>
            <a:r>
              <a:rPr lang="en-US" sz="800" dirty="0"/>
              <a:t>17      </a:t>
            </a:r>
            <a:r>
              <a:rPr lang="en-US" sz="800" dirty="0" err="1"/>
              <a:t>log_LWD</a:t>
            </a:r>
            <a:r>
              <a:rPr lang="en-US" sz="800" dirty="0"/>
              <a:t>                  Velocity  0.077595381 0.0211290541  0.0002</a:t>
            </a:r>
          </a:p>
          <a:p>
            <a:r>
              <a:rPr lang="en-US" sz="800" dirty="0"/>
              <a:t>&gt; </a:t>
            </a:r>
            <a:r>
              <a:rPr lang="en-US" sz="800" dirty="0" err="1"/>
              <a:t>sem.model.fits</a:t>
            </a:r>
            <a:r>
              <a:rPr lang="en-US" sz="800" dirty="0"/>
              <a:t>(M2)</a:t>
            </a:r>
          </a:p>
          <a:p>
            <a:r>
              <a:rPr lang="en-US" sz="800"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4884 0.2019308   0.7854772</a:t>
            </a:r>
          </a:p>
          <a:p>
            <a:r>
              <a:rPr lang="en-US" sz="800" b="1" dirty="0"/>
              <a:t>2   </a:t>
            </a:r>
            <a:r>
              <a:rPr lang="en-US" sz="800" b="1" dirty="0" err="1"/>
              <a:t>lme</a:t>
            </a:r>
            <a:r>
              <a:rPr lang="en-US" sz="800" b="1" dirty="0"/>
              <a:t> </a:t>
            </a:r>
            <a:r>
              <a:rPr lang="en-US" sz="800" b="1" dirty="0" err="1"/>
              <a:t>gaussian</a:t>
            </a:r>
            <a:r>
              <a:rPr lang="en-US" sz="800" b="1" dirty="0"/>
              <a:t> identity 4884 0.1377087   </a:t>
            </a:r>
            <a:r>
              <a:rPr lang="en-US" sz="800" b="1" dirty="0" smtClean="0"/>
              <a:t>0.5174367</a:t>
            </a:r>
            <a:endParaRPr lang="en-US" sz="800" b="1" dirty="0"/>
          </a:p>
        </p:txBody>
      </p:sp>
      <p:sp>
        <p:nvSpPr>
          <p:cNvPr id="8" name="TextBox 7"/>
          <p:cNvSpPr txBox="1"/>
          <p:nvPr/>
        </p:nvSpPr>
        <p:spPr>
          <a:xfrm>
            <a:off x="4421462" y="1348800"/>
            <a:ext cx="3857833" cy="5509200"/>
          </a:xfrm>
          <a:prstGeom prst="rect">
            <a:avLst/>
          </a:prstGeom>
          <a:noFill/>
        </p:spPr>
        <p:txBody>
          <a:bodyPr wrap="square" rtlCol="0">
            <a:spAutoFit/>
          </a:bodyPr>
          <a:lstStyle/>
          <a:p>
            <a:pPr marL="171450" indent="-171450">
              <a:buFont typeface="Wingdings" panose="05000000000000000000" pitchFamily="2" charset="2"/>
              <a:buChar char="Ø"/>
            </a:pPr>
            <a:r>
              <a:rPr lang="en-US" sz="800" dirty="0" smtClean="0"/>
              <a:t>&gt; </a:t>
            </a:r>
            <a:r>
              <a:rPr lang="en-US" sz="800" dirty="0" err="1"/>
              <a:t>sem.coefs</a:t>
            </a:r>
            <a:r>
              <a:rPr lang="en-US" sz="800" dirty="0"/>
              <a:t>(M2,AV_Migration_NAremoved2,standardize = "scale")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-0.13344618 0.009998583  0.0000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0.24998068 0.020472870  0.0000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-0.20367535 0.018612182  0.0000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0.17678205 0.026460720  0.0000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-0.06798902 0.010709763  0.0000</a:t>
            </a:r>
          </a:p>
          <a:p>
            <a:pPr marL="171450" indent="-171450">
              <a:buFont typeface="Wingdings" panose="05000000000000000000" pitchFamily="2" charset="2"/>
              <a:buChar char="Ø"/>
            </a:pPr>
            <a:r>
              <a:rPr lang="en-US" sz="800" dirty="0"/>
              <a:t>9  </a:t>
            </a:r>
            <a:r>
              <a:rPr lang="en-US" sz="800" dirty="0" err="1"/>
              <a:t>log_OringTOT</a:t>
            </a:r>
            <a:r>
              <a:rPr lang="en-US" sz="800" dirty="0"/>
              <a:t>                      Lake -0.04603563 0.009550271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0.05458159 0.012214677  0.0000</a:t>
            </a:r>
          </a:p>
          <a:p>
            <a:pPr marL="171450" indent="-171450">
              <a:buFont typeface="Wingdings" panose="05000000000000000000" pitchFamily="2" charset="2"/>
              <a:buChar char="Ø"/>
            </a:pPr>
            <a:r>
              <a:rPr lang="en-US" sz="800" dirty="0"/>
              <a:t>5  </a:t>
            </a:r>
            <a:r>
              <a:rPr lang="en-US" sz="800" dirty="0" err="1"/>
              <a:t>log_OringTOT</a:t>
            </a:r>
            <a:r>
              <a:rPr lang="en-US" sz="800" dirty="0"/>
              <a:t>                      SUB1  0.05022049 0.012492832  0.0001</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-0.02864577 0.008088003  0.0004</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0.06512858 0.020503048  0.0015</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-0.21367348 0.020244069  0.0000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0.18677684 0.026005279  0.0000</a:t>
            </a:r>
          </a:p>
          <a:p>
            <a:pPr marL="171450" indent="-171450">
              <a:buFont typeface="Wingdings" panose="05000000000000000000" pitchFamily="2" charset="2"/>
              <a:buChar char="Ø"/>
            </a:pPr>
            <a:r>
              <a:rPr lang="en-US" sz="800" dirty="0"/>
              <a:t>15      </a:t>
            </a:r>
            <a:r>
              <a:rPr lang="en-US" sz="800" dirty="0" err="1"/>
              <a:t>log_LWD</a:t>
            </a:r>
            <a:r>
              <a:rPr lang="en-US" sz="800" dirty="0"/>
              <a:t>                      Year  0.09758763 0.017090903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-0.06075957 0.011835912  0.0000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0.10619314 0.021512611  0.0000</a:t>
            </a:r>
          </a:p>
          <a:p>
            <a:pPr marL="171450" indent="-171450">
              <a:buFont typeface="Wingdings" panose="05000000000000000000" pitchFamily="2" charset="2"/>
              <a:buChar char="Ø"/>
            </a:pPr>
            <a:r>
              <a:rPr lang="en-US" sz="800" dirty="0"/>
              <a:t>12      </a:t>
            </a:r>
            <a:r>
              <a:rPr lang="en-US" sz="800" dirty="0" err="1"/>
              <a:t>log_LWD</a:t>
            </a:r>
            <a:r>
              <a:rPr lang="en-US" sz="800" dirty="0"/>
              <a:t>                  Altitude -0.13160042 0.028498182  0.0000</a:t>
            </a:r>
          </a:p>
          <a:p>
            <a:pPr marL="171450" indent="-171450">
              <a:buFont typeface="Wingdings" panose="05000000000000000000" pitchFamily="2" charset="2"/>
              <a:buChar char="Ø"/>
            </a:pPr>
            <a:r>
              <a:rPr lang="en-US" sz="800" dirty="0"/>
              <a:t>17      </a:t>
            </a:r>
            <a:r>
              <a:rPr lang="en-US" sz="800" dirty="0" err="1"/>
              <a:t>log_LWD</a:t>
            </a:r>
            <a:r>
              <a:rPr lang="en-US" sz="800" dirty="0"/>
              <a:t>                  Velocity  0.05033720 0.011955559  0.0000</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-0.07622620 0.019865770  0.0001</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-0.12216384 0.032161896  0.0001</a:t>
            </a:r>
          </a:p>
          <a:p>
            <a:pPr marL="171450" indent="-171450">
              <a:buFont typeface="Wingdings" panose="05000000000000000000" pitchFamily="2" charset="2"/>
              <a:buChar char="Ø"/>
            </a:pPr>
            <a:r>
              <a:rPr lang="en-US" sz="800" dirty="0"/>
              <a:t>&gt; </a:t>
            </a:r>
            <a:r>
              <a:rPr lang="en-US" sz="800" dirty="0" err="1"/>
              <a:t>sem.coefs</a:t>
            </a:r>
            <a:r>
              <a:rPr lang="en-US" sz="800" dirty="0"/>
              <a:t>(M2,AV_Migration_NAremoved2,standardize = "range")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-0.23258181 0.017526137  0.0000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0.11521275 0.009847772  0.0000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-0.43413338 0.040217525  0.0000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0.21183731 0.029284545  0.0000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-0.07688468 0.011479380  0.0000</a:t>
            </a:r>
          </a:p>
          <a:p>
            <a:pPr marL="171450" indent="-171450">
              <a:buFont typeface="Wingdings" panose="05000000000000000000" pitchFamily="2" charset="2"/>
              <a:buChar char="Ø"/>
            </a:pPr>
            <a:r>
              <a:rPr lang="en-US" sz="800" dirty="0"/>
              <a:t>9  </a:t>
            </a:r>
            <a:r>
              <a:rPr lang="en-US" sz="800" dirty="0" err="1"/>
              <a:t>log_OringTOT</a:t>
            </a:r>
            <a:r>
              <a:rPr lang="en-US" sz="800" dirty="0"/>
              <a:t>                      Lake -0.22103466 0.049593011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0.06698503 0.016226668  0.0000</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0.11484499 0.035196881  0.0011</a:t>
            </a:r>
          </a:p>
          <a:p>
            <a:pPr marL="171450" indent="-171450">
              <a:buFont typeface="Wingdings" panose="05000000000000000000" pitchFamily="2" charset="2"/>
              <a:buChar char="Ø"/>
            </a:pPr>
            <a:r>
              <a:rPr lang="en-US" sz="800" dirty="0"/>
              <a:t>5  </a:t>
            </a:r>
            <a:r>
              <a:rPr lang="en-US" sz="800" dirty="0" err="1"/>
              <a:t>log_OringTOT</a:t>
            </a:r>
            <a:r>
              <a:rPr lang="en-US" sz="800" dirty="0"/>
              <a:t>                      SUB1  0.04397213 0.014567213  0.0026</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-0.09180356 0.031163501  0.0032</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-0.33822777 0.033713696  0.0000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0.10277708 0.016689281  0.0000</a:t>
            </a:r>
          </a:p>
          <a:p>
            <a:pPr marL="171450" indent="-171450">
              <a:buFont typeface="Wingdings" panose="05000000000000000000" pitchFamily="2" charset="2"/>
              <a:buChar char="Ø"/>
            </a:pPr>
            <a:r>
              <a:rPr lang="en-US" sz="800" dirty="0"/>
              <a:t>15      </a:t>
            </a:r>
            <a:r>
              <a:rPr lang="en-US" sz="800" dirty="0" err="1"/>
              <a:t>log_LWD</a:t>
            </a:r>
            <a:r>
              <a:rPr lang="en-US" sz="800" dirty="0"/>
              <a:t>                      Year  0.06693301 0.012869302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-0.07611480 0.015656166  0.0000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0.13236436 0.028650488  0.0000</a:t>
            </a:r>
          </a:p>
          <a:p>
            <a:pPr marL="171450" indent="-171450">
              <a:buFont typeface="Wingdings" panose="05000000000000000000" pitchFamily="2" charset="2"/>
              <a:buChar char="Ø"/>
            </a:pPr>
            <a:r>
              <a:rPr lang="en-US" sz="800" dirty="0"/>
              <a:t>17      </a:t>
            </a:r>
            <a:r>
              <a:rPr lang="en-US" sz="800" dirty="0" err="1"/>
              <a:t>log_LWD</a:t>
            </a:r>
            <a:r>
              <a:rPr lang="en-US" sz="800" dirty="0"/>
              <a:t>                  Velocity  0.02909649 0.007496398  0.0001</a:t>
            </a:r>
          </a:p>
          <a:p>
            <a:pPr marL="171450" indent="-171450">
              <a:buFont typeface="Wingdings" panose="05000000000000000000" pitchFamily="2" charset="2"/>
              <a:buChar char="Ø"/>
            </a:pPr>
            <a:r>
              <a:rPr lang="en-US" sz="800" dirty="0"/>
              <a:t>12      </a:t>
            </a:r>
            <a:r>
              <a:rPr lang="en-US" sz="800" dirty="0" err="1"/>
              <a:t>log_LWD</a:t>
            </a:r>
            <a:r>
              <a:rPr lang="en-US" sz="800" dirty="0"/>
              <a:t>                  Altitude -0.13482245 0.036567230  0.0002</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-0.09394548 0.027894644  0.0008</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-0.09627033 0.028759195  0.0008</a:t>
            </a:r>
          </a:p>
          <a:p>
            <a:pPr marL="171450" indent="-171450">
              <a:buFont typeface="Wingdings" panose="05000000000000000000" pitchFamily="2" charset="2"/>
              <a:buChar char="Ø"/>
            </a:pPr>
            <a:r>
              <a:rPr lang="en-US" sz="800" dirty="0"/>
              <a:t>&gt; </a:t>
            </a:r>
            <a:endParaRPr lang="en-US" sz="800" dirty="0" smtClean="0"/>
          </a:p>
        </p:txBody>
      </p:sp>
      <p:pic>
        <p:nvPicPr>
          <p:cNvPr id="9" name="Picture 8"/>
          <p:cNvPicPr>
            <a:picLocks noChangeAspect="1"/>
          </p:cNvPicPr>
          <p:nvPr/>
        </p:nvPicPr>
        <p:blipFill>
          <a:blip r:embed="rId2"/>
          <a:stretch>
            <a:fillRect/>
          </a:stretch>
        </p:blipFill>
        <p:spPr>
          <a:xfrm>
            <a:off x="7563156" y="105517"/>
            <a:ext cx="4549534" cy="3132091"/>
          </a:xfrm>
          <a:prstGeom prst="rect">
            <a:avLst/>
          </a:prstGeom>
        </p:spPr>
      </p:pic>
    </p:spTree>
    <p:extLst>
      <p:ext uri="{BB962C8B-B14F-4D97-AF65-F5344CB8AC3E}">
        <p14:creationId xmlns:p14="http://schemas.microsoft.com/office/powerpoint/2010/main" val="2904925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95" y="-69573"/>
            <a:ext cx="12218795" cy="7571303"/>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endParaRPr lang="sv-SE" sz="800" dirty="0"/>
          </a:p>
          <a:p>
            <a:r>
              <a:rPr lang="sv-SE" dirty="0" smtClean="0"/>
              <a:t>b) </a:t>
            </a:r>
            <a:r>
              <a:rPr lang="sv-SE" b="1" dirty="0" smtClean="0"/>
              <a:t>Number of spp </a:t>
            </a:r>
            <a:r>
              <a:rPr lang="sv-SE" dirty="0" smtClean="0"/>
              <a:t>could determine whether trout </a:t>
            </a:r>
            <a:r>
              <a:rPr lang="sv-SE" b="1" dirty="0" smtClean="0"/>
              <a:t>migrate or not </a:t>
            </a:r>
            <a:r>
              <a:rPr lang="sv-SE" dirty="0" smtClean="0"/>
              <a:t>(not if many fish they are costrained to use only one habitat), which in turn affects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results in a very complicated model that most of the time does 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affecting</a:t>
            </a:r>
            <a:r>
              <a:rPr lang="sv-SE" b="1" dirty="0" smtClean="0"/>
              <a:t> öring </a:t>
            </a:r>
            <a:r>
              <a:rPr lang="sv-SE" dirty="0" smtClean="0"/>
              <a:t>is signif (negative).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interaction – indeed not)</a:t>
            </a:r>
            <a:endParaRPr lang="sv-SE" sz="800" dirty="0" smtClean="0"/>
          </a:p>
          <a:p>
            <a:endParaRPr lang="sv-SE" dirty="0">
              <a:solidFill>
                <a:srgbClr val="FF0000"/>
              </a:solidFill>
            </a:endParaRPr>
          </a:p>
          <a:p>
            <a:r>
              <a:rPr lang="sv-SE" dirty="0" smtClean="0"/>
              <a:t>With the same model (a) with predators (lake and gädda), and the competitor brook trout as </a:t>
            </a:r>
            <a:r>
              <a:rPr lang="sv-SE" u="sng" dirty="0" smtClean="0"/>
              <a:t>binary</a:t>
            </a:r>
            <a:r>
              <a:rPr lang="sv-SE" dirty="0" smtClean="0"/>
              <a:t>: no biotic interaction is signif, it is same model as above (in a) but without predators. </a:t>
            </a:r>
          </a:p>
          <a:p>
            <a:endParaRPr lang="sv-SE" dirty="0">
              <a:solidFill>
                <a:srgbClr val="FF0000"/>
              </a:solidFill>
            </a:endParaRPr>
          </a:p>
          <a:p>
            <a:r>
              <a:rPr lang="sv-SE" dirty="0" smtClean="0"/>
              <a:t>If I </a:t>
            </a:r>
            <a:r>
              <a:rPr lang="sv-SE" dirty="0"/>
              <a:t>test </a:t>
            </a:r>
            <a:r>
              <a:rPr lang="sv-SE" dirty="0" smtClean="0"/>
              <a:t>separate </a:t>
            </a:r>
            <a:r>
              <a:rPr lang="sv-SE" dirty="0"/>
              <a:t>models, one for migrating one for </a:t>
            </a:r>
            <a:r>
              <a:rPr lang="sv-SE" dirty="0" smtClean="0"/>
              <a:t>not, explained variance is much lower: ca. 0.10 for trouts</a:t>
            </a:r>
          </a:p>
          <a:p>
            <a:endParaRPr lang="sv-SE" dirty="0" smtClean="0">
              <a:solidFill>
                <a:srgbClr val="FF0000"/>
              </a:solidFill>
            </a:endParaRPr>
          </a:p>
          <a:p>
            <a:r>
              <a:rPr lang="en-US" dirty="0"/>
              <a:t># adding velocity</a:t>
            </a:r>
            <a:r>
              <a:rPr lang="en-US" dirty="0" smtClean="0"/>
              <a:t>: </a:t>
            </a:r>
            <a:r>
              <a:rPr lang="en-US" dirty="0" err="1" smtClean="0"/>
              <a:t>signif</a:t>
            </a:r>
            <a:r>
              <a:rPr lang="en-US" dirty="0" smtClean="0"/>
              <a:t> </a:t>
            </a:r>
            <a:r>
              <a:rPr lang="en-US" dirty="0"/>
              <a:t>only for LWD not trout</a:t>
            </a:r>
          </a:p>
          <a:p>
            <a:r>
              <a:rPr lang="en-US" dirty="0"/>
              <a:t># the link </a:t>
            </a:r>
            <a:r>
              <a:rPr lang="en-US" dirty="0" err="1"/>
              <a:t>julian</a:t>
            </a:r>
            <a:r>
              <a:rPr lang="en-US" dirty="0"/>
              <a:t> date-LWD is </a:t>
            </a:r>
            <a:r>
              <a:rPr lang="en-US" dirty="0" err="1"/>
              <a:t>signif</a:t>
            </a:r>
            <a:r>
              <a:rPr lang="en-US" dirty="0"/>
              <a:t> only with </a:t>
            </a:r>
            <a:r>
              <a:rPr lang="en-US" dirty="0" err="1"/>
              <a:t>unstardidized</a:t>
            </a:r>
            <a:r>
              <a:rPr lang="en-US" dirty="0"/>
              <a:t> </a:t>
            </a:r>
            <a:r>
              <a:rPr lang="en-US" dirty="0" err="1"/>
              <a:t>coeff</a:t>
            </a:r>
            <a:r>
              <a:rPr lang="en-US" dirty="0"/>
              <a:t>. Therefore I won't try interaction date*depth/width/</a:t>
            </a:r>
            <a:r>
              <a:rPr lang="en-US" dirty="0" err="1"/>
              <a:t>lat</a:t>
            </a:r>
            <a:r>
              <a:rPr lang="en-US" dirty="0"/>
              <a:t>/altitude</a:t>
            </a:r>
          </a:p>
          <a:p>
            <a:r>
              <a:rPr lang="sv-SE" dirty="0"/>
              <a:t># </a:t>
            </a:r>
            <a:r>
              <a:rPr lang="en-US" dirty="0" smtClean="0"/>
              <a:t>if replace altitude </a:t>
            </a:r>
            <a:r>
              <a:rPr lang="en-US" dirty="0"/>
              <a:t>to </a:t>
            </a:r>
            <a:r>
              <a:rPr lang="en-US" dirty="0" err="1"/>
              <a:t>dist</a:t>
            </a:r>
            <a:r>
              <a:rPr lang="en-US" dirty="0"/>
              <a:t> to the sea: </a:t>
            </a:r>
            <a:r>
              <a:rPr lang="sv-SE" dirty="0" smtClean="0"/>
              <a:t>results don’t change much but I would use Altitude to be consistent with factors used </a:t>
            </a:r>
            <a:r>
              <a:rPr lang="sv-SE" dirty="0"/>
              <a:t>for salmon (and </a:t>
            </a:r>
            <a:r>
              <a:rPr lang="sv-SE" dirty="0" smtClean="0"/>
              <a:t>cottus) (for salmon altitude gave better results)</a:t>
            </a:r>
          </a:p>
          <a:p>
            <a:endParaRPr lang="sv-SE" dirty="0">
              <a:solidFill>
                <a:srgbClr val="FF0000"/>
              </a:solidFill>
            </a:endParaRPr>
          </a:p>
          <a:p>
            <a:r>
              <a:rPr lang="sv-SE" dirty="0" smtClean="0"/>
              <a:t>When include forest age and forest cover: link julian date-&gt;LWD disappears. Need a correlation error between trout and forest age. Explained variation: 20 and 14%. If I instead include forest age and volume, link LWD-julian date disappears again but now I need two correlation </a:t>
            </a:r>
            <a:r>
              <a:rPr lang="sv-SE" dirty="0"/>
              <a:t>errors: between trout and forest </a:t>
            </a:r>
            <a:r>
              <a:rPr lang="sv-SE" dirty="0" smtClean="0"/>
              <a:t>age and </a:t>
            </a:r>
            <a:r>
              <a:rPr lang="sv-SE" dirty="0"/>
              <a:t>between trout and forest </a:t>
            </a:r>
            <a:r>
              <a:rPr lang="sv-SE" dirty="0" smtClean="0"/>
              <a:t>volume. Explained variation: 20 and 13%</a:t>
            </a:r>
            <a:endParaRPr lang="en-US" dirty="0"/>
          </a:p>
          <a:p>
            <a:endParaRPr lang="sv-SE" dirty="0">
              <a:solidFill>
                <a:srgbClr val="FF0000"/>
              </a:solidFill>
            </a:endParaRPr>
          </a:p>
          <a:p>
            <a:endParaRPr lang="sv-SE" dirty="0">
              <a:solidFill>
                <a:srgbClr val="FF0000"/>
              </a:solidFill>
            </a:endParaRPr>
          </a:p>
        </p:txBody>
      </p:sp>
    </p:spTree>
    <p:extLst>
      <p:ext uri="{BB962C8B-B14F-4D97-AF65-F5344CB8AC3E}">
        <p14:creationId xmlns:p14="http://schemas.microsoft.com/office/powerpoint/2010/main" val="52405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84287"/>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824850" y="1726380"/>
            <a:ext cx="2698045" cy="369332"/>
          </a:xfrm>
          <a:prstGeom prst="rect">
            <a:avLst/>
          </a:prstGeom>
          <a:noFill/>
        </p:spPr>
        <p:txBody>
          <a:bodyPr wrap="square" rtlCol="0">
            <a:spAutoFit/>
          </a:bodyPr>
          <a:lstStyle/>
          <a:p>
            <a:pPr algn="ctr"/>
            <a:r>
              <a:rPr lang="sv-SE" dirty="0" smtClean="0"/>
              <a:t>Altitude</a:t>
            </a:r>
            <a:endParaRPr lang="sv-SE" dirty="0"/>
          </a:p>
        </p:txBody>
      </p:sp>
      <p:sp>
        <p:nvSpPr>
          <p:cNvPr id="9" name="TextBox 8"/>
          <p:cNvSpPr txBox="1"/>
          <p:nvPr/>
        </p:nvSpPr>
        <p:spPr>
          <a:xfrm>
            <a:off x="884478" y="4309203"/>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287568" y="3724872"/>
            <a:ext cx="4841927" cy="26256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909802" cy="1089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p:nvPr/>
        </p:nvCxnSpPr>
        <p:spPr>
          <a:xfrm flipV="1">
            <a:off x="4759405" y="3684567"/>
            <a:ext cx="5235200" cy="2296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25" name="Rectangle 24"/>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9" name="Straight Arrow Connector 18"/>
          <p:cNvCxnSpPr/>
          <p:nvPr/>
        </p:nvCxnSpPr>
        <p:spPr>
          <a:xfrm>
            <a:off x="7067550" y="1248542"/>
            <a:ext cx="3067050" cy="17223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16817" y="2998491"/>
            <a:ext cx="2355747" cy="369332"/>
          </a:xfrm>
          <a:prstGeom prst="rect">
            <a:avLst/>
          </a:prstGeom>
          <a:noFill/>
        </p:spPr>
        <p:txBody>
          <a:bodyPr wrap="square" rtlCol="0">
            <a:spAutoFit/>
          </a:bodyPr>
          <a:lstStyle/>
          <a:p>
            <a:r>
              <a:rPr lang="sv-SE" dirty="0" smtClean="0"/>
              <a:t>Forest cover</a:t>
            </a:r>
            <a:endParaRPr lang="sv-SE" dirty="0"/>
          </a:p>
        </p:txBody>
      </p:sp>
      <p:sp>
        <p:nvSpPr>
          <p:cNvPr id="46" name="TextBox 45"/>
          <p:cNvSpPr txBox="1"/>
          <p:nvPr/>
        </p:nvSpPr>
        <p:spPr>
          <a:xfrm>
            <a:off x="2044695" y="3626355"/>
            <a:ext cx="2355747" cy="369332"/>
          </a:xfrm>
          <a:prstGeom prst="rect">
            <a:avLst/>
          </a:prstGeom>
          <a:noFill/>
        </p:spPr>
        <p:txBody>
          <a:bodyPr wrap="square" rtlCol="0">
            <a:spAutoFit/>
          </a:bodyPr>
          <a:lstStyle/>
          <a:p>
            <a:r>
              <a:rPr lang="sv-SE" dirty="0" smtClean="0"/>
              <a:t>Forest age</a:t>
            </a:r>
            <a:endParaRPr lang="sv-SE" dirty="0"/>
          </a:p>
        </p:txBody>
      </p: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404116" y="3493445"/>
            <a:ext cx="2634358" cy="3335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44" name="Straight Arrow Connector 4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50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endParaRPr lang="sv-SE" sz="2400" dirty="0" smtClean="0"/>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103764" y="3120397"/>
            <a:ext cx="2202136" cy="461665"/>
          </a:xfrm>
          <a:prstGeom prst="rect">
            <a:avLst/>
          </a:prstGeom>
          <a:noFill/>
          <a:ln w="19050">
            <a:solidFill>
              <a:schemeClr val="tx1"/>
            </a:solidFill>
          </a:ln>
        </p:spPr>
        <p:txBody>
          <a:bodyPr wrap="square" rtlCol="0">
            <a:spAutoFit/>
          </a:bodyPr>
          <a:lstStyle/>
          <a:p>
            <a:pPr algn="ctr"/>
            <a:r>
              <a:rPr lang="sv-SE" sz="2400" dirty="0" smtClean="0"/>
              <a:t>BROWN TROUT</a:t>
            </a:r>
            <a:endParaRPr lang="sv-SE" sz="2400" dirty="0" smtClean="0"/>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no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noFill/>
          <a:ln w="19050">
            <a:solidFill>
              <a:schemeClr val="tx1"/>
            </a:solidFill>
          </a:ln>
        </p:spPr>
        <p:txBody>
          <a:bodyPr wrap="square" rtlCol="0">
            <a:spAutoFit/>
          </a:bodyPr>
          <a:lstStyle/>
          <a:p>
            <a:pPr algn="ctr"/>
            <a:r>
              <a:rPr lang="sv-SE" sz="2400" dirty="0" smtClean="0"/>
              <a:t>BURBOT</a:t>
            </a:r>
            <a:endParaRPr lang="sv-SE" sz="2400" dirty="0"/>
          </a:p>
        </p:txBody>
      </p:sp>
      <p:sp>
        <p:nvSpPr>
          <p:cNvPr id="18" name="TextBox 17"/>
          <p:cNvSpPr txBox="1"/>
          <p:nvPr/>
        </p:nvSpPr>
        <p:spPr>
          <a:xfrm>
            <a:off x="10112039" y="1743097"/>
            <a:ext cx="1860641" cy="830997"/>
          </a:xfrm>
          <a:prstGeom prst="rect">
            <a:avLst/>
          </a:prstGeom>
          <a:noFill/>
          <a:ln w="19050">
            <a:solidFill>
              <a:schemeClr val="tx1"/>
            </a:solidFill>
          </a:ln>
        </p:spPr>
        <p:txBody>
          <a:bodyPr wrap="square" rtlCol="0">
            <a:spAutoFit/>
          </a:bodyPr>
          <a:lstStyle/>
          <a:p>
            <a:pPr algn="ctr"/>
            <a:r>
              <a:rPr lang="sv-SE" sz="2400" dirty="0" smtClean="0"/>
              <a:t>MIGRATION TYPE</a:t>
            </a:r>
            <a:endParaRPr lang="en-US" sz="2400" dirty="0"/>
          </a:p>
        </p:txBody>
      </p:sp>
      <p:cxnSp>
        <p:nvCxnSpPr>
          <p:cNvPr id="25" name="Straight Arrow Connector 24"/>
          <p:cNvCxnSpPr>
            <a:stCxn id="5" idx="0"/>
            <a:endCxn id="13" idx="1"/>
          </p:cNvCxnSpPr>
          <p:nvPr/>
        </p:nvCxnSpPr>
        <p:spPr>
          <a:xfrm flipV="1">
            <a:off x="5524803" y="3351230"/>
            <a:ext cx="3578961" cy="31667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524803" y="3651222"/>
            <a:ext cx="370600" cy="28667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3" idx="1"/>
          </p:cNvCxnSpPr>
          <p:nvPr/>
        </p:nvCxnSpPr>
        <p:spPr>
          <a:xfrm flipV="1">
            <a:off x="3608491" y="3351230"/>
            <a:ext cx="5495273" cy="21547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4940014" cy="285002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flipV="1">
            <a:off x="3309704" y="3351230"/>
            <a:ext cx="5794060" cy="8418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3" idx="2"/>
          </p:cNvCxnSpPr>
          <p:nvPr/>
        </p:nvCxnSpPr>
        <p:spPr>
          <a:xfrm flipV="1">
            <a:off x="9224680" y="3582062"/>
            <a:ext cx="980152" cy="24553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0"/>
            <a:endCxn id="13" idx="2"/>
          </p:cNvCxnSpPr>
          <p:nvPr/>
        </p:nvCxnSpPr>
        <p:spPr>
          <a:xfrm flipH="1" flipV="1">
            <a:off x="10204832" y="3582062"/>
            <a:ext cx="510314" cy="13263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3" idx="1"/>
          </p:cNvCxnSpPr>
          <p:nvPr/>
        </p:nvCxnSpPr>
        <p:spPr>
          <a:xfrm>
            <a:off x="6648603" y="3289671"/>
            <a:ext cx="2455161" cy="615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081749" y="667813"/>
            <a:ext cx="2123083" cy="24525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a:endCxn id="13" idx="0"/>
          </p:cNvCxnSpPr>
          <p:nvPr/>
        </p:nvCxnSpPr>
        <p:spPr>
          <a:xfrm flipH="1">
            <a:off x="10204832" y="2574094"/>
            <a:ext cx="837528" cy="5463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2"/>
            <a:endCxn id="13" idx="1"/>
          </p:cNvCxnSpPr>
          <p:nvPr/>
        </p:nvCxnSpPr>
        <p:spPr>
          <a:xfrm>
            <a:off x="5332614" y="330470"/>
            <a:ext cx="3771150" cy="30207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p:cNvCxnSpPr>
          <p:nvPr/>
        </p:nvCxnSpPr>
        <p:spPr>
          <a:xfrm flipH="1">
            <a:off x="6333795" y="1358744"/>
            <a:ext cx="3047654" cy="1642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103" name="TextBox 102"/>
          <p:cNvSpPr txBox="1"/>
          <p:nvPr/>
        </p:nvSpPr>
        <p:spPr>
          <a:xfrm>
            <a:off x="11305898" y="3090741"/>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a:t>
            </a:r>
            <a:r>
              <a:rPr lang="sv-SE" sz="1400" dirty="0" smtClean="0"/>
              <a:t>0.20</a:t>
            </a:r>
          </a:p>
          <a:p>
            <a:r>
              <a:rPr lang="en-US" sz="1400" dirty="0" smtClean="0"/>
              <a:t>R</a:t>
            </a:r>
            <a:r>
              <a:rPr lang="en-US" sz="1400" baseline="-25000" dirty="0" smtClean="0"/>
              <a:t>c</a:t>
            </a:r>
            <a:r>
              <a:rPr lang="en-US" sz="1400" baseline="30000" dirty="0" smtClean="0"/>
              <a:t>2</a:t>
            </a:r>
            <a:r>
              <a:rPr lang="sv-SE" sz="1400" dirty="0"/>
              <a:t>= </a:t>
            </a:r>
            <a:r>
              <a:rPr lang="sv-SE" sz="1400" dirty="0" smtClean="0"/>
              <a:t>0.79 </a:t>
            </a:r>
            <a:endParaRPr lang="sv-SE" sz="1400" dirty="0"/>
          </a:p>
        </p:txBody>
      </p:sp>
      <p:sp>
        <p:nvSpPr>
          <p:cNvPr id="104" name="TextBox 103"/>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sp>
        <p:nvSpPr>
          <p:cNvPr id="137" name="TextBox 136"/>
          <p:cNvSpPr txBox="1"/>
          <p:nvPr/>
        </p:nvSpPr>
        <p:spPr>
          <a:xfrm>
            <a:off x="7885663" y="4831953"/>
            <a:ext cx="1544599" cy="461665"/>
          </a:xfrm>
          <a:prstGeom prst="rect">
            <a:avLst/>
          </a:prstGeom>
          <a:noFill/>
          <a:ln w="19050">
            <a:solidFill>
              <a:schemeClr val="tx1"/>
            </a:solidFill>
          </a:ln>
        </p:spPr>
        <p:txBody>
          <a:bodyPr wrap="square" rtlCol="0">
            <a:spAutoFit/>
          </a:bodyPr>
          <a:lstStyle/>
          <a:p>
            <a:pPr algn="ctr"/>
            <a:r>
              <a:rPr lang="sv-SE" sz="2400" dirty="0" smtClean="0"/>
              <a:t>GRAYLING</a:t>
            </a:r>
            <a:endParaRPr lang="sv-SE" sz="2400" dirty="0"/>
          </a:p>
        </p:txBody>
      </p:sp>
      <p:sp>
        <p:nvSpPr>
          <p:cNvPr id="138" name="TextBox 137"/>
          <p:cNvSpPr txBox="1"/>
          <p:nvPr/>
        </p:nvSpPr>
        <p:spPr>
          <a:xfrm>
            <a:off x="10053864" y="5685825"/>
            <a:ext cx="1410342" cy="461665"/>
          </a:xfrm>
          <a:prstGeom prst="rect">
            <a:avLst/>
          </a:prstGeom>
          <a:noFill/>
          <a:ln w="19050">
            <a:solidFill>
              <a:schemeClr val="tx1"/>
            </a:solidFill>
          </a:ln>
        </p:spPr>
        <p:txBody>
          <a:bodyPr wrap="square" rtlCol="0">
            <a:spAutoFit/>
          </a:bodyPr>
          <a:lstStyle/>
          <a:p>
            <a:pPr algn="ctr"/>
            <a:r>
              <a:rPr lang="sv-SE" sz="2400" dirty="0" smtClean="0"/>
              <a:t>SALMON</a:t>
            </a:r>
            <a:endParaRPr lang="sv-SE" sz="2400" dirty="0"/>
          </a:p>
        </p:txBody>
      </p:sp>
      <p:sp>
        <p:nvSpPr>
          <p:cNvPr id="139" name="TextBox 138"/>
          <p:cNvSpPr txBox="1"/>
          <p:nvPr/>
        </p:nvSpPr>
        <p:spPr>
          <a:xfrm>
            <a:off x="7096187" y="5439664"/>
            <a:ext cx="2027045" cy="461665"/>
          </a:xfrm>
          <a:prstGeom prst="rect">
            <a:avLst/>
          </a:prstGeom>
          <a:noFill/>
          <a:ln w="19050">
            <a:solidFill>
              <a:schemeClr val="tx1"/>
            </a:solidFill>
          </a:ln>
        </p:spPr>
        <p:txBody>
          <a:bodyPr wrap="square" rtlCol="0">
            <a:spAutoFit/>
          </a:bodyPr>
          <a:lstStyle/>
          <a:p>
            <a:pPr algn="ctr"/>
            <a:r>
              <a:rPr lang="sv-SE" sz="2400" dirty="0" smtClean="0"/>
              <a:t>BROOK TROUT</a:t>
            </a:r>
            <a:endParaRPr lang="sv-SE" sz="2400" dirty="0"/>
          </a:p>
        </p:txBody>
      </p:sp>
      <p:sp>
        <p:nvSpPr>
          <p:cNvPr id="140" name="TextBox 139"/>
          <p:cNvSpPr txBox="1"/>
          <p:nvPr/>
        </p:nvSpPr>
        <p:spPr>
          <a:xfrm>
            <a:off x="6996244" y="6612374"/>
            <a:ext cx="2027045" cy="461665"/>
          </a:xfrm>
          <a:prstGeom prst="rect">
            <a:avLst/>
          </a:prstGeom>
          <a:noFill/>
          <a:ln w="19050">
            <a:solidFill>
              <a:schemeClr val="tx1"/>
            </a:solidFill>
          </a:ln>
        </p:spPr>
        <p:txBody>
          <a:bodyPr wrap="square" rtlCol="0">
            <a:spAutoFit/>
          </a:bodyPr>
          <a:lstStyle/>
          <a:p>
            <a:pPr algn="ctr"/>
            <a:r>
              <a:rPr lang="sv-SE" sz="2400" dirty="0" smtClean="0"/>
              <a:t>SCULPIN FISH</a:t>
            </a:r>
            <a:endParaRPr lang="sv-SE" sz="2400" dirty="0"/>
          </a:p>
        </p:txBody>
      </p:sp>
    </p:spTree>
    <p:extLst>
      <p:ext uri="{BB962C8B-B14F-4D97-AF65-F5344CB8AC3E}">
        <p14:creationId xmlns:p14="http://schemas.microsoft.com/office/powerpoint/2010/main" val="3680800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136"/>
            <a:ext cx="12121662" cy="7017306"/>
          </a:xfrm>
          <a:prstGeom prst="rect">
            <a:avLst/>
          </a:prstGeom>
          <a:noFill/>
        </p:spPr>
        <p:txBody>
          <a:bodyPr wrap="square" rtlCol="0">
            <a:spAutoFit/>
          </a:bodyPr>
          <a:lstStyle/>
          <a:p>
            <a:r>
              <a:rPr lang="en-US" b="1" dirty="0">
                <a:solidFill>
                  <a:srgbClr val="7030A0"/>
                </a:solidFill>
              </a:rPr>
              <a:t># </a:t>
            </a:r>
            <a:r>
              <a:rPr lang="en-US" b="1" dirty="0" smtClean="0">
                <a:solidFill>
                  <a:srgbClr val="7030A0"/>
                </a:solidFill>
              </a:rPr>
              <a:t>Overview of predictors and interactions considered:</a:t>
            </a:r>
            <a:endParaRPr lang="en-US" b="1" dirty="0">
              <a:solidFill>
                <a:srgbClr val="7030A0"/>
              </a:solidFill>
            </a:endParaRP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competitors: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a:t>
            </a:r>
            <a:r>
              <a:rPr lang="en-US" dirty="0">
                <a:solidFill>
                  <a:srgbClr val="FF0000"/>
                </a:solidFill>
              </a:rPr>
              <a:t>number fish </a:t>
            </a:r>
            <a:r>
              <a:rPr lang="en-US" dirty="0" err="1">
                <a:solidFill>
                  <a:srgbClr val="FF0000"/>
                </a:solidFill>
              </a:rPr>
              <a:t>spp</a:t>
            </a:r>
            <a:r>
              <a:rPr lang="en-US" dirty="0">
                <a:solidFill>
                  <a:srgbClr val="FF0000"/>
                </a:solidFill>
              </a:rPr>
              <a:t> on </a:t>
            </a:r>
            <a:r>
              <a:rPr lang="en-US" dirty="0" err="1">
                <a:solidFill>
                  <a:srgbClr val="FF0000"/>
                </a:solidFill>
              </a:rPr>
              <a:t>öring</a:t>
            </a:r>
            <a:r>
              <a:rPr lang="en-US" dirty="0">
                <a:solidFill>
                  <a:srgbClr val="FF0000"/>
                </a:solidFill>
              </a:rPr>
              <a:t>:  </a:t>
            </a:r>
            <a:r>
              <a:rPr lang="en-US" dirty="0" err="1">
                <a:solidFill>
                  <a:srgbClr val="FF0000"/>
                </a:solidFill>
              </a:rPr>
              <a:t>signif</a:t>
            </a:r>
            <a:r>
              <a:rPr lang="en-US" dirty="0">
                <a:solidFill>
                  <a:srgbClr val="FF0000"/>
                </a:solidFill>
              </a:rPr>
              <a:t> but has a positive effects</a:t>
            </a:r>
            <a:r>
              <a:rPr lang="en-US" dirty="0"/>
              <a:t>! Skip it?</a:t>
            </a:r>
          </a:p>
          <a:p>
            <a:endParaRPr lang="sv-SE" dirty="0" smtClean="0"/>
          </a:p>
          <a:p>
            <a:r>
              <a:rPr lang="sv-SE" dirty="0" smtClean="0"/>
              <a:t>Others:</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a:t>
            </a:r>
            <a:r>
              <a:rPr lang="en-US" dirty="0" smtClean="0"/>
              <a:t>: 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065" y="71021"/>
            <a:ext cx="6711822" cy="2862322"/>
          </a:xfrm>
          <a:prstGeom prst="rect">
            <a:avLst/>
          </a:prstGeom>
          <a:noFill/>
        </p:spPr>
        <p:txBody>
          <a:bodyPr wrap="square" rtlCol="0">
            <a:spAutoFit/>
          </a:bodyPr>
          <a:lstStyle/>
          <a:p>
            <a:r>
              <a:rPr lang="sv-SE" dirty="0" smtClean="0"/>
              <a:t>Threshold estimation</a:t>
            </a:r>
          </a:p>
          <a:p>
            <a:endParaRPr lang="sv-SE" dirty="0"/>
          </a:p>
          <a:p>
            <a:r>
              <a:rPr lang="sv-SE" dirty="0" smtClean="0"/>
              <a:t>Using Maximum likelihood estimation to estimate breaking points.</a:t>
            </a:r>
          </a:p>
          <a:p>
            <a:r>
              <a:rPr lang="sv-SE" dirty="0" smtClean="0"/>
              <a:t>It seems like there is a break point around -0.84 in the partial regression plot, showing effects of LWD on trout abundances after removing effects of all the other factors.</a:t>
            </a:r>
          </a:p>
          <a:p>
            <a:endParaRPr lang="sv-SE" dirty="0"/>
          </a:p>
          <a:p>
            <a:r>
              <a:rPr lang="sv-SE" dirty="0" smtClean="0"/>
              <a:t>Such value of residuals corresponde to 1.18 log LWD, which is </a:t>
            </a:r>
            <a:r>
              <a:rPr lang="en-US" dirty="0"/>
              <a:t> </a:t>
            </a:r>
            <a:r>
              <a:rPr lang="en-US" dirty="0" smtClean="0"/>
              <a:t>(2,71828^1.18)+1 = 4.3 pieces of wood</a:t>
            </a:r>
            <a:endParaRPr lang="sv-SE" dirty="0" smtClean="0"/>
          </a:p>
          <a:p>
            <a:endParaRPr lang="en-US" dirty="0"/>
          </a:p>
        </p:txBody>
      </p:sp>
      <p:pic>
        <p:nvPicPr>
          <p:cNvPr id="4" name="Picture 3"/>
          <p:cNvPicPr>
            <a:picLocks noChangeAspect="1"/>
          </p:cNvPicPr>
          <p:nvPr/>
        </p:nvPicPr>
        <p:blipFill>
          <a:blip r:embed="rId2"/>
          <a:stretch>
            <a:fillRect/>
          </a:stretch>
        </p:blipFill>
        <p:spPr>
          <a:xfrm>
            <a:off x="7235605" y="0"/>
            <a:ext cx="4876190" cy="4238095"/>
          </a:xfrm>
          <a:prstGeom prst="rect">
            <a:avLst/>
          </a:prstGeom>
        </p:spPr>
      </p:pic>
      <p:pic>
        <p:nvPicPr>
          <p:cNvPr id="5" name="Picture 4"/>
          <p:cNvPicPr>
            <a:picLocks noChangeAspect="1"/>
          </p:cNvPicPr>
          <p:nvPr/>
        </p:nvPicPr>
        <p:blipFill>
          <a:blip r:embed="rId3"/>
          <a:stretch>
            <a:fillRect/>
          </a:stretch>
        </p:blipFill>
        <p:spPr>
          <a:xfrm>
            <a:off x="8664605" y="4079786"/>
            <a:ext cx="3115755" cy="2708029"/>
          </a:xfrm>
          <a:prstGeom prst="rect">
            <a:avLst/>
          </a:prstGeom>
        </p:spPr>
      </p:pic>
    </p:spTree>
    <p:extLst>
      <p:ext uri="{BB962C8B-B14F-4D97-AF65-F5344CB8AC3E}">
        <p14:creationId xmlns:p14="http://schemas.microsoft.com/office/powerpoint/2010/main" val="2242343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843" y="178904"/>
            <a:ext cx="5605670" cy="6247864"/>
          </a:xfrm>
          <a:prstGeom prst="rect">
            <a:avLst/>
          </a:prstGeom>
          <a:noFill/>
        </p:spPr>
        <p:txBody>
          <a:bodyPr wrap="square" rtlCol="0">
            <a:spAutoFit/>
          </a:bodyPr>
          <a:lstStyle/>
          <a:p>
            <a:r>
              <a:rPr lang="sv-SE" sz="800" dirty="0"/>
              <a:t>M2 = list(</a:t>
            </a:r>
          </a:p>
          <a:p>
            <a:r>
              <a:rPr lang="sv-SE" sz="800" dirty="0"/>
              <a:t>  lme(log_LaxTOT~Av_depth+Wetted_width+Julian_date+Altitude+Year+Velocity,</a:t>
            </a:r>
          </a:p>
          <a:p>
            <a:r>
              <a:rPr lang="sv-SE" sz="800" dirty="0"/>
              <a:t>      random=~1|River_name/Catchment_number, corAR1(form=~Year),data=AV2),</a:t>
            </a:r>
          </a:p>
          <a:p>
            <a:r>
              <a:rPr lang="sv-SE" sz="800" dirty="0"/>
              <a:t>  lme(log_LWD~Average_air_temperature+Av_depth+Wetted_width+Year+Slope_percent+Velocity+Altitude+Forest_age+Forest_coverage,</a:t>
            </a:r>
          </a:p>
          <a:p>
            <a:r>
              <a:rPr lang="sv-SE" sz="800" dirty="0"/>
              <a:t>      random=~1|River_name/Catchment_number, corAR1(form=~Year),data=AV2</a:t>
            </a:r>
            <a:r>
              <a:rPr lang="sv-SE" sz="800" dirty="0" smtClean="0"/>
              <a:t>))</a:t>
            </a:r>
          </a:p>
          <a:p>
            <a:endParaRPr lang="sv-SE" sz="800" dirty="0"/>
          </a:p>
          <a:p>
            <a:r>
              <a:rPr lang="sv-SE" sz="800" dirty="0"/>
              <a:t>&gt; sem.fit(M2,AV2,corr.errors = c("log_LaxTOT~~Forest_age","Forest_coverage~~log_LaxTOT"))</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log_LWD ~ Julian_date + ...  -0.0005    0.0005 3595    -0.9668  0.3337</a:t>
            </a:r>
          </a:p>
          <a:p>
            <a:r>
              <a:rPr lang="sv-SE" sz="800" dirty="0"/>
              <a:t>2 log_LaxTOT ~ Average_air_temperature + ...   0.0025    0.0158 3598     0.1589  0.8737</a:t>
            </a:r>
          </a:p>
          <a:p>
            <a:r>
              <a:rPr lang="sv-SE" sz="800" dirty="0"/>
              <a:t>3           log_LaxTOT ~ Slope_percent + ...  -0.0107    0.0143 3598    -0.7520  0.4521</a:t>
            </a:r>
          </a:p>
          <a:p>
            <a:r>
              <a:rPr lang="sv-SE" sz="800" dirty="0"/>
              <a:t>4                 log_LaxTOT ~ log_LWD + ...   0.0133    0.0148 3594     0.9017  0.3673</a:t>
            </a:r>
          </a:p>
          <a:p>
            <a:endParaRPr lang="sv-SE" sz="800" dirty="0"/>
          </a:p>
          <a:p>
            <a:r>
              <a:rPr lang="sv-SE" sz="800" dirty="0"/>
              <a:t>$Fisher.C</a:t>
            </a:r>
          </a:p>
          <a:p>
            <a:r>
              <a:rPr lang="sv-SE" sz="800" dirty="0"/>
              <a:t>  fisher.c df p.value</a:t>
            </a:r>
          </a:p>
          <a:p>
            <a:r>
              <a:rPr lang="sv-SE" sz="800" dirty="0"/>
              <a:t>1     6.06  8   0.641</a:t>
            </a:r>
          </a:p>
          <a:p>
            <a:endParaRPr lang="sv-SE" sz="800" dirty="0"/>
          </a:p>
          <a:p>
            <a:r>
              <a:rPr lang="sv-SE" sz="800" dirty="0"/>
              <a:t>$AIC</a:t>
            </a:r>
          </a:p>
          <a:p>
            <a:r>
              <a:rPr lang="sv-SE" sz="800" dirty="0"/>
              <a:t>    AIC   AICc  K    n</a:t>
            </a:r>
          </a:p>
          <a:p>
            <a:r>
              <a:rPr lang="sv-SE" sz="800" dirty="0"/>
              <a:t>1 56.06 56.342 25 4644</a:t>
            </a:r>
          </a:p>
          <a:p>
            <a:endParaRPr lang="sv-SE" sz="800" dirty="0"/>
          </a:p>
          <a:p>
            <a:r>
              <a:rPr lang="sv-SE" sz="800" dirty="0"/>
              <a:t>&gt; sem.coefs(M2,AV2)</a:t>
            </a:r>
          </a:p>
          <a:p>
            <a:r>
              <a:rPr lang="sv-SE" sz="800" dirty="0"/>
              <a:t>     response               predictor     estimate    std.error p.value</a:t>
            </a:r>
          </a:p>
          <a:p>
            <a:r>
              <a:rPr lang="sv-SE" sz="800" dirty="0"/>
              <a:t>4  log_LaxTOT                Altitude -0.002970649 0.0003465546   0e+00</a:t>
            </a:r>
          </a:p>
          <a:p>
            <a:r>
              <a:rPr lang="sv-SE" sz="800" dirty="0"/>
              <a:t>2  log_LaxTOT            Wetted_width  0.042719052 0.0053601890   0e+00</a:t>
            </a:r>
          </a:p>
          <a:p>
            <a:r>
              <a:rPr lang="sv-SE" sz="800" dirty="0"/>
              <a:t>5  log_LaxTOT                    Year  0.012295854 0.0023374198   0e+00</a:t>
            </a:r>
          </a:p>
          <a:p>
            <a:r>
              <a:rPr lang="sv-SE" sz="800" dirty="0"/>
              <a:t>3  log_LaxTOT             Julian_date -0.002524428 0.0004844392   0e+00</a:t>
            </a:r>
          </a:p>
          <a:p>
            <a:r>
              <a:rPr lang="sv-SE" sz="800" dirty="0"/>
              <a:t>1  log_LaxTOT                Av_depth -0.563526087 0.1153270998   0e+00</a:t>
            </a:r>
          </a:p>
          <a:p>
            <a:r>
              <a:rPr lang="sv-SE" sz="800" dirty="0"/>
              <a:t>6  log_LaxTOT                Velocity  0.104992703 0.0220595538   0e+00</a:t>
            </a:r>
          </a:p>
          <a:p>
            <a:r>
              <a:rPr lang="sv-SE" sz="800" dirty="0"/>
              <a:t>9     log_LWD            Wetted_width -0.056239540 0.0049596478   0e+00</a:t>
            </a:r>
          </a:p>
          <a:p>
            <a:r>
              <a:rPr lang="sv-SE" sz="800" dirty="0"/>
              <a:t>15    log_LWD         Forest_coverage  0.004201259 0.0005516879   0e+00</a:t>
            </a:r>
          </a:p>
          <a:p>
            <a:r>
              <a:rPr lang="sv-SE" sz="800" dirty="0"/>
              <a:t>10    log_LWD                    Year  0.017540214 0.0026741561   0e+00</a:t>
            </a:r>
          </a:p>
          <a:p>
            <a:r>
              <a:rPr lang="sv-SE" sz="800" dirty="0"/>
              <a:t>7     log_LWD Average_air_temperature -0.072102869 0.0133412001   0e+00</a:t>
            </a:r>
          </a:p>
          <a:p>
            <a:r>
              <a:rPr lang="sv-SE" sz="800" dirty="0"/>
              <a:t>13    log_LWD                Altitude -0.001879069 0.0003597234   0e+00</a:t>
            </a:r>
          </a:p>
          <a:p>
            <a:r>
              <a:rPr lang="sv-SE" sz="800" dirty="0"/>
              <a:t>11    log_LWD           Slope_percent  0.059832686 0.0124511979   0e+00</a:t>
            </a:r>
          </a:p>
          <a:p>
            <a:r>
              <a:rPr lang="sv-SE" sz="800" dirty="0"/>
              <a:t>8     log_LWD                Av_depth -0.508021756 0.1136434916   0e+00</a:t>
            </a:r>
          </a:p>
          <a:p>
            <a:r>
              <a:rPr lang="sv-SE" sz="800" dirty="0"/>
              <a:t>14    log_LWD              Forest_age -0.004768149 0.0012403597   1e-04</a:t>
            </a:r>
          </a:p>
          <a:p>
            <a:r>
              <a:rPr lang="sv-SE" sz="800" dirty="0"/>
              <a:t>12    log_LWD                Velocity  0.081870409 0.0218052023   2e-04</a:t>
            </a:r>
          </a:p>
          <a:p>
            <a:r>
              <a:rPr lang="sv-SE" sz="800" dirty="0"/>
              <a:t>&gt; sem.model.fits(M2)</a:t>
            </a:r>
          </a:p>
          <a:p>
            <a:r>
              <a:rPr lang="sv-SE" sz="800" b="1" dirty="0"/>
              <a:t>  Class   Family     Link    N   Marginal Conditional</a:t>
            </a:r>
          </a:p>
          <a:p>
            <a:r>
              <a:rPr lang="sv-SE" sz="800" b="1" dirty="0"/>
              <a:t>1   lme gaussian identity 4644 0.06370243   0.6928877</a:t>
            </a:r>
          </a:p>
          <a:p>
            <a:r>
              <a:rPr lang="sv-SE" sz="800" b="1" dirty="0"/>
              <a:t>2   lme gaussian identity 4644 0.13461529   0.5099806</a:t>
            </a:r>
          </a:p>
          <a:p>
            <a:r>
              <a:rPr lang="sv-SE" sz="800" dirty="0" smtClean="0"/>
              <a:t>&gt;</a:t>
            </a:r>
            <a:endParaRPr lang="sv-SE" sz="800" dirty="0"/>
          </a:p>
        </p:txBody>
      </p:sp>
      <p:sp>
        <p:nvSpPr>
          <p:cNvPr id="3" name="TextBox 2"/>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66675" y="6362700"/>
            <a:ext cx="9582150" cy="369332"/>
          </a:xfrm>
          <a:prstGeom prst="rect">
            <a:avLst/>
          </a:prstGeom>
          <a:noFill/>
        </p:spPr>
        <p:txBody>
          <a:bodyPr wrap="square" rtlCol="0">
            <a:spAutoFit/>
          </a:bodyPr>
          <a:lstStyle/>
          <a:p>
            <a:r>
              <a:rPr lang="sv-SE" dirty="0" smtClean="0"/>
              <a:t>NB: working on AV2 – no need to remove Nas for mygration type as it is not included for salmon</a:t>
            </a:r>
          </a:p>
        </p:txBody>
      </p:sp>
      <p:sp>
        <p:nvSpPr>
          <p:cNvPr id="5" name="5-Point Star 4"/>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8" name="Picture 7"/>
          <p:cNvPicPr>
            <a:picLocks noChangeAspect="1"/>
          </p:cNvPicPr>
          <p:nvPr/>
        </p:nvPicPr>
        <p:blipFill>
          <a:blip r:embed="rId3"/>
          <a:stretch>
            <a:fillRect/>
          </a:stretch>
        </p:blipFill>
        <p:spPr>
          <a:xfrm>
            <a:off x="7878792" y="178904"/>
            <a:ext cx="4374259" cy="3246401"/>
          </a:xfrm>
          <a:prstGeom prst="rect">
            <a:avLst/>
          </a:prstGeom>
        </p:spPr>
      </p:pic>
      <p:sp>
        <p:nvSpPr>
          <p:cNvPr id="10" name="TextBox 9"/>
          <p:cNvSpPr txBox="1"/>
          <p:nvPr/>
        </p:nvSpPr>
        <p:spPr>
          <a:xfrm>
            <a:off x="4684831" y="1748933"/>
            <a:ext cx="4641574" cy="4524315"/>
          </a:xfrm>
          <a:prstGeom prst="rect">
            <a:avLst/>
          </a:prstGeom>
          <a:noFill/>
        </p:spPr>
        <p:txBody>
          <a:bodyPr wrap="square" rtlCol="0">
            <a:spAutoFit/>
          </a:bodyPr>
          <a:lstStyle/>
          <a:p>
            <a:r>
              <a:rPr lang="sv-SE" sz="800" dirty="0"/>
              <a:t>sem.plot(M2, AV2)</a:t>
            </a:r>
          </a:p>
          <a:p>
            <a:r>
              <a:rPr lang="sv-SE" sz="800" dirty="0"/>
              <a:t>&gt; sem.coefs(M2,AV2,standardize = "scale")</a:t>
            </a:r>
          </a:p>
          <a:p>
            <a:r>
              <a:rPr lang="sv-SE" sz="800" dirty="0"/>
              <a:t>     response               predictor    estimate   std.error p.value</a:t>
            </a:r>
          </a:p>
          <a:p>
            <a:r>
              <a:rPr lang="sv-SE" sz="800" dirty="0"/>
              <a:t>4  log_LaxTOT                Altitude -0.15102104 0.017858896  0.0000</a:t>
            </a:r>
          </a:p>
          <a:p>
            <a:r>
              <a:rPr lang="sv-SE" sz="800" dirty="0"/>
              <a:t>2  log_LaxTOT            Wetted_width  0.12316955 0.014764258  0.0000</a:t>
            </a:r>
          </a:p>
          <a:p>
            <a:r>
              <a:rPr lang="sv-SE" sz="800" dirty="0"/>
              <a:t>1  log_LaxTOT                Av_depth -0.05106819 0.008723667  0.0000</a:t>
            </a:r>
          </a:p>
          <a:p>
            <a:r>
              <a:rPr lang="sv-SE" sz="800" dirty="0"/>
              <a:t>6  log_LaxTOT                Velocity  0.03477614 0.008773243  0.0001</a:t>
            </a:r>
          </a:p>
          <a:p>
            <a:r>
              <a:rPr lang="sv-SE" sz="800" dirty="0"/>
              <a:t>3  log_LaxTOT             Julian_date -0.03500269 0.009232778  0.0002</a:t>
            </a:r>
          </a:p>
          <a:p>
            <a:r>
              <a:rPr lang="sv-SE" sz="800" dirty="0"/>
              <a:t>5  log_LaxTOT                    Year  0.03234898 0.012886431  0.0121</a:t>
            </a:r>
          </a:p>
          <a:p>
            <a:r>
              <a:rPr lang="sv-SE" sz="800" dirty="0"/>
              <a:t>9     log_LWD            Wetted_width -0.20470891 0.020441160  0.0000</a:t>
            </a:r>
          </a:p>
          <a:p>
            <a:r>
              <a:rPr lang="sv-SE" sz="800" dirty="0"/>
              <a:t>15    log_LWD         Forest_coverage  0.19138257 0.026457157  0.0000</a:t>
            </a:r>
          </a:p>
          <a:p>
            <a:r>
              <a:rPr lang="sv-SE" sz="800" dirty="0"/>
              <a:t>10    log_LWD                    Year  0.09738202 0.017384153  0.0000</a:t>
            </a:r>
          </a:p>
          <a:p>
            <a:r>
              <a:rPr lang="sv-SE" sz="800" dirty="0"/>
              <a:t>8     log_LWD                Av_depth -0.06038282 0.012224216  0.0000</a:t>
            </a:r>
          </a:p>
          <a:p>
            <a:r>
              <a:rPr lang="sv-SE" sz="800" dirty="0"/>
              <a:t>11    log_LWD           Slope_percent  0.10496276 0.021818912  0.0000</a:t>
            </a:r>
          </a:p>
          <a:p>
            <a:r>
              <a:rPr lang="sv-SE" sz="800" dirty="0"/>
              <a:t>13    log_LWD                Altitude -0.12944259 0.028565705  0.0000</a:t>
            </a:r>
          </a:p>
          <a:p>
            <a:r>
              <a:rPr lang="sv-SE" sz="800" dirty="0"/>
              <a:t>12    log_LWD                Velocity  0.05221966 0.012275405  0.0000</a:t>
            </a:r>
          </a:p>
          <a:p>
            <a:r>
              <a:rPr lang="sv-SE" sz="800" dirty="0"/>
              <a:t>7     log_LWD Average_air_temperature -0.11596941 0.031884128  0.0003</a:t>
            </a:r>
          </a:p>
          <a:p>
            <a:r>
              <a:rPr lang="sv-SE" sz="800" dirty="0"/>
              <a:t>14    log_LWD              Forest_age -0.07173840 0.020090539  0.0004</a:t>
            </a:r>
          </a:p>
          <a:p>
            <a:r>
              <a:rPr lang="sv-SE" sz="800" dirty="0">
                <a:solidFill>
                  <a:srgbClr val="FF0000"/>
                </a:solidFill>
              </a:rPr>
              <a:t>&gt; sem.coefs(M2,AV2,standardize = "range") # gives problm with temp correlation. If I delete it: it works</a:t>
            </a:r>
          </a:p>
          <a:p>
            <a:r>
              <a:rPr lang="sv-SE" sz="800" dirty="0" smtClean="0"/>
              <a:t>&gt; </a:t>
            </a:r>
            <a:r>
              <a:rPr lang="sv-SE" sz="800" dirty="0"/>
              <a:t>sem.coefs(M2,AV2,standardize = "range")</a:t>
            </a:r>
          </a:p>
          <a:p>
            <a:r>
              <a:rPr lang="sv-SE" sz="800" dirty="0"/>
              <a:t>     response               predictor    estimate   std.error p.value</a:t>
            </a:r>
          </a:p>
          <a:p>
            <a:r>
              <a:rPr lang="sv-SE" sz="800" dirty="0"/>
              <a:t>4  log_LaxTOT                Altitude -0.27128211 0.030320982       0</a:t>
            </a:r>
          </a:p>
          <a:p>
            <a:r>
              <a:rPr lang="sv-SE" sz="800" dirty="0"/>
              <a:t>2  log_LaxTOT            Wetted_width  0.29414106 0.034334174       0</a:t>
            </a:r>
          </a:p>
          <a:p>
            <a:r>
              <a:rPr lang="sv-SE" sz="800" dirty="0"/>
              <a:t>5  log_LaxTOT                    Year  0.03820110 0.006381185       0</a:t>
            </a:r>
          </a:p>
          <a:p>
            <a:r>
              <a:rPr lang="sv-SE" sz="800" dirty="0"/>
              <a:t>3  log_LaxTOT             Julian_date -0.05825758 0.010676749       0</a:t>
            </a:r>
          </a:p>
          <a:p>
            <a:r>
              <a:rPr lang="sv-SE" sz="800" dirty="0"/>
              <a:t>6  log_LaxTOT                Velocity  0.03964862 0.007812520       0</a:t>
            </a:r>
          </a:p>
          <a:p>
            <a:r>
              <a:rPr lang="sv-SE" sz="800" dirty="0"/>
              <a:t>1  log_LaxTOT                Av_depth -0.06882297 0.016392615       0</a:t>
            </a:r>
          </a:p>
          <a:p>
            <a:r>
              <a:rPr lang="sv-SE" sz="800" dirty="0"/>
              <a:t>9     log_LWD            Wetted_width -0.36840658 0.033386817       0</a:t>
            </a:r>
          </a:p>
          <a:p>
            <a:r>
              <a:rPr lang="sv-SE" sz="800" dirty="0"/>
              <a:t>15    log_LWD         Forest_coverage  0.11631900 0.015282352       0</a:t>
            </a:r>
          </a:p>
          <a:p>
            <a:r>
              <a:rPr lang="sv-SE" sz="800" dirty="0"/>
              <a:t>10    log_LWD                    Year  0.04649012 0.007086774       0</a:t>
            </a:r>
          </a:p>
          <a:p>
            <a:r>
              <a:rPr lang="sv-SE" sz="800" dirty="0"/>
              <a:t>7     log_LWD Average_air_temperature -0.13657309 0.024014210       0</a:t>
            </a:r>
          </a:p>
          <a:p>
            <a:r>
              <a:rPr lang="sv-SE" sz="800" dirty="0"/>
              <a:t>13    log_LWD                Altitude -0.17838580 0.032519175       0</a:t>
            </a:r>
          </a:p>
          <a:p>
            <a:r>
              <a:rPr lang="sv-SE" sz="800" dirty="0"/>
              <a:t>8     log_LWD                Av_depth -0.09104155 0.017464359       0</a:t>
            </a:r>
          </a:p>
          <a:p>
            <a:r>
              <a:rPr lang="sv-SE" sz="800" dirty="0"/>
              <a:t>11    log_LWD           Slope_percent  0.11797764 0.026156216       0</a:t>
            </a:r>
          </a:p>
          <a:p>
            <a:r>
              <a:rPr lang="sv-SE" sz="800" dirty="0"/>
              <a:t>12    log_LWD                Velocity  0.03741078 0.008298221       0</a:t>
            </a:r>
          </a:p>
          <a:p>
            <a:r>
              <a:rPr lang="sv-SE" sz="800" dirty="0"/>
              <a:t>14    log_LWD              Forest_age -0.10401096 0.024537538       0</a:t>
            </a:r>
          </a:p>
        </p:txBody>
      </p:sp>
    </p:spTree>
    <p:extLst>
      <p:ext uri="{BB962C8B-B14F-4D97-AF65-F5344CB8AC3E}">
        <p14:creationId xmlns:p14="http://schemas.microsoft.com/office/powerpoint/2010/main" val="302028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235" y="248478"/>
            <a:ext cx="11777869" cy="1754326"/>
          </a:xfrm>
          <a:prstGeom prst="rect">
            <a:avLst/>
          </a:prstGeom>
          <a:noFill/>
        </p:spPr>
        <p:txBody>
          <a:bodyPr wrap="square" rtlCol="0">
            <a:spAutoFit/>
          </a:bodyPr>
          <a:lstStyle/>
          <a:p>
            <a:r>
              <a:rPr lang="en-US" dirty="0"/>
              <a:t># if I include forest age and volume: same as </a:t>
            </a:r>
            <a:r>
              <a:rPr lang="en-US" dirty="0" smtClean="0"/>
              <a:t>above</a:t>
            </a:r>
            <a:r>
              <a:rPr lang="en-US" dirty="0"/>
              <a:t>, I need two correlated errors, and explained variance is lower: 6 and 12</a:t>
            </a:r>
          </a:p>
          <a:p>
            <a:r>
              <a:rPr lang="en-US" dirty="0"/>
              <a:t># including forest data with </a:t>
            </a:r>
            <a:r>
              <a:rPr lang="en-US" dirty="0" err="1"/>
              <a:t>dist</a:t>
            </a:r>
            <a:r>
              <a:rPr lang="en-US" dirty="0"/>
              <a:t> to sea instead of </a:t>
            </a:r>
            <a:r>
              <a:rPr lang="en-US" dirty="0" err="1"/>
              <a:t>altitude:air</a:t>
            </a:r>
            <a:r>
              <a:rPr lang="en-US" dirty="0"/>
              <a:t> temp is </a:t>
            </a:r>
            <a:r>
              <a:rPr lang="en-US" dirty="0" err="1"/>
              <a:t>signif</a:t>
            </a:r>
            <a:r>
              <a:rPr lang="en-US" dirty="0"/>
              <a:t> on lax but  explained variation: 5 and 14%</a:t>
            </a:r>
          </a:p>
          <a:p>
            <a:endParaRPr lang="en-US" dirty="0"/>
          </a:p>
          <a:p>
            <a:r>
              <a:rPr lang="en-US" dirty="0"/>
              <a:t># 3)with interaction </a:t>
            </a:r>
            <a:r>
              <a:rPr lang="en-US" dirty="0" err="1"/>
              <a:t>julian</a:t>
            </a:r>
            <a:r>
              <a:rPr lang="en-US" dirty="0"/>
              <a:t> date and </a:t>
            </a:r>
            <a:r>
              <a:rPr lang="en-US" dirty="0" err="1"/>
              <a:t>altitud</a:t>
            </a:r>
            <a:r>
              <a:rPr lang="en-US" dirty="0"/>
              <a:t> (better than temp): explained variation: 7% and 14% but the model is </a:t>
            </a:r>
          </a:p>
          <a:p>
            <a:r>
              <a:rPr lang="en-US" dirty="0"/>
              <a:t># completely identified so it does not work. I would not use it! </a:t>
            </a:r>
          </a:p>
          <a:p>
            <a:endParaRPr lang="sv-SE" dirty="0"/>
          </a:p>
        </p:txBody>
      </p:sp>
    </p:spTree>
    <p:extLst>
      <p:ext uri="{BB962C8B-B14F-4D97-AF65-F5344CB8AC3E}">
        <p14:creationId xmlns:p14="http://schemas.microsoft.com/office/powerpoint/2010/main" val="736339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190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39" name="TextBox 38"/>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42" name="Straight Arrow Connector 41"/>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p:cNvSpPr txBox="1"/>
          <p:nvPr/>
        </p:nvSpPr>
        <p:spPr>
          <a:xfrm>
            <a:off x="2016817" y="3007483"/>
            <a:ext cx="2355747" cy="369332"/>
          </a:xfrm>
          <a:prstGeom prst="rect">
            <a:avLst/>
          </a:prstGeom>
          <a:noFill/>
        </p:spPr>
        <p:txBody>
          <a:bodyPr wrap="square" rtlCol="0">
            <a:spAutoFit/>
          </a:bodyPr>
          <a:lstStyle/>
          <a:p>
            <a:r>
              <a:rPr lang="sv-SE" dirty="0" smtClean="0"/>
              <a:t>Forest cover</a:t>
            </a:r>
            <a:endParaRPr lang="sv-SE" dirty="0"/>
          </a:p>
        </p:txBody>
      </p:sp>
      <p:sp>
        <p:nvSpPr>
          <p:cNvPr id="48" name="TextBox 47"/>
          <p:cNvSpPr txBox="1"/>
          <p:nvPr/>
        </p:nvSpPr>
        <p:spPr>
          <a:xfrm>
            <a:off x="2044695" y="3635347"/>
            <a:ext cx="2355747" cy="369332"/>
          </a:xfrm>
          <a:prstGeom prst="rect">
            <a:avLst/>
          </a:prstGeom>
          <a:noFill/>
        </p:spPr>
        <p:txBody>
          <a:bodyPr wrap="square" rtlCol="0">
            <a:spAutoFit/>
          </a:bodyPr>
          <a:lstStyle/>
          <a:p>
            <a:r>
              <a:rPr lang="sv-SE" dirty="0" smtClean="0"/>
              <a:t>Forest age</a:t>
            </a:r>
            <a:endParaRPr lang="sv-SE" dirty="0"/>
          </a:p>
        </p:txBody>
      </p:sp>
      <p:cxnSp>
        <p:nvCxnSpPr>
          <p:cNvPr id="49" name="Straight Arrow Connector 48"/>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404116" y="3493445"/>
            <a:ext cx="2634358" cy="3335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54" name="Straight Arrow Connector 5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451278" y="3684567"/>
            <a:ext cx="5401711" cy="18208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173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endParaRPr lang="sv-SE" sz="2400" dirty="0" smtClean="0"/>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462541" y="3120397"/>
            <a:ext cx="1843357" cy="461665"/>
          </a:xfrm>
          <a:prstGeom prst="rect">
            <a:avLst/>
          </a:prstGeom>
          <a:noFill/>
          <a:ln w="19050">
            <a:solidFill>
              <a:schemeClr val="tx1"/>
            </a:solidFill>
          </a:ln>
        </p:spPr>
        <p:txBody>
          <a:bodyPr wrap="square" rtlCol="0">
            <a:spAutoFit/>
          </a:bodyPr>
          <a:lstStyle/>
          <a:p>
            <a:pPr algn="ctr"/>
            <a:r>
              <a:rPr lang="sv-SE" sz="2400" dirty="0" smtClean="0"/>
              <a:t>SALMON</a:t>
            </a:r>
            <a:endParaRPr lang="sv-SE" sz="2400" dirty="0" smtClean="0"/>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no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noFill/>
          <a:ln w="19050">
            <a:solidFill>
              <a:schemeClr val="tx1"/>
            </a:solidFill>
          </a:ln>
        </p:spPr>
        <p:txBody>
          <a:bodyPr wrap="square" rtlCol="0">
            <a:spAutoFit/>
          </a:bodyPr>
          <a:lstStyle/>
          <a:p>
            <a:pPr algn="ctr"/>
            <a:r>
              <a:rPr lang="sv-SE" sz="2400" dirty="0" smtClean="0"/>
              <a:t>BURBOT</a:t>
            </a:r>
            <a:endParaRPr lang="sv-SE" sz="2400" dirty="0"/>
          </a:p>
        </p:txBody>
      </p:sp>
      <p:cxnSp>
        <p:nvCxnSpPr>
          <p:cNvPr id="25" name="Straight Arrow Connector 24"/>
          <p:cNvCxnSpPr>
            <a:stCxn id="5" idx="0"/>
            <a:endCxn id="13" idx="1"/>
          </p:cNvCxnSpPr>
          <p:nvPr/>
        </p:nvCxnSpPr>
        <p:spPr>
          <a:xfrm flipV="1">
            <a:off x="5524803" y="3351230"/>
            <a:ext cx="3937738" cy="31667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524803" y="3651222"/>
            <a:ext cx="370600" cy="2866708"/>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5298791" cy="28500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081749" y="667813"/>
            <a:ext cx="2302471" cy="24525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0"/>
          </p:cNvCxnSpPr>
          <p:nvPr/>
        </p:nvCxnSpPr>
        <p:spPr>
          <a:xfrm flipH="1">
            <a:off x="5895403" y="1358744"/>
            <a:ext cx="3486046" cy="14614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48" name="TextBox 47"/>
          <p:cNvSpPr txBox="1"/>
          <p:nvPr/>
        </p:nvSpPr>
        <p:spPr>
          <a:xfrm>
            <a:off x="11305898" y="3090741"/>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a:t>
            </a:r>
            <a:r>
              <a:rPr lang="sv-SE" sz="1400" dirty="0" smtClean="0"/>
              <a:t>0.06</a:t>
            </a:r>
          </a:p>
          <a:p>
            <a:r>
              <a:rPr lang="en-US" sz="1400" dirty="0" smtClean="0"/>
              <a:t>R</a:t>
            </a:r>
            <a:r>
              <a:rPr lang="en-US" sz="1400" baseline="-25000" dirty="0" smtClean="0"/>
              <a:t>c</a:t>
            </a:r>
            <a:r>
              <a:rPr lang="en-US" sz="1400" baseline="30000" dirty="0" smtClean="0"/>
              <a:t>2</a:t>
            </a:r>
            <a:r>
              <a:rPr lang="sv-SE" sz="1400" dirty="0"/>
              <a:t>= </a:t>
            </a:r>
            <a:r>
              <a:rPr lang="sv-SE" sz="1400" dirty="0" smtClean="0"/>
              <a:t>0.69 </a:t>
            </a:r>
            <a:endParaRPr lang="sv-SE" sz="1400" dirty="0"/>
          </a:p>
        </p:txBody>
      </p:sp>
      <p:sp>
        <p:nvSpPr>
          <p:cNvPr id="49" name="TextBox 48"/>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cxnSp>
        <p:nvCxnSpPr>
          <p:cNvPr id="51" name="Straight Arrow Connector 50"/>
          <p:cNvCxnSpPr>
            <a:stCxn id="15" idx="2"/>
            <a:endCxn id="13" idx="0"/>
          </p:cNvCxnSpPr>
          <p:nvPr/>
        </p:nvCxnSpPr>
        <p:spPr>
          <a:xfrm>
            <a:off x="9381449" y="1358744"/>
            <a:ext cx="1002771" cy="1761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13" idx="1"/>
          </p:cNvCxnSpPr>
          <p:nvPr/>
        </p:nvCxnSpPr>
        <p:spPr>
          <a:xfrm>
            <a:off x="3244085" y="1305068"/>
            <a:ext cx="6218456" cy="20461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3" idx="1"/>
          </p:cNvCxnSpPr>
          <p:nvPr/>
        </p:nvCxnSpPr>
        <p:spPr>
          <a:xfrm flipV="1">
            <a:off x="3244085" y="3351230"/>
            <a:ext cx="6218456" cy="1541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1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7625" y="-28575"/>
            <a:ext cx="11963400" cy="7294305"/>
          </a:xfrm>
          <a:prstGeom prst="rect">
            <a:avLst/>
          </a:prstGeom>
          <a:noFill/>
        </p:spPr>
        <p:txBody>
          <a:bodyPr wrap="square" rtlCol="0">
            <a:spAutoFit/>
          </a:bodyPr>
          <a:lstStyle/>
          <a:p>
            <a:r>
              <a:rPr lang="sv-SE" dirty="0" smtClean="0"/>
              <a:t>if</a:t>
            </a:r>
          </a:p>
          <a:p>
            <a:r>
              <a:rPr lang="en-US" dirty="0"/>
              <a:t>############# exclude type of migration - I use AV2 (NAs for migration type included) </a:t>
            </a:r>
            <a:r>
              <a:rPr lang="en-US" dirty="0" smtClean="0"/>
              <a:t>(the </a:t>
            </a:r>
            <a:r>
              <a:rPr lang="en-US" dirty="0"/>
              <a:t>same model on AV_Migration_NAremoved2 </a:t>
            </a:r>
            <a:r>
              <a:rPr lang="en-US" dirty="0" smtClean="0"/>
              <a:t>does not improve explained variation)</a:t>
            </a:r>
            <a:endParaRPr lang="en-US" dirty="0"/>
          </a:p>
          <a:p>
            <a:endParaRPr lang="en-US" dirty="0"/>
          </a:p>
          <a:p>
            <a:r>
              <a:rPr lang="en-US" dirty="0"/>
              <a:t># 1) if </a:t>
            </a:r>
            <a:r>
              <a:rPr lang="en-US" u="sng" dirty="0" smtClean="0"/>
              <a:t>include </a:t>
            </a:r>
            <a:r>
              <a:rPr lang="en-US" u="sng" dirty="0"/>
              <a:t>velocity </a:t>
            </a:r>
            <a:r>
              <a:rPr lang="en-US" dirty="0"/>
              <a:t>(</a:t>
            </a:r>
            <a:r>
              <a:rPr lang="en-US" dirty="0" err="1"/>
              <a:t>vif</a:t>
            </a:r>
            <a:r>
              <a:rPr lang="en-US" dirty="0"/>
              <a:t> with slope is fine): substrate is not </a:t>
            </a:r>
            <a:r>
              <a:rPr lang="en-US" dirty="0" err="1"/>
              <a:t>signif</a:t>
            </a:r>
            <a:r>
              <a:rPr lang="en-US" dirty="0"/>
              <a:t> for salmon but velocity is. </a:t>
            </a:r>
          </a:p>
          <a:p>
            <a:r>
              <a:rPr lang="en-US" dirty="0"/>
              <a:t># And both velocity and slope affect (+) wood. explained variation does not change, but good for </a:t>
            </a:r>
            <a:r>
              <a:rPr lang="en-US" dirty="0" err="1"/>
              <a:t>interpetation</a:t>
            </a:r>
            <a:endParaRPr lang="en-US" dirty="0"/>
          </a:p>
          <a:p>
            <a:r>
              <a:rPr lang="en-US" dirty="0"/>
              <a:t># 2) </a:t>
            </a:r>
            <a:r>
              <a:rPr lang="en-US" dirty="0" smtClean="0"/>
              <a:t>if </a:t>
            </a:r>
            <a:r>
              <a:rPr lang="en-US" u="sng" dirty="0"/>
              <a:t>substitute altitude to </a:t>
            </a:r>
            <a:r>
              <a:rPr lang="en-US" u="sng" dirty="0" err="1"/>
              <a:t>dist</a:t>
            </a:r>
            <a:r>
              <a:rPr lang="en-US" u="sng" dirty="0"/>
              <a:t> to sea</a:t>
            </a:r>
            <a:r>
              <a:rPr lang="en-US" dirty="0"/>
              <a:t>: air temp is not </a:t>
            </a:r>
            <a:r>
              <a:rPr lang="en-US" dirty="0" err="1"/>
              <a:t>signif</a:t>
            </a:r>
            <a:r>
              <a:rPr lang="en-US" dirty="0"/>
              <a:t> any more for salmon (ok!). and we get to 6% </a:t>
            </a:r>
          </a:p>
          <a:p>
            <a:r>
              <a:rPr lang="en-US" dirty="0"/>
              <a:t># explained variation for salmon although 10 for LWD </a:t>
            </a:r>
            <a:r>
              <a:rPr lang="en-US" dirty="0" smtClean="0"/>
              <a:t>instead </a:t>
            </a:r>
            <a:r>
              <a:rPr lang="en-US" dirty="0"/>
              <a:t>of 11</a:t>
            </a:r>
            <a:r>
              <a:rPr lang="en-US" dirty="0" smtClean="0"/>
              <a:t>.  </a:t>
            </a:r>
            <a:r>
              <a:rPr lang="en-US" dirty="0"/>
              <a:t>(with both altitude and </a:t>
            </a:r>
            <a:r>
              <a:rPr lang="en-US" dirty="0" err="1" smtClean="0"/>
              <a:t>dist</a:t>
            </a:r>
            <a:r>
              <a:rPr lang="en-US" dirty="0" smtClean="0"/>
              <a:t> </a:t>
            </a:r>
            <a:r>
              <a:rPr lang="en-US" dirty="0"/>
              <a:t>to the sea: nope collinear with temperature and distance to </a:t>
            </a:r>
            <a:r>
              <a:rPr lang="en-US" dirty="0" smtClean="0"/>
              <a:t>sea)</a:t>
            </a:r>
          </a:p>
          <a:p>
            <a:endParaRPr lang="sv-SE" dirty="0"/>
          </a:p>
          <a:p>
            <a:r>
              <a:rPr lang="sv-SE" u="sng" dirty="0" smtClean="0"/>
              <a:t>NB: in this best model so far, the link date-to-LWD disppears, good!</a:t>
            </a:r>
            <a:endParaRPr lang="en-US" u="sng" dirty="0" smtClean="0"/>
          </a:p>
          <a:p>
            <a:endParaRPr lang="en-US" dirty="0" smtClean="0"/>
          </a:p>
          <a:p>
            <a:r>
              <a:rPr lang="en-US" dirty="0" smtClean="0"/>
              <a:t># </a:t>
            </a:r>
            <a:r>
              <a:rPr lang="en-US" dirty="0"/>
              <a:t>3)interaction </a:t>
            </a:r>
            <a:r>
              <a:rPr lang="en-US" u="sng" dirty="0" err="1"/>
              <a:t>julian</a:t>
            </a:r>
            <a:r>
              <a:rPr lang="en-US" u="sng" dirty="0"/>
              <a:t> date and </a:t>
            </a:r>
            <a:r>
              <a:rPr lang="en-US" u="sng" dirty="0" err="1"/>
              <a:t>altitud</a:t>
            </a:r>
            <a:r>
              <a:rPr lang="en-US" u="sng" dirty="0"/>
              <a:t> </a:t>
            </a:r>
            <a:r>
              <a:rPr lang="en-US" dirty="0"/>
              <a:t>(better than temp</a:t>
            </a:r>
            <a:r>
              <a:rPr lang="en-US" dirty="0" smtClean="0"/>
              <a:t>): explained variation: 7% </a:t>
            </a:r>
            <a:r>
              <a:rPr lang="en-US" dirty="0"/>
              <a:t>and 11%but the model is </a:t>
            </a:r>
          </a:p>
          <a:p>
            <a:r>
              <a:rPr lang="en-US" dirty="0"/>
              <a:t># completely identified so it does not work. Try again after including the type of forest. # best </a:t>
            </a:r>
            <a:r>
              <a:rPr lang="en-US" dirty="0" smtClean="0"/>
              <a:t>interpretation of interaction: </a:t>
            </a:r>
            <a:r>
              <a:rPr lang="en-US" dirty="0"/>
              <a:t>wood decrease with altitudes and the negative effect of altitude on LWD weaken over the season,</a:t>
            </a:r>
          </a:p>
          <a:p>
            <a:r>
              <a:rPr lang="en-US" dirty="0"/>
              <a:t># (and disappear later in the season, ca at the end of October - but there are few points at the extreme of the range </a:t>
            </a:r>
          </a:p>
          <a:p>
            <a:r>
              <a:rPr lang="en-US" dirty="0"/>
              <a:t># so would not trust the graph too much). # weak negative correlation between altitude and </a:t>
            </a:r>
            <a:r>
              <a:rPr lang="en-US" dirty="0" err="1"/>
              <a:t>julian</a:t>
            </a:r>
            <a:r>
              <a:rPr lang="en-US" dirty="0"/>
              <a:t> date indicates that sites at higher altitude may have been </a:t>
            </a:r>
            <a:r>
              <a:rPr lang="en-US" dirty="0" smtClean="0"/>
              <a:t>sampled </a:t>
            </a:r>
            <a:r>
              <a:rPr lang="en-US" dirty="0"/>
              <a:t>a bit earlier than sites at lower altitudes. which does not explain the negative main effect of </a:t>
            </a:r>
            <a:r>
              <a:rPr lang="en-US" dirty="0" err="1"/>
              <a:t>julian</a:t>
            </a:r>
            <a:r>
              <a:rPr lang="en-US" dirty="0"/>
              <a:t> </a:t>
            </a:r>
            <a:r>
              <a:rPr lang="en-US" dirty="0" smtClean="0"/>
              <a:t>date </a:t>
            </a:r>
            <a:r>
              <a:rPr lang="en-US" dirty="0"/>
              <a:t>on wood. So the sampling is fine.</a:t>
            </a:r>
            <a:endParaRPr lang="en-US" dirty="0" smtClean="0"/>
          </a:p>
          <a:p>
            <a:endParaRPr lang="sv-SE" dirty="0"/>
          </a:p>
          <a:p>
            <a:r>
              <a:rPr lang="sv-SE" dirty="0" smtClean="0"/>
              <a:t>If you don’t include the interaction, to explain link between date and lwd remember that:</a:t>
            </a:r>
            <a:endParaRPr lang="sv-SE" dirty="0"/>
          </a:p>
          <a:p>
            <a:r>
              <a:rPr lang="sv-SE" dirty="0" smtClean="0">
                <a:solidFill>
                  <a:srgbClr val="FF0000"/>
                </a:solidFill>
              </a:rPr>
              <a:t>NOTE</a:t>
            </a:r>
            <a:r>
              <a:rPr lang="sv-SE" dirty="0" smtClean="0"/>
              <a:t>: averaging is not good when the relationship between variables is not linear or even monotonic. If I have a hump shaped curve, eg. between LWD and Julian date, this may not show up after taking averages of julian dates by river, e.g. in spring and autumn there may be low wood but if I take the average of the dates I get a value that correpsonds to summer! Which will be associated to low fish abundance!</a:t>
            </a:r>
            <a:endParaRPr lang="en-US" dirty="0"/>
          </a:p>
        </p:txBody>
      </p:sp>
      <p:pic>
        <p:nvPicPr>
          <p:cNvPr id="3" name="Picture 2"/>
          <p:cNvPicPr>
            <a:picLocks noChangeAspect="1"/>
          </p:cNvPicPr>
          <p:nvPr/>
        </p:nvPicPr>
        <p:blipFill>
          <a:blip r:embed="rId3"/>
          <a:stretch>
            <a:fillRect/>
          </a:stretch>
        </p:blipFill>
        <p:spPr>
          <a:xfrm>
            <a:off x="9626497" y="609600"/>
            <a:ext cx="3603728" cy="3132501"/>
          </a:xfrm>
          <a:prstGeom prst="rect">
            <a:avLst/>
          </a:prstGeom>
        </p:spPr>
      </p:pic>
      <p:pic>
        <p:nvPicPr>
          <p:cNvPr id="4" name="Picture 3"/>
          <p:cNvPicPr>
            <a:picLocks noChangeAspect="1"/>
          </p:cNvPicPr>
          <p:nvPr/>
        </p:nvPicPr>
        <p:blipFill>
          <a:blip r:embed="rId4"/>
          <a:stretch>
            <a:fillRect/>
          </a:stretch>
        </p:blipFill>
        <p:spPr>
          <a:xfrm>
            <a:off x="9661358" y="4912651"/>
            <a:ext cx="3534006" cy="3071548"/>
          </a:xfrm>
          <a:prstGeom prst="rect">
            <a:avLst/>
          </a:prstGeom>
        </p:spPr>
      </p:pic>
    </p:spTree>
    <p:extLst>
      <p:ext uri="{BB962C8B-B14F-4D97-AF65-F5344CB8AC3E}">
        <p14:creationId xmlns:p14="http://schemas.microsoft.com/office/powerpoint/2010/main" val="404810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209550" y="171450"/>
            <a:ext cx="11772900" cy="6186309"/>
          </a:xfrm>
          <a:prstGeom prst="rect">
            <a:avLst/>
          </a:prstGeom>
          <a:noFill/>
        </p:spPr>
        <p:txBody>
          <a:bodyPr wrap="square" rtlCol="0">
            <a:spAutoFit/>
          </a:bodyPr>
          <a:lstStyle/>
          <a:p>
            <a:r>
              <a:rPr lang="sv-SE" dirty="0" smtClean="0"/>
              <a:t>Meeting </a:t>
            </a:r>
            <a:r>
              <a:rPr lang="sv-SE" dirty="0" err="1" smtClean="0"/>
              <a:t>March</a:t>
            </a:r>
            <a:r>
              <a:rPr lang="sv-SE" dirty="0" smtClean="0"/>
              <a:t> 16´th 2017 </a:t>
            </a:r>
            <a:r>
              <a:rPr lang="sv-SE" dirty="0" err="1" smtClean="0"/>
              <a:t>with</a:t>
            </a:r>
            <a:r>
              <a:rPr lang="sv-SE" dirty="0" smtClean="0"/>
              <a:t> Erik and Calle:</a:t>
            </a:r>
          </a:p>
          <a:p>
            <a:endParaRPr lang="sv-SE" dirty="0" smtClean="0"/>
          </a:p>
          <a:p>
            <a:r>
              <a:rPr lang="sv-SE" dirty="0" smtClean="0"/>
              <a:t>To do:</a:t>
            </a:r>
            <a:endParaRPr lang="sv-SE" dirty="0"/>
          </a:p>
          <a:p>
            <a:pPr marL="285750" indent="-285750">
              <a:buFont typeface="Arial" panose="020B0604020202020204" pitchFamily="34" charset="0"/>
              <a:buChar char="•"/>
            </a:pPr>
            <a:r>
              <a:rPr lang="sv-SE" dirty="0" smtClean="0"/>
              <a:t>Try </a:t>
            </a:r>
            <a:r>
              <a:rPr lang="sv-SE" u="sng" dirty="0"/>
              <a:t>both slope and velocity</a:t>
            </a:r>
            <a:r>
              <a:rPr lang="sv-SE" dirty="0"/>
              <a:t>. </a:t>
            </a:r>
            <a:r>
              <a:rPr lang="sv-SE" dirty="0" smtClean="0"/>
              <a:t>Signif! Include in the trout model as well!</a:t>
            </a:r>
          </a:p>
          <a:p>
            <a:pPr marL="285750" indent="-285750">
              <a:buFont typeface="Arial" panose="020B0604020202020204" pitchFamily="34" charset="0"/>
              <a:buChar char="•"/>
            </a:pPr>
            <a:r>
              <a:rPr lang="sv-SE" dirty="0" smtClean="0"/>
              <a:t>Try interaction </a:t>
            </a:r>
            <a:r>
              <a:rPr lang="sv-SE" u="sng" dirty="0" smtClean="0"/>
              <a:t>julian date*width/depth</a:t>
            </a:r>
            <a:r>
              <a:rPr lang="sv-SE" dirty="0" smtClean="0"/>
              <a:t>, or </a:t>
            </a:r>
            <a:r>
              <a:rPr lang="sv-SE" u="sng" dirty="0" smtClean="0"/>
              <a:t>date*lat/altitude</a:t>
            </a:r>
            <a:r>
              <a:rPr lang="sv-SE" dirty="0" smtClean="0"/>
              <a:t> also for trout</a:t>
            </a:r>
          </a:p>
          <a:p>
            <a:pPr marL="285750" indent="-285750">
              <a:buFont typeface="Arial" panose="020B0604020202020204" pitchFamily="34" charset="0"/>
              <a:buChar char="•"/>
            </a:pPr>
            <a:r>
              <a:rPr lang="sv-SE" dirty="0" smtClean="0"/>
              <a:t>Try to include altitude: </a:t>
            </a:r>
            <a:r>
              <a:rPr lang="en-US" dirty="0"/>
              <a:t>nope collinear with temperature and distance to </a:t>
            </a:r>
            <a:r>
              <a:rPr lang="en-US" dirty="0" smtClean="0"/>
              <a:t>sea.</a:t>
            </a:r>
            <a:r>
              <a:rPr lang="sv-SE" dirty="0" smtClean="0"/>
              <a:t> or </a:t>
            </a:r>
            <a:r>
              <a:rPr lang="sv-SE" u="sng" dirty="0" smtClean="0"/>
              <a:t>replace dist to sea with altitude</a:t>
            </a:r>
            <a:r>
              <a:rPr lang="sv-SE" dirty="0" smtClean="0"/>
              <a:t>. Also for trout.</a:t>
            </a:r>
          </a:p>
          <a:p>
            <a:pPr marL="285750" indent="-285750">
              <a:buFont typeface="Arial" panose="020B0604020202020204" pitchFamily="34" charset="0"/>
              <a:buChar char="•"/>
            </a:pPr>
            <a:r>
              <a:rPr lang="sv-SE" dirty="0" err="1" smtClean="0"/>
              <a:t>Add</a:t>
            </a:r>
            <a:r>
              <a:rPr lang="sv-SE" dirty="0" smtClean="0"/>
              <a:t> data on </a:t>
            </a:r>
            <a:r>
              <a:rPr lang="sv-SE" dirty="0" err="1" smtClean="0"/>
              <a:t>forest</a:t>
            </a:r>
            <a:r>
              <a:rPr lang="sv-SE" dirty="0" smtClean="0"/>
              <a:t> cover and </a:t>
            </a:r>
            <a:r>
              <a:rPr lang="sv-SE" dirty="0" err="1" smtClean="0"/>
              <a:t>type</a:t>
            </a:r>
            <a:endParaRPr lang="sv-SE" dirty="0" smtClean="0"/>
          </a:p>
          <a:p>
            <a:pPr marL="285750" indent="-285750">
              <a:buFont typeface="Arial" panose="020B0604020202020204" pitchFamily="34" charset="0"/>
              <a:buChar char="•"/>
            </a:pPr>
            <a:r>
              <a:rPr lang="sv-SE" dirty="0" smtClean="0"/>
              <a:t>Look into standardized coefficients for trout and salmon: </a:t>
            </a:r>
            <a:r>
              <a:rPr lang="en-US" dirty="0" smtClean="0"/>
              <a:t># scale on range </a:t>
            </a:r>
            <a:r>
              <a:rPr lang="en-US" dirty="0"/>
              <a:t>gives </a:t>
            </a:r>
            <a:r>
              <a:rPr lang="en-US" dirty="0" smtClean="0"/>
              <a:t>problem </a:t>
            </a:r>
            <a:r>
              <a:rPr lang="en-US" dirty="0"/>
              <a:t>with temp correlation. If I delete it: it works</a:t>
            </a:r>
            <a:endParaRPr lang="sv-SE" dirty="0" smtClean="0"/>
          </a:p>
          <a:p>
            <a:pPr marL="285750" indent="-285750">
              <a:buFont typeface="Arial" panose="020B0604020202020204" pitchFamily="34" charset="0"/>
              <a:buChar char="•"/>
            </a:pPr>
            <a:r>
              <a:rPr lang="sv-SE" dirty="0" smtClean="0"/>
              <a:t>Try </a:t>
            </a:r>
            <a:r>
              <a:rPr lang="sv-SE" dirty="0"/>
              <a:t>model with </a:t>
            </a:r>
            <a:r>
              <a:rPr lang="sv-SE" dirty="0" smtClean="0"/>
              <a:t>Cottus</a:t>
            </a:r>
          </a:p>
          <a:p>
            <a:pPr marL="285750" indent="-285750">
              <a:buFont typeface="Arial" panose="020B0604020202020204" pitchFamily="34" charset="0"/>
              <a:buChar char="•"/>
            </a:pPr>
            <a:endParaRPr lang="sv-SE" dirty="0" smtClean="0"/>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smtClean="0"/>
          </a:p>
          <a:p>
            <a:r>
              <a:rPr lang="sv-SE" dirty="0" err="1" smtClean="0"/>
              <a:t>Comments</a:t>
            </a:r>
            <a:r>
              <a:rPr lang="sv-SE" dirty="0" smtClean="0"/>
              <a:t>:</a:t>
            </a:r>
          </a:p>
          <a:p>
            <a:pPr marL="285750" indent="-285750">
              <a:buFont typeface="Arial" panose="020B0604020202020204" pitchFamily="34" charset="0"/>
              <a:buChar char="•"/>
            </a:pPr>
            <a:r>
              <a:rPr lang="sv-SE" dirty="0" err="1" smtClean="0"/>
              <a:t>What</a:t>
            </a:r>
            <a:r>
              <a:rPr lang="sv-SE" dirty="0" smtClean="0"/>
              <a:t> is new </a:t>
            </a:r>
            <a:r>
              <a:rPr lang="sv-SE" dirty="0" err="1" smtClean="0"/>
              <a:t>about</a:t>
            </a:r>
            <a:r>
              <a:rPr lang="sv-SE" dirty="0" smtClean="0"/>
              <a:t> </a:t>
            </a:r>
            <a:r>
              <a:rPr lang="sv-SE" dirty="0" err="1" smtClean="0"/>
              <a:t>our</a:t>
            </a:r>
            <a:r>
              <a:rPr lang="sv-SE" dirty="0" smtClean="0"/>
              <a:t> </a:t>
            </a:r>
            <a:r>
              <a:rPr lang="sv-SE" dirty="0" err="1" smtClean="0"/>
              <a:t>results</a:t>
            </a:r>
            <a:r>
              <a:rPr lang="sv-SE" dirty="0" smtClean="0"/>
              <a:t>: LWD </a:t>
            </a:r>
            <a:r>
              <a:rPr lang="sv-SE" dirty="0" err="1" smtClean="0"/>
              <a:t>does</a:t>
            </a:r>
            <a:r>
              <a:rPr lang="sv-SE" dirty="0" smtClean="0"/>
              <a:t> not </a:t>
            </a:r>
            <a:r>
              <a:rPr lang="sv-SE" dirty="0" err="1" smtClean="0"/>
              <a:t>help</a:t>
            </a:r>
            <a:r>
              <a:rPr lang="sv-SE" dirty="0" smtClean="0"/>
              <a:t> </a:t>
            </a:r>
            <a:r>
              <a:rPr lang="sv-SE" dirty="0" err="1" smtClean="0"/>
              <a:t>salmon</a:t>
            </a:r>
            <a:r>
              <a:rPr lang="sv-SE" dirty="0" smtClean="0"/>
              <a:t> population. </a:t>
            </a:r>
            <a:r>
              <a:rPr lang="sv-SE" dirty="0" err="1" smtClean="0"/>
              <a:t>Also</a:t>
            </a:r>
            <a:r>
              <a:rPr lang="sv-SE" dirty="0" smtClean="0"/>
              <a:t>, the predators </a:t>
            </a:r>
            <a:r>
              <a:rPr lang="sv-SE" dirty="0" err="1" smtClean="0"/>
              <a:t>of</a:t>
            </a:r>
            <a:r>
              <a:rPr lang="sv-SE" dirty="0" smtClean="0"/>
              <a:t> </a:t>
            </a:r>
            <a:r>
              <a:rPr lang="sv-SE" dirty="0" err="1" smtClean="0"/>
              <a:t>trout</a:t>
            </a:r>
            <a:r>
              <a:rPr lang="sv-SE" dirty="0" smtClean="0"/>
              <a:t> (</a:t>
            </a:r>
            <a:r>
              <a:rPr lang="sv-SE" dirty="0" err="1" smtClean="0"/>
              <a:t>Pike</a:t>
            </a:r>
            <a:r>
              <a:rPr lang="sv-SE" dirty="0" smtClean="0"/>
              <a:t> and </a:t>
            </a:r>
            <a:r>
              <a:rPr lang="sv-SE" dirty="0" err="1" smtClean="0"/>
              <a:t>burbot</a:t>
            </a:r>
            <a:r>
              <a:rPr lang="sv-SE" dirty="0" smtClean="0"/>
              <a:t>) do no </a:t>
            </a:r>
            <a:r>
              <a:rPr lang="sv-SE" dirty="0" err="1" smtClean="0"/>
              <a:t>affect</a:t>
            </a:r>
            <a:r>
              <a:rPr lang="sv-SE" dirty="0" smtClean="0"/>
              <a:t> </a:t>
            </a:r>
            <a:r>
              <a:rPr lang="sv-SE" dirty="0" err="1" smtClean="0"/>
              <a:t>salmon</a:t>
            </a:r>
            <a:endParaRPr lang="sv-SE" dirty="0" smtClean="0"/>
          </a:p>
          <a:p>
            <a:pPr marL="285750" indent="-285750">
              <a:buFont typeface="Arial" panose="020B0604020202020204" pitchFamily="34" charset="0"/>
              <a:buChar char="•"/>
            </a:pPr>
            <a:r>
              <a:rPr lang="sv-SE" dirty="0" err="1"/>
              <a:t>Number</a:t>
            </a:r>
            <a:r>
              <a:rPr lang="sv-SE" dirty="0"/>
              <a:t> </a:t>
            </a:r>
            <a:r>
              <a:rPr lang="sv-SE" dirty="0" err="1"/>
              <a:t>of</a:t>
            </a:r>
            <a:r>
              <a:rPr lang="sv-SE" dirty="0"/>
              <a:t> dams is </a:t>
            </a:r>
            <a:r>
              <a:rPr lang="sv-SE" dirty="0" err="1"/>
              <a:t>unlikely</a:t>
            </a:r>
            <a:r>
              <a:rPr lang="sv-SE" dirty="0"/>
              <a:t> to </a:t>
            </a:r>
            <a:r>
              <a:rPr lang="sv-SE" dirty="0" err="1"/>
              <a:t>explain</a:t>
            </a:r>
            <a:r>
              <a:rPr lang="sv-SE" dirty="0"/>
              <a:t> </a:t>
            </a:r>
            <a:r>
              <a:rPr lang="sv-SE" dirty="0" err="1"/>
              <a:t>much</a:t>
            </a:r>
            <a:r>
              <a:rPr lang="sv-SE" dirty="0"/>
              <a:t> </a:t>
            </a:r>
            <a:r>
              <a:rPr lang="sv-SE" dirty="0" err="1"/>
              <a:t>according</a:t>
            </a:r>
            <a:r>
              <a:rPr lang="sv-SE" dirty="0"/>
              <a:t> to </a:t>
            </a:r>
            <a:r>
              <a:rPr lang="sv-SE" dirty="0" smtClean="0"/>
              <a:t>Erik</a:t>
            </a:r>
          </a:p>
          <a:p>
            <a:pPr marL="285750" indent="-285750">
              <a:buFont typeface="Arial" panose="020B0604020202020204" pitchFamily="34" charset="0"/>
              <a:buChar char="•"/>
            </a:pPr>
            <a:r>
              <a:rPr lang="sv-SE" dirty="0" err="1" smtClean="0"/>
              <a:t>Cottus</a:t>
            </a:r>
            <a:r>
              <a:rPr lang="sv-SE" dirty="0" smtClean="0"/>
              <a:t> </a:t>
            </a:r>
            <a:r>
              <a:rPr lang="sv-SE" dirty="0" err="1" smtClean="0"/>
              <a:t>does</a:t>
            </a:r>
            <a:r>
              <a:rPr lang="sv-SE" dirty="0" smtClean="0"/>
              <a:t> not </a:t>
            </a:r>
            <a:r>
              <a:rPr lang="sv-SE" dirty="0" err="1" smtClean="0"/>
              <a:t>have</a:t>
            </a:r>
            <a:r>
              <a:rPr lang="sv-SE" dirty="0" smtClean="0"/>
              <a:t> </a:t>
            </a:r>
            <a:r>
              <a:rPr lang="sv-SE" dirty="0" err="1" smtClean="0"/>
              <a:t>swim</a:t>
            </a:r>
            <a:r>
              <a:rPr lang="sv-SE" dirty="0" smtClean="0"/>
              <a:t> bladder, is not a </a:t>
            </a:r>
            <a:r>
              <a:rPr lang="sv-SE" dirty="0" err="1" smtClean="0"/>
              <a:t>good</a:t>
            </a:r>
            <a:r>
              <a:rPr lang="sv-SE" dirty="0" smtClean="0"/>
              <a:t> </a:t>
            </a:r>
            <a:r>
              <a:rPr lang="sv-SE" dirty="0" err="1" smtClean="0"/>
              <a:t>swimmer</a:t>
            </a:r>
            <a:r>
              <a:rPr lang="sv-SE" dirty="0" smtClean="0"/>
              <a:t>, </a:t>
            </a:r>
            <a:r>
              <a:rPr lang="sv-SE" dirty="0" err="1" smtClean="0"/>
              <a:t>can</a:t>
            </a:r>
            <a:r>
              <a:rPr lang="sv-SE" dirty="0" smtClean="0"/>
              <a:t> not </a:t>
            </a:r>
            <a:r>
              <a:rPr lang="sv-SE" dirty="0" err="1" smtClean="0"/>
              <a:t>travel</a:t>
            </a:r>
            <a:r>
              <a:rPr lang="sv-SE" dirty="0" smtClean="0"/>
              <a:t> far in the </a:t>
            </a:r>
            <a:r>
              <a:rPr lang="sv-SE" dirty="0" err="1" smtClean="0"/>
              <a:t>streams</a:t>
            </a:r>
            <a:r>
              <a:rPr lang="sv-SE" dirty="0" smtClean="0"/>
              <a:t>.</a:t>
            </a:r>
          </a:p>
          <a:p>
            <a:pPr marL="285750" indent="-285750">
              <a:buFont typeface="Arial" panose="020B0604020202020204" pitchFamily="34" charset="0"/>
              <a:buChar char="•"/>
            </a:pPr>
            <a:r>
              <a:rPr lang="sv-SE" dirty="0" err="1" smtClean="0"/>
              <a:t>Electrofishing</a:t>
            </a:r>
            <a:r>
              <a:rPr lang="sv-SE" dirty="0" smtClean="0"/>
              <a:t> is not a </a:t>
            </a:r>
            <a:r>
              <a:rPr lang="sv-SE" dirty="0" err="1" smtClean="0"/>
              <a:t>good</a:t>
            </a:r>
            <a:r>
              <a:rPr lang="sv-SE" dirty="0" smtClean="0"/>
              <a:t> </a:t>
            </a:r>
            <a:r>
              <a:rPr lang="sv-SE" dirty="0" err="1" smtClean="0"/>
              <a:t>way</a:t>
            </a:r>
            <a:r>
              <a:rPr lang="sv-SE" dirty="0" smtClean="0"/>
              <a:t> to </a:t>
            </a:r>
            <a:r>
              <a:rPr lang="sv-SE" dirty="0" err="1" smtClean="0"/>
              <a:t>sample</a:t>
            </a:r>
            <a:r>
              <a:rPr lang="sv-SE" dirty="0" smtClean="0"/>
              <a:t> </a:t>
            </a:r>
            <a:r>
              <a:rPr lang="sv-SE" dirty="0" err="1" smtClean="0"/>
              <a:t>Lampetra</a:t>
            </a:r>
            <a:endParaRPr lang="sv-SE" dirty="0" smtClean="0"/>
          </a:p>
          <a:p>
            <a:pPr marL="285750" indent="-285750">
              <a:buFont typeface="Arial" panose="020B0604020202020204" pitchFamily="34" charset="0"/>
              <a:buChar char="•"/>
            </a:pPr>
            <a:r>
              <a:rPr lang="sv-SE" dirty="0"/>
              <a:t>Skip site level model, no worth so far</a:t>
            </a:r>
          </a:p>
          <a:p>
            <a:pPr marL="285750" indent="-285750">
              <a:buFont typeface="Arial" panose="020B0604020202020204" pitchFamily="34" charset="0"/>
              <a:buChar char="•"/>
            </a:pPr>
            <a:endParaRPr lang="sv-SE" dirty="0" smtClean="0"/>
          </a:p>
        </p:txBody>
      </p:sp>
    </p:spTree>
    <p:extLst>
      <p:ext uri="{BB962C8B-B14F-4D97-AF65-F5344CB8AC3E}">
        <p14:creationId xmlns:p14="http://schemas.microsoft.com/office/powerpoint/2010/main" val="56958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COTTUS</a:t>
            </a:r>
            <a:endParaRPr lang="en-US" sz="3600" dirty="0"/>
          </a:p>
        </p:txBody>
      </p:sp>
      <p:sp>
        <p:nvSpPr>
          <p:cNvPr id="3" name="TextBox 2"/>
          <p:cNvSpPr txBox="1"/>
          <p:nvPr/>
        </p:nvSpPr>
        <p:spPr>
          <a:xfrm>
            <a:off x="85725" y="466725"/>
            <a:ext cx="4943475" cy="6124754"/>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(log_Cottus_spp~Average_air_temperature+Av_depth+Slope_percent+Altitude,</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(log_LWD~Average_air_temperature+Altitude+Av_depth+Wetted_width+Year+Slope_percent+Velocity+Forest_age+Forest_coverage,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log_Cottus_spp</a:t>
            </a:r>
            <a:r>
              <a:rPr lang="en-US" sz="800" dirty="0"/>
              <a:t> ~ </a:t>
            </a:r>
            <a:r>
              <a:rPr lang="en-US" sz="800" dirty="0" err="1"/>
              <a:t>Wetted_width</a:t>
            </a:r>
            <a:r>
              <a:rPr lang="en-US" sz="800" dirty="0"/>
              <a:t> + ...  -0.0026    0.0054 3600    -0.4811  0.6305</a:t>
            </a:r>
          </a:p>
          <a:p>
            <a:r>
              <a:rPr lang="en-US" sz="800" dirty="0"/>
              <a:t>2            </a:t>
            </a:r>
            <a:r>
              <a:rPr lang="en-US" sz="800" dirty="0" err="1"/>
              <a:t>log_Cottus_spp</a:t>
            </a:r>
            <a:r>
              <a:rPr lang="en-US" sz="800" dirty="0"/>
              <a:t> ~ Year + ...  -0.0015    0.0022 3600    -0.6924  0.4887</a:t>
            </a:r>
          </a:p>
          <a:p>
            <a:r>
              <a:rPr lang="en-US" sz="800" dirty="0"/>
              <a:t>3        </a:t>
            </a:r>
            <a:r>
              <a:rPr lang="en-US" sz="800" dirty="0" err="1"/>
              <a:t>log_Cottus_spp</a:t>
            </a:r>
            <a:r>
              <a:rPr lang="en-US" sz="800" dirty="0"/>
              <a:t> ~ Velocity + ...  -0.0150    0.0203 3600    -0.7358  0.4619</a:t>
            </a:r>
          </a:p>
          <a:p>
            <a:r>
              <a:rPr lang="en-US" sz="800" dirty="0"/>
              <a:t>4      </a:t>
            </a:r>
            <a:r>
              <a:rPr lang="en-US" sz="800" dirty="0" err="1"/>
              <a:t>log_Cottus_spp</a:t>
            </a:r>
            <a:r>
              <a:rPr lang="en-US" sz="800" dirty="0"/>
              <a:t> ~ </a:t>
            </a:r>
            <a:r>
              <a:rPr lang="en-US" sz="800" dirty="0" err="1"/>
              <a:t>Forest_age</a:t>
            </a:r>
            <a:r>
              <a:rPr lang="en-US" sz="800" dirty="0"/>
              <a:t> + ...  -0.0015    0.0012 3600    -1.2444  0.2134</a:t>
            </a:r>
          </a:p>
          <a:p>
            <a:r>
              <a:rPr lang="en-US" sz="800" dirty="0"/>
              <a:t>5 </a:t>
            </a:r>
            <a:r>
              <a:rPr lang="en-US" sz="800" dirty="0" err="1"/>
              <a:t>log_Cottus_spp</a:t>
            </a:r>
            <a:r>
              <a:rPr lang="en-US" sz="800" dirty="0"/>
              <a:t> ~ </a:t>
            </a:r>
            <a:r>
              <a:rPr lang="en-US" sz="800" dirty="0" err="1"/>
              <a:t>Forest_coverage</a:t>
            </a:r>
            <a:r>
              <a:rPr lang="en-US" sz="800" dirty="0"/>
              <a:t> + ...  -0.0009    0.0007 3600    -1.3380  0.1810</a:t>
            </a:r>
          </a:p>
          <a:p>
            <a:r>
              <a:rPr lang="en-US" sz="800" dirty="0"/>
              <a:t>6         </a:t>
            </a:r>
            <a:r>
              <a:rPr lang="en-US" sz="800" dirty="0" err="1"/>
              <a:t>log_Cottus_spp</a:t>
            </a:r>
            <a:r>
              <a:rPr lang="en-US" sz="800" dirty="0"/>
              <a:t> ~ </a:t>
            </a:r>
            <a:r>
              <a:rPr lang="en-US" sz="800" dirty="0" err="1"/>
              <a:t>log_LWD</a:t>
            </a:r>
            <a:r>
              <a:rPr lang="en-US" sz="800" dirty="0"/>
              <a:t> + ...   0.0185    0.0138 3595     1.3338  0.1824</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1    13.81 12   0.313</a:t>
            </a:r>
          </a:p>
          <a:p>
            <a:endParaRPr lang="en-US" sz="800" dirty="0"/>
          </a:p>
          <a:p>
            <a:r>
              <a:rPr lang="en-US" sz="800" dirty="0"/>
              <a:t>$AIC</a:t>
            </a:r>
          </a:p>
          <a:p>
            <a:r>
              <a:rPr lang="en-US" sz="800" dirty="0"/>
              <a:t>    AIC   </a:t>
            </a:r>
            <a:r>
              <a:rPr lang="en-US" sz="800" dirty="0" err="1"/>
              <a:t>AICc</a:t>
            </a:r>
            <a:r>
              <a:rPr lang="en-US" sz="800" dirty="0"/>
              <a:t>  K    n</a:t>
            </a:r>
          </a:p>
          <a:p>
            <a:r>
              <a:rPr lang="en-US" sz="800" dirty="0"/>
              <a:t>1 59.81 60.049 23 4644</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-0.315423335 0.0178251008  0.0000</a:t>
            </a:r>
          </a:p>
          <a:p>
            <a:r>
              <a:rPr lang="en-US" sz="800" dirty="0"/>
              <a:t>4  </a:t>
            </a:r>
            <a:r>
              <a:rPr lang="en-US" sz="800" dirty="0" err="1"/>
              <a:t>log_Cottus_spp</a:t>
            </a:r>
            <a:r>
              <a:rPr lang="en-US" sz="800" dirty="0"/>
              <a:t>                Altitude -0.003832582 0.0004519108  0.0000</a:t>
            </a:r>
          </a:p>
          <a:p>
            <a:r>
              <a:rPr lang="en-US" sz="800" dirty="0"/>
              <a:t>2  </a:t>
            </a:r>
            <a:r>
              <a:rPr lang="en-US" sz="800" dirty="0" err="1"/>
              <a:t>log_Cottus_spp</a:t>
            </a:r>
            <a:r>
              <a:rPr lang="en-US" sz="800" dirty="0"/>
              <a:t>                </a:t>
            </a:r>
            <a:r>
              <a:rPr lang="en-US" sz="800" dirty="0" err="1"/>
              <a:t>Av_depth</a:t>
            </a:r>
            <a:r>
              <a:rPr lang="en-US" sz="800" dirty="0"/>
              <a:t> -0.448715960 0.1021913881  0.0000</a:t>
            </a:r>
          </a:p>
          <a:p>
            <a:r>
              <a:rPr lang="en-US" sz="800" dirty="0"/>
              <a:t>3  </a:t>
            </a:r>
            <a:r>
              <a:rPr lang="en-US" sz="800" dirty="0" err="1"/>
              <a:t>log_Cottus_spp</a:t>
            </a:r>
            <a:r>
              <a:rPr lang="en-US" sz="800" dirty="0"/>
              <a:t>           </a:t>
            </a:r>
            <a:r>
              <a:rPr lang="en-US" sz="800" dirty="0" err="1"/>
              <a:t>Slope_percent</a:t>
            </a:r>
            <a:r>
              <a:rPr lang="en-US" sz="800" dirty="0"/>
              <a:t> -0.048019695 0.0149782872  0.0014</a:t>
            </a:r>
          </a:p>
          <a:p>
            <a:r>
              <a:rPr lang="en-US" sz="800" dirty="0"/>
              <a:t>8         </a:t>
            </a:r>
            <a:r>
              <a:rPr lang="en-US" sz="800" dirty="0" err="1"/>
              <a:t>log_LWD</a:t>
            </a:r>
            <a:r>
              <a:rPr lang="en-US" sz="800" dirty="0"/>
              <a:t>            </a:t>
            </a:r>
            <a:r>
              <a:rPr lang="en-US" sz="800" dirty="0" err="1"/>
              <a:t>Wetted_width</a:t>
            </a:r>
            <a:r>
              <a:rPr lang="en-US" sz="800" dirty="0"/>
              <a:t> -0.056239540 0.0049596478  0.0000</a:t>
            </a:r>
          </a:p>
          <a:p>
            <a:r>
              <a:rPr lang="en-US" sz="800" dirty="0"/>
              <a:t>13        </a:t>
            </a:r>
            <a:r>
              <a:rPr lang="en-US" sz="800" dirty="0" err="1"/>
              <a:t>log_LWD</a:t>
            </a:r>
            <a:r>
              <a:rPr lang="en-US" sz="800" dirty="0"/>
              <a:t>         </a:t>
            </a:r>
            <a:r>
              <a:rPr lang="en-US" sz="800" dirty="0" err="1"/>
              <a:t>Forest_coverage</a:t>
            </a:r>
            <a:r>
              <a:rPr lang="en-US" sz="800" dirty="0"/>
              <a:t>  0.004201259 0.0005516879  0.0000</a:t>
            </a:r>
          </a:p>
          <a:p>
            <a:r>
              <a:rPr lang="en-US" sz="800" dirty="0"/>
              <a:t>9         </a:t>
            </a:r>
            <a:r>
              <a:rPr lang="en-US" sz="800" dirty="0" err="1"/>
              <a:t>log_LWD</a:t>
            </a:r>
            <a:r>
              <a:rPr lang="en-US" sz="800" dirty="0"/>
              <a:t>                    Year  0.017540214 0.0026741561  0.0000</a:t>
            </a:r>
          </a:p>
          <a:p>
            <a:r>
              <a:rPr lang="en-US" sz="800" dirty="0"/>
              <a:t>5         </a:t>
            </a:r>
            <a:r>
              <a:rPr lang="en-US" sz="800" dirty="0" err="1"/>
              <a:t>log_LWD</a:t>
            </a:r>
            <a:r>
              <a:rPr lang="en-US" sz="800" dirty="0"/>
              <a:t> </a:t>
            </a:r>
            <a:r>
              <a:rPr lang="en-US" sz="800" dirty="0" err="1"/>
              <a:t>Average_air_temperature</a:t>
            </a:r>
            <a:r>
              <a:rPr lang="en-US" sz="800" dirty="0"/>
              <a:t> -0.072102869 0.0133412002  0.0000</a:t>
            </a:r>
          </a:p>
          <a:p>
            <a:r>
              <a:rPr lang="en-US" sz="800" dirty="0"/>
              <a:t>6         </a:t>
            </a:r>
            <a:r>
              <a:rPr lang="en-US" sz="800" dirty="0" err="1"/>
              <a:t>log_LWD</a:t>
            </a:r>
            <a:r>
              <a:rPr lang="en-US" sz="800" dirty="0"/>
              <a:t>                Altitude -0.001879069 0.0003597234  0.0000</a:t>
            </a:r>
          </a:p>
          <a:p>
            <a:r>
              <a:rPr lang="en-US" sz="800" dirty="0"/>
              <a:t>10        </a:t>
            </a:r>
            <a:r>
              <a:rPr lang="en-US" sz="800" dirty="0" err="1"/>
              <a:t>log_LWD</a:t>
            </a:r>
            <a:r>
              <a:rPr lang="en-US" sz="800" dirty="0"/>
              <a:t>           </a:t>
            </a:r>
            <a:r>
              <a:rPr lang="en-US" sz="800" dirty="0" err="1"/>
              <a:t>Slope_percent</a:t>
            </a:r>
            <a:r>
              <a:rPr lang="en-US" sz="800" dirty="0"/>
              <a:t>  0.059832686 0.0124511980  0.0000</a:t>
            </a:r>
          </a:p>
          <a:p>
            <a:r>
              <a:rPr lang="en-US" sz="800" dirty="0"/>
              <a:t>7         </a:t>
            </a:r>
            <a:r>
              <a:rPr lang="en-US" sz="800" dirty="0" err="1"/>
              <a:t>log_LWD</a:t>
            </a:r>
            <a:r>
              <a:rPr lang="en-US" sz="800" dirty="0"/>
              <a:t>                </a:t>
            </a:r>
            <a:r>
              <a:rPr lang="en-US" sz="800" dirty="0" err="1"/>
              <a:t>Av_depth</a:t>
            </a:r>
            <a:r>
              <a:rPr lang="en-US" sz="800" dirty="0"/>
              <a:t> -0.508021755 0.1136434916  0.0000</a:t>
            </a:r>
          </a:p>
          <a:p>
            <a:r>
              <a:rPr lang="en-US" sz="800" dirty="0"/>
              <a:t>12        </a:t>
            </a:r>
            <a:r>
              <a:rPr lang="en-US" sz="800" dirty="0" err="1"/>
              <a:t>log_LWD</a:t>
            </a:r>
            <a:r>
              <a:rPr lang="en-US" sz="800" dirty="0"/>
              <a:t>              </a:t>
            </a:r>
            <a:r>
              <a:rPr lang="en-US" sz="800" dirty="0" err="1"/>
              <a:t>Forest_age</a:t>
            </a:r>
            <a:r>
              <a:rPr lang="en-US" sz="800" dirty="0"/>
              <a:t> -0.004768149 0.0012403597  0.0001</a:t>
            </a:r>
          </a:p>
          <a:p>
            <a:r>
              <a:rPr lang="en-US" sz="800" dirty="0"/>
              <a:t>11        </a:t>
            </a:r>
            <a:r>
              <a:rPr lang="en-US" sz="800" dirty="0" err="1"/>
              <a:t>log_LWD</a:t>
            </a:r>
            <a:r>
              <a:rPr lang="en-US" sz="800" dirty="0"/>
              <a:t>                Velocity  0.081870409 0.0218052023  0.0002</a:t>
            </a:r>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4644 0.1831571   0.8240737</a:t>
            </a:r>
          </a:p>
          <a:p>
            <a:r>
              <a:rPr lang="en-US" sz="800" b="1" dirty="0"/>
              <a:t>2   </a:t>
            </a:r>
            <a:r>
              <a:rPr lang="en-US" sz="800" b="1" dirty="0" err="1"/>
              <a:t>lme</a:t>
            </a:r>
            <a:r>
              <a:rPr lang="en-US" sz="800" b="1" dirty="0"/>
              <a:t> </a:t>
            </a:r>
            <a:r>
              <a:rPr lang="en-US" sz="800" b="1" dirty="0" err="1"/>
              <a:t>gaussian</a:t>
            </a:r>
            <a:r>
              <a:rPr lang="en-US" sz="800" b="1" dirty="0"/>
              <a:t> identity 4644 0.1346153   0.5099806</a:t>
            </a:r>
          </a:p>
          <a:p>
            <a:r>
              <a:rPr lang="en-US" sz="800" b="1" dirty="0" smtClean="0"/>
              <a:t>&gt;</a:t>
            </a:r>
            <a:endParaRPr lang="en-US" sz="800" b="1" dirty="0"/>
          </a:p>
        </p:txBody>
      </p:sp>
      <p:sp>
        <p:nvSpPr>
          <p:cNvPr id="4" name="TextBox 3"/>
          <p:cNvSpPr txBox="1"/>
          <p:nvPr/>
        </p:nvSpPr>
        <p:spPr>
          <a:xfrm>
            <a:off x="4011267" y="2533888"/>
            <a:ext cx="5600700" cy="3908762"/>
          </a:xfrm>
          <a:prstGeom prst="rect">
            <a:avLst/>
          </a:prstGeom>
          <a:noFill/>
        </p:spPr>
        <p:txBody>
          <a:bodyPr wrap="square" rtlCol="0">
            <a:spAutoFit/>
          </a:bodyPr>
          <a:lstStyle/>
          <a:p>
            <a:r>
              <a:rPr lang="en-US" sz="800" dirty="0" err="1"/>
              <a:t>sem.plot</a:t>
            </a:r>
            <a:r>
              <a:rPr lang="en-US" sz="800" dirty="0"/>
              <a:t>(M2, AV2)</a:t>
            </a:r>
          </a:p>
          <a:p>
            <a:r>
              <a:rPr lang="en-US" sz="800" dirty="0"/>
              <a:t>&gt; </a:t>
            </a:r>
            <a:r>
              <a:rPr lang="en-US" sz="800" dirty="0" err="1"/>
              <a:t>sem.coefs</a:t>
            </a:r>
            <a:r>
              <a:rPr lang="en-US" sz="800" dirty="0"/>
              <a:t>(M2,AV2,standardize = "scale")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-0.46096484 0.027820880  0.0000</a:t>
            </a:r>
          </a:p>
          <a:p>
            <a:r>
              <a:rPr lang="en-US" sz="800" dirty="0"/>
              <a:t>4  </a:t>
            </a:r>
            <a:r>
              <a:rPr lang="en-US" sz="800" dirty="0" err="1"/>
              <a:t>log_Cottus_spp</a:t>
            </a:r>
            <a:r>
              <a:rPr lang="en-US" sz="800" dirty="0"/>
              <a:t>                Altitude -0.18668624 0.023065373  0.0000</a:t>
            </a:r>
          </a:p>
          <a:p>
            <a:r>
              <a:rPr lang="en-US" sz="800" dirty="0"/>
              <a:t>2  </a:t>
            </a:r>
            <a:r>
              <a:rPr lang="en-US" sz="800" dirty="0" err="1"/>
              <a:t>log_Cottus_spp</a:t>
            </a:r>
            <a:r>
              <a:rPr lang="en-US" sz="800" dirty="0"/>
              <a:t>                </a:t>
            </a:r>
            <a:r>
              <a:rPr lang="en-US" sz="800" dirty="0" err="1"/>
              <a:t>Av_depth</a:t>
            </a:r>
            <a:r>
              <a:rPr lang="en-US" sz="800" dirty="0"/>
              <a:t> -0.03578097 0.007196495  0.0000</a:t>
            </a:r>
          </a:p>
          <a:p>
            <a:r>
              <a:rPr lang="en-US" sz="800" dirty="0"/>
              <a:t>3  </a:t>
            </a:r>
            <a:r>
              <a:rPr lang="en-US" sz="800" dirty="0" err="1"/>
              <a:t>log_Cottus_spp</a:t>
            </a:r>
            <a:r>
              <a:rPr lang="en-US" sz="800" dirty="0"/>
              <a:t>           </a:t>
            </a:r>
            <a:r>
              <a:rPr lang="en-US" sz="800" dirty="0" err="1"/>
              <a:t>Slope_percent</a:t>
            </a:r>
            <a:r>
              <a:rPr lang="en-US" sz="800" dirty="0"/>
              <a:t> -0.05371830 0.016987854  0.0016</a:t>
            </a:r>
          </a:p>
          <a:p>
            <a:r>
              <a:rPr lang="en-US" sz="800" dirty="0"/>
              <a:t>8         </a:t>
            </a:r>
            <a:r>
              <a:rPr lang="en-US" sz="800" dirty="0" err="1"/>
              <a:t>log_LWD</a:t>
            </a:r>
            <a:r>
              <a:rPr lang="en-US" sz="800" dirty="0"/>
              <a:t>            </a:t>
            </a:r>
            <a:r>
              <a:rPr lang="en-US" sz="800" dirty="0" err="1"/>
              <a:t>Wetted_width</a:t>
            </a:r>
            <a:r>
              <a:rPr lang="en-US" sz="800" dirty="0"/>
              <a:t> -0.20470891 0.020441160  0.0000</a:t>
            </a:r>
          </a:p>
          <a:p>
            <a:r>
              <a:rPr lang="en-US" sz="800" dirty="0"/>
              <a:t>13        </a:t>
            </a:r>
            <a:r>
              <a:rPr lang="en-US" sz="800" dirty="0" err="1"/>
              <a:t>log_LWD</a:t>
            </a:r>
            <a:r>
              <a:rPr lang="en-US" sz="800" dirty="0"/>
              <a:t>         </a:t>
            </a:r>
            <a:r>
              <a:rPr lang="en-US" sz="800" dirty="0" err="1"/>
              <a:t>Forest_coverage</a:t>
            </a:r>
            <a:r>
              <a:rPr lang="en-US" sz="800" dirty="0"/>
              <a:t>  0.19138257 0.026457157  0.0000</a:t>
            </a:r>
          </a:p>
          <a:p>
            <a:r>
              <a:rPr lang="en-US" sz="800" dirty="0"/>
              <a:t>9         </a:t>
            </a:r>
            <a:r>
              <a:rPr lang="en-US" sz="800" dirty="0" err="1"/>
              <a:t>log_LWD</a:t>
            </a:r>
            <a:r>
              <a:rPr lang="en-US" sz="800" dirty="0"/>
              <a:t>                    Year  0.09738202 0.017384153  0.0000</a:t>
            </a:r>
          </a:p>
          <a:p>
            <a:r>
              <a:rPr lang="en-US" sz="800" dirty="0"/>
              <a:t>7         </a:t>
            </a:r>
            <a:r>
              <a:rPr lang="en-US" sz="800" dirty="0" err="1"/>
              <a:t>log_LWD</a:t>
            </a:r>
            <a:r>
              <a:rPr lang="en-US" sz="800" dirty="0"/>
              <a:t>                </a:t>
            </a:r>
            <a:r>
              <a:rPr lang="en-US" sz="800" dirty="0" err="1"/>
              <a:t>Av_depth</a:t>
            </a:r>
            <a:r>
              <a:rPr lang="en-US" sz="800" dirty="0"/>
              <a:t> -0.06038282 0.012224216  0.0000</a:t>
            </a:r>
          </a:p>
          <a:p>
            <a:r>
              <a:rPr lang="en-US" sz="800" dirty="0"/>
              <a:t>10        </a:t>
            </a:r>
            <a:r>
              <a:rPr lang="en-US" sz="800" dirty="0" err="1"/>
              <a:t>log_LWD</a:t>
            </a:r>
            <a:r>
              <a:rPr lang="en-US" sz="800" dirty="0"/>
              <a:t>           </a:t>
            </a:r>
            <a:r>
              <a:rPr lang="en-US" sz="800" dirty="0" err="1"/>
              <a:t>Slope_percent</a:t>
            </a:r>
            <a:r>
              <a:rPr lang="en-US" sz="800" dirty="0"/>
              <a:t>  0.10496276 0.021818912  0.0000</a:t>
            </a:r>
          </a:p>
          <a:p>
            <a:r>
              <a:rPr lang="en-US" sz="800" dirty="0"/>
              <a:t>6         </a:t>
            </a:r>
            <a:r>
              <a:rPr lang="en-US" sz="800" dirty="0" err="1"/>
              <a:t>log_LWD</a:t>
            </a:r>
            <a:r>
              <a:rPr lang="en-US" sz="800" dirty="0"/>
              <a:t>                Altitude -0.12944259 0.028565705  0.0000</a:t>
            </a:r>
          </a:p>
          <a:p>
            <a:r>
              <a:rPr lang="en-US" sz="800" dirty="0"/>
              <a:t>11        </a:t>
            </a:r>
            <a:r>
              <a:rPr lang="en-US" sz="800" dirty="0" err="1"/>
              <a:t>log_LWD</a:t>
            </a:r>
            <a:r>
              <a:rPr lang="en-US" sz="800" dirty="0"/>
              <a:t>                Velocity  0.05221966 0.012275405  0.0000</a:t>
            </a:r>
          </a:p>
          <a:p>
            <a:r>
              <a:rPr lang="en-US" sz="800" dirty="0"/>
              <a:t>5         </a:t>
            </a:r>
            <a:r>
              <a:rPr lang="en-US" sz="800" dirty="0" err="1"/>
              <a:t>log_LWD</a:t>
            </a:r>
            <a:r>
              <a:rPr lang="en-US" sz="800" dirty="0"/>
              <a:t> </a:t>
            </a:r>
            <a:r>
              <a:rPr lang="en-US" sz="800" dirty="0" err="1"/>
              <a:t>Average_air_temperature</a:t>
            </a:r>
            <a:r>
              <a:rPr lang="en-US" sz="800" dirty="0"/>
              <a:t> -0.11596941 0.031884128  0.0003</a:t>
            </a:r>
          </a:p>
          <a:p>
            <a:r>
              <a:rPr lang="en-US" sz="800" dirty="0"/>
              <a:t>12        </a:t>
            </a:r>
            <a:r>
              <a:rPr lang="en-US" sz="800" dirty="0" err="1"/>
              <a:t>log_LWD</a:t>
            </a:r>
            <a:r>
              <a:rPr lang="en-US" sz="800" dirty="0"/>
              <a:t>              </a:t>
            </a:r>
            <a:r>
              <a:rPr lang="en-US" sz="800" dirty="0" err="1"/>
              <a:t>Forest_age</a:t>
            </a:r>
            <a:r>
              <a:rPr lang="en-US" sz="800" dirty="0"/>
              <a:t> -0.07173840 0.020090539  0.0004</a:t>
            </a:r>
          </a:p>
          <a:p>
            <a:r>
              <a:rPr lang="en-US" sz="800" dirty="0"/>
              <a:t>&gt; </a:t>
            </a:r>
            <a:r>
              <a:rPr lang="en-US" sz="800" dirty="0" err="1"/>
              <a:t>sem.coefs</a:t>
            </a:r>
            <a:r>
              <a:rPr lang="en-US" sz="800" dirty="0"/>
              <a:t>(M2,AV2,standardize = "range")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-0.43306645 0.026710918  0.0000</a:t>
            </a:r>
          </a:p>
          <a:p>
            <a:r>
              <a:rPr lang="en-US" sz="800" dirty="0"/>
              <a:t>4  </a:t>
            </a:r>
            <a:r>
              <a:rPr lang="en-US" sz="800" dirty="0" err="1"/>
              <a:t>log_Cottus_spp</a:t>
            </a:r>
            <a:r>
              <a:rPr lang="en-US" sz="800" dirty="0"/>
              <a:t>                Altitude -0.24977691 0.032518024  0.0000</a:t>
            </a:r>
          </a:p>
          <a:p>
            <a:r>
              <a:rPr lang="en-US" sz="800" dirty="0"/>
              <a:t>2  </a:t>
            </a:r>
            <a:r>
              <a:rPr lang="en-US" sz="800" dirty="0" err="1"/>
              <a:t>log_Cottus_spp</a:t>
            </a:r>
            <a:r>
              <a:rPr lang="en-US" sz="800" dirty="0"/>
              <a:t>                </a:t>
            </a:r>
            <a:r>
              <a:rPr lang="en-US" sz="800" dirty="0" err="1"/>
              <a:t>Av_depth</a:t>
            </a:r>
            <a:r>
              <a:rPr lang="en-US" sz="800" dirty="0"/>
              <a:t> -0.05570036 0.010622396  0.0000</a:t>
            </a:r>
          </a:p>
          <a:p>
            <a:r>
              <a:rPr lang="en-US" sz="800" dirty="0"/>
              <a:t>3  </a:t>
            </a:r>
            <a:r>
              <a:rPr lang="en-US" sz="800" dirty="0" err="1"/>
              <a:t>log_Cottus_spp</a:t>
            </a:r>
            <a:r>
              <a:rPr lang="en-US" sz="800" dirty="0"/>
              <a:t>           </a:t>
            </a:r>
            <a:r>
              <a:rPr lang="en-US" sz="800" dirty="0" err="1"/>
              <a:t>Slope_percent</a:t>
            </a:r>
            <a:r>
              <a:rPr lang="en-US" sz="800" dirty="0"/>
              <a:t> -0.07966538 0.025396456  0.0017</a:t>
            </a:r>
          </a:p>
          <a:p>
            <a:r>
              <a:rPr lang="en-US" sz="800" dirty="0"/>
              <a:t>8         </a:t>
            </a:r>
            <a:r>
              <a:rPr lang="en-US" sz="800" dirty="0" err="1"/>
              <a:t>log_LWD</a:t>
            </a:r>
            <a:r>
              <a:rPr lang="en-US" sz="800" dirty="0"/>
              <a:t>            </a:t>
            </a:r>
            <a:r>
              <a:rPr lang="en-US" sz="800" dirty="0" err="1"/>
              <a:t>Wetted_width</a:t>
            </a:r>
            <a:r>
              <a:rPr lang="en-US" sz="800" dirty="0"/>
              <a:t> -0.32645981 0.034807427  0.0000</a:t>
            </a:r>
          </a:p>
          <a:p>
            <a:r>
              <a:rPr lang="en-US" sz="800" dirty="0"/>
              <a:t>13        </a:t>
            </a:r>
            <a:r>
              <a:rPr lang="en-US" sz="800" dirty="0" err="1"/>
              <a:t>log_LWD</a:t>
            </a:r>
            <a:r>
              <a:rPr lang="en-US" sz="800" dirty="0"/>
              <a:t>         </a:t>
            </a:r>
            <a:r>
              <a:rPr lang="en-US" sz="800" dirty="0" err="1"/>
              <a:t>Forest_coverage</a:t>
            </a:r>
            <a:r>
              <a:rPr lang="en-US" sz="800" dirty="0"/>
              <a:t>  0.10816338 0.017035648  0.0000</a:t>
            </a:r>
          </a:p>
          <a:p>
            <a:r>
              <a:rPr lang="en-US" sz="800" dirty="0"/>
              <a:t>9         </a:t>
            </a:r>
            <a:r>
              <a:rPr lang="en-US" sz="800" dirty="0" err="1"/>
              <a:t>log_LWD</a:t>
            </a:r>
            <a:r>
              <a:rPr lang="en-US" sz="800" dirty="0"/>
              <a:t>                    Year  0.06775982 0.013034877  0.0000</a:t>
            </a:r>
          </a:p>
          <a:p>
            <a:r>
              <a:rPr lang="en-US" sz="800" dirty="0"/>
              <a:t>7         </a:t>
            </a:r>
            <a:r>
              <a:rPr lang="en-US" sz="800" dirty="0" err="1"/>
              <a:t>log_LWD</a:t>
            </a:r>
            <a:r>
              <a:rPr lang="en-US" sz="800" dirty="0"/>
              <a:t>                </a:t>
            </a:r>
            <a:r>
              <a:rPr lang="en-US" sz="800" dirty="0" err="1"/>
              <a:t>Av_depth</a:t>
            </a:r>
            <a:r>
              <a:rPr lang="en-US" sz="800" dirty="0"/>
              <a:t> -0.07538245 0.016171084  0.0000</a:t>
            </a:r>
          </a:p>
          <a:p>
            <a:r>
              <a:rPr lang="en-US" sz="800" dirty="0"/>
              <a:t>10        </a:t>
            </a:r>
            <a:r>
              <a:rPr lang="en-US" sz="800" dirty="0" err="1"/>
              <a:t>log_LWD</a:t>
            </a:r>
            <a:r>
              <a:rPr lang="en-US" sz="800" dirty="0"/>
              <a:t>           </a:t>
            </a:r>
            <a:r>
              <a:rPr lang="en-US" sz="800" dirty="0" err="1"/>
              <a:t>Slope_percent</a:t>
            </a:r>
            <a:r>
              <a:rPr lang="en-US" sz="800" dirty="0"/>
              <a:t>  0.13030605 0.029451580  0.0000</a:t>
            </a:r>
          </a:p>
          <a:p>
            <a:r>
              <a:rPr lang="en-US" sz="800" dirty="0"/>
              <a:t>11        </a:t>
            </a:r>
            <a:r>
              <a:rPr lang="en-US" sz="800" dirty="0" err="1"/>
              <a:t>log_LWD</a:t>
            </a:r>
            <a:r>
              <a:rPr lang="en-US" sz="800" dirty="0"/>
              <a:t>                Velocity  0.02983098 0.007729479  0.0001</a:t>
            </a:r>
          </a:p>
          <a:p>
            <a:r>
              <a:rPr lang="en-US" sz="800" dirty="0"/>
              <a:t>6         </a:t>
            </a:r>
            <a:r>
              <a:rPr lang="en-US" sz="800" dirty="0" err="1"/>
              <a:t>log_LWD</a:t>
            </a:r>
            <a:r>
              <a:rPr lang="en-US" sz="800" dirty="0"/>
              <a:t>                Altitude -0.13788765 0.037317832  0.0002</a:t>
            </a:r>
          </a:p>
          <a:p>
            <a:r>
              <a:rPr lang="en-US" sz="800" dirty="0"/>
              <a:t>5         </a:t>
            </a:r>
            <a:r>
              <a:rPr lang="en-US" sz="800" dirty="0" err="1"/>
              <a:t>log_LWD</a:t>
            </a:r>
            <a:r>
              <a:rPr lang="en-US" sz="800" dirty="0"/>
              <a:t> </a:t>
            </a:r>
            <a:r>
              <a:rPr lang="en-US" sz="800" dirty="0" err="1"/>
              <a:t>Average_air_temperature</a:t>
            </a:r>
            <a:r>
              <a:rPr lang="en-US" sz="800" dirty="0"/>
              <a:t> -0.08980293 0.028324190  0.0015</a:t>
            </a:r>
          </a:p>
          <a:p>
            <a:r>
              <a:rPr lang="en-US" sz="800" dirty="0"/>
              <a:t>12        </a:t>
            </a:r>
            <a:r>
              <a:rPr lang="en-US" sz="800" dirty="0" err="1"/>
              <a:t>log_LWD</a:t>
            </a:r>
            <a:r>
              <a:rPr lang="en-US" sz="800" dirty="0"/>
              <a:t>              </a:t>
            </a:r>
            <a:r>
              <a:rPr lang="en-US" sz="800" dirty="0" err="1"/>
              <a:t>Forest_age</a:t>
            </a:r>
            <a:r>
              <a:rPr lang="en-US" sz="800" dirty="0"/>
              <a:t> -0.08662494 0.029276289  0.0031</a:t>
            </a:r>
          </a:p>
        </p:txBody>
      </p:sp>
      <p:sp>
        <p:nvSpPr>
          <p:cNvPr id="6" name="TextBox 5"/>
          <p:cNvSpPr txBox="1"/>
          <p:nvPr/>
        </p:nvSpPr>
        <p:spPr>
          <a:xfrm>
            <a:off x="85725" y="6442650"/>
            <a:ext cx="10220325" cy="369332"/>
          </a:xfrm>
          <a:prstGeom prst="rect">
            <a:avLst/>
          </a:prstGeom>
          <a:noFill/>
        </p:spPr>
        <p:txBody>
          <a:bodyPr wrap="square" rtlCol="0">
            <a:spAutoFit/>
          </a:bodyPr>
          <a:lstStyle/>
          <a:p>
            <a:r>
              <a:rPr lang="sv-SE" dirty="0" smtClean="0"/>
              <a:t>Positive link from lake to Cottus and from number of spiecies are signif but don’t make sense</a:t>
            </a:r>
            <a:endParaRPr lang="en-US" dirty="0"/>
          </a:p>
        </p:txBody>
      </p:sp>
      <p:pic>
        <p:nvPicPr>
          <p:cNvPr id="5" name="Picture 4"/>
          <p:cNvPicPr>
            <a:picLocks noChangeAspect="1"/>
          </p:cNvPicPr>
          <p:nvPr/>
        </p:nvPicPr>
        <p:blipFill>
          <a:blip r:embed="rId3"/>
          <a:stretch>
            <a:fillRect/>
          </a:stretch>
        </p:blipFill>
        <p:spPr>
          <a:xfrm>
            <a:off x="7952801" y="0"/>
            <a:ext cx="4351172" cy="3104135"/>
          </a:xfrm>
          <a:prstGeom prst="rect">
            <a:avLst/>
          </a:prstGeom>
        </p:spPr>
      </p:pic>
      <p:sp>
        <p:nvSpPr>
          <p:cNvPr id="9" name="5-Point Star 8"/>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5-Point Star 9"/>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 name="5-Point Star 10"/>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221648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COTTUS</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COTTUS</a:t>
            </a:r>
            <a:endParaRPr lang="en-US" sz="3600" dirty="0"/>
          </a:p>
        </p:txBody>
      </p: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39" name="TextBox 38"/>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42" name="Straight Arrow Connector 41"/>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p:cNvSpPr txBox="1"/>
          <p:nvPr/>
        </p:nvSpPr>
        <p:spPr>
          <a:xfrm>
            <a:off x="2016817" y="3007483"/>
            <a:ext cx="2355747" cy="369332"/>
          </a:xfrm>
          <a:prstGeom prst="rect">
            <a:avLst/>
          </a:prstGeom>
          <a:noFill/>
        </p:spPr>
        <p:txBody>
          <a:bodyPr wrap="square" rtlCol="0">
            <a:spAutoFit/>
          </a:bodyPr>
          <a:lstStyle/>
          <a:p>
            <a:r>
              <a:rPr lang="sv-SE" dirty="0" smtClean="0"/>
              <a:t>Forest cover</a:t>
            </a:r>
            <a:endParaRPr lang="sv-SE" dirty="0"/>
          </a:p>
        </p:txBody>
      </p:sp>
      <p:sp>
        <p:nvSpPr>
          <p:cNvPr id="48" name="TextBox 47"/>
          <p:cNvSpPr txBox="1"/>
          <p:nvPr/>
        </p:nvSpPr>
        <p:spPr>
          <a:xfrm>
            <a:off x="2044695" y="3635347"/>
            <a:ext cx="2355747" cy="369332"/>
          </a:xfrm>
          <a:prstGeom prst="rect">
            <a:avLst/>
          </a:prstGeom>
          <a:noFill/>
        </p:spPr>
        <p:txBody>
          <a:bodyPr wrap="square" rtlCol="0">
            <a:spAutoFit/>
          </a:bodyPr>
          <a:lstStyle/>
          <a:p>
            <a:r>
              <a:rPr lang="sv-SE" dirty="0" smtClean="0"/>
              <a:t>Forest age</a:t>
            </a:r>
            <a:endParaRPr lang="sv-SE" dirty="0"/>
          </a:p>
        </p:txBody>
      </p:sp>
      <p:cxnSp>
        <p:nvCxnSpPr>
          <p:cNvPr id="49" name="Straight Arrow Connector 48"/>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404116" y="3493445"/>
            <a:ext cx="2634358" cy="333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54" name="Straight Arrow Connector 5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660073" y="3684568"/>
            <a:ext cx="5192916" cy="23620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24425" y="1162611"/>
            <a:ext cx="4928564" cy="1901975"/>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927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endParaRPr lang="sv-SE" sz="2400" dirty="0" smtClean="0"/>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377479" y="3120397"/>
            <a:ext cx="1930976" cy="461665"/>
          </a:xfrm>
          <a:prstGeom prst="rect">
            <a:avLst/>
          </a:prstGeom>
          <a:noFill/>
          <a:ln w="19050">
            <a:solidFill>
              <a:schemeClr val="tx1"/>
            </a:solidFill>
          </a:ln>
        </p:spPr>
        <p:txBody>
          <a:bodyPr wrap="square" rtlCol="0">
            <a:spAutoFit/>
          </a:bodyPr>
          <a:lstStyle/>
          <a:p>
            <a:pPr algn="ctr"/>
            <a:r>
              <a:rPr lang="sv-SE" sz="2400" dirty="0" smtClean="0"/>
              <a:t>SCULPIN FISH</a:t>
            </a:r>
            <a:endParaRPr lang="sv-SE" sz="2400" dirty="0" smtClean="0"/>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no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noFill/>
          <a:ln w="19050">
            <a:solidFill>
              <a:schemeClr val="tx1"/>
            </a:solidFill>
          </a:ln>
        </p:spPr>
        <p:txBody>
          <a:bodyPr wrap="square" rtlCol="0">
            <a:spAutoFit/>
          </a:bodyPr>
          <a:lstStyle/>
          <a:p>
            <a:pPr algn="ctr"/>
            <a:r>
              <a:rPr lang="sv-SE" sz="2400" dirty="0" smtClean="0"/>
              <a:t>BURBOT</a:t>
            </a:r>
            <a:endParaRPr lang="sv-SE" sz="2400" dirty="0"/>
          </a:p>
        </p:txBody>
      </p:sp>
      <p:cxnSp>
        <p:nvCxnSpPr>
          <p:cNvPr id="27" name="Straight Arrow Connector 26"/>
          <p:cNvCxnSpPr>
            <a:stCxn id="5" idx="0"/>
            <a:endCxn id="12" idx="2"/>
          </p:cNvCxnSpPr>
          <p:nvPr/>
        </p:nvCxnSpPr>
        <p:spPr>
          <a:xfrm flipV="1">
            <a:off x="5524803" y="3651222"/>
            <a:ext cx="370600" cy="2866708"/>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5213729" cy="28500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0"/>
          </p:cNvCxnSpPr>
          <p:nvPr/>
        </p:nvCxnSpPr>
        <p:spPr>
          <a:xfrm flipH="1">
            <a:off x="5895403" y="1358744"/>
            <a:ext cx="3486046" cy="14614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48" name="TextBox 47"/>
          <p:cNvSpPr txBox="1"/>
          <p:nvPr/>
        </p:nvSpPr>
        <p:spPr>
          <a:xfrm>
            <a:off x="11305898" y="3089620"/>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a:t>
            </a:r>
            <a:r>
              <a:rPr lang="sv-SE" sz="1400" dirty="0" smtClean="0"/>
              <a:t>0.18</a:t>
            </a:r>
          </a:p>
          <a:p>
            <a:r>
              <a:rPr lang="en-US" sz="1400" dirty="0" smtClean="0"/>
              <a:t>R</a:t>
            </a:r>
            <a:r>
              <a:rPr lang="en-US" sz="1400" baseline="-25000" dirty="0" smtClean="0"/>
              <a:t>c</a:t>
            </a:r>
            <a:r>
              <a:rPr lang="en-US" sz="1400" baseline="30000" dirty="0" smtClean="0"/>
              <a:t>2</a:t>
            </a:r>
            <a:r>
              <a:rPr lang="sv-SE" sz="1400" dirty="0"/>
              <a:t>= </a:t>
            </a:r>
            <a:r>
              <a:rPr lang="sv-SE" sz="1400" dirty="0" smtClean="0"/>
              <a:t>0.82 </a:t>
            </a:r>
            <a:endParaRPr lang="sv-SE" sz="1400" dirty="0"/>
          </a:p>
        </p:txBody>
      </p:sp>
      <p:sp>
        <p:nvSpPr>
          <p:cNvPr id="49" name="TextBox 48"/>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cxnSp>
        <p:nvCxnSpPr>
          <p:cNvPr id="33" name="Straight Arrow Connector 32"/>
          <p:cNvCxnSpPr>
            <a:stCxn id="4" idx="2"/>
            <a:endCxn id="13" idx="1"/>
          </p:cNvCxnSpPr>
          <p:nvPr/>
        </p:nvCxnSpPr>
        <p:spPr>
          <a:xfrm>
            <a:off x="3244085" y="1305068"/>
            <a:ext cx="6133394" cy="20461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 idx="2"/>
            <a:endCxn id="13" idx="1"/>
          </p:cNvCxnSpPr>
          <p:nvPr/>
        </p:nvCxnSpPr>
        <p:spPr>
          <a:xfrm>
            <a:off x="5332614" y="330470"/>
            <a:ext cx="4044865" cy="302076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13" idx="1"/>
          </p:cNvCxnSpPr>
          <p:nvPr/>
        </p:nvCxnSpPr>
        <p:spPr>
          <a:xfrm flipV="1">
            <a:off x="3608491" y="3351230"/>
            <a:ext cx="5768988" cy="21547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409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TextBox 8"/>
          <p:cNvSpPr txBox="1"/>
          <p:nvPr/>
        </p:nvSpPr>
        <p:spPr>
          <a:xfrm>
            <a:off x="2697235" y="412677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47642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TROUT and SALMON</a:t>
            </a:r>
            <a:endParaRPr lang="en-US" sz="3600" dirty="0"/>
          </a:p>
        </p:txBody>
      </p:sp>
      <p:sp>
        <p:nvSpPr>
          <p:cNvPr id="3" name="TextBox 2"/>
          <p:cNvSpPr txBox="1"/>
          <p:nvPr/>
        </p:nvSpPr>
        <p:spPr>
          <a:xfrm>
            <a:off x="3386" y="450574"/>
            <a:ext cx="12039600" cy="6463308"/>
          </a:xfrm>
          <a:prstGeom prst="rect">
            <a:avLst/>
          </a:prstGeom>
          <a:noFill/>
        </p:spPr>
        <p:txBody>
          <a:bodyPr wrap="square" rtlCol="0">
            <a:spAutoFit/>
          </a:bodyPr>
          <a:lstStyle/>
          <a:p>
            <a:r>
              <a:rPr lang="en-US" sz="900" dirty="0"/>
              <a:t>M2 = list(</a:t>
            </a:r>
          </a:p>
          <a:p>
            <a:r>
              <a:rPr lang="en-US" sz="900" dirty="0"/>
              <a:t>  </a:t>
            </a:r>
            <a:r>
              <a:rPr lang="en-US" sz="900" dirty="0" err="1"/>
              <a:t>lme</a:t>
            </a:r>
            <a:r>
              <a:rPr lang="en-US" sz="900" dirty="0"/>
              <a:t>(log_OringTOT~Average_air_temperature+Wetted_width+Av_depth+log_LWD+SUB1+Julian_date+Slope_percent</a:t>
            </a:r>
          </a:p>
          <a:p>
            <a:r>
              <a:rPr lang="en-US" sz="900" dirty="0"/>
              <a:t>      +</a:t>
            </a:r>
            <a:r>
              <a:rPr lang="en-US" sz="900" dirty="0" err="1"/>
              <a:t>log_GEdda+log_Lake+Type_migration_continuous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(log_LaxTOT~Average_air_temperature+Av_depth+Wetted_width+SUB1+Julian_date+Year</a:t>
            </a:r>
          </a:p>
          <a:p>
            <a:r>
              <a:rPr lang="en-US" sz="900" dirty="0"/>
              <a:t>      +</a:t>
            </a:r>
            <a:r>
              <a:rPr lang="en-US" sz="900" dirty="0" err="1"/>
              <a:t>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err="1"/>
              <a:t>sem.fit</a:t>
            </a:r>
            <a:r>
              <a:rPr lang="en-US" sz="900" dirty="0"/>
              <a:t>(M2,AV_Migration_NAremoved2)</a:t>
            </a:r>
          </a:p>
          <a:p>
            <a:r>
              <a:rPr lang="en-US" sz="900" dirty="0" err="1"/>
              <a:t>sem.fit</a:t>
            </a:r>
            <a:r>
              <a:rPr lang="en-US" sz="900" dirty="0"/>
              <a:t>(M2,AV_Migration_NAremoved2,corr.errors = c("</a:t>
            </a:r>
            <a:r>
              <a:rPr lang="en-US" sz="900" dirty="0" err="1"/>
              <a:t>GEdda</a:t>
            </a:r>
            <a:r>
              <a:rPr lang="en-US" sz="900" dirty="0"/>
              <a:t>~~</a:t>
            </a:r>
            <a:r>
              <a:rPr lang="en-US" sz="900" dirty="0" err="1"/>
              <a:t>log_LaxTOT</a:t>
            </a:r>
            <a:r>
              <a:rPr lang="en-US" sz="900" dirty="0"/>
              <a:t>",</a:t>
            </a:r>
          </a:p>
          <a:p>
            <a:r>
              <a:rPr lang="en-US" sz="900" dirty="0"/>
              <a:t>                                                   "Lake~~log_</a:t>
            </a:r>
            <a:r>
              <a:rPr lang="en-US" sz="900" dirty="0" err="1"/>
              <a:t>LaxTOT</a:t>
            </a:r>
            <a:r>
              <a:rPr lang="en-US" sz="900" dirty="0"/>
              <a:t>","</a:t>
            </a:r>
            <a:r>
              <a:rPr lang="en-US" sz="900" dirty="0" err="1"/>
              <a:t>log_OringTOT</a:t>
            </a:r>
            <a:r>
              <a:rPr lang="en-US" sz="900" dirty="0"/>
              <a:t>~~</a:t>
            </a:r>
            <a:r>
              <a:rPr lang="en-US" sz="900" dirty="0" err="1"/>
              <a:t>log_LaxTOT</a:t>
            </a:r>
            <a:r>
              <a:rPr lang="en-US" sz="900" dirty="0"/>
              <a:t>" </a:t>
            </a:r>
            <a:r>
              <a:rPr lang="en-US" sz="900" dirty="0" smtClean="0"/>
              <a:t>))</a:t>
            </a:r>
          </a:p>
          <a:p>
            <a:endParaRPr lang="en-US" sz="900" dirty="0" smtClean="0"/>
          </a:p>
          <a:p>
            <a:r>
              <a:rPr lang="en-US" sz="900" b="1" dirty="0"/>
              <a:t>&gt; </a:t>
            </a:r>
            <a:r>
              <a:rPr lang="en-US" sz="900" b="1" dirty="0" err="1"/>
              <a:t>sem.model.fits</a:t>
            </a:r>
            <a:r>
              <a:rPr lang="en-US" sz="900" b="1" dirty="0"/>
              <a:t>(M2)</a:t>
            </a:r>
          </a:p>
          <a:p>
            <a:r>
              <a:rPr lang="en-US" sz="900" b="1" dirty="0"/>
              <a:t>  Class   Family     Link    N  Marginal Conditional</a:t>
            </a:r>
          </a:p>
          <a:p>
            <a:r>
              <a:rPr lang="en-US" sz="900" b="1" dirty="0"/>
              <a:t>1   </a:t>
            </a:r>
            <a:r>
              <a:rPr lang="en-US" sz="900" b="1" dirty="0" err="1"/>
              <a:t>lme</a:t>
            </a:r>
            <a:r>
              <a:rPr lang="en-US" sz="900" b="1" dirty="0"/>
              <a:t> </a:t>
            </a:r>
            <a:r>
              <a:rPr lang="en-US" sz="900" b="1" dirty="0" err="1"/>
              <a:t>gaussian</a:t>
            </a:r>
            <a:r>
              <a:rPr lang="en-US" sz="900" b="1" dirty="0"/>
              <a:t> identity 4976 0.2099421   0.7837104</a:t>
            </a:r>
          </a:p>
          <a:p>
            <a:r>
              <a:rPr lang="en-US" sz="900" b="1" dirty="0"/>
              <a:t>2   </a:t>
            </a:r>
            <a:r>
              <a:rPr lang="en-US" sz="900" b="1" dirty="0" err="1"/>
              <a:t>lme</a:t>
            </a:r>
            <a:r>
              <a:rPr lang="en-US" sz="900" b="1" dirty="0"/>
              <a:t> </a:t>
            </a:r>
            <a:r>
              <a:rPr lang="en-US" sz="900" b="1" dirty="0" err="1"/>
              <a:t>gaussian</a:t>
            </a:r>
            <a:r>
              <a:rPr lang="en-US" sz="900" b="1" dirty="0"/>
              <a:t> identity 4976 0.1165081   0.5212916</a:t>
            </a:r>
          </a:p>
          <a:p>
            <a:r>
              <a:rPr lang="en-US" sz="900" b="1" dirty="0"/>
              <a:t>3   </a:t>
            </a:r>
            <a:r>
              <a:rPr lang="en-US" sz="900" b="1" dirty="0" err="1"/>
              <a:t>lme</a:t>
            </a:r>
            <a:r>
              <a:rPr lang="en-US" sz="900" b="1" dirty="0"/>
              <a:t> </a:t>
            </a:r>
            <a:r>
              <a:rPr lang="en-US" sz="900" b="1" dirty="0" err="1"/>
              <a:t>gaussian</a:t>
            </a:r>
            <a:r>
              <a:rPr lang="en-US" sz="900" b="1" dirty="0"/>
              <a:t> identity 4976 0.1166788   0.6864710</a:t>
            </a:r>
          </a:p>
          <a:p>
            <a:r>
              <a:rPr lang="en-US" sz="900" dirty="0"/>
              <a:t>&gt; </a:t>
            </a:r>
            <a:r>
              <a:rPr lang="en-US" sz="900" dirty="0" err="1"/>
              <a:t>sem.coefs</a:t>
            </a:r>
            <a:r>
              <a:rPr lang="en-US" sz="900" dirty="0"/>
              <a:t>(M2,AV_Migration_NAremoved2)</a:t>
            </a:r>
          </a:p>
          <a:p>
            <a:r>
              <a:rPr lang="en-US" sz="900" dirty="0"/>
              <a:t>       response                 predictor      estimate    </a:t>
            </a:r>
            <a:r>
              <a:rPr lang="en-US" sz="900" dirty="0" err="1"/>
              <a:t>std.error</a:t>
            </a:r>
            <a:r>
              <a:rPr lang="en-US" sz="900" dirty="0"/>
              <a:t> </a:t>
            </a:r>
            <a:r>
              <a:rPr lang="en-US" sz="900" dirty="0" err="1"/>
              <a:t>p.value</a:t>
            </a:r>
            <a:endParaRPr lang="en-US" sz="900" dirty="0"/>
          </a:p>
          <a:p>
            <a:r>
              <a:rPr lang="en-US" sz="900" dirty="0"/>
              <a:t>10 </a:t>
            </a:r>
            <a:r>
              <a:rPr lang="en-US" sz="900" dirty="0" err="1"/>
              <a:t>log_OringTOT</a:t>
            </a:r>
            <a:r>
              <a:rPr lang="en-US" sz="900" dirty="0"/>
              <a:t> </a:t>
            </a:r>
            <a:r>
              <a:rPr lang="en-US" sz="900" dirty="0" err="1"/>
              <a:t>Type_migration_continuous</a:t>
            </a:r>
            <a:r>
              <a:rPr lang="en-US" sz="900" dirty="0"/>
              <a:t>  0.9303504693 0.0638278313  0.0000</a:t>
            </a:r>
          </a:p>
          <a:p>
            <a:r>
              <a:rPr lang="en-US" sz="900" dirty="0"/>
              <a:t>3  </a:t>
            </a:r>
            <a:r>
              <a:rPr lang="en-US" sz="900" dirty="0" err="1"/>
              <a:t>log_OringTOT</a:t>
            </a:r>
            <a:r>
              <a:rPr lang="en-US" sz="900" dirty="0"/>
              <a:t>                  </a:t>
            </a:r>
            <a:r>
              <a:rPr lang="en-US" sz="900" dirty="0" err="1"/>
              <a:t>Av_depth</a:t>
            </a:r>
            <a:r>
              <a:rPr lang="en-US" sz="900" dirty="0"/>
              <a:t> -1.9940688147 0.1593675774  0.0000</a:t>
            </a:r>
          </a:p>
          <a:p>
            <a:r>
              <a:rPr lang="en-US" sz="900" dirty="0"/>
              <a:t>2  </a:t>
            </a:r>
            <a:r>
              <a:rPr lang="en-US" sz="900" dirty="0" err="1"/>
              <a:t>log_OringTOT</a:t>
            </a:r>
            <a:r>
              <a:rPr lang="en-US" sz="900" dirty="0"/>
              <a:t>              </a:t>
            </a:r>
            <a:r>
              <a:rPr lang="en-US" sz="900" dirty="0" err="1"/>
              <a:t>Wetted_width</a:t>
            </a:r>
            <a:r>
              <a:rPr lang="en-US" sz="900" dirty="0"/>
              <a:t> -0.0884879824 0.0078038760  0.0000</a:t>
            </a:r>
          </a:p>
          <a:p>
            <a:r>
              <a:rPr lang="en-US" sz="900" dirty="0"/>
              <a:t>1  </a:t>
            </a:r>
            <a:r>
              <a:rPr lang="en-US" sz="900" dirty="0" err="1"/>
              <a:t>log_OringTOT</a:t>
            </a:r>
            <a:r>
              <a:rPr lang="en-US" sz="900" dirty="0"/>
              <a:t>   </a:t>
            </a:r>
            <a:r>
              <a:rPr lang="en-US" sz="900" dirty="0" err="1"/>
              <a:t>Average_air_temperature</a:t>
            </a:r>
            <a:r>
              <a:rPr lang="en-US" sz="900" dirty="0"/>
              <a:t>  0.1274179757 0.0190095300  0.0000</a:t>
            </a:r>
          </a:p>
          <a:p>
            <a:r>
              <a:rPr lang="en-US" sz="900" dirty="0"/>
              <a:t>6  </a:t>
            </a:r>
            <a:r>
              <a:rPr lang="en-US" sz="900" dirty="0" err="1"/>
              <a:t>log_OringTOT</a:t>
            </a:r>
            <a:r>
              <a:rPr lang="en-US" sz="900" dirty="0"/>
              <a:t>               </a:t>
            </a:r>
            <a:r>
              <a:rPr lang="en-US" sz="900" dirty="0" err="1"/>
              <a:t>Julian_date</a:t>
            </a:r>
            <a:r>
              <a:rPr lang="en-US" sz="900" dirty="0"/>
              <a:t> -0.0043669674 0.0006661024  0.0000</a:t>
            </a:r>
          </a:p>
          <a:p>
            <a:r>
              <a:rPr lang="en-US" sz="900" dirty="0"/>
              <a:t>4  </a:t>
            </a:r>
            <a:r>
              <a:rPr lang="en-US" sz="900" dirty="0" err="1"/>
              <a:t>log_OringTOT</a:t>
            </a:r>
            <a:r>
              <a:rPr lang="en-US" sz="900" dirty="0"/>
              <a:t>                   </a:t>
            </a:r>
            <a:r>
              <a:rPr lang="en-US" sz="900" dirty="0" err="1"/>
              <a:t>log_LWD</a:t>
            </a:r>
            <a:r>
              <a:rPr lang="en-US" sz="900" dirty="0"/>
              <a:t>  0.1038938500 0.0199223867  0.0000</a:t>
            </a:r>
          </a:p>
          <a:p>
            <a:r>
              <a:rPr lang="en-US" sz="900" dirty="0"/>
              <a:t>5  </a:t>
            </a:r>
            <a:r>
              <a:rPr lang="en-US" sz="900" dirty="0" err="1"/>
              <a:t>log_OringTOT</a:t>
            </a:r>
            <a:r>
              <a:rPr lang="en-US" sz="900" dirty="0"/>
              <a:t>                      SUB1  0.0897413038 0.0203916310  0.0000</a:t>
            </a:r>
          </a:p>
          <a:p>
            <a:r>
              <a:rPr lang="en-US" sz="900" dirty="0"/>
              <a:t>9  </a:t>
            </a:r>
            <a:r>
              <a:rPr lang="en-US" sz="900" dirty="0" err="1"/>
              <a:t>log_OringTOT</a:t>
            </a:r>
            <a:r>
              <a:rPr lang="en-US" sz="900" dirty="0"/>
              <a:t>                  </a:t>
            </a:r>
            <a:r>
              <a:rPr lang="en-US" sz="900" dirty="0" err="1"/>
              <a:t>log_Lake</a:t>
            </a:r>
            <a:r>
              <a:rPr lang="en-US" sz="900" dirty="0"/>
              <a:t> -0.1757893690 0.0409918365  0.0000</a:t>
            </a:r>
          </a:p>
          <a:p>
            <a:r>
              <a:rPr lang="en-US" sz="900" dirty="0"/>
              <a:t>8  </a:t>
            </a:r>
            <a:r>
              <a:rPr lang="en-US" sz="900" dirty="0" err="1"/>
              <a:t>log_OringTOT</a:t>
            </a:r>
            <a:r>
              <a:rPr lang="en-US" sz="900" dirty="0"/>
              <a:t>                 </a:t>
            </a:r>
            <a:r>
              <a:rPr lang="en-US" sz="900" dirty="0" err="1"/>
              <a:t>log_GEdda</a:t>
            </a:r>
            <a:r>
              <a:rPr lang="en-US" sz="900" dirty="0"/>
              <a:t> -0.1770802382 0.0420944168  0.0000</a:t>
            </a:r>
          </a:p>
          <a:p>
            <a:r>
              <a:rPr lang="en-US" sz="900" dirty="0"/>
              <a:t>7  </a:t>
            </a:r>
            <a:r>
              <a:rPr lang="en-US" sz="900" dirty="0" err="1"/>
              <a:t>log_OringTOT</a:t>
            </a:r>
            <a:r>
              <a:rPr lang="en-US" sz="900" dirty="0"/>
              <a:t>             </a:t>
            </a:r>
            <a:r>
              <a:rPr lang="en-US" sz="900" dirty="0" err="1"/>
              <a:t>Slope_percent</a:t>
            </a:r>
            <a:r>
              <a:rPr lang="en-US" sz="900" dirty="0"/>
              <a:t>  0.0516827108 0.0200777553  0.0101</a:t>
            </a:r>
          </a:p>
          <a:p>
            <a:r>
              <a:rPr lang="en-US" sz="900" dirty="0"/>
              <a:t>14      </a:t>
            </a:r>
            <a:r>
              <a:rPr lang="en-US" sz="900" dirty="0" err="1"/>
              <a:t>log_LWD</a:t>
            </a:r>
            <a:r>
              <a:rPr lang="en-US" sz="900" dirty="0"/>
              <a:t>              </a:t>
            </a:r>
            <a:r>
              <a:rPr lang="en-US" sz="900" dirty="0" err="1"/>
              <a:t>Wetted_width</a:t>
            </a:r>
            <a:r>
              <a:rPr lang="en-US" sz="900" dirty="0"/>
              <a:t> -0.0534539753 0.0048149057  0.0000</a:t>
            </a:r>
          </a:p>
          <a:p>
            <a:r>
              <a:rPr lang="en-US" sz="900" dirty="0"/>
              <a:t>11      </a:t>
            </a:r>
            <a:r>
              <a:rPr lang="en-US" sz="900" dirty="0" err="1"/>
              <a:t>log_LWD</a:t>
            </a:r>
            <a:r>
              <a:rPr lang="en-US" sz="900" dirty="0"/>
              <a:t>   </a:t>
            </a:r>
            <a:r>
              <a:rPr lang="en-US" sz="900" dirty="0" err="1"/>
              <a:t>Average_air_temperature</a:t>
            </a:r>
            <a:r>
              <a:rPr lang="en-US" sz="900" dirty="0"/>
              <a:t> -0.0823572305 0.0115259697  0.0000</a:t>
            </a:r>
          </a:p>
          <a:p>
            <a:r>
              <a:rPr lang="en-US" sz="900" dirty="0"/>
              <a:t>17      </a:t>
            </a:r>
            <a:r>
              <a:rPr lang="en-US" sz="900" dirty="0" err="1"/>
              <a:t>log_LWD</a:t>
            </a:r>
            <a:r>
              <a:rPr lang="en-US" sz="900" dirty="0"/>
              <a:t>             </a:t>
            </a:r>
            <a:r>
              <a:rPr lang="en-US" sz="900" dirty="0" err="1"/>
              <a:t>Slope_percent</a:t>
            </a:r>
            <a:r>
              <a:rPr lang="en-US" sz="900" dirty="0"/>
              <a:t>  0.0694740741 0.0122190308  0.0000</a:t>
            </a:r>
          </a:p>
          <a:p>
            <a:r>
              <a:rPr lang="en-US" sz="900" dirty="0"/>
              <a:t>15      </a:t>
            </a:r>
            <a:r>
              <a:rPr lang="en-US" sz="900" dirty="0" err="1"/>
              <a:t>log_LWD</a:t>
            </a:r>
            <a:r>
              <a:rPr lang="en-US" sz="900" dirty="0"/>
              <a:t>                      Year  0.0144923198 0.0025569008  0.0000</a:t>
            </a:r>
          </a:p>
          <a:p>
            <a:r>
              <a:rPr lang="en-US" sz="900" dirty="0"/>
              <a:t>12      </a:t>
            </a:r>
            <a:r>
              <a:rPr lang="en-US" sz="900" dirty="0" err="1"/>
              <a:t>log_LWD</a:t>
            </a:r>
            <a:r>
              <a:rPr lang="en-US" sz="900" dirty="0"/>
              <a:t>           </a:t>
            </a:r>
            <a:r>
              <a:rPr lang="en-US" sz="900" dirty="0" err="1"/>
              <a:t>Distance_to_sea</a:t>
            </a:r>
            <a:r>
              <a:rPr lang="en-US" sz="900" dirty="0"/>
              <a:t> -0.0018303805 0.0003939320  0.0000</a:t>
            </a:r>
          </a:p>
          <a:p>
            <a:r>
              <a:rPr lang="en-US" sz="900" dirty="0"/>
              <a:t>13      </a:t>
            </a:r>
            <a:r>
              <a:rPr lang="en-US" sz="900" dirty="0" err="1"/>
              <a:t>log_LWD</a:t>
            </a:r>
            <a:r>
              <a:rPr lang="en-US" sz="900" dirty="0"/>
              <a:t>                  </a:t>
            </a:r>
            <a:r>
              <a:rPr lang="en-US" sz="900" dirty="0" err="1"/>
              <a:t>Av_depth</a:t>
            </a:r>
            <a:r>
              <a:rPr lang="en-US" sz="900" dirty="0"/>
              <a:t> -0.4220141378 0.1086691382  0.0001</a:t>
            </a:r>
          </a:p>
          <a:p>
            <a:r>
              <a:rPr lang="en-US" sz="900" dirty="0"/>
              <a:t>16      </a:t>
            </a:r>
            <a:r>
              <a:rPr lang="en-US" sz="900" dirty="0" err="1"/>
              <a:t>log_LWD</a:t>
            </a:r>
            <a:r>
              <a:rPr lang="en-US" sz="900" dirty="0"/>
              <a:t>               </a:t>
            </a:r>
            <a:r>
              <a:rPr lang="en-US" sz="900" dirty="0" err="1"/>
              <a:t>Julian_date</a:t>
            </a:r>
            <a:r>
              <a:rPr lang="en-US" sz="900" dirty="0"/>
              <a:t> -0.0009598465 0.0004532223  0.0343</a:t>
            </a:r>
          </a:p>
          <a:p>
            <a:r>
              <a:rPr lang="en-US" sz="900" dirty="0"/>
              <a:t>24   </a:t>
            </a:r>
            <a:r>
              <a:rPr lang="en-US" sz="900" dirty="0" err="1"/>
              <a:t>log_LaxTOT</a:t>
            </a:r>
            <a:r>
              <a:rPr lang="en-US" sz="900" dirty="0"/>
              <a:t> </a:t>
            </a:r>
            <a:r>
              <a:rPr lang="en-US" sz="900" dirty="0" err="1"/>
              <a:t>Type_migration_continuous</a:t>
            </a:r>
            <a:r>
              <a:rPr lang="en-US" sz="900" dirty="0"/>
              <a:t>  0.6088760161 0.0444380982  0.0000</a:t>
            </a:r>
          </a:p>
          <a:p>
            <a:r>
              <a:rPr lang="en-US" sz="900" dirty="0"/>
              <a:t>20   </a:t>
            </a:r>
            <a:r>
              <a:rPr lang="en-US" sz="900" dirty="0" err="1"/>
              <a:t>log_LaxTOT</a:t>
            </a:r>
            <a:r>
              <a:rPr lang="en-US" sz="900" dirty="0"/>
              <a:t>              </a:t>
            </a:r>
            <a:r>
              <a:rPr lang="en-US" sz="900" dirty="0" err="1"/>
              <a:t>Wetted_width</a:t>
            </a:r>
            <a:r>
              <a:rPr lang="en-US" sz="900" dirty="0"/>
              <a:t>  0.0441641044 0.0052548764  0.0000</a:t>
            </a:r>
          </a:p>
          <a:p>
            <a:r>
              <a:rPr lang="en-US" sz="900" dirty="0"/>
              <a:t>23   </a:t>
            </a:r>
            <a:r>
              <a:rPr lang="en-US" sz="900" dirty="0" err="1"/>
              <a:t>log_LaxTOT</a:t>
            </a:r>
            <a:r>
              <a:rPr lang="en-US" sz="900" dirty="0"/>
              <a:t>                      Year  0.0115668468 0.0023080664  0.0000</a:t>
            </a:r>
          </a:p>
          <a:p>
            <a:r>
              <a:rPr lang="en-US" sz="900" dirty="0"/>
              <a:t>22   </a:t>
            </a:r>
            <a:r>
              <a:rPr lang="en-US" sz="900" dirty="0" err="1"/>
              <a:t>log_LaxTOT</a:t>
            </a:r>
            <a:r>
              <a:rPr lang="en-US" sz="900" dirty="0"/>
              <a:t>               </a:t>
            </a:r>
            <a:r>
              <a:rPr lang="en-US" sz="900" dirty="0" err="1"/>
              <a:t>Julian_date</a:t>
            </a:r>
            <a:r>
              <a:rPr lang="en-US" sz="900" dirty="0"/>
              <a:t> -0.0023412572 0.0004683927  0.0000</a:t>
            </a:r>
          </a:p>
          <a:p>
            <a:r>
              <a:rPr lang="en-US" sz="900" dirty="0"/>
              <a:t>18   </a:t>
            </a:r>
            <a:r>
              <a:rPr lang="en-US" sz="900" dirty="0" err="1"/>
              <a:t>log_LaxTOT</a:t>
            </a:r>
            <a:r>
              <a:rPr lang="en-US" sz="900" dirty="0"/>
              <a:t>   </a:t>
            </a:r>
            <a:r>
              <a:rPr lang="en-US" sz="900" dirty="0" err="1"/>
              <a:t>Average_air_temperature</a:t>
            </a:r>
            <a:r>
              <a:rPr lang="en-US" sz="900" dirty="0"/>
              <a:t>  0.0622694624 0.0125051899  0.0000</a:t>
            </a:r>
          </a:p>
          <a:p>
            <a:r>
              <a:rPr lang="en-US" sz="900" dirty="0"/>
              <a:t>19   </a:t>
            </a:r>
            <a:r>
              <a:rPr lang="en-US" sz="900" dirty="0" err="1"/>
              <a:t>log_LaxTOT</a:t>
            </a:r>
            <a:r>
              <a:rPr lang="en-US" sz="900" dirty="0"/>
              <a:t>                  </a:t>
            </a:r>
            <a:r>
              <a:rPr lang="en-US" sz="900" dirty="0" err="1"/>
              <a:t>Av_depth</a:t>
            </a:r>
            <a:r>
              <a:rPr lang="en-US" sz="900" dirty="0"/>
              <a:t> -0.4018136269 0.1114183387  0.0003</a:t>
            </a:r>
          </a:p>
          <a:p>
            <a:r>
              <a:rPr lang="en-US" sz="900" dirty="0"/>
              <a:t>21   </a:t>
            </a:r>
            <a:r>
              <a:rPr lang="en-US" sz="900" dirty="0" err="1"/>
              <a:t>log_LaxTOT</a:t>
            </a:r>
            <a:r>
              <a:rPr lang="en-US" sz="900" dirty="0"/>
              <a:t>                      SUB1  0.0394182640 0.0143162397  0.0059</a:t>
            </a:r>
          </a:p>
          <a:p>
            <a:r>
              <a:rPr lang="en-US" sz="900" dirty="0"/>
              <a:t>&gt; </a:t>
            </a:r>
          </a:p>
          <a:p>
            <a:endParaRPr lang="en-US" sz="900" dirty="0"/>
          </a:p>
        </p:txBody>
      </p:sp>
      <p:pic>
        <p:nvPicPr>
          <p:cNvPr id="6" name="Picture 5"/>
          <p:cNvPicPr>
            <a:picLocks noChangeAspect="1"/>
          </p:cNvPicPr>
          <p:nvPr/>
        </p:nvPicPr>
        <p:blipFill>
          <a:blip r:embed="rId3"/>
          <a:stretch>
            <a:fillRect/>
          </a:stretch>
        </p:blipFill>
        <p:spPr>
          <a:xfrm>
            <a:off x="7629135" y="136147"/>
            <a:ext cx="4496190" cy="4259949"/>
          </a:xfrm>
          <a:prstGeom prst="rect">
            <a:avLst/>
          </a:prstGeom>
        </p:spPr>
      </p:pic>
      <p:sp>
        <p:nvSpPr>
          <p:cNvPr id="7" name="TextBox 6"/>
          <p:cNvSpPr txBox="1"/>
          <p:nvPr/>
        </p:nvSpPr>
        <p:spPr>
          <a:xfrm>
            <a:off x="3882887" y="4112300"/>
            <a:ext cx="8451988" cy="2585323"/>
          </a:xfrm>
          <a:prstGeom prst="rect">
            <a:avLst/>
          </a:prstGeom>
          <a:noFill/>
        </p:spPr>
        <p:txBody>
          <a:bodyPr wrap="square" rtlCol="0">
            <a:spAutoFit/>
          </a:bodyPr>
          <a:lstStyle/>
          <a:p>
            <a:r>
              <a:rPr lang="sv-SE" dirty="0"/>
              <a:t>Same output ca when Gädda and Lake are log </a:t>
            </a:r>
            <a:r>
              <a:rPr lang="sv-SE" dirty="0" smtClean="0"/>
              <a:t>transformed or not, the coeff obviously change slightly.</a:t>
            </a:r>
            <a:endParaRPr lang="sv-SE" dirty="0"/>
          </a:p>
          <a:p>
            <a:endParaRPr lang="sv-SE" dirty="0" smtClean="0"/>
          </a:p>
          <a:p>
            <a:r>
              <a:rPr lang="sv-SE" dirty="0" smtClean="0"/>
              <a:t>Deleting </a:t>
            </a:r>
            <a:r>
              <a:rPr lang="sv-SE" dirty="0"/>
              <a:t>interaction distance to sea*Julian </a:t>
            </a:r>
            <a:r>
              <a:rPr lang="sv-SE" dirty="0" smtClean="0"/>
              <a:t>date. Not much of a difference, interaction is barely signif so I would skip it. With the intearction </a:t>
            </a:r>
            <a:r>
              <a:rPr lang="en-US" dirty="0" smtClean="0"/>
              <a:t>I </a:t>
            </a:r>
            <a:r>
              <a:rPr lang="en-US" dirty="0"/>
              <a:t>need to model several correlated </a:t>
            </a:r>
            <a:r>
              <a:rPr lang="en-US" dirty="0" smtClean="0"/>
              <a:t>errors ("</a:t>
            </a:r>
            <a:r>
              <a:rPr lang="en-US" dirty="0" err="1"/>
              <a:t>Slope_percent</a:t>
            </a:r>
            <a:r>
              <a:rPr lang="en-US" dirty="0"/>
              <a:t>~~</a:t>
            </a:r>
            <a:r>
              <a:rPr lang="en-US" dirty="0" err="1"/>
              <a:t>log_LaxTOT</a:t>
            </a:r>
            <a:r>
              <a:rPr lang="en-US" dirty="0"/>
              <a:t>", "</a:t>
            </a:r>
            <a:r>
              <a:rPr lang="en-US" dirty="0" err="1"/>
              <a:t>GEdda</a:t>
            </a:r>
            <a:r>
              <a:rPr lang="en-US" dirty="0"/>
              <a:t>~~</a:t>
            </a:r>
            <a:r>
              <a:rPr lang="en-US" dirty="0" err="1"/>
              <a:t>log_LaxTOT</a:t>
            </a:r>
            <a:r>
              <a:rPr lang="en-US" dirty="0" smtClean="0"/>
              <a:t>", "</a:t>
            </a:r>
            <a:r>
              <a:rPr lang="en-US" dirty="0"/>
              <a:t>Lake~~</a:t>
            </a:r>
            <a:r>
              <a:rPr lang="en-US" dirty="0" err="1"/>
              <a:t>log_LaxTOT</a:t>
            </a:r>
            <a:r>
              <a:rPr lang="en-US" dirty="0"/>
              <a:t>" </a:t>
            </a:r>
            <a:r>
              <a:rPr lang="en-US" dirty="0" smtClean="0"/>
              <a:t>))</a:t>
            </a:r>
            <a:endParaRPr lang="sv-SE" dirty="0" smtClean="0"/>
          </a:p>
          <a:p>
            <a:endParaRPr lang="sv-SE" dirty="0" smtClean="0"/>
          </a:p>
          <a:p>
            <a:r>
              <a:rPr lang="sv-SE" dirty="0" smtClean="0"/>
              <a:t>Using velocity instead of slope: velocity is not signif for trout but signif and + for salmon and LWD. Explained variation decreases slightly for LWD</a:t>
            </a:r>
            <a:endParaRPr lang="sv-SE" dirty="0">
              <a:solidFill>
                <a:srgbClr val="FF0000"/>
              </a:solidFill>
            </a:endParaRPr>
          </a:p>
        </p:txBody>
      </p:sp>
      <p:sp>
        <p:nvSpPr>
          <p:cNvPr id="4" name="TextBox 3"/>
          <p:cNvSpPr txBox="1"/>
          <p:nvPr/>
        </p:nvSpPr>
        <p:spPr>
          <a:xfrm>
            <a:off x="229160" y="136147"/>
            <a:ext cx="3399865" cy="369332"/>
          </a:xfrm>
          <a:prstGeom prst="rect">
            <a:avLst/>
          </a:prstGeom>
          <a:noFill/>
        </p:spPr>
        <p:txBody>
          <a:bodyPr wrap="square" rtlCol="0">
            <a:spAutoFit/>
          </a:bodyPr>
          <a:lstStyle/>
          <a:p>
            <a:r>
              <a:rPr lang="sv-SE" dirty="0" smtClean="0">
                <a:solidFill>
                  <a:srgbClr val="FF0000"/>
                </a:solidFill>
              </a:rPr>
              <a:t>To reconsider with the last models</a:t>
            </a:r>
            <a:endParaRPr lang="en-US" dirty="0">
              <a:solidFill>
                <a:srgbClr val="FF0000"/>
              </a:solidFill>
            </a:endParaRPr>
          </a:p>
        </p:txBody>
      </p:sp>
    </p:spTree>
    <p:extLst>
      <p:ext uri="{BB962C8B-B14F-4D97-AF65-F5344CB8AC3E}">
        <p14:creationId xmlns:p14="http://schemas.microsoft.com/office/powerpoint/2010/main" val="1130639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a:t>
            </a:r>
            <a:r>
              <a:rPr lang="sv-SE" dirty="0" err="1" smtClean="0"/>
              <a:t>latitude</a:t>
            </a:r>
            <a:r>
              <a:rPr lang="sv-SE" dirty="0" smtClean="0"/>
              <a:t> </a:t>
            </a:r>
            <a:r>
              <a:rPr lang="sv-SE" dirty="0" err="1" smtClean="0"/>
              <a:t>doesn’t</a:t>
            </a:r>
            <a:r>
              <a:rPr lang="sv-SE" dirty="0" smtClean="0"/>
              <a: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r>
              <a:rPr lang="sv-SE" dirty="0"/>
              <a:t>,</a:t>
            </a:r>
            <a:r>
              <a:rPr lang="sv-SE" dirty="0" smtClean="0"/>
              <a:t> </a:t>
            </a:r>
            <a:r>
              <a:rPr lang="sv-SE" dirty="0" err="1" smtClean="0"/>
              <a:t>But</a:t>
            </a:r>
            <a:r>
              <a:rPr lang="sv-SE" dirty="0" smtClean="0"/>
              <a:t> </a:t>
            </a:r>
            <a:r>
              <a:rPr lang="sv-SE" dirty="0" err="1" smtClean="0"/>
              <a:t>barely</a:t>
            </a:r>
            <a:endParaRPr lang="sv-SE" dirty="0" smtClean="0"/>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rotWithShape="1">
          <a:blip r:embed="rId3"/>
          <a:srcRect l="6309" t="18026" r="5149" b="17897"/>
          <a:stretch/>
        </p:blipFill>
        <p:spPr>
          <a:xfrm>
            <a:off x="5950634" y="2799877"/>
            <a:ext cx="6127485" cy="3854142"/>
          </a:xfrm>
          <a:prstGeom prst="rect">
            <a:avLst/>
          </a:prstGeom>
        </p:spPr>
      </p:pic>
      <p:sp>
        <p:nvSpPr>
          <p:cNvPr id="6" name="TextBox 5"/>
          <p:cNvSpPr txBox="1"/>
          <p:nvPr/>
        </p:nvSpPr>
        <p:spPr>
          <a:xfrm>
            <a:off x="271096" y="138499"/>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627405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5353050" cy="6370975"/>
          </a:xfrm>
          <a:prstGeom prst="rect">
            <a:avLst/>
          </a:prstGeom>
          <a:noFill/>
        </p:spPr>
        <p:txBody>
          <a:bodyPr wrap="square" rtlCol="0">
            <a:spAutoFit/>
          </a:bodyPr>
          <a:lstStyle/>
          <a:p>
            <a:r>
              <a:rPr lang="sv-SE" sz="1600" dirty="0" smtClean="0"/>
              <a:t>MODEL OUTPUT:</a:t>
            </a:r>
          </a:p>
          <a:p>
            <a:r>
              <a:rPr lang="en-US" sz="800" dirty="0"/>
              <a:t> M2 = list(</a:t>
            </a:r>
          </a:p>
          <a:p>
            <a:r>
              <a:rPr lang="en-US" sz="800" dirty="0"/>
              <a:t>+   </a:t>
            </a:r>
            <a:r>
              <a:rPr lang="en-US" sz="800" dirty="0" err="1"/>
              <a:t>lme</a:t>
            </a:r>
            <a:r>
              <a:rPr lang="en-US" sz="800" dirty="0"/>
              <a:t>(log_LaxTOT~Average_air_temperature+Av_depth+Wetted_width+SUB1+Distance_to_sea*</a:t>
            </a:r>
            <a:r>
              <a:rPr lang="en-US" sz="800" dirty="0" err="1"/>
              <a:t>Julian_date+Year</a:t>
            </a:r>
            <a:endParaRPr lang="en-US" sz="800" dirty="0"/>
          </a:p>
          <a:p>
            <a:r>
              <a:rPr lang="en-US" sz="800" dirty="0"/>
              <a:t>+       +</a:t>
            </a:r>
            <a:r>
              <a:rPr lang="en-US" sz="800" dirty="0" err="1"/>
              <a:t>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(log_LWD~Average_air_temperature+Distance_to_sea+Julian_date+Av_depth+Wetted_width+Year+Slope_percent,</a:t>
            </a:r>
          </a:p>
          <a:p>
            <a:r>
              <a:rPr lang="en-US" sz="800" dirty="0"/>
              <a:t>+       random=~1|River_name/</a:t>
            </a:r>
            <a:r>
              <a:rPr lang="en-US" sz="800" dirty="0" err="1"/>
              <a:t>Catchment_number</a:t>
            </a:r>
            <a:r>
              <a:rPr lang="en-US" sz="800" dirty="0"/>
              <a:t>, corAR1(form=~Year),data=AV_Migration_NAremoved2))</a:t>
            </a:r>
          </a:p>
          <a:p>
            <a:endParaRPr lang="en-US" sz="800" dirty="0"/>
          </a:p>
          <a:p>
            <a:r>
              <a:rPr lang="en-US" sz="800" dirty="0"/>
              <a:t>&gt; </a:t>
            </a:r>
            <a:r>
              <a:rPr lang="en-US" sz="800" dirty="0" err="1"/>
              <a:t>sem.fit</a:t>
            </a:r>
            <a:r>
              <a:rPr lang="en-US" sz="800" dirty="0"/>
              <a:t>(M2,AV_Migration_NAremoved2,corr.errors = c("</a:t>
            </a:r>
            <a:r>
              <a:rPr lang="en-US" sz="800" dirty="0" err="1"/>
              <a:t>Slope_percent</a:t>
            </a:r>
            <a:r>
              <a:rPr lang="en-US" sz="800" dirty="0"/>
              <a:t>~~</a:t>
            </a:r>
            <a:r>
              <a:rPr lang="en-US" sz="800" dirty="0" err="1"/>
              <a:t>log_LaxTOT</a:t>
            </a:r>
            <a:r>
              <a:rPr lang="en-US" sz="800" dirty="0"/>
              <a:t>"))</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Type_migration_continuous</a:t>
            </a:r>
            <a:r>
              <a:rPr lang="en-US" sz="800" dirty="0"/>
              <a:t> + ...  -0.0317    0.0414 3891    -0.7676  0.4428 </a:t>
            </a:r>
          </a:p>
          <a:p>
            <a:r>
              <a:rPr lang="en-US" sz="800" dirty="0"/>
              <a:t>3 </a:t>
            </a:r>
            <a:r>
              <a:rPr lang="en-US" sz="800" dirty="0" err="1"/>
              <a:t>log_LWD</a:t>
            </a:r>
            <a:r>
              <a:rPr lang="en-US" sz="800" dirty="0"/>
              <a:t> ~ </a:t>
            </a:r>
            <a:r>
              <a:rPr lang="en-US" sz="800" dirty="0" err="1"/>
              <a:t>Distance_to_sea</a:t>
            </a:r>
            <a:r>
              <a:rPr lang="en-US" sz="800" dirty="0"/>
              <a:t>*</a:t>
            </a:r>
            <a:r>
              <a:rPr lang="en-US" sz="800" dirty="0" err="1"/>
              <a:t>Julian_date</a:t>
            </a:r>
            <a:r>
              <a:rPr lang="en-US" sz="800" dirty="0"/>
              <a:t> + ...   0.0000    0.0000 3891     0.2332  0.8156 </a:t>
            </a:r>
          </a:p>
          <a:p>
            <a:r>
              <a:rPr lang="en-US" sz="800" dirty="0"/>
              <a:t>4                  </a:t>
            </a:r>
            <a:r>
              <a:rPr lang="en-US" sz="800" dirty="0" err="1"/>
              <a:t>log_LWD</a:t>
            </a:r>
            <a:r>
              <a:rPr lang="en-US" sz="800" dirty="0"/>
              <a:t> ~ </a:t>
            </a:r>
            <a:r>
              <a:rPr lang="en-US" sz="800" dirty="0" err="1"/>
              <a:t>log_LaxTOT</a:t>
            </a:r>
            <a:r>
              <a:rPr lang="en-US" sz="800" dirty="0"/>
              <a:t> + ...   0.0000    0.0000 3888     0.1604  0.8726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1     2.88  8   0.942</a:t>
            </a:r>
          </a:p>
          <a:p>
            <a:endParaRPr lang="en-US" sz="800" dirty="0"/>
          </a:p>
          <a:p>
            <a:r>
              <a:rPr lang="en-US" sz="800" dirty="0"/>
              <a:t>$AIC</a:t>
            </a:r>
          </a:p>
          <a:p>
            <a:r>
              <a:rPr lang="en-US" sz="800" dirty="0"/>
              <a:t>    AIC   </a:t>
            </a:r>
            <a:r>
              <a:rPr lang="en-US" sz="800" dirty="0" err="1"/>
              <a:t>AICc</a:t>
            </a:r>
            <a:r>
              <a:rPr lang="en-US" sz="800" dirty="0"/>
              <a:t>  K    n</a:t>
            </a:r>
          </a:p>
          <a:p>
            <a:r>
              <a:rPr lang="en-US" sz="800" dirty="0"/>
              <a:t>1 54.88 55.164 26 4976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6.141295e-01 4.556165e-02  0.0000 ***</a:t>
            </a:r>
          </a:p>
          <a:p>
            <a:r>
              <a:rPr lang="en-US" sz="800" dirty="0"/>
              <a:t>2  </a:t>
            </a:r>
            <a:r>
              <a:rPr lang="en-US" sz="800" dirty="0" err="1"/>
              <a:t>log_LaxTOT</a:t>
            </a:r>
            <a:r>
              <a:rPr lang="en-US" sz="800" dirty="0"/>
              <a:t>                </a:t>
            </a:r>
            <a:r>
              <a:rPr lang="en-US" sz="800" dirty="0" err="1"/>
              <a:t>Wetted_width</a:t>
            </a:r>
            <a:r>
              <a:rPr lang="en-US" sz="800" dirty="0"/>
              <a:t>  4.457081e-02 5.255919e-03  0.0000 ***</a:t>
            </a:r>
          </a:p>
          <a:p>
            <a:r>
              <a:rPr lang="en-US" sz="800" dirty="0"/>
              <a:t>3  </a:t>
            </a:r>
            <a:r>
              <a:rPr lang="en-US" sz="800" dirty="0" err="1"/>
              <a:t>log_LaxTOT</a:t>
            </a:r>
            <a:r>
              <a:rPr lang="en-US" sz="800" dirty="0"/>
              <a:t>                 </a:t>
            </a:r>
            <a:r>
              <a:rPr lang="en-US" sz="800" dirty="0" err="1"/>
              <a:t>Julian_date</a:t>
            </a:r>
            <a:r>
              <a:rPr lang="en-US" sz="800" dirty="0"/>
              <a:t> -3.090002e-03 5.969176e-04  0.0000 ***</a:t>
            </a:r>
          </a:p>
          <a:p>
            <a:r>
              <a:rPr lang="en-US" sz="800" dirty="0"/>
              <a:t>4  </a:t>
            </a:r>
            <a:r>
              <a:rPr lang="en-US" sz="800" dirty="0" err="1"/>
              <a:t>log_LaxTOT</a:t>
            </a:r>
            <a:r>
              <a:rPr lang="en-US" sz="800" dirty="0"/>
              <a:t>                        Year  1.151170e-02 2.306998e-03  0.0000 ***</a:t>
            </a:r>
          </a:p>
          <a:p>
            <a:r>
              <a:rPr lang="en-US" sz="800" dirty="0"/>
              <a:t>5  </a:t>
            </a:r>
            <a:r>
              <a:rPr lang="en-US" sz="800" dirty="0" err="1"/>
              <a:t>log_LaxTOT</a:t>
            </a:r>
            <a:r>
              <a:rPr lang="en-US" sz="800" dirty="0"/>
              <a:t>     </a:t>
            </a:r>
            <a:r>
              <a:rPr lang="en-US" sz="800" dirty="0" err="1"/>
              <a:t>Average_air_temperature</a:t>
            </a:r>
            <a:r>
              <a:rPr lang="en-US" sz="800" dirty="0"/>
              <a:t>  6.481410e-02 1.351642e-02  0.0000 ***</a:t>
            </a:r>
          </a:p>
          <a:p>
            <a:r>
              <a:rPr lang="en-US" sz="800" dirty="0"/>
              <a:t>6  </a:t>
            </a:r>
            <a:r>
              <a:rPr lang="en-US" sz="800" dirty="0" err="1"/>
              <a:t>log_LaxTOT</a:t>
            </a:r>
            <a:r>
              <a:rPr lang="en-US" sz="800" dirty="0"/>
              <a:t>                    </a:t>
            </a:r>
            <a:r>
              <a:rPr lang="en-US" sz="800" dirty="0" err="1"/>
              <a:t>Av_depth</a:t>
            </a:r>
            <a:r>
              <a:rPr lang="en-US" sz="800" dirty="0"/>
              <a:t> -4.054432e-01 1.115548e-01  0.0003 ***</a:t>
            </a:r>
          </a:p>
          <a:p>
            <a:r>
              <a:rPr lang="en-US" sz="800" dirty="0"/>
              <a:t>7  </a:t>
            </a:r>
            <a:r>
              <a:rPr lang="en-US" sz="800" dirty="0" err="1"/>
              <a:t>log_LaxTOT</a:t>
            </a:r>
            <a:r>
              <a:rPr lang="en-US" sz="800" dirty="0"/>
              <a:t>                        SUB1  3.878132e-02 1.431649e-02  0.0068  **</a:t>
            </a:r>
          </a:p>
          <a:p>
            <a:r>
              <a:rPr lang="en-US" sz="800" dirty="0"/>
              <a:t>8  </a:t>
            </a:r>
            <a:r>
              <a:rPr lang="en-US" sz="800" dirty="0" err="1"/>
              <a:t>log_LaxTOT</a:t>
            </a:r>
            <a:r>
              <a:rPr lang="en-US" sz="800" dirty="0"/>
              <a:t> </a:t>
            </a:r>
            <a:r>
              <a:rPr lang="en-US" sz="800" dirty="0" err="1"/>
              <a:t>Distance_to_sea:Julian_date</a:t>
            </a:r>
            <a:r>
              <a:rPr lang="en-US" sz="800" dirty="0"/>
              <a:t>  1.901779e-05 9.385722e-06  0.0428   *</a:t>
            </a:r>
          </a:p>
          <a:p>
            <a:r>
              <a:rPr lang="en-US" sz="800" dirty="0"/>
              <a:t>9  </a:t>
            </a:r>
            <a:r>
              <a:rPr lang="en-US" sz="800" dirty="0" err="1"/>
              <a:t>log_LaxTOT</a:t>
            </a:r>
            <a:r>
              <a:rPr lang="en-US" sz="800" dirty="0"/>
              <a:t>             </a:t>
            </a:r>
            <a:r>
              <a:rPr lang="en-US" sz="800" dirty="0" err="1"/>
              <a:t>Distance_to_sea</a:t>
            </a:r>
            <a:r>
              <a:rPr lang="en-US" sz="800" dirty="0"/>
              <a:t> -4.429554e-03 2.333119e-03  0.0577    </a:t>
            </a:r>
          </a:p>
          <a:p>
            <a:r>
              <a:rPr lang="en-US" sz="800" dirty="0"/>
              <a:t>10    </a:t>
            </a:r>
            <a:r>
              <a:rPr lang="en-US" sz="800" dirty="0" err="1"/>
              <a:t>log_LWD</a:t>
            </a:r>
            <a:r>
              <a:rPr lang="en-US" sz="800" dirty="0"/>
              <a:t>                </a:t>
            </a:r>
            <a:r>
              <a:rPr lang="en-US" sz="800" dirty="0" err="1"/>
              <a:t>Wetted_width</a:t>
            </a:r>
            <a:r>
              <a:rPr lang="en-US" sz="800" dirty="0"/>
              <a:t> -5.345399e-02 4.814905e-03  0.0000 ***</a:t>
            </a:r>
          </a:p>
          <a:p>
            <a:r>
              <a:rPr lang="en-US" sz="800" dirty="0"/>
              <a:t>11    </a:t>
            </a:r>
            <a:r>
              <a:rPr lang="en-US" sz="800" dirty="0" err="1"/>
              <a:t>log_LWD</a:t>
            </a:r>
            <a:r>
              <a:rPr lang="en-US" sz="800" dirty="0"/>
              <a:t>     </a:t>
            </a:r>
            <a:r>
              <a:rPr lang="en-US" sz="800" dirty="0" err="1"/>
              <a:t>Average_air_temperature</a:t>
            </a:r>
            <a:r>
              <a:rPr lang="en-US" sz="800" dirty="0"/>
              <a:t> -8.235725e-02 1.152597e-02  0.0000 ***</a:t>
            </a:r>
          </a:p>
          <a:p>
            <a:r>
              <a:rPr lang="en-US" sz="800" dirty="0"/>
              <a:t>12    </a:t>
            </a:r>
            <a:r>
              <a:rPr lang="en-US" sz="800" dirty="0" err="1"/>
              <a:t>log_LWD</a:t>
            </a:r>
            <a:r>
              <a:rPr lang="en-US" sz="800" dirty="0"/>
              <a:t>               </a:t>
            </a:r>
            <a:r>
              <a:rPr lang="en-US" sz="800" dirty="0" err="1"/>
              <a:t>Slope_percent</a:t>
            </a:r>
            <a:r>
              <a:rPr lang="en-US" sz="800" dirty="0"/>
              <a:t>  6.947408e-02 1.221903e-02  0.0000 ***</a:t>
            </a:r>
          </a:p>
          <a:p>
            <a:r>
              <a:rPr lang="en-US" sz="800" dirty="0"/>
              <a:t>13    </a:t>
            </a:r>
            <a:r>
              <a:rPr lang="en-US" sz="800" dirty="0" err="1"/>
              <a:t>log_LWD</a:t>
            </a:r>
            <a:r>
              <a:rPr lang="en-US" sz="800" dirty="0"/>
              <a:t>                        Year  1.449232e-02 2.556901e-03  0.0000 ***</a:t>
            </a:r>
          </a:p>
          <a:p>
            <a:r>
              <a:rPr lang="en-US" sz="800" dirty="0"/>
              <a:t>14    </a:t>
            </a:r>
            <a:r>
              <a:rPr lang="en-US" sz="800" dirty="0" err="1"/>
              <a:t>log_LWD</a:t>
            </a:r>
            <a:r>
              <a:rPr lang="en-US" sz="800" dirty="0"/>
              <a:t>             </a:t>
            </a:r>
            <a:r>
              <a:rPr lang="en-US" sz="800" dirty="0" err="1"/>
              <a:t>Distance_to_sea</a:t>
            </a:r>
            <a:r>
              <a:rPr lang="en-US" sz="800" dirty="0"/>
              <a:t> -1.830381e-03 3.939320e-04  0.0000 ***</a:t>
            </a:r>
          </a:p>
          <a:p>
            <a:r>
              <a:rPr lang="en-US" sz="800" dirty="0"/>
              <a:t>15    </a:t>
            </a:r>
            <a:r>
              <a:rPr lang="en-US" sz="800" dirty="0" err="1"/>
              <a:t>log_LWD</a:t>
            </a:r>
            <a:r>
              <a:rPr lang="en-US" sz="800" dirty="0"/>
              <a:t>                    </a:t>
            </a:r>
            <a:r>
              <a:rPr lang="en-US" sz="800" dirty="0" err="1"/>
              <a:t>Av_depth</a:t>
            </a:r>
            <a:r>
              <a:rPr lang="en-US" sz="800" dirty="0"/>
              <a:t> -4.220141e-01 1.086691e-01  0.0001 ***</a:t>
            </a:r>
          </a:p>
          <a:p>
            <a:pPr marL="228600" indent="-228600">
              <a:buAutoNum type="arabicPlain" startAt="16"/>
            </a:pPr>
            <a:r>
              <a:rPr lang="en-US" sz="800" dirty="0" err="1" smtClean="0"/>
              <a:t>log_LWD</a:t>
            </a:r>
            <a:r>
              <a:rPr lang="en-US" sz="800" dirty="0" smtClean="0"/>
              <a:t>                 </a:t>
            </a:r>
            <a:r>
              <a:rPr lang="en-US" sz="800" dirty="0" err="1"/>
              <a:t>Julian_date</a:t>
            </a:r>
            <a:r>
              <a:rPr lang="en-US" sz="800" dirty="0"/>
              <a:t> -9.598465e-04 4.532223e-04  0.0343   </a:t>
            </a:r>
            <a:r>
              <a:rPr lang="en-US" sz="800" dirty="0" smtClean="0"/>
              <a:t>*</a:t>
            </a:r>
          </a:p>
          <a:p>
            <a:pPr marL="228600" indent="-228600">
              <a:buAutoNum type="arabicPlain" startAt="16"/>
            </a:pPr>
            <a:endParaRPr lang="en-US" sz="800" dirty="0"/>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0.1180882   0.6861813</a:t>
            </a:r>
          </a:p>
          <a:p>
            <a:r>
              <a:rPr lang="en-US" sz="800" b="1" dirty="0" smtClean="0"/>
              <a:t>2   </a:t>
            </a:r>
            <a:r>
              <a:rPr lang="en-US" sz="800" b="1" dirty="0" err="1" smtClean="0"/>
              <a:t>lme</a:t>
            </a:r>
            <a:r>
              <a:rPr lang="en-US" sz="800" b="1" dirty="0" smtClean="0"/>
              <a:t> </a:t>
            </a:r>
            <a:r>
              <a:rPr lang="en-US" sz="800" b="1" dirty="0" err="1"/>
              <a:t>gaussian</a:t>
            </a:r>
            <a:r>
              <a:rPr lang="en-US" sz="800" b="1" dirty="0"/>
              <a:t> identity 4976 0.1165082   </a:t>
            </a:r>
            <a:r>
              <a:rPr lang="en-US" sz="800" b="1" dirty="0" smtClean="0"/>
              <a:t>0.5212915</a:t>
            </a:r>
          </a:p>
          <a:p>
            <a:endParaRPr lang="en-US" sz="800" dirty="0" smtClean="0"/>
          </a:p>
          <a:p>
            <a:endParaRPr lang="en-US" sz="800" dirty="0" smtClean="0"/>
          </a:p>
        </p:txBody>
      </p:sp>
      <p:sp>
        <p:nvSpPr>
          <p:cNvPr id="3" name="TextBox 2"/>
          <p:cNvSpPr txBox="1"/>
          <p:nvPr/>
        </p:nvSpPr>
        <p:spPr>
          <a:xfrm>
            <a:off x="3648075" y="1846660"/>
            <a:ext cx="7543446" cy="4524315"/>
          </a:xfrm>
          <a:prstGeom prst="rect">
            <a:avLst/>
          </a:prstGeom>
          <a:noFill/>
        </p:spPr>
        <p:txBody>
          <a:bodyPr wrap="square" rtlCol="0">
            <a:spAutoFit/>
          </a:bodyPr>
          <a:lstStyle/>
          <a:p>
            <a:endParaRPr lang="en-US" sz="800" dirty="0"/>
          </a:p>
          <a:p>
            <a:r>
              <a:rPr lang="en-US" sz="800" dirty="0"/>
              <a:t>&gt; </a:t>
            </a:r>
            <a:r>
              <a:rPr lang="en-US" sz="800" dirty="0" err="1"/>
              <a:t>sem.coefs</a:t>
            </a:r>
            <a:r>
              <a:rPr lang="en-US" sz="800"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0.232625931 0.016104547  0.0000 ***</a:t>
            </a:r>
          </a:p>
          <a:p>
            <a:r>
              <a:rPr lang="en-US" sz="800" dirty="0"/>
              <a:t>2  </a:t>
            </a:r>
            <a:r>
              <a:rPr lang="en-US" sz="800" dirty="0" err="1"/>
              <a:t>log_LaxTOT</a:t>
            </a:r>
            <a:r>
              <a:rPr lang="en-US" sz="800" dirty="0"/>
              <a:t>                </a:t>
            </a:r>
            <a:r>
              <a:rPr lang="en-US" sz="800" dirty="0" err="1"/>
              <a:t>Wetted_width</a:t>
            </a:r>
            <a:r>
              <a:rPr lang="en-US" sz="800" dirty="0"/>
              <a:t>  0.113643500 0.014506591  0.0000 ***</a:t>
            </a:r>
          </a:p>
          <a:p>
            <a:r>
              <a:rPr lang="en-US" sz="800" dirty="0"/>
              <a:t>3  </a:t>
            </a:r>
            <a:r>
              <a:rPr lang="en-US" sz="800" dirty="0" err="1"/>
              <a:t>log_LaxTOT</a:t>
            </a:r>
            <a:r>
              <a:rPr lang="en-US" sz="800" dirty="0"/>
              <a:t>                    </a:t>
            </a:r>
            <a:r>
              <a:rPr lang="en-US" sz="800" dirty="0" err="1"/>
              <a:t>Av_depth</a:t>
            </a:r>
            <a:r>
              <a:rPr lang="en-US" sz="800" dirty="0"/>
              <a:t> -0.034227129 0.008262372  0.0000 ***</a:t>
            </a:r>
          </a:p>
          <a:p>
            <a:r>
              <a:rPr lang="en-US" sz="800" dirty="0"/>
              <a:t>4  </a:t>
            </a:r>
            <a:r>
              <a:rPr lang="en-US" sz="800" dirty="0" err="1"/>
              <a:t>log_LaxTOT</a:t>
            </a:r>
            <a:r>
              <a:rPr lang="en-US" sz="800" dirty="0"/>
              <a:t>     </a:t>
            </a:r>
            <a:r>
              <a:rPr lang="en-US" sz="800" dirty="0" err="1"/>
              <a:t>Average_air_temperature</a:t>
            </a:r>
            <a:r>
              <a:rPr lang="en-US" sz="800" dirty="0"/>
              <a:t>  0.079139394 0.021132386  0.0002 ***</a:t>
            </a:r>
          </a:p>
          <a:p>
            <a:r>
              <a:rPr lang="en-US" sz="800" dirty="0"/>
              <a:t>5  </a:t>
            </a:r>
            <a:r>
              <a:rPr lang="en-US" sz="800" dirty="0" err="1"/>
              <a:t>log_LaxTOT</a:t>
            </a:r>
            <a:r>
              <a:rPr lang="en-US" sz="800" dirty="0"/>
              <a:t>                 </a:t>
            </a:r>
            <a:r>
              <a:rPr lang="en-US" sz="800" dirty="0" err="1"/>
              <a:t>Julian_date</a:t>
            </a:r>
            <a:r>
              <a:rPr lang="en-US" sz="800" dirty="0"/>
              <a:t> -0.031080046 0.008954775  0.0005 ***</a:t>
            </a:r>
          </a:p>
          <a:p>
            <a:r>
              <a:rPr lang="en-US" sz="800" dirty="0"/>
              <a:t>6  </a:t>
            </a:r>
            <a:r>
              <a:rPr lang="en-US" sz="800" dirty="0" err="1"/>
              <a:t>log_LaxTOT</a:t>
            </a:r>
            <a:r>
              <a:rPr lang="en-US" sz="800" dirty="0"/>
              <a:t>                        SUB1  0.032269458 0.010210601  0.0016  **</a:t>
            </a:r>
          </a:p>
          <a:p>
            <a:r>
              <a:rPr lang="en-US" sz="800" dirty="0"/>
              <a:t>7  </a:t>
            </a:r>
            <a:r>
              <a:rPr lang="en-US" sz="800" dirty="0" err="1"/>
              <a:t>log_LaxTOT</a:t>
            </a:r>
            <a:r>
              <a:rPr lang="en-US" sz="800" dirty="0"/>
              <a:t> </a:t>
            </a:r>
            <a:r>
              <a:rPr lang="en-US" sz="800" dirty="0" err="1"/>
              <a:t>Distance_to_sea:Julian_date</a:t>
            </a:r>
            <a:r>
              <a:rPr lang="en-US" sz="800" dirty="0"/>
              <a:t>  0.016447841 0.009104251  0.0709    </a:t>
            </a:r>
          </a:p>
          <a:p>
            <a:r>
              <a:rPr lang="en-US" sz="800" dirty="0"/>
              <a:t>8  </a:t>
            </a:r>
            <a:r>
              <a:rPr lang="en-US" sz="800" dirty="0" err="1"/>
              <a:t>log_LaxTOT</a:t>
            </a:r>
            <a:r>
              <a:rPr lang="en-US" sz="800" dirty="0"/>
              <a:t>                        Year  0.020459644 0.012555706  0.1033    </a:t>
            </a:r>
          </a:p>
          <a:p>
            <a:r>
              <a:rPr lang="en-US" sz="800" dirty="0"/>
              <a:t>9  </a:t>
            </a:r>
            <a:r>
              <a:rPr lang="en-US" sz="800" dirty="0" err="1"/>
              <a:t>log_LaxTOT</a:t>
            </a:r>
            <a:r>
              <a:rPr lang="en-US" sz="800" dirty="0"/>
              <a:t>             </a:t>
            </a:r>
            <a:r>
              <a:rPr lang="en-US" sz="800" dirty="0" err="1"/>
              <a:t>Distance_to_sea</a:t>
            </a:r>
            <a:r>
              <a:rPr lang="en-US" sz="800" dirty="0"/>
              <a:t>  0.002808738 0.018704355  0.8806    </a:t>
            </a:r>
          </a:p>
          <a:p>
            <a:r>
              <a:rPr lang="en-US" sz="800" dirty="0"/>
              <a:t>10    </a:t>
            </a:r>
            <a:r>
              <a:rPr lang="en-US" sz="800" dirty="0" err="1"/>
              <a:t>log_LWD</a:t>
            </a:r>
            <a:r>
              <a:rPr lang="en-US" sz="800" dirty="0"/>
              <a:t>                </a:t>
            </a:r>
            <a:r>
              <a:rPr lang="en-US" sz="800" dirty="0" err="1"/>
              <a:t>Wetted_width</a:t>
            </a:r>
            <a:r>
              <a:rPr lang="en-US" sz="800" dirty="0"/>
              <a:t> -0.197897473 0.020095807  0.0000 ***</a:t>
            </a:r>
          </a:p>
          <a:p>
            <a:r>
              <a:rPr lang="en-US" sz="800" dirty="0"/>
              <a:t>11    </a:t>
            </a:r>
            <a:r>
              <a:rPr lang="en-US" sz="800" dirty="0" err="1"/>
              <a:t>log_LWD</a:t>
            </a:r>
            <a:r>
              <a:rPr lang="en-US" sz="800" dirty="0"/>
              <a:t>               </a:t>
            </a:r>
            <a:r>
              <a:rPr lang="en-US" sz="800" dirty="0" err="1"/>
              <a:t>Slope_percent</a:t>
            </a:r>
            <a:r>
              <a:rPr lang="en-US" sz="800" dirty="0"/>
              <a:t>  0.127897149 0.021545317  0.0000 ***</a:t>
            </a:r>
          </a:p>
          <a:p>
            <a:r>
              <a:rPr lang="en-US" sz="800" dirty="0"/>
              <a:t>12    </a:t>
            </a:r>
            <a:r>
              <a:rPr lang="en-US" sz="800" dirty="0" err="1"/>
              <a:t>log_LWD</a:t>
            </a:r>
            <a:r>
              <a:rPr lang="en-US" sz="800" dirty="0"/>
              <a:t>     </a:t>
            </a:r>
            <a:r>
              <a:rPr lang="en-US" sz="800" dirty="0" err="1"/>
              <a:t>Average_air_temperature</a:t>
            </a:r>
            <a:r>
              <a:rPr lang="en-US" sz="800" dirty="0"/>
              <a:t> -0.150003358 0.028466619  0.0000 ***</a:t>
            </a:r>
          </a:p>
          <a:p>
            <a:r>
              <a:rPr lang="en-US" sz="800" dirty="0"/>
              <a:t>13    </a:t>
            </a:r>
            <a:r>
              <a:rPr lang="en-US" sz="800" dirty="0" err="1"/>
              <a:t>log_LWD</a:t>
            </a:r>
            <a:r>
              <a:rPr lang="en-US" sz="800" dirty="0"/>
              <a:t>                        Year  0.077049450 0.016682493  0.0000 ***</a:t>
            </a:r>
          </a:p>
          <a:p>
            <a:r>
              <a:rPr lang="en-US" sz="800" dirty="0"/>
              <a:t>14    </a:t>
            </a:r>
            <a:r>
              <a:rPr lang="en-US" sz="800" dirty="0" err="1"/>
              <a:t>log_LWD</a:t>
            </a:r>
            <a:r>
              <a:rPr lang="en-US" sz="800" dirty="0"/>
              <a:t>                    </a:t>
            </a:r>
            <a:r>
              <a:rPr lang="en-US" sz="800" dirty="0" err="1"/>
              <a:t>Av_depth</a:t>
            </a:r>
            <a:r>
              <a:rPr lang="en-US" sz="800" dirty="0"/>
              <a:t> -0.051360360 0.011642294  0.0000 ***</a:t>
            </a:r>
          </a:p>
          <a:p>
            <a:r>
              <a:rPr lang="en-US" sz="800" dirty="0"/>
              <a:t>15    </a:t>
            </a:r>
            <a:r>
              <a:rPr lang="en-US" sz="800" dirty="0" err="1"/>
              <a:t>log_LWD</a:t>
            </a:r>
            <a:r>
              <a:rPr lang="en-US" sz="800" dirty="0"/>
              <a:t>             </a:t>
            </a:r>
            <a:r>
              <a:rPr lang="en-US" sz="800" dirty="0" err="1"/>
              <a:t>Distance_to_sea</a:t>
            </a:r>
            <a:r>
              <a:rPr lang="en-US" sz="800" dirty="0"/>
              <a:t> -0.089918130 0.024582919  0.0003 ***</a:t>
            </a:r>
          </a:p>
          <a:p>
            <a:r>
              <a:rPr lang="en-US" sz="800" dirty="0"/>
              <a:t>16    </a:t>
            </a:r>
            <a:r>
              <a:rPr lang="en-US" sz="800" dirty="0" err="1"/>
              <a:t>log_LWD</a:t>
            </a:r>
            <a:r>
              <a:rPr lang="en-US" sz="800" dirty="0"/>
              <a:t>                 </a:t>
            </a:r>
            <a:r>
              <a:rPr lang="en-US" sz="800" dirty="0" err="1"/>
              <a:t>Julian_date</a:t>
            </a:r>
            <a:r>
              <a:rPr lang="en-US" sz="800" dirty="0"/>
              <a:t> -0.016629931 0.012513189  0.1839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a:t>
            </a:r>
            <a:r>
              <a:rPr lang="en-US" sz="800" dirty="0" smtClean="0"/>
              <a:t>used</a:t>
            </a:r>
          </a:p>
          <a:p>
            <a:endParaRPr lang="sv-SE" sz="800" dirty="0" smtClean="0"/>
          </a:p>
          <a:p>
            <a:endParaRPr lang="sv-SE" sz="800" dirty="0"/>
          </a:p>
          <a:p>
            <a:r>
              <a:rPr lang="sv-SE" sz="800" dirty="0" smtClean="0">
                <a:solidFill>
                  <a:srgbClr val="FF0000"/>
                </a:solidFill>
              </a:rPr>
              <a:t>Problems:</a:t>
            </a:r>
          </a:p>
          <a:p>
            <a:endParaRPr lang="sv-SE" sz="800" dirty="0">
              <a:solidFill>
                <a:srgbClr val="FF0000"/>
              </a:solidFill>
            </a:endParaRPr>
          </a:p>
          <a:p>
            <a:r>
              <a:rPr lang="en-US" sz="800" dirty="0">
                <a:solidFill>
                  <a:srgbClr val="FF0000"/>
                </a:solidFill>
              </a:rPr>
              <a:t>&gt; </a:t>
            </a:r>
            <a:r>
              <a:rPr lang="en-US" sz="800" dirty="0" err="1">
                <a:solidFill>
                  <a:srgbClr val="FF0000"/>
                </a:solidFill>
              </a:rPr>
              <a:t>sem.coefs</a:t>
            </a:r>
            <a:r>
              <a:rPr lang="en-US" sz="800" dirty="0">
                <a:solidFill>
                  <a:srgbClr val="FF0000"/>
                </a:solidFill>
              </a:rPr>
              <a:t>(M2,AV_Migration_NAremoved2,standardize = "range")</a:t>
            </a:r>
          </a:p>
          <a:p>
            <a:r>
              <a:rPr lang="en-US" sz="800" dirty="0">
                <a:solidFill>
                  <a:srgbClr val="FF0000"/>
                </a:solidFill>
              </a:rPr>
              <a:t>Error in `</a:t>
            </a:r>
            <a:r>
              <a:rPr lang="en-US" sz="800" dirty="0" err="1">
                <a:solidFill>
                  <a:srgbClr val="FF0000"/>
                </a:solidFill>
              </a:rPr>
              <a:t>coef</a:t>
            </a:r>
            <a:r>
              <a:rPr lang="en-US" sz="800" dirty="0">
                <a:solidFill>
                  <a:srgbClr val="FF0000"/>
                </a:solidFill>
              </a:rPr>
              <a:t>&lt;-.</a:t>
            </a:r>
            <a:r>
              <a:rPr lang="en-US" sz="800" dirty="0" err="1">
                <a:solidFill>
                  <a:srgbClr val="FF0000"/>
                </a:solidFill>
              </a:rPr>
              <a:t>corARMA</a:t>
            </a:r>
            <a:r>
              <a:rPr lang="en-US" sz="800" dirty="0">
                <a:solidFill>
                  <a:srgbClr val="FF0000"/>
                </a:solidFill>
              </a:rPr>
              <a:t>`(`*</a:t>
            </a:r>
            <a:r>
              <a:rPr lang="en-US" sz="800" dirty="0" err="1">
                <a:solidFill>
                  <a:srgbClr val="FF0000"/>
                </a:solidFill>
              </a:rPr>
              <a:t>tmp</a:t>
            </a:r>
            <a:r>
              <a:rPr lang="en-US" sz="800" dirty="0">
                <a:solidFill>
                  <a:srgbClr val="FF0000"/>
                </a:solidFill>
              </a:rPr>
              <a:t>*`, value = value[</a:t>
            </a:r>
            <a:r>
              <a:rPr lang="en-US" sz="800" dirty="0" err="1">
                <a:solidFill>
                  <a:srgbClr val="FF0000"/>
                </a:solidFill>
              </a:rPr>
              <a:t>parMap</a:t>
            </a:r>
            <a:r>
              <a:rPr lang="en-US" sz="800" dirty="0">
                <a:solidFill>
                  <a:srgbClr val="FF0000"/>
                </a:solidFill>
              </a:rPr>
              <a:t>[, </a:t>
            </a:r>
            <a:r>
              <a:rPr lang="en-US" sz="800" dirty="0" err="1">
                <a:solidFill>
                  <a:srgbClr val="FF0000"/>
                </a:solidFill>
              </a:rPr>
              <a:t>i</a:t>
            </a:r>
            <a:r>
              <a:rPr lang="en-US" sz="800" dirty="0">
                <a:solidFill>
                  <a:srgbClr val="FF0000"/>
                </a:solidFill>
              </a:rPr>
              <a:t>]]) : </a:t>
            </a:r>
          </a:p>
          <a:p>
            <a:r>
              <a:rPr lang="en-US" sz="800" dirty="0">
                <a:solidFill>
                  <a:srgbClr val="FF0000"/>
                </a:solidFill>
              </a:rPr>
              <a:t>  Coefficient matrix not invertible</a:t>
            </a:r>
          </a:p>
          <a:p>
            <a:r>
              <a:rPr lang="en-US" sz="800" dirty="0">
                <a:solidFill>
                  <a:srgbClr val="FF0000"/>
                </a:solidFill>
              </a:rPr>
              <a:t>In addition: Warning messages:</a:t>
            </a:r>
          </a:p>
          <a:p>
            <a:r>
              <a:rPr lang="en-US" sz="800" dirty="0">
                <a:solidFill>
                  <a:srgbClr val="FF0000"/>
                </a:solidFill>
              </a:rPr>
              <a:t>1: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a:p>
            <a:r>
              <a:rPr lang="en-US" sz="800" dirty="0">
                <a:solidFill>
                  <a:srgbClr val="FF0000"/>
                </a:solidFill>
              </a:rPr>
              <a:t>2: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p:txBody>
      </p:sp>
      <p:pic>
        <p:nvPicPr>
          <p:cNvPr id="4" name="Picture 3"/>
          <p:cNvPicPr>
            <a:picLocks noChangeAspect="1"/>
          </p:cNvPicPr>
          <p:nvPr/>
        </p:nvPicPr>
        <p:blipFill rotWithShape="1">
          <a:blip r:embed="rId2"/>
          <a:srcRect l="6411" t="13014" r="3766" b="13391"/>
          <a:stretch/>
        </p:blipFill>
        <p:spPr>
          <a:xfrm>
            <a:off x="7562673" y="304801"/>
            <a:ext cx="4533900" cy="3714750"/>
          </a:xfrm>
          <a:prstGeom prst="rect">
            <a:avLst/>
          </a:prstGeom>
        </p:spPr>
      </p:pic>
      <p:sp>
        <p:nvSpPr>
          <p:cNvPr id="5" name="TextBox 4"/>
          <p:cNvSpPr txBox="1"/>
          <p:nvPr/>
        </p:nvSpPr>
        <p:spPr>
          <a:xfrm>
            <a:off x="5248275" y="120135"/>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773978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32586" y="1261808"/>
            <a:ext cx="1278413" cy="923330"/>
          </a:xfrm>
          <a:prstGeom prst="rect">
            <a:avLst/>
          </a:prstGeom>
          <a:noFill/>
        </p:spPr>
        <p:txBody>
          <a:bodyPr wrap="square" rtlCol="0">
            <a:spAutoFit/>
          </a:bodyPr>
          <a:lstStyle/>
          <a:p>
            <a:pPr algn="ctr"/>
            <a:r>
              <a:rPr lang="sv-SE" dirty="0" smtClean="0"/>
              <a:t>*distance </a:t>
            </a:r>
            <a:r>
              <a:rPr lang="sv-SE" dirty="0"/>
              <a:t>to sea </a:t>
            </a:r>
          </a:p>
          <a:p>
            <a:pPr algn="ctr"/>
            <a:endParaRPr lang="sv-SE" dirty="0"/>
          </a:p>
        </p:txBody>
      </p:sp>
      <p:cxnSp>
        <p:nvCxnSpPr>
          <p:cNvPr id="47" name="Straight Arrow Connector 46"/>
          <p:cNvCxnSpPr/>
          <p:nvPr/>
        </p:nvCxnSpPr>
        <p:spPr>
          <a:xfrm>
            <a:off x="7877175" y="1744786"/>
            <a:ext cx="2140106" cy="13198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5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dirty="0"/>
              <a:t>&gt; M2 = list(</a:t>
            </a:r>
          </a:p>
          <a:p>
            <a:r>
              <a:rPr lang="en-US" sz="900" dirty="0"/>
              <a:t>+   </a:t>
            </a:r>
            <a:r>
              <a:rPr lang="en-US" sz="900" dirty="0" err="1"/>
              <a:t>lme</a:t>
            </a:r>
            <a:r>
              <a:rPr lang="en-US" sz="900" dirty="0"/>
              <a:t>(log_OringTOT~Average_air_temperature+Distance_to_sea+Wetted_width+Av_depth+log_LWD+SUB1+Julian_date+Slope_percent</a:t>
            </a:r>
          </a:p>
          <a:p>
            <a:r>
              <a:rPr lang="en-US" sz="900" dirty="0"/>
              <a:t>+       +</a:t>
            </a:r>
            <a:r>
              <a:rPr lang="en-US" sz="900" dirty="0" err="1"/>
              <a:t>GEdda+Lake</a:t>
            </a:r>
            <a:r>
              <a:rPr lang="en-US" sz="900" dirty="0"/>
              <a:t>,</a:t>
            </a:r>
          </a:p>
          <a:p>
            <a:r>
              <a:rPr lang="en-US" sz="900" dirty="0"/>
              <a:t>+       random=~1|River_name/</a:t>
            </a:r>
            <a:r>
              <a:rPr lang="en-US" sz="900" dirty="0" err="1"/>
              <a:t>Catchment_number</a:t>
            </a:r>
            <a:r>
              <a:rPr lang="en-US" sz="900" dirty="0"/>
              <a:t>, corAR1(form=~Year),data=AV2),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corAR1(form=~Year),data=AV2))</a:t>
            </a:r>
          </a:p>
          <a:p>
            <a:r>
              <a:rPr lang="en-US" sz="900" dirty="0"/>
              <a:t>&gt; </a:t>
            </a:r>
            <a:r>
              <a:rPr lang="en-US" sz="900" dirty="0" err="1"/>
              <a:t>sem.fit</a:t>
            </a:r>
            <a:r>
              <a:rPr lang="en-US" sz="900" dirty="0"/>
              <a:t>(M2,AV2)</a:t>
            </a:r>
          </a:p>
          <a:p>
            <a:r>
              <a:rPr lang="en-US" sz="900" dirty="0"/>
              <a:t>  |===============================================================================================================| 100%</a:t>
            </a:r>
          </a:p>
          <a:p>
            <a:r>
              <a:rPr lang="en-US" sz="900" dirty="0"/>
              <a:t>Conditional variables have been omitted from output table for clarity (or use argument conditional = T)</a:t>
            </a:r>
          </a:p>
          <a:p>
            <a:r>
              <a:rPr lang="en-US" sz="900" dirty="0"/>
              <a:t>$</a:t>
            </a:r>
            <a:r>
              <a:rPr lang="en-US" sz="900" dirty="0" err="1"/>
              <a:t>missing.paths</a:t>
            </a:r>
            <a:endParaRPr lang="en-US" sz="900" dirty="0"/>
          </a:p>
          <a:p>
            <a:r>
              <a:rPr lang="en-US" sz="900" dirty="0"/>
              <a:t>               </a:t>
            </a:r>
            <a:r>
              <a:rPr lang="en-US" sz="900" dirty="0" err="1"/>
              <a:t>missing.path</a:t>
            </a:r>
            <a:r>
              <a:rPr lang="en-US" sz="900" dirty="0"/>
              <a:t> estimate </a:t>
            </a:r>
            <a:r>
              <a:rPr lang="en-US" sz="900" dirty="0" err="1"/>
              <a:t>std.error</a:t>
            </a:r>
            <a:r>
              <a:rPr lang="en-US" sz="900" dirty="0"/>
              <a:t>   </a:t>
            </a:r>
            <a:r>
              <a:rPr lang="en-US" sz="900" dirty="0" err="1"/>
              <a:t>df</a:t>
            </a:r>
            <a:r>
              <a:rPr lang="en-US" sz="900" dirty="0"/>
              <a:t> </a:t>
            </a:r>
            <a:r>
              <a:rPr lang="en-US" sz="900" dirty="0" err="1"/>
              <a:t>crit.value</a:t>
            </a:r>
            <a:r>
              <a:rPr lang="en-US" sz="900" dirty="0"/>
              <a:t> </a:t>
            </a:r>
            <a:r>
              <a:rPr lang="en-US" sz="900" dirty="0" err="1"/>
              <a:t>p.value</a:t>
            </a:r>
            <a:r>
              <a:rPr lang="en-US" sz="900" dirty="0"/>
              <a:t> </a:t>
            </a:r>
          </a:p>
          <a:p>
            <a:r>
              <a:rPr lang="en-US" sz="900" dirty="0"/>
              <a:t>1      </a:t>
            </a:r>
            <a:r>
              <a:rPr lang="en-US" sz="900" dirty="0" err="1"/>
              <a:t>log_LWD</a:t>
            </a:r>
            <a:r>
              <a:rPr lang="en-US" sz="900" dirty="0"/>
              <a:t> ~ SUB1 + ...  -0.0045    0.0132 4073    -0.3387  0.7349 </a:t>
            </a:r>
          </a:p>
          <a:p>
            <a:r>
              <a:rPr lang="en-US" sz="900" dirty="0"/>
              <a:t>2     </a:t>
            </a:r>
            <a:r>
              <a:rPr lang="en-US" sz="900" dirty="0" err="1"/>
              <a:t>log_LWD</a:t>
            </a:r>
            <a:r>
              <a:rPr lang="en-US" sz="900" dirty="0"/>
              <a:t> ~ </a:t>
            </a:r>
            <a:r>
              <a:rPr lang="en-US" sz="900" dirty="0" err="1"/>
              <a:t>GEdda</a:t>
            </a:r>
            <a:r>
              <a:rPr lang="en-US" sz="900" dirty="0"/>
              <a:t> + ...  -0.0131    0.0110 4073    -1.1876  0.2351 </a:t>
            </a:r>
          </a:p>
          <a:p>
            <a:r>
              <a:rPr lang="en-US" sz="900" dirty="0"/>
              <a:t>3      </a:t>
            </a:r>
            <a:r>
              <a:rPr lang="en-US" sz="900" dirty="0" err="1"/>
              <a:t>log_LWD</a:t>
            </a:r>
            <a:r>
              <a:rPr lang="en-US" sz="900" dirty="0"/>
              <a:t> ~ Lake + ...  -0.0062    0.0056 4073    -1.1110  0.2666 </a:t>
            </a:r>
          </a:p>
          <a:p>
            <a:r>
              <a:rPr lang="en-US" sz="900" dirty="0"/>
              <a:t>4 </a:t>
            </a:r>
            <a:r>
              <a:rPr lang="en-US" sz="900" dirty="0" err="1"/>
              <a:t>log_OringTOT</a:t>
            </a:r>
            <a:r>
              <a:rPr lang="en-US" sz="900" dirty="0"/>
              <a:t> ~ Year + ...   0.0038    0.0028 4070     1.3699  0.1708 </a:t>
            </a:r>
          </a:p>
          <a:p>
            <a:endParaRPr lang="en-US" sz="900" dirty="0"/>
          </a:p>
          <a:p>
            <a:r>
              <a:rPr lang="en-US" sz="900" dirty="0"/>
              <a:t>$</a:t>
            </a:r>
            <a:r>
              <a:rPr lang="en-US" sz="900" dirty="0" err="1"/>
              <a:t>Fisher.C</a:t>
            </a:r>
            <a:endParaRPr lang="en-US" sz="900" dirty="0"/>
          </a:p>
          <a:p>
            <a:r>
              <a:rPr lang="en-US" sz="900" dirty="0"/>
              <a:t>  </a:t>
            </a:r>
            <a:r>
              <a:rPr lang="en-US" sz="900" dirty="0" err="1"/>
              <a:t>fisher.c</a:t>
            </a:r>
            <a:r>
              <a:rPr lang="en-US" sz="900" dirty="0"/>
              <a:t> </a:t>
            </a:r>
            <a:r>
              <a:rPr lang="en-US" sz="900" dirty="0" err="1"/>
              <a:t>df</a:t>
            </a:r>
            <a:r>
              <a:rPr lang="en-US" sz="900" dirty="0"/>
              <a:t> </a:t>
            </a:r>
            <a:r>
              <a:rPr lang="en-US" sz="900" dirty="0" err="1"/>
              <a:t>p.value</a:t>
            </a:r>
            <a:endParaRPr lang="en-US" sz="900" dirty="0"/>
          </a:p>
          <a:p>
            <a:r>
              <a:rPr lang="en-US" sz="900" dirty="0"/>
              <a:t>1     9.69  8   0.287</a:t>
            </a:r>
          </a:p>
          <a:p>
            <a:endParaRPr lang="en-US" sz="900" dirty="0"/>
          </a:p>
          <a:p>
            <a:r>
              <a:rPr lang="en-US" sz="900" dirty="0"/>
              <a:t>$AIC</a:t>
            </a:r>
          </a:p>
          <a:p>
            <a:r>
              <a:rPr lang="en-US" sz="900" dirty="0"/>
              <a:t>    AIC   </a:t>
            </a:r>
            <a:r>
              <a:rPr lang="en-US" sz="900" dirty="0" err="1"/>
              <a:t>AICc</a:t>
            </a:r>
            <a:r>
              <a:rPr lang="en-US" sz="900" dirty="0"/>
              <a:t>  K    n</a:t>
            </a:r>
          </a:p>
          <a:p>
            <a:r>
              <a:rPr lang="en-US" sz="900" dirty="0"/>
              <a:t>1 63.69 63.979 27 5263</a:t>
            </a:r>
          </a:p>
          <a:p>
            <a:endParaRPr lang="en-US" sz="900" dirty="0"/>
          </a:p>
          <a:p>
            <a:r>
              <a:rPr lang="en-US" sz="900" dirty="0"/>
              <a:t>&gt; </a:t>
            </a:r>
            <a:r>
              <a:rPr lang="en-US" sz="900" dirty="0" err="1"/>
              <a:t>sem.coefs</a:t>
            </a:r>
            <a:r>
              <a:rPr lang="en-US" sz="900" dirty="0"/>
              <a:t>(M2,AV2)</a:t>
            </a:r>
          </a:p>
          <a:p>
            <a:r>
              <a:rPr lang="en-US" sz="900" dirty="0"/>
              <a:t>       response               predictor     estimate    </a:t>
            </a:r>
            <a:r>
              <a:rPr lang="en-US" sz="900" dirty="0" err="1"/>
              <a:t>std.error</a:t>
            </a:r>
            <a:r>
              <a:rPr lang="en-US" sz="900" dirty="0"/>
              <a:t> </a:t>
            </a:r>
            <a:r>
              <a:rPr lang="en-US" sz="900" dirty="0" err="1"/>
              <a:t>p.value</a:t>
            </a:r>
            <a:r>
              <a:rPr lang="en-US" sz="900" dirty="0"/>
              <a:t>    </a:t>
            </a:r>
          </a:p>
          <a:p>
            <a:r>
              <a:rPr lang="en-US" sz="900" dirty="0"/>
              <a:t>1  </a:t>
            </a:r>
            <a:r>
              <a:rPr lang="en-US" sz="900" dirty="0" err="1"/>
              <a:t>log_OringTOT</a:t>
            </a:r>
            <a:r>
              <a:rPr lang="en-US" sz="900" dirty="0"/>
              <a:t>                </a:t>
            </a:r>
            <a:r>
              <a:rPr lang="en-US" sz="900" dirty="0" err="1"/>
              <a:t>Av_depth</a:t>
            </a:r>
            <a:r>
              <a:rPr lang="en-US" sz="900" dirty="0"/>
              <a:t> -2.104019123 0.1553658557  0.0000 ***</a:t>
            </a:r>
          </a:p>
          <a:p>
            <a:r>
              <a:rPr lang="en-US" sz="900" dirty="0"/>
              <a:t>2  </a:t>
            </a:r>
            <a:r>
              <a:rPr lang="en-US" sz="900" dirty="0" err="1"/>
              <a:t>log_OringTOT</a:t>
            </a:r>
            <a:r>
              <a:rPr lang="en-US" sz="900" dirty="0"/>
              <a:t>            </a:t>
            </a:r>
            <a:r>
              <a:rPr lang="en-US" sz="900" dirty="0" err="1"/>
              <a:t>Wetted_width</a:t>
            </a:r>
            <a:r>
              <a:rPr lang="en-US" sz="900" dirty="0"/>
              <a:t> -0.071268825 0.0077064390  0.0000 ***</a:t>
            </a:r>
          </a:p>
          <a:p>
            <a:r>
              <a:rPr lang="en-US" sz="900" dirty="0"/>
              <a:t>3  </a:t>
            </a:r>
            <a:r>
              <a:rPr lang="en-US" sz="900" dirty="0" err="1"/>
              <a:t>log_OringTOT</a:t>
            </a:r>
            <a:r>
              <a:rPr lang="en-US" sz="900" dirty="0"/>
              <a:t>             </a:t>
            </a:r>
            <a:r>
              <a:rPr lang="en-US" sz="900" dirty="0" err="1"/>
              <a:t>Julian_date</a:t>
            </a:r>
            <a:r>
              <a:rPr lang="en-US" sz="900" dirty="0"/>
              <a:t> -0.004188240 0.0006583019  0.0000 ***</a:t>
            </a:r>
          </a:p>
          <a:p>
            <a:r>
              <a:rPr lang="en-US" sz="900" dirty="0"/>
              <a:t>4  </a:t>
            </a:r>
            <a:r>
              <a:rPr lang="en-US" sz="900" dirty="0" err="1"/>
              <a:t>log_OringTOT</a:t>
            </a:r>
            <a:r>
              <a:rPr lang="en-US" sz="900" dirty="0"/>
              <a:t>                    SUB1  0.101571172 0.0199066129  0.0000 ***</a:t>
            </a:r>
          </a:p>
          <a:p>
            <a:r>
              <a:rPr lang="en-US" sz="900" dirty="0"/>
              <a:t>5  </a:t>
            </a:r>
            <a:r>
              <a:rPr lang="en-US" sz="900" dirty="0" err="1"/>
              <a:t>log_OringTOT</a:t>
            </a:r>
            <a:r>
              <a:rPr lang="en-US" sz="900" dirty="0"/>
              <a:t>                    Lake -0.040256787 0.0082705694  0.0000 ***</a:t>
            </a:r>
          </a:p>
          <a:p>
            <a:r>
              <a:rPr lang="en-US" sz="900" dirty="0"/>
              <a:t>6  </a:t>
            </a:r>
            <a:r>
              <a:rPr lang="en-US" sz="900" dirty="0" err="1"/>
              <a:t>log_OringTOT</a:t>
            </a:r>
            <a:r>
              <a:rPr lang="en-US" sz="900" dirty="0"/>
              <a:t>         </a:t>
            </a:r>
            <a:r>
              <a:rPr lang="en-US" sz="900" dirty="0" err="1"/>
              <a:t>Distance_to_sea</a:t>
            </a:r>
            <a:r>
              <a:rPr lang="en-US" sz="900" dirty="0"/>
              <a:t> -0.003216887 0.0007022876  0.0000 ***</a:t>
            </a:r>
          </a:p>
          <a:p>
            <a:r>
              <a:rPr lang="en-US" sz="900" dirty="0"/>
              <a:t>7  </a:t>
            </a:r>
            <a:r>
              <a:rPr lang="en-US" sz="900" dirty="0" err="1"/>
              <a:t>log_OringTOT</a:t>
            </a:r>
            <a:r>
              <a:rPr lang="en-US" sz="900" dirty="0"/>
              <a:t>                   </a:t>
            </a:r>
            <a:r>
              <a:rPr lang="en-US" sz="900" dirty="0" err="1"/>
              <a:t>GEdda</a:t>
            </a:r>
            <a:r>
              <a:rPr lang="en-US" sz="900" dirty="0"/>
              <a:t> -0.075370583 0.0169252705  0.0000 ***</a:t>
            </a:r>
          </a:p>
          <a:p>
            <a:r>
              <a:rPr lang="en-US" sz="900" dirty="0"/>
              <a:t>8  </a:t>
            </a:r>
            <a:r>
              <a:rPr lang="en-US" sz="900" dirty="0" err="1"/>
              <a:t>log_OringTOT</a:t>
            </a:r>
            <a:r>
              <a:rPr lang="en-US" sz="900" dirty="0"/>
              <a:t> </a:t>
            </a:r>
            <a:r>
              <a:rPr lang="en-US" sz="900" dirty="0" err="1"/>
              <a:t>Average_air_temperature</a:t>
            </a:r>
            <a:r>
              <a:rPr lang="en-US" sz="900" dirty="0"/>
              <a:t>  0.096423355 0.0219233320  0.0000 ***</a:t>
            </a:r>
          </a:p>
          <a:p>
            <a:r>
              <a:rPr lang="en-US" sz="900" dirty="0"/>
              <a:t>9  </a:t>
            </a:r>
            <a:r>
              <a:rPr lang="en-US" sz="900" dirty="0" err="1"/>
              <a:t>log_OringTOT</a:t>
            </a:r>
            <a:r>
              <a:rPr lang="en-US" sz="900" dirty="0"/>
              <a:t>                 </a:t>
            </a:r>
            <a:r>
              <a:rPr lang="en-US" sz="900" dirty="0" err="1"/>
              <a:t>log_LWD</a:t>
            </a:r>
            <a:r>
              <a:rPr lang="en-US" sz="900" dirty="0"/>
              <a:t>  0.085588780 0.0195752458  0.0000 ***</a:t>
            </a:r>
          </a:p>
          <a:p>
            <a:r>
              <a:rPr lang="en-US" sz="900" dirty="0"/>
              <a:t>10 </a:t>
            </a:r>
            <a:r>
              <a:rPr lang="en-US" sz="900" dirty="0" err="1"/>
              <a:t>log_OringTOT</a:t>
            </a:r>
            <a:r>
              <a:rPr lang="en-US" sz="900" dirty="0"/>
              <a:t>           </a:t>
            </a:r>
            <a:r>
              <a:rPr lang="en-US" sz="900" dirty="0" err="1"/>
              <a:t>Slope_percent</a:t>
            </a:r>
            <a:r>
              <a:rPr lang="en-US" sz="900" dirty="0"/>
              <a:t>  0.053750129 0.0203756264  0.0084  **</a:t>
            </a:r>
          </a:p>
          <a:p>
            <a:r>
              <a:rPr lang="en-US" sz="900" dirty="0"/>
              <a:t>11      </a:t>
            </a:r>
            <a:r>
              <a:rPr lang="en-US" sz="900" dirty="0" err="1"/>
              <a:t>log_LWD</a:t>
            </a:r>
            <a:r>
              <a:rPr lang="en-US" sz="900" dirty="0"/>
              <a:t>            </a:t>
            </a:r>
            <a:r>
              <a:rPr lang="en-US" sz="900" dirty="0" err="1"/>
              <a:t>Wetted_width</a:t>
            </a:r>
            <a:r>
              <a:rPr lang="en-US" sz="900" dirty="0"/>
              <a:t> -0.051306457 0.0045786817  0.0000 ***</a:t>
            </a:r>
          </a:p>
          <a:p>
            <a:r>
              <a:rPr lang="en-US" sz="900" dirty="0"/>
              <a:t>12      </a:t>
            </a:r>
            <a:r>
              <a:rPr lang="en-US" sz="900" dirty="0" err="1"/>
              <a:t>log_LWD</a:t>
            </a:r>
            <a:r>
              <a:rPr lang="en-US" sz="900" dirty="0"/>
              <a:t> </a:t>
            </a:r>
            <a:r>
              <a:rPr lang="en-US" sz="900" dirty="0" err="1"/>
              <a:t>Average_air_temperature</a:t>
            </a:r>
            <a:r>
              <a:rPr lang="en-US" sz="900" dirty="0"/>
              <a:t> -0.086397067 0.0109774258  0.0000 ***</a:t>
            </a:r>
          </a:p>
          <a:p>
            <a:r>
              <a:rPr lang="en-US" sz="900" dirty="0"/>
              <a:t>13      </a:t>
            </a:r>
            <a:r>
              <a:rPr lang="en-US" sz="900" dirty="0" err="1"/>
              <a:t>log_LWD</a:t>
            </a:r>
            <a:r>
              <a:rPr lang="en-US" sz="900" dirty="0"/>
              <a:t>                    Year  0.014690672 0.0024931123  0.0000 ***</a:t>
            </a:r>
          </a:p>
          <a:p>
            <a:r>
              <a:rPr lang="en-US" sz="900" dirty="0"/>
              <a:t>14      </a:t>
            </a:r>
            <a:r>
              <a:rPr lang="en-US" sz="900" dirty="0" err="1"/>
              <a:t>log_LWD</a:t>
            </a:r>
            <a:r>
              <a:rPr lang="en-US" sz="900" dirty="0"/>
              <a:t>         </a:t>
            </a:r>
            <a:r>
              <a:rPr lang="en-US" sz="900" dirty="0" err="1"/>
              <a:t>Distance_to_sea</a:t>
            </a:r>
            <a:r>
              <a:rPr lang="en-US" sz="900" dirty="0"/>
              <a:t> -0.002011219 0.0003625159  0.0000 ***</a:t>
            </a:r>
          </a:p>
          <a:p>
            <a:r>
              <a:rPr lang="en-US" sz="900" dirty="0"/>
              <a:t>15      </a:t>
            </a:r>
            <a:r>
              <a:rPr lang="en-US" sz="900" dirty="0" err="1"/>
              <a:t>log_LWD</a:t>
            </a:r>
            <a:r>
              <a:rPr lang="en-US" sz="900" dirty="0"/>
              <a:t>           </a:t>
            </a:r>
            <a:r>
              <a:rPr lang="en-US" sz="900" dirty="0" err="1"/>
              <a:t>Slope_percent</a:t>
            </a:r>
            <a:r>
              <a:rPr lang="en-US" sz="900" dirty="0"/>
              <a:t>  0.060812149 0.0115345003  0.0000 ***</a:t>
            </a:r>
          </a:p>
          <a:p>
            <a:r>
              <a:rPr lang="en-US" sz="900" dirty="0"/>
              <a:t>16      </a:t>
            </a:r>
            <a:r>
              <a:rPr lang="en-US" sz="900" dirty="0" err="1"/>
              <a:t>log_LWD</a:t>
            </a:r>
            <a:r>
              <a:rPr lang="en-US" sz="900" dirty="0"/>
              <a:t>                </a:t>
            </a:r>
            <a:r>
              <a:rPr lang="en-US" sz="900" dirty="0" err="1"/>
              <a:t>Av_depth</a:t>
            </a:r>
            <a:r>
              <a:rPr lang="en-US" sz="900" dirty="0"/>
              <a:t> -0.485894969 0.1048185319  0.0000 ***</a:t>
            </a:r>
          </a:p>
          <a:p>
            <a:r>
              <a:rPr lang="en-US" sz="900" dirty="0"/>
              <a:t>17      </a:t>
            </a:r>
            <a:r>
              <a:rPr lang="en-US" sz="900" dirty="0" err="1"/>
              <a:t>log_LWD</a:t>
            </a:r>
            <a:r>
              <a:rPr lang="en-US" sz="900" dirty="0"/>
              <a:t>             </a:t>
            </a:r>
            <a:r>
              <a:rPr lang="en-US" sz="900" dirty="0" err="1"/>
              <a:t>Julian_date</a:t>
            </a:r>
            <a:r>
              <a:rPr lang="en-US" sz="900" dirty="0"/>
              <a:t> -0.001054309 0.0004429863  0.0174   *</a:t>
            </a:r>
          </a:p>
          <a:p>
            <a:r>
              <a:rPr lang="en-US" sz="900" dirty="0"/>
              <a:t>&gt; </a:t>
            </a:r>
            <a:r>
              <a:rPr lang="en-US" sz="900" dirty="0" err="1"/>
              <a:t>sem.model.fits</a:t>
            </a:r>
            <a:r>
              <a:rPr lang="en-US" sz="900" dirty="0"/>
              <a:t>(M2)</a:t>
            </a:r>
          </a:p>
          <a:p>
            <a:r>
              <a:rPr lang="en-US" sz="900" dirty="0"/>
              <a:t>  Class   Family     Link    n  Marginal Conditional</a:t>
            </a:r>
          </a:p>
          <a:p>
            <a:r>
              <a:rPr lang="en-US" sz="900" dirty="0"/>
              <a:t>1   </a:t>
            </a:r>
            <a:r>
              <a:rPr lang="en-US" sz="900" dirty="0" err="1"/>
              <a:t>lme</a:t>
            </a:r>
            <a:r>
              <a:rPr lang="en-US" sz="900" dirty="0"/>
              <a:t> </a:t>
            </a:r>
            <a:r>
              <a:rPr lang="en-US" sz="900" dirty="0" err="1"/>
              <a:t>gaussian</a:t>
            </a:r>
            <a:r>
              <a:rPr lang="en-US" sz="900" dirty="0"/>
              <a:t> identity 5263 0.1092847   0.8005838</a:t>
            </a:r>
          </a:p>
          <a:p>
            <a:r>
              <a:rPr lang="en-US" sz="900" dirty="0"/>
              <a:t>2   </a:t>
            </a:r>
            <a:r>
              <a:rPr lang="en-US" sz="900" dirty="0" err="1"/>
              <a:t>lme</a:t>
            </a:r>
            <a:r>
              <a:rPr lang="en-US" sz="900" dirty="0"/>
              <a:t> </a:t>
            </a:r>
            <a:r>
              <a:rPr lang="en-US" sz="900" dirty="0" err="1"/>
              <a:t>gaussian</a:t>
            </a:r>
            <a:r>
              <a:rPr lang="en-US" sz="900" dirty="0"/>
              <a:t> identity 5263 0.1139024   0.5128521</a:t>
            </a:r>
          </a:p>
        </p:txBody>
      </p:sp>
      <p:sp>
        <p:nvSpPr>
          <p:cNvPr id="6" name="TextBox 5"/>
          <p:cNvSpPr txBox="1"/>
          <p:nvPr/>
        </p:nvSpPr>
        <p:spPr>
          <a:xfrm>
            <a:off x="3909976" y="211522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2517941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8" name="TextBox 7"/>
          <p:cNvSpPr txBox="1"/>
          <p:nvPr/>
        </p:nvSpPr>
        <p:spPr>
          <a:xfrm>
            <a:off x="3625702" y="2818479"/>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109440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7495</TotalTime>
  <Words>13410</Words>
  <Application>Microsoft Office PowerPoint</Application>
  <PresentationFormat>Widescreen</PresentationFormat>
  <Paragraphs>1779</Paragraphs>
  <Slides>58</Slides>
  <Notes>30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492</cp:revision>
  <dcterms:created xsi:type="dcterms:W3CDTF">2016-11-24T11:10:22Z</dcterms:created>
  <dcterms:modified xsi:type="dcterms:W3CDTF">2017-04-10T10:14:09Z</dcterms:modified>
</cp:coreProperties>
</file>