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342" r:id="rId16"/>
    <p:sldId id="276" r:id="rId17"/>
    <p:sldId id="285" r:id="rId18"/>
    <p:sldId id="312" r:id="rId19"/>
    <p:sldId id="334" r:id="rId20"/>
    <p:sldId id="313" r:id="rId21"/>
    <p:sldId id="344" r:id="rId22"/>
    <p:sldId id="337" r:id="rId23"/>
    <p:sldId id="332" r:id="rId24"/>
    <p:sldId id="333" r:id="rId25"/>
    <p:sldId id="340" r:id="rId26"/>
    <p:sldId id="321" r:id="rId27"/>
    <p:sldId id="320" r:id="rId28"/>
    <p:sldId id="329" r:id="rId29"/>
    <p:sldId id="341" r:id="rId30"/>
    <p:sldId id="345" r:id="rId31"/>
    <p:sldId id="314" r:id="rId32"/>
    <p:sldId id="301" r:id="rId33"/>
    <p:sldId id="309" r:id="rId34"/>
    <p:sldId id="302" r:id="rId35"/>
    <p:sldId id="319" r:id="rId36"/>
    <p:sldId id="325" r:id="rId37"/>
    <p:sldId id="326" r:id="rId38"/>
    <p:sldId id="327" r:id="rId39"/>
    <p:sldId id="322" r:id="rId40"/>
    <p:sldId id="323" r:id="rId41"/>
    <p:sldId id="303" r:id="rId42"/>
    <p:sldId id="304" r:id="rId43"/>
    <p:sldId id="305" r:id="rId44"/>
    <p:sldId id="306" r:id="rId45"/>
    <p:sldId id="307" r:id="rId46"/>
    <p:sldId id="308" r:id="rId47"/>
    <p:sldId id="297" r:id="rId48"/>
    <p:sldId id="298" r:id="rId49"/>
    <p:sldId id="290" r:id="rId50"/>
    <p:sldId id="291" r:id="rId51"/>
    <p:sldId id="280" r:id="rId52"/>
    <p:sldId id="278" r:id="rId53"/>
    <p:sldId id="279" r:id="rId54"/>
    <p:sldId id="288" r:id="rId55"/>
    <p:sldId id="284" r:id="rId56"/>
    <p:sldId id="283" r:id="rId57"/>
    <p:sldId id="26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342"/>
            <p14:sldId id="276"/>
          </p14:sldIdLst>
        </p14:section>
        <p14:section name="Fish spp as exogenous" id="{5B39D0F4-3087-45EB-B37F-23A8E6FCAB71}">
          <p14:sldIdLst>
            <p14:sldId id="285"/>
            <p14:sldId id="312"/>
            <p14:sldId id="334"/>
            <p14:sldId id="313"/>
            <p14:sldId id="344"/>
            <p14:sldId id="337"/>
            <p14:sldId id="332"/>
            <p14:sldId id="333"/>
            <p14:sldId id="340"/>
            <p14:sldId id="321"/>
            <p14:sldId id="320"/>
            <p14:sldId id="329"/>
            <p14:sldId id="341"/>
            <p14:sldId id="345"/>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D4F9"/>
    <a:srgbClr val="FFCCFF"/>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099" autoAdjust="0"/>
  </p:normalViewPr>
  <p:slideViewPr>
    <p:cSldViewPr snapToGrid="0">
      <p:cViewPr>
        <p:scale>
          <a:sx n="90" d="100"/>
          <a:sy n="90" d="100"/>
        </p:scale>
        <p:origin x="1332"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Ho rimosso i fattori non significant</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21</a:t>
            </a:fld>
            <a:endParaRPr lang="en-US"/>
          </a:p>
        </p:txBody>
      </p:sp>
    </p:spTree>
    <p:extLst>
      <p:ext uri="{BB962C8B-B14F-4D97-AF65-F5344CB8AC3E}">
        <p14:creationId xmlns:p14="http://schemas.microsoft.com/office/powerpoint/2010/main" val="314092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18648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498786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26</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p>
          <a:p>
            <a:r>
              <a:rPr lang="sv-SE" dirty="0" smtClean="0"/>
              <a:t>Gedda not signif, and Lake shows</a:t>
            </a:r>
            <a:r>
              <a:rPr lang="sv-SE" baseline="0" dirty="0" smtClean="0"/>
              <a:t> instead a positive link which I therefore ignore – bottom up?</a:t>
            </a:r>
          </a:p>
          <a:p>
            <a:r>
              <a:rPr lang="sv-SE" baseline="0" dirty="0" smtClean="0"/>
              <a:t>No effect of trout on Cottus</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29</a:t>
            </a:fld>
            <a:endParaRPr lang="en-US"/>
          </a:p>
        </p:txBody>
      </p:sp>
    </p:spTree>
    <p:extLst>
      <p:ext uri="{BB962C8B-B14F-4D97-AF65-F5344CB8AC3E}">
        <p14:creationId xmlns:p14="http://schemas.microsoft.com/office/powerpoint/2010/main" val="2894726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35</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36</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42</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47</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49</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51</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52</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56</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57</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15</a:t>
            </a:fld>
            <a:endParaRPr lang="en-US"/>
          </a:p>
        </p:txBody>
      </p:sp>
    </p:spTree>
    <p:extLst>
      <p:ext uri="{BB962C8B-B14F-4D97-AF65-F5344CB8AC3E}">
        <p14:creationId xmlns:p14="http://schemas.microsoft.com/office/powerpoint/2010/main" val="134594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20</a:t>
            </a:fld>
            <a:endParaRPr lang="en-US"/>
          </a:p>
        </p:txBody>
      </p:sp>
    </p:spTree>
    <p:extLst>
      <p:ext uri="{BB962C8B-B14F-4D97-AF65-F5344CB8AC3E}">
        <p14:creationId xmlns:p14="http://schemas.microsoft.com/office/powerpoint/2010/main" val="1440395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6/8/2017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6/8/2017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6/8/2017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6/8/2017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239"/>
          <p:cNvGrpSpPr/>
          <p:nvPr/>
        </p:nvGrpSpPr>
        <p:grpSpPr>
          <a:xfrm>
            <a:off x="397287" y="-294928"/>
            <a:ext cx="11831611" cy="7482537"/>
            <a:chOff x="397287" y="-294928"/>
            <a:chExt cx="11831611" cy="7482537"/>
          </a:xfrm>
        </p:grpSpPr>
        <p:sp>
          <p:nvSpPr>
            <p:cNvPr id="22" name="Rectangle 21"/>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3" name="Rectangle 22"/>
            <p:cNvSpPr/>
            <p:nvPr/>
          </p:nvSpPr>
          <p:spPr>
            <a:xfrm>
              <a:off x="7442791" y="4362811"/>
              <a:ext cx="4749209"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0" name="Rectangle 19"/>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ectangle 18"/>
            <p:cNvSpPr/>
            <p:nvPr/>
          </p:nvSpPr>
          <p:spPr>
            <a:xfrm>
              <a:off x="397288" y="2665904"/>
              <a:ext cx="7036384" cy="452170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921934" y="1268392"/>
              <a:ext cx="2160189"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5045396" y="6551678"/>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6" name="TextBox 5"/>
            <p:cNvSpPr txBox="1"/>
            <p:nvPr/>
          </p:nvSpPr>
          <p:spPr>
            <a:xfrm>
              <a:off x="2034003" y="3950569"/>
              <a:ext cx="1669786" cy="461665"/>
            </a:xfrm>
            <a:prstGeom prst="rect">
              <a:avLst/>
            </a:prstGeom>
            <a:solidFill>
              <a:schemeClr val="bg1"/>
            </a:solidFill>
            <a:ln w="19050">
              <a:solidFill>
                <a:schemeClr val="tx1"/>
              </a:solidFill>
            </a:ln>
          </p:spPr>
          <p:txBody>
            <a:bodyPr wrap="square" rtlCol="0">
              <a:spAutoFit/>
            </a:bodyPr>
            <a:lstStyle/>
            <a:p>
              <a:pPr algn="ctr"/>
              <a:r>
                <a:rPr lang="sv-SE" sz="2400" dirty="0" smtClean="0"/>
                <a:t>SUBSTRATE</a:t>
              </a:r>
              <a:endParaRPr lang="sv-SE" sz="2400" dirty="0"/>
            </a:p>
          </p:txBody>
        </p:sp>
        <p:sp>
          <p:nvSpPr>
            <p:cNvPr id="7" name="TextBox 6"/>
            <p:cNvSpPr txBox="1"/>
            <p:nvPr/>
          </p:nvSpPr>
          <p:spPr>
            <a:xfrm>
              <a:off x="3137068" y="5679922"/>
              <a:ext cx="1221428"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779715" y="5103471"/>
              <a:ext cx="1195365"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2141860" y="452702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3" name="TextBox 12"/>
            <p:cNvSpPr txBox="1"/>
            <p:nvPr/>
          </p:nvSpPr>
          <p:spPr>
            <a:xfrm>
              <a:off x="9055058" y="2797663"/>
              <a:ext cx="220213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SPECIES ABUNDANCE</a:t>
              </a:r>
            </a:p>
          </p:txBody>
        </p:sp>
        <p:sp>
          <p:nvSpPr>
            <p:cNvPr id="14" name="TextBox 13"/>
            <p:cNvSpPr txBox="1"/>
            <p:nvPr/>
          </p:nvSpPr>
          <p:spPr>
            <a:xfrm>
              <a:off x="7581470" y="301883"/>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9365576" y="988098"/>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sp>
          <p:nvSpPr>
            <p:cNvPr id="17" name="TextBox 16"/>
            <p:cNvSpPr txBox="1"/>
            <p:nvPr/>
          </p:nvSpPr>
          <p:spPr>
            <a:xfrm>
              <a:off x="7788262" y="5726977"/>
              <a:ext cx="1856498" cy="461665"/>
            </a:xfrm>
            <a:prstGeom prst="rect">
              <a:avLst/>
            </a:prstGeom>
            <a:solidFill>
              <a:schemeClr val="bg1"/>
            </a:solidFill>
            <a:ln w="19050">
              <a:solidFill>
                <a:schemeClr val="tx1"/>
              </a:solidFill>
            </a:ln>
          </p:spPr>
          <p:txBody>
            <a:bodyPr wrap="square" rtlCol="0">
              <a:spAutoFit/>
            </a:bodyPr>
            <a:lstStyle/>
            <a:p>
              <a:pPr algn="ctr"/>
              <a:r>
                <a:rPr lang="sv-SE" sz="2400" dirty="0" smtClean="0"/>
                <a:t>PREDATORS</a:t>
              </a:r>
              <a:endParaRPr lang="sv-SE" sz="2400" dirty="0"/>
            </a:p>
          </p:txBody>
        </p:sp>
        <p:sp>
          <p:nvSpPr>
            <p:cNvPr id="18" name="TextBox 17"/>
            <p:cNvSpPr txBox="1"/>
            <p:nvPr/>
          </p:nvSpPr>
          <p:spPr>
            <a:xfrm>
              <a:off x="10287298" y="1682793"/>
              <a:ext cx="1696232"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6223270" y="3213162"/>
              <a:ext cx="2831788" cy="33385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H="1" flipV="1">
              <a:off x="5717962" y="3651222"/>
              <a:ext cx="505308" cy="29004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975080" y="3213162"/>
              <a:ext cx="5079978" cy="21211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358496" y="3651222"/>
              <a:ext cx="1359466" cy="22595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358496" y="3213162"/>
              <a:ext cx="4696562" cy="26975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832892" y="3651222"/>
              <a:ext cx="1885070" cy="11066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703789" y="3213162"/>
              <a:ext cx="5351269" cy="968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8716511" y="3628660"/>
              <a:ext cx="1439615" cy="20983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3"/>
              <a:endCxn id="13" idx="1"/>
            </p:cNvCxnSpPr>
            <p:nvPr/>
          </p:nvCxnSpPr>
          <p:spPr>
            <a:xfrm flipV="1">
              <a:off x="6390528" y="3213162"/>
              <a:ext cx="2664530" cy="225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567032" y="763548"/>
              <a:ext cx="1589094" cy="2034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p:cNvCxnSpPr>
            <p:nvPr/>
          </p:nvCxnSpPr>
          <p:spPr>
            <a:xfrm>
              <a:off x="11135414" y="2513790"/>
              <a:ext cx="0" cy="3064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22444" cy="28826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385348" cy="24897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a:endCxn id="12" idx="0"/>
            </p:cNvCxnSpPr>
            <p:nvPr/>
          </p:nvCxnSpPr>
          <p:spPr>
            <a:xfrm>
              <a:off x="3002029" y="1730057"/>
              <a:ext cx="2715933" cy="10901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689329" cy="7985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0" idx="3"/>
              <a:endCxn id="12" idx="1"/>
            </p:cNvCxnSpPr>
            <p:nvPr/>
          </p:nvCxnSpPr>
          <p:spPr>
            <a:xfrm>
              <a:off x="3345630" y="3135984"/>
              <a:ext cx="1699766" cy="997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975080" y="3651222"/>
              <a:ext cx="1742882" cy="16830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3"/>
            </p:cNvCxnSpPr>
            <p:nvPr/>
          </p:nvCxnSpPr>
          <p:spPr>
            <a:xfrm flipH="1">
              <a:off x="6390528" y="1449763"/>
              <a:ext cx="3420703" cy="1785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rot="16200000">
              <a:off x="-467175" y="693363"/>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98" name="TextBox 97"/>
            <p:cNvSpPr txBox="1"/>
            <p:nvPr/>
          </p:nvSpPr>
          <p:spPr>
            <a:xfrm rot="16200000">
              <a:off x="-901586" y="5020642"/>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99" name="TextBox 98"/>
            <p:cNvSpPr txBox="1"/>
            <p:nvPr/>
          </p:nvSpPr>
          <p:spPr>
            <a:xfrm rot="5400000">
              <a:off x="10287232" y="4850742"/>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100" name="TextBox 99"/>
            <p:cNvSpPr txBox="1"/>
            <p:nvPr/>
          </p:nvSpPr>
          <p:spPr>
            <a:xfrm rot="5400000">
              <a:off x="11179791" y="455598"/>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138" name="TextBox 137"/>
            <p:cNvSpPr txBox="1"/>
            <p:nvPr/>
          </p:nvSpPr>
          <p:spPr>
            <a:xfrm>
              <a:off x="9370218" y="4872638"/>
              <a:ext cx="2138136" cy="461665"/>
            </a:xfrm>
            <a:prstGeom prst="rect">
              <a:avLst/>
            </a:prstGeom>
            <a:solidFill>
              <a:schemeClr val="bg1"/>
            </a:solidFill>
            <a:ln w="19050">
              <a:solidFill>
                <a:schemeClr val="tx1"/>
              </a:solidFill>
            </a:ln>
          </p:spPr>
          <p:txBody>
            <a:bodyPr wrap="square" rtlCol="0">
              <a:spAutoFit/>
            </a:bodyPr>
            <a:lstStyle/>
            <a:p>
              <a:pPr algn="ctr"/>
              <a:r>
                <a:rPr lang="sv-SE" sz="2400" dirty="0" smtClean="0"/>
                <a:t>COMPETITORS</a:t>
              </a:r>
              <a:endParaRPr lang="sv-SE" sz="2400" dirty="0"/>
            </a:p>
          </p:txBody>
        </p:sp>
        <p:sp>
          <p:nvSpPr>
            <p:cNvPr id="53" name="TextBox 52"/>
            <p:cNvSpPr txBox="1"/>
            <p:nvPr/>
          </p:nvSpPr>
          <p:spPr>
            <a:xfrm>
              <a:off x="2961694" y="568599"/>
              <a:ext cx="1989175" cy="461665"/>
            </a:xfrm>
            <a:prstGeom prst="rect">
              <a:avLst/>
            </a:prstGeom>
            <a:solidFill>
              <a:schemeClr val="bg1"/>
            </a:solidFill>
            <a:ln w="19050">
              <a:solidFill>
                <a:schemeClr val="tx1"/>
              </a:solidFill>
            </a:ln>
          </p:spPr>
          <p:txBody>
            <a:bodyPr wrap="square" rtlCol="0">
              <a:spAutoFit/>
            </a:bodyPr>
            <a:lstStyle/>
            <a:p>
              <a:pPr algn="ctr"/>
              <a:r>
                <a:rPr lang="sv-SE" sz="2400" dirty="0" smtClean="0"/>
                <a:t>LATITUDE</a:t>
              </a:r>
              <a:endParaRPr lang="sv-SE" sz="2400" dirty="0"/>
            </a:p>
          </p:txBody>
        </p:sp>
        <p:cxnSp>
          <p:nvCxnSpPr>
            <p:cNvPr id="49" name="Straight Arrow Connector 48"/>
            <p:cNvCxnSpPr>
              <a:stCxn id="138" idx="0"/>
              <a:endCxn id="13" idx="2"/>
            </p:cNvCxnSpPr>
            <p:nvPr/>
          </p:nvCxnSpPr>
          <p:spPr>
            <a:xfrm flipH="1" flipV="1">
              <a:off x="10156126" y="3628660"/>
              <a:ext cx="283160" cy="12439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12" idx="0"/>
            </p:cNvCxnSpPr>
            <p:nvPr/>
          </p:nvCxnSpPr>
          <p:spPr>
            <a:xfrm>
              <a:off x="3956282" y="1030264"/>
              <a:ext cx="1761680" cy="178996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2"/>
              <a:endCxn id="13" idx="0"/>
            </p:cNvCxnSpPr>
            <p:nvPr/>
          </p:nvCxnSpPr>
          <p:spPr>
            <a:xfrm>
              <a:off x="9811231" y="1449763"/>
              <a:ext cx="344895" cy="13479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4" idx="2"/>
              <a:endCxn id="12" idx="0"/>
            </p:cNvCxnSpPr>
            <p:nvPr/>
          </p:nvCxnSpPr>
          <p:spPr>
            <a:xfrm flipH="1">
              <a:off x="5717962" y="763548"/>
              <a:ext cx="2849070" cy="2056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53" idx="2"/>
              <a:endCxn id="13" idx="1"/>
            </p:cNvCxnSpPr>
            <p:nvPr/>
          </p:nvCxnSpPr>
          <p:spPr>
            <a:xfrm>
              <a:off x="3956282" y="1030264"/>
              <a:ext cx="5098776" cy="21828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4" idx="2"/>
              <a:endCxn id="13" idx="1"/>
            </p:cNvCxnSpPr>
            <p:nvPr/>
          </p:nvCxnSpPr>
          <p:spPr>
            <a:xfrm>
              <a:off x="3002029" y="1730057"/>
              <a:ext cx="6053029" cy="14831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11" idx="3"/>
              <a:endCxn id="13" idx="1"/>
            </p:cNvCxnSpPr>
            <p:nvPr/>
          </p:nvCxnSpPr>
          <p:spPr>
            <a:xfrm flipV="1">
              <a:off x="3832892" y="3213162"/>
              <a:ext cx="5222166" cy="15446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846200" y="6256374"/>
              <a:ext cx="1827456" cy="830997"/>
            </a:xfrm>
            <a:prstGeom prst="rect">
              <a:avLst/>
            </a:prstGeom>
            <a:solidFill>
              <a:schemeClr val="bg1"/>
            </a:solidFill>
            <a:ln w="19050">
              <a:solidFill>
                <a:schemeClr val="tx1"/>
              </a:solidFill>
            </a:ln>
          </p:spPr>
          <p:txBody>
            <a:bodyPr wrap="square" rtlCol="0">
              <a:spAutoFit/>
            </a:bodyPr>
            <a:lstStyle/>
            <a:p>
              <a:pPr algn="ctr"/>
              <a:r>
                <a:rPr lang="sv-SE" sz="2400" dirty="0" smtClean="0"/>
                <a:t>UPSTREAM CATCHMENT</a:t>
              </a:r>
              <a:endParaRPr lang="sv-SE" sz="2400" dirty="0">
                <a:solidFill>
                  <a:srgbClr val="FF0000"/>
                </a:solidFill>
              </a:endParaRPr>
            </a:p>
          </p:txBody>
        </p:sp>
        <p:cxnSp>
          <p:nvCxnSpPr>
            <p:cNvPr id="136" name="Straight Arrow Connector 135"/>
            <p:cNvCxnSpPr>
              <a:stCxn id="135" idx="3"/>
            </p:cNvCxnSpPr>
            <p:nvPr/>
          </p:nvCxnSpPr>
          <p:spPr>
            <a:xfrm flipV="1">
              <a:off x="4673656" y="3651222"/>
              <a:ext cx="1033278" cy="30206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5" idx="3"/>
              <a:endCxn id="13" idx="2"/>
            </p:cNvCxnSpPr>
            <p:nvPr/>
          </p:nvCxnSpPr>
          <p:spPr>
            <a:xfrm flipV="1">
              <a:off x="4673656" y="3628660"/>
              <a:ext cx="5482470" cy="30432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45396" y="2820225"/>
              <a:ext cx="1345132"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grpSp>
    </p:spTree>
    <p:extLst>
      <p:ext uri="{BB962C8B-B14F-4D97-AF65-F5344CB8AC3E}">
        <p14:creationId xmlns:p14="http://schemas.microsoft.com/office/powerpoint/2010/main" val="69310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5-Point Star 2"/>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 name="5-Point Star 3"/>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 name="5-Point Star 4"/>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TextBox 5"/>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7" name="TextBox 6"/>
          <p:cNvSpPr txBox="1"/>
          <p:nvPr/>
        </p:nvSpPr>
        <p:spPr>
          <a:xfrm>
            <a:off x="199809" y="382800"/>
            <a:ext cx="5648325" cy="6494085"/>
          </a:xfrm>
          <a:prstGeom prst="rect">
            <a:avLst/>
          </a:prstGeom>
          <a:noFill/>
        </p:spPr>
        <p:txBody>
          <a:bodyPr wrap="square" rtlCol="0">
            <a:spAutoFit/>
          </a:bodyPr>
          <a:lstStyle/>
          <a:p>
            <a:r>
              <a:rPr lang="en-US" sz="800" dirty="0" smtClean="0"/>
              <a:t>M2 </a:t>
            </a:r>
            <a:r>
              <a:rPr lang="en-US" sz="800" dirty="0"/>
              <a:t>=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(log_LWD~Average_air_temperature+Altitude+Av_depth+Wetted_width+Year+Slope_percent+Velocity+</a:t>
            </a:r>
          </a:p>
          <a:p>
            <a:r>
              <a:rPr lang="en-US" sz="800" dirty="0"/>
              <a:t>        </a:t>
            </a:r>
            <a:r>
              <a:rPr lang="en-US" sz="800" dirty="0" err="1"/>
              <a:t>Forest_age+Forest_coverage</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log_LWD</a:t>
            </a:r>
            <a:r>
              <a:rPr lang="en-US" sz="800" dirty="0"/>
              <a:t> ~ SUB1 + ...  -0.0127    0.0141 3814    -0.9028  0.3667</a:t>
            </a:r>
          </a:p>
          <a:p>
            <a:r>
              <a:rPr lang="en-US" sz="800" dirty="0"/>
              <a:t>2               </a:t>
            </a:r>
            <a:r>
              <a:rPr lang="en-US" sz="800" dirty="0" err="1"/>
              <a:t>log_LWD</a:t>
            </a:r>
            <a:r>
              <a:rPr lang="en-US" sz="800" dirty="0"/>
              <a:t> ~ </a:t>
            </a:r>
            <a:r>
              <a:rPr lang="en-US" sz="800" dirty="0" err="1"/>
              <a:t>Julian_date</a:t>
            </a:r>
            <a:r>
              <a:rPr lang="en-US" sz="800" dirty="0"/>
              <a:t> + ...  -0.0007    0.0005 3814    -1.5150  0.1299</a:t>
            </a:r>
          </a:p>
          <a:p>
            <a:r>
              <a:rPr lang="en-US" sz="800" dirty="0"/>
              <a:t>3                     </a:t>
            </a:r>
            <a:r>
              <a:rPr lang="en-US" sz="800" dirty="0" err="1"/>
              <a:t>log_LWD</a:t>
            </a:r>
            <a:r>
              <a:rPr lang="en-US" sz="800" dirty="0"/>
              <a:t> ~ </a:t>
            </a:r>
            <a:r>
              <a:rPr lang="en-US" sz="800" dirty="0" err="1"/>
              <a:t>GEdda</a:t>
            </a:r>
            <a:r>
              <a:rPr lang="en-US" sz="800" dirty="0"/>
              <a:t> + ...  -0.0153    0.0118 3814    -1.3001  0.1937</a:t>
            </a:r>
          </a:p>
          <a:p>
            <a:r>
              <a:rPr lang="en-US" sz="800" dirty="0"/>
              <a:t>4                      </a:t>
            </a:r>
            <a:r>
              <a:rPr lang="en-US" sz="800" dirty="0" err="1"/>
              <a:t>log_LWD</a:t>
            </a:r>
            <a:r>
              <a:rPr lang="en-US" sz="800" dirty="0"/>
              <a:t> ~ Lake + ...  -0.0067    0.0062 3814    -1.0861  0.2775</a:t>
            </a:r>
          </a:p>
          <a:p>
            <a:r>
              <a:rPr lang="en-US" sz="800" dirty="0"/>
              <a:t>5 </a:t>
            </a:r>
            <a:r>
              <a:rPr lang="en-US" sz="800" dirty="0" err="1"/>
              <a:t>log_LWD</a:t>
            </a:r>
            <a:r>
              <a:rPr lang="en-US" sz="800" dirty="0"/>
              <a:t> ~ </a:t>
            </a:r>
            <a:r>
              <a:rPr lang="en-US" sz="800" dirty="0" err="1"/>
              <a:t>Type_migration_continuous</a:t>
            </a:r>
            <a:r>
              <a:rPr lang="en-US" sz="800" dirty="0"/>
              <a:t> + ...   0.0423    0.0437 3814     0.9686  0.3328</a:t>
            </a:r>
          </a:p>
          <a:p>
            <a:r>
              <a:rPr lang="en-US" sz="800" dirty="0"/>
              <a:t>6             </a:t>
            </a:r>
            <a:r>
              <a:rPr lang="en-US" sz="800" dirty="0" err="1"/>
              <a:t>log_OringTOT</a:t>
            </a:r>
            <a:r>
              <a:rPr lang="en-US" sz="800" dirty="0"/>
              <a:t> ~ Altitude + ...   0.0004    0.0006 3813     0.5690  0.5694</a:t>
            </a:r>
          </a:p>
          <a:p>
            <a:r>
              <a:rPr lang="en-US" sz="800" dirty="0"/>
              <a:t>7                 </a:t>
            </a:r>
            <a:r>
              <a:rPr lang="en-US" sz="800" dirty="0" err="1"/>
              <a:t>log_OringTOT</a:t>
            </a:r>
            <a:r>
              <a:rPr lang="en-US" sz="800" dirty="0"/>
              <a:t> ~ Year + ...   0.0016    0.0029 3813     0.5705  0.5684</a:t>
            </a:r>
          </a:p>
          <a:p>
            <a:r>
              <a:rPr lang="en-US" sz="800" dirty="0"/>
              <a:t>8             </a:t>
            </a:r>
            <a:r>
              <a:rPr lang="en-US" sz="800" dirty="0" err="1"/>
              <a:t>log_OringTOT</a:t>
            </a:r>
            <a:r>
              <a:rPr lang="en-US" sz="800" dirty="0"/>
              <a:t> ~ Velocity + ...   0.0220    0.0312 3813     0.7065  0.4799</a:t>
            </a:r>
          </a:p>
          <a:p>
            <a:r>
              <a:rPr lang="en-US" sz="800" dirty="0"/>
              <a:t>9      </a:t>
            </a:r>
            <a:r>
              <a:rPr lang="en-US" sz="800" dirty="0" err="1"/>
              <a:t>log_OringTOT</a:t>
            </a:r>
            <a:r>
              <a:rPr lang="en-US" sz="800" dirty="0"/>
              <a:t> ~ </a:t>
            </a:r>
            <a:r>
              <a:rPr lang="en-US" sz="800" dirty="0" err="1"/>
              <a:t>Forest_coverage</a:t>
            </a:r>
            <a:r>
              <a:rPr lang="en-US" sz="800" dirty="0"/>
              <a:t> + ...  -0.0013    0.0009 3813    -1.3980  0.1622</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1     21.5 18   0.255</a:t>
            </a:r>
          </a:p>
          <a:p>
            <a:endParaRPr lang="en-US" sz="800" dirty="0"/>
          </a:p>
          <a:p>
            <a:r>
              <a:rPr lang="en-US" sz="800" dirty="0"/>
              <a:t>$AIC</a:t>
            </a:r>
          </a:p>
          <a:p>
            <a:r>
              <a:rPr lang="en-US" sz="800" dirty="0"/>
              <a:t>   AIC   </a:t>
            </a:r>
            <a:r>
              <a:rPr lang="en-US" sz="800" dirty="0" err="1"/>
              <a:t>AICc</a:t>
            </a:r>
            <a:r>
              <a:rPr lang="en-US" sz="800" dirty="0"/>
              <a:t>  K    n</a:t>
            </a:r>
          </a:p>
          <a:p>
            <a:r>
              <a:rPr lang="en-US" sz="800" dirty="0"/>
              <a:t>1 79.5 79.858 29 4884</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10 </a:t>
            </a:r>
            <a:r>
              <a:rPr lang="en-US" sz="800" dirty="0" err="1"/>
              <a:t>log_OringTOT</a:t>
            </a:r>
            <a:r>
              <a:rPr lang="en-US" sz="800" dirty="0"/>
              <a:t> </a:t>
            </a:r>
            <a:r>
              <a:rPr lang="en-US" sz="800" dirty="0" err="1"/>
              <a:t>Type_migration_continuous</a:t>
            </a:r>
            <a:r>
              <a:rPr lang="en-US" sz="800" dirty="0"/>
              <a:t>  0.896428593 0.0642713799  0.0000</a:t>
            </a:r>
          </a:p>
          <a:p>
            <a:r>
              <a:rPr lang="en-US" sz="800" dirty="0"/>
              <a:t>3  </a:t>
            </a:r>
            <a:r>
              <a:rPr lang="en-US" sz="800" dirty="0" err="1"/>
              <a:t>log_OringTOT</a:t>
            </a:r>
            <a:r>
              <a:rPr lang="en-US" sz="800" dirty="0"/>
              <a:t>                  </a:t>
            </a:r>
            <a:r>
              <a:rPr lang="en-US" sz="800" dirty="0" err="1"/>
              <a:t>Av_depth</a:t>
            </a:r>
            <a:r>
              <a:rPr lang="en-US" sz="800" dirty="0"/>
              <a:t> -2.026861974 0.1599890145  0.0000</a:t>
            </a:r>
          </a:p>
          <a:p>
            <a:r>
              <a:rPr lang="en-US" sz="800" dirty="0"/>
              <a:t>2  </a:t>
            </a:r>
            <a:r>
              <a:rPr lang="en-US" sz="800" dirty="0" err="1"/>
              <a:t>log_OringTOT</a:t>
            </a:r>
            <a:r>
              <a:rPr lang="en-US" sz="800" dirty="0"/>
              <a:t>              </a:t>
            </a:r>
            <a:r>
              <a:rPr lang="en-US" sz="800" dirty="0" err="1"/>
              <a:t>Wetted_width</a:t>
            </a:r>
            <a:r>
              <a:rPr lang="en-US" sz="800" dirty="0"/>
              <a:t> -0.088022627 0.0078294865  0.0000</a:t>
            </a:r>
          </a:p>
          <a:p>
            <a:r>
              <a:rPr lang="en-US" sz="800" dirty="0"/>
              <a:t>6  </a:t>
            </a:r>
            <a:r>
              <a:rPr lang="en-US" sz="800" dirty="0" err="1"/>
              <a:t>log_OringTOT</a:t>
            </a:r>
            <a:r>
              <a:rPr lang="en-US" sz="800" dirty="0"/>
              <a:t>               </a:t>
            </a:r>
            <a:r>
              <a:rPr lang="en-US" sz="800" dirty="0" err="1"/>
              <a:t>Julian_date</a:t>
            </a:r>
            <a:r>
              <a:rPr lang="en-US" sz="800" dirty="0"/>
              <a:t> -0.004508861 0.0006699097  0.0000</a:t>
            </a:r>
          </a:p>
          <a:p>
            <a:r>
              <a:rPr lang="en-US" sz="800" dirty="0"/>
              <a:t>1  </a:t>
            </a:r>
            <a:r>
              <a:rPr lang="en-US" sz="800" dirty="0" err="1"/>
              <a:t>log_OringTOT</a:t>
            </a:r>
            <a:r>
              <a:rPr lang="en-US" sz="800" dirty="0"/>
              <a:t>   </a:t>
            </a:r>
            <a:r>
              <a:rPr lang="en-US" sz="800" dirty="0" err="1"/>
              <a:t>Average_air_temperature</a:t>
            </a:r>
            <a:r>
              <a:rPr lang="en-US" sz="800" dirty="0"/>
              <a:t>  0.125148238 0.0192294763  0.0000</a:t>
            </a:r>
          </a:p>
          <a:p>
            <a:r>
              <a:rPr lang="en-US" sz="800" dirty="0"/>
              <a:t>9  </a:t>
            </a:r>
            <a:r>
              <a:rPr lang="en-US" sz="800" dirty="0" err="1"/>
              <a:t>log_OringTOT</a:t>
            </a:r>
            <a:r>
              <a:rPr lang="en-US" sz="800" dirty="0"/>
              <a:t>                      Lake -0.047614244 0.0093322840  0.0000</a:t>
            </a:r>
          </a:p>
          <a:p>
            <a:r>
              <a:rPr lang="en-US" sz="800" dirty="0"/>
              <a:t>4  </a:t>
            </a:r>
            <a:r>
              <a:rPr lang="en-US" sz="800" dirty="0" err="1"/>
              <a:t>log_OringTOT</a:t>
            </a:r>
            <a:r>
              <a:rPr lang="en-US" sz="800" dirty="0"/>
              <a:t>                   </a:t>
            </a:r>
            <a:r>
              <a:rPr lang="en-US" sz="800" dirty="0" err="1"/>
              <a:t>log_LWD</a:t>
            </a:r>
            <a:r>
              <a:rPr lang="en-US" sz="800" dirty="0"/>
              <a:t>  0.100953401 0.0200245787  0.0000</a:t>
            </a:r>
          </a:p>
          <a:p>
            <a:r>
              <a:rPr lang="en-US" sz="800" dirty="0"/>
              <a:t>8  </a:t>
            </a:r>
            <a:r>
              <a:rPr lang="en-US" sz="800" dirty="0" err="1"/>
              <a:t>log_OringTOT</a:t>
            </a:r>
            <a:r>
              <a:rPr lang="en-US" sz="800" dirty="0"/>
              <a:t>                     </a:t>
            </a:r>
            <a:r>
              <a:rPr lang="en-US" sz="800" dirty="0" err="1"/>
              <a:t>GEdda</a:t>
            </a:r>
            <a:r>
              <a:rPr lang="en-US" sz="800" dirty="0"/>
              <a:t> -0.080304759 0.0178342565  0.0000</a:t>
            </a:r>
          </a:p>
          <a:p>
            <a:r>
              <a:rPr lang="en-US" sz="800" dirty="0"/>
              <a:t>5  </a:t>
            </a:r>
            <a:r>
              <a:rPr lang="en-US" sz="800" dirty="0" err="1"/>
              <a:t>log_OringTOT</a:t>
            </a:r>
            <a:r>
              <a:rPr lang="en-US" sz="800" dirty="0"/>
              <a:t>                      SUB1  0.086003745 0.0205861921  0.0000</a:t>
            </a:r>
          </a:p>
          <a:p>
            <a:r>
              <a:rPr lang="en-US" sz="800" dirty="0"/>
              <a:t>7  </a:t>
            </a:r>
            <a:r>
              <a:rPr lang="en-US" sz="800" dirty="0" err="1"/>
              <a:t>log_OringTOT</a:t>
            </a:r>
            <a:r>
              <a:rPr lang="en-US" sz="800" dirty="0"/>
              <a:t>             </a:t>
            </a:r>
            <a:r>
              <a:rPr lang="en-US" sz="800" dirty="0" err="1"/>
              <a:t>Slope_percent</a:t>
            </a:r>
            <a:r>
              <a:rPr lang="en-US" sz="800" dirty="0"/>
              <a:t>  0.052121735 0.0201894636  0.0099</a:t>
            </a:r>
          </a:p>
          <a:p>
            <a:r>
              <a:rPr lang="en-US" sz="800" dirty="0"/>
              <a:t>14      </a:t>
            </a:r>
            <a:r>
              <a:rPr lang="en-US" sz="800" dirty="0" err="1"/>
              <a:t>log_LWD</a:t>
            </a:r>
            <a:r>
              <a:rPr lang="en-US" sz="800" dirty="0"/>
              <a:t>              </a:t>
            </a:r>
            <a:r>
              <a:rPr lang="en-US" sz="800" dirty="0" err="1"/>
              <a:t>Wetted_width</a:t>
            </a:r>
            <a:r>
              <a:rPr lang="en-US" sz="800" dirty="0"/>
              <a:t> -0.056823587 0.0048064616  0.0000</a:t>
            </a:r>
          </a:p>
          <a:p>
            <a:r>
              <a:rPr lang="en-US" sz="800" dirty="0"/>
              <a:t>19      </a:t>
            </a:r>
            <a:r>
              <a:rPr lang="en-US" sz="800" dirty="0" err="1"/>
              <a:t>log_LWD</a:t>
            </a:r>
            <a:r>
              <a:rPr lang="en-US" sz="800" dirty="0"/>
              <a:t>           </a:t>
            </a:r>
            <a:r>
              <a:rPr lang="en-US" sz="800" dirty="0" err="1"/>
              <a:t>Forest_coverage</a:t>
            </a:r>
            <a:r>
              <a:rPr lang="en-US" sz="800" dirty="0"/>
              <a:t>  0.004068585 0.0005396665  0.0000</a:t>
            </a:r>
          </a:p>
          <a:p>
            <a:r>
              <a:rPr lang="en-US" sz="800" dirty="0"/>
              <a:t>15      </a:t>
            </a:r>
            <a:r>
              <a:rPr lang="en-US" sz="800" dirty="0" err="1"/>
              <a:t>log_LWD</a:t>
            </a:r>
            <a:r>
              <a:rPr lang="en-US" sz="800" dirty="0"/>
              <a:t>                      Year  0.017982156 0.0025907419  0.0000</a:t>
            </a:r>
          </a:p>
          <a:p>
            <a:r>
              <a:rPr lang="en-US" sz="800" dirty="0"/>
              <a:t>11      </a:t>
            </a:r>
            <a:r>
              <a:rPr lang="en-US" sz="800" dirty="0" err="1"/>
              <a:t>log_LWD</a:t>
            </a:r>
            <a:r>
              <a:rPr lang="en-US" sz="800" dirty="0"/>
              <a:t>   </a:t>
            </a:r>
            <a:r>
              <a:rPr lang="en-US" sz="800" dirty="0" err="1"/>
              <a:t>Average_air_temperature</a:t>
            </a:r>
            <a:r>
              <a:rPr lang="en-US" sz="800" dirty="0"/>
              <a:t> -0.073839936 0.0130920096  0.0000</a:t>
            </a:r>
          </a:p>
          <a:p>
            <a:r>
              <a:rPr lang="en-US" sz="800" dirty="0"/>
              <a:t>12      </a:t>
            </a:r>
            <a:r>
              <a:rPr lang="en-US" sz="800" dirty="0" err="1"/>
              <a:t>log_LWD</a:t>
            </a:r>
            <a:r>
              <a:rPr lang="en-US" sz="800" dirty="0"/>
              <a:t>                  Altitude -0.001862545 0.0003511007  0.0000</a:t>
            </a:r>
          </a:p>
          <a:p>
            <a:r>
              <a:rPr lang="en-US" sz="800" dirty="0"/>
              <a:t>16      </a:t>
            </a:r>
            <a:r>
              <a:rPr lang="en-US" sz="800" dirty="0" err="1"/>
              <a:t>log_LWD</a:t>
            </a:r>
            <a:r>
              <a:rPr lang="en-US" sz="800" dirty="0"/>
              <a:t>             </a:t>
            </a:r>
            <a:r>
              <a:rPr lang="en-US" sz="800" dirty="0" err="1"/>
              <a:t>Slope_percent</a:t>
            </a:r>
            <a:r>
              <a:rPr lang="en-US" sz="800" dirty="0"/>
              <a:t>  0.058609874 0.0120912240  0.0000</a:t>
            </a:r>
          </a:p>
          <a:p>
            <a:r>
              <a:rPr lang="en-US" sz="800" dirty="0"/>
              <a:t>13      </a:t>
            </a:r>
            <a:r>
              <a:rPr lang="en-US" sz="800" dirty="0" err="1"/>
              <a:t>log_LWD</a:t>
            </a:r>
            <a:r>
              <a:rPr lang="en-US" sz="800" dirty="0"/>
              <a:t>                  </a:t>
            </a:r>
            <a:r>
              <a:rPr lang="en-US" sz="800" dirty="0" err="1"/>
              <a:t>Av_depth</a:t>
            </a:r>
            <a:r>
              <a:rPr lang="en-US" sz="800" dirty="0"/>
              <a:t> -0.520982187 0.1101943246  0.0000</a:t>
            </a:r>
          </a:p>
          <a:p>
            <a:r>
              <a:rPr lang="en-US" sz="800" dirty="0"/>
              <a:t>18      </a:t>
            </a:r>
            <a:r>
              <a:rPr lang="en-US" sz="800" dirty="0" err="1"/>
              <a:t>log_LWD</a:t>
            </a:r>
            <a:r>
              <a:rPr lang="en-US" sz="800" dirty="0"/>
              <a:t>                </a:t>
            </a:r>
            <a:r>
              <a:rPr lang="en-US" sz="800" dirty="0" err="1"/>
              <a:t>Forest_age</a:t>
            </a:r>
            <a:r>
              <a:rPr lang="en-US" sz="800" dirty="0"/>
              <a:t> -0.004820781 0.0012126041  0.0001</a:t>
            </a:r>
          </a:p>
          <a:p>
            <a:r>
              <a:rPr lang="en-US" sz="800" dirty="0"/>
              <a:t>17      </a:t>
            </a:r>
            <a:r>
              <a:rPr lang="en-US" sz="800" dirty="0" err="1"/>
              <a:t>log_LWD</a:t>
            </a:r>
            <a:r>
              <a:rPr lang="en-US" sz="800" dirty="0"/>
              <a:t>                  Velocity  0.077595381 0.0211290541  0.0002</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4884 0.2019308   0.7854772</a:t>
            </a:r>
          </a:p>
          <a:p>
            <a:r>
              <a:rPr lang="en-US" sz="800" b="1" dirty="0"/>
              <a:t>2   </a:t>
            </a:r>
            <a:r>
              <a:rPr lang="en-US" sz="800" b="1" dirty="0" err="1"/>
              <a:t>lme</a:t>
            </a:r>
            <a:r>
              <a:rPr lang="en-US" sz="800" b="1" dirty="0"/>
              <a:t> </a:t>
            </a:r>
            <a:r>
              <a:rPr lang="en-US" sz="800" b="1" dirty="0" err="1"/>
              <a:t>gaussian</a:t>
            </a:r>
            <a:r>
              <a:rPr lang="en-US" sz="800" b="1" dirty="0"/>
              <a:t> identity 4884 0.1377087   </a:t>
            </a:r>
            <a:r>
              <a:rPr lang="en-US" sz="800" b="1" dirty="0" smtClean="0"/>
              <a:t>0.5174367</a:t>
            </a:r>
            <a:endParaRPr lang="en-US" sz="800" b="1" dirty="0"/>
          </a:p>
        </p:txBody>
      </p:sp>
      <p:sp>
        <p:nvSpPr>
          <p:cNvPr id="8" name="TextBox 7"/>
          <p:cNvSpPr txBox="1"/>
          <p:nvPr/>
        </p:nvSpPr>
        <p:spPr>
          <a:xfrm>
            <a:off x="4421462" y="1348800"/>
            <a:ext cx="3857833" cy="5509200"/>
          </a:xfrm>
          <a:prstGeom prst="rect">
            <a:avLst/>
          </a:prstGeom>
          <a:noFill/>
        </p:spPr>
        <p:txBody>
          <a:bodyPr wrap="square" rtlCol="0">
            <a:spAutoFit/>
          </a:bodyPr>
          <a:lstStyle/>
          <a:p>
            <a:pPr marL="171450" indent="-171450">
              <a:buFont typeface="Wingdings" panose="05000000000000000000" pitchFamily="2" charset="2"/>
              <a:buChar char="Ø"/>
            </a:pPr>
            <a:r>
              <a:rPr lang="en-US" sz="800" dirty="0" smtClean="0"/>
              <a:t>&gt; </a:t>
            </a:r>
            <a:r>
              <a:rPr lang="en-US" sz="800" dirty="0" err="1"/>
              <a:t>sem.coefs</a:t>
            </a:r>
            <a:r>
              <a:rPr lang="en-US" sz="800" dirty="0"/>
              <a:t>(M2,AV_Migration_NAremoved2,standardize = "scale")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-0.13344618 0.009998583  0.0000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0.24998068 0.020472870  0.0000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-0.20367535 0.018612182  0.0000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0.17678205 0.026460720  0.0000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-0.06798902 0.010709763  0.0000</a:t>
            </a:r>
          </a:p>
          <a:p>
            <a:pPr marL="171450" indent="-171450">
              <a:buFont typeface="Wingdings" panose="05000000000000000000" pitchFamily="2" charset="2"/>
              <a:buChar char="Ø"/>
            </a:pPr>
            <a:r>
              <a:rPr lang="en-US" sz="800" dirty="0"/>
              <a:t>9  </a:t>
            </a:r>
            <a:r>
              <a:rPr lang="en-US" sz="800" dirty="0" err="1"/>
              <a:t>log_OringTOT</a:t>
            </a:r>
            <a:r>
              <a:rPr lang="en-US" sz="800" dirty="0"/>
              <a:t>                      Lake -0.04603563 0.009550271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0.05458159 0.012214677  0.0000</a:t>
            </a:r>
          </a:p>
          <a:p>
            <a:pPr marL="171450" indent="-171450">
              <a:buFont typeface="Wingdings" panose="05000000000000000000" pitchFamily="2" charset="2"/>
              <a:buChar char="Ø"/>
            </a:pPr>
            <a:r>
              <a:rPr lang="en-US" sz="800" dirty="0"/>
              <a:t>5  </a:t>
            </a:r>
            <a:r>
              <a:rPr lang="en-US" sz="800" dirty="0" err="1"/>
              <a:t>log_OringTOT</a:t>
            </a:r>
            <a:r>
              <a:rPr lang="en-US" sz="800" dirty="0"/>
              <a:t>                      SUB1  0.05022049 0.012492832  0.0001</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-0.02864577 0.008088003  0.0004</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0.06512858 0.020503048  0.0015</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-0.21367348 0.020244069  0.0000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0.18677684 0.026005279  0.0000</a:t>
            </a:r>
          </a:p>
          <a:p>
            <a:pPr marL="171450" indent="-171450">
              <a:buFont typeface="Wingdings" panose="05000000000000000000" pitchFamily="2" charset="2"/>
              <a:buChar char="Ø"/>
            </a:pPr>
            <a:r>
              <a:rPr lang="en-US" sz="800" dirty="0"/>
              <a:t>15      </a:t>
            </a:r>
            <a:r>
              <a:rPr lang="en-US" sz="800" dirty="0" err="1"/>
              <a:t>log_LWD</a:t>
            </a:r>
            <a:r>
              <a:rPr lang="en-US" sz="800" dirty="0"/>
              <a:t>                      Year  0.09758763 0.017090903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-0.06075957 0.011835912  0.0000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0.10619314 0.021512611  0.0000</a:t>
            </a:r>
          </a:p>
          <a:p>
            <a:pPr marL="171450" indent="-171450">
              <a:buFont typeface="Wingdings" panose="05000000000000000000" pitchFamily="2" charset="2"/>
              <a:buChar char="Ø"/>
            </a:pPr>
            <a:r>
              <a:rPr lang="en-US" sz="800" dirty="0"/>
              <a:t>12      </a:t>
            </a:r>
            <a:r>
              <a:rPr lang="en-US" sz="800" dirty="0" err="1"/>
              <a:t>log_LWD</a:t>
            </a:r>
            <a:r>
              <a:rPr lang="en-US" sz="800" dirty="0"/>
              <a:t>                  Altitude -0.13160042 0.028498182  0.0000</a:t>
            </a:r>
          </a:p>
          <a:p>
            <a:pPr marL="171450" indent="-171450">
              <a:buFont typeface="Wingdings" panose="05000000000000000000" pitchFamily="2" charset="2"/>
              <a:buChar char="Ø"/>
            </a:pPr>
            <a:r>
              <a:rPr lang="en-US" sz="800" dirty="0"/>
              <a:t>17      </a:t>
            </a:r>
            <a:r>
              <a:rPr lang="en-US" sz="800" dirty="0" err="1"/>
              <a:t>log_LWD</a:t>
            </a:r>
            <a:r>
              <a:rPr lang="en-US" sz="800" dirty="0"/>
              <a:t>                  Velocity  0.05033720 0.011955559  0.0000</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-0.07622620 0.019865770  0.0001</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-0.12216384 0.032161896  0.0001</a:t>
            </a:r>
          </a:p>
          <a:p>
            <a:pPr marL="171450" indent="-171450">
              <a:buFont typeface="Wingdings" panose="05000000000000000000" pitchFamily="2" charset="2"/>
              <a:buChar char="Ø"/>
            </a:pPr>
            <a:r>
              <a:rPr lang="en-US" sz="800" dirty="0"/>
              <a:t>&gt; </a:t>
            </a:r>
            <a:r>
              <a:rPr lang="en-US" sz="800" dirty="0" err="1"/>
              <a:t>sem.coefs</a:t>
            </a:r>
            <a:r>
              <a:rPr lang="en-US" sz="800" dirty="0"/>
              <a:t>(M2,AV_Migration_NAremoved2,standardize = "range")</a:t>
            </a:r>
          </a:p>
          <a:p>
            <a:pPr marL="171450" indent="-171450">
              <a:buFont typeface="Wingdings" panose="05000000000000000000" pitchFamily="2" charset="2"/>
              <a:buChar char="Ø"/>
            </a:pPr>
            <a:r>
              <a:rPr lang="en-US" sz="800" dirty="0"/>
              <a:t>       response                 predictor    estimate   </a:t>
            </a:r>
            <a:r>
              <a:rPr lang="en-US" sz="800" dirty="0" err="1"/>
              <a:t>std.error</a:t>
            </a:r>
            <a:r>
              <a:rPr lang="en-US" sz="800" dirty="0"/>
              <a:t> </a:t>
            </a:r>
            <a:r>
              <a:rPr lang="en-US" sz="800" dirty="0" err="1"/>
              <a:t>p.value</a:t>
            </a:r>
            <a:endParaRPr lang="en-US" sz="800" dirty="0"/>
          </a:p>
          <a:p>
            <a:pPr marL="171450" indent="-171450">
              <a:buFont typeface="Wingdings" panose="05000000000000000000" pitchFamily="2" charset="2"/>
              <a:buChar char="Ø"/>
            </a:pPr>
            <a:r>
              <a:rPr lang="en-US" sz="800" dirty="0"/>
              <a:t>3  </a:t>
            </a:r>
            <a:r>
              <a:rPr lang="en-US" sz="800" dirty="0" err="1"/>
              <a:t>log_OringTOT</a:t>
            </a:r>
            <a:r>
              <a:rPr lang="en-US" sz="800" dirty="0"/>
              <a:t>                  </a:t>
            </a:r>
            <a:r>
              <a:rPr lang="en-US" sz="800" dirty="0" err="1"/>
              <a:t>Av_depth</a:t>
            </a:r>
            <a:r>
              <a:rPr lang="en-US" sz="800" dirty="0"/>
              <a:t> -0.23258181 0.017526137  0.0000</a:t>
            </a:r>
          </a:p>
          <a:p>
            <a:pPr marL="171450" indent="-171450">
              <a:buFont typeface="Wingdings" panose="05000000000000000000" pitchFamily="2" charset="2"/>
              <a:buChar char="Ø"/>
            </a:pPr>
            <a:r>
              <a:rPr lang="en-US" sz="800" dirty="0"/>
              <a:t>10 </a:t>
            </a:r>
            <a:r>
              <a:rPr lang="en-US" sz="800" dirty="0" err="1"/>
              <a:t>log_OringTOT</a:t>
            </a:r>
            <a:r>
              <a:rPr lang="en-US" sz="800" dirty="0"/>
              <a:t> </a:t>
            </a:r>
            <a:r>
              <a:rPr lang="en-US" sz="800" dirty="0" err="1"/>
              <a:t>Type_migration_continuous</a:t>
            </a:r>
            <a:r>
              <a:rPr lang="en-US" sz="800" dirty="0"/>
              <a:t>  0.11521275 0.009847772  0.0000</a:t>
            </a:r>
          </a:p>
          <a:p>
            <a:pPr marL="171450" indent="-171450">
              <a:buFont typeface="Wingdings" panose="05000000000000000000" pitchFamily="2" charset="2"/>
              <a:buChar char="Ø"/>
            </a:pPr>
            <a:r>
              <a:rPr lang="en-US" sz="800" dirty="0"/>
              <a:t>2  </a:t>
            </a:r>
            <a:r>
              <a:rPr lang="en-US" sz="800" dirty="0" err="1"/>
              <a:t>log_OringTOT</a:t>
            </a:r>
            <a:r>
              <a:rPr lang="en-US" sz="800" dirty="0"/>
              <a:t>              </a:t>
            </a:r>
            <a:r>
              <a:rPr lang="en-US" sz="800" dirty="0" err="1"/>
              <a:t>Wetted_width</a:t>
            </a:r>
            <a:r>
              <a:rPr lang="en-US" sz="800" dirty="0"/>
              <a:t> -0.43413338 0.040217525  0.0000</a:t>
            </a:r>
          </a:p>
          <a:p>
            <a:pPr marL="171450" indent="-171450">
              <a:buFont typeface="Wingdings" panose="05000000000000000000" pitchFamily="2" charset="2"/>
              <a:buChar char="Ø"/>
            </a:pPr>
            <a:r>
              <a:rPr lang="en-US" sz="800" dirty="0"/>
              <a:t>1  </a:t>
            </a:r>
            <a:r>
              <a:rPr lang="en-US" sz="800" dirty="0" err="1"/>
              <a:t>log_OringTOT</a:t>
            </a:r>
            <a:r>
              <a:rPr lang="en-US" sz="800" dirty="0"/>
              <a:t>   </a:t>
            </a:r>
            <a:r>
              <a:rPr lang="en-US" sz="800" dirty="0" err="1"/>
              <a:t>Average_air_temperature</a:t>
            </a:r>
            <a:r>
              <a:rPr lang="en-US" sz="800" dirty="0"/>
              <a:t>  0.21183731 0.029284545  0.0000</a:t>
            </a:r>
          </a:p>
          <a:p>
            <a:pPr marL="171450" indent="-171450">
              <a:buFont typeface="Wingdings" panose="05000000000000000000" pitchFamily="2" charset="2"/>
              <a:buChar char="Ø"/>
            </a:pPr>
            <a:r>
              <a:rPr lang="en-US" sz="800" dirty="0"/>
              <a:t>6  </a:t>
            </a:r>
            <a:r>
              <a:rPr lang="en-US" sz="800" dirty="0" err="1"/>
              <a:t>log_OringTOT</a:t>
            </a:r>
            <a:r>
              <a:rPr lang="en-US" sz="800" dirty="0"/>
              <a:t>               </a:t>
            </a:r>
            <a:r>
              <a:rPr lang="en-US" sz="800" dirty="0" err="1"/>
              <a:t>Julian_date</a:t>
            </a:r>
            <a:r>
              <a:rPr lang="en-US" sz="800" dirty="0"/>
              <a:t> -0.07688468 0.011479380  0.0000</a:t>
            </a:r>
          </a:p>
          <a:p>
            <a:pPr marL="171450" indent="-171450">
              <a:buFont typeface="Wingdings" panose="05000000000000000000" pitchFamily="2" charset="2"/>
              <a:buChar char="Ø"/>
            </a:pPr>
            <a:r>
              <a:rPr lang="en-US" sz="800" dirty="0"/>
              <a:t>9  </a:t>
            </a:r>
            <a:r>
              <a:rPr lang="en-US" sz="800" dirty="0" err="1"/>
              <a:t>log_OringTOT</a:t>
            </a:r>
            <a:r>
              <a:rPr lang="en-US" sz="800" dirty="0"/>
              <a:t>                      Lake -0.22103466 0.049593011  0.0000</a:t>
            </a:r>
          </a:p>
          <a:p>
            <a:pPr marL="171450" indent="-171450">
              <a:buFont typeface="Wingdings" panose="05000000000000000000" pitchFamily="2" charset="2"/>
              <a:buChar char="Ø"/>
            </a:pPr>
            <a:r>
              <a:rPr lang="en-US" sz="800" dirty="0"/>
              <a:t>4  </a:t>
            </a:r>
            <a:r>
              <a:rPr lang="en-US" sz="800" dirty="0" err="1"/>
              <a:t>log_OringTOT</a:t>
            </a:r>
            <a:r>
              <a:rPr lang="en-US" sz="800" dirty="0"/>
              <a:t>                   </a:t>
            </a:r>
            <a:r>
              <a:rPr lang="en-US" sz="800" dirty="0" err="1"/>
              <a:t>log_LWD</a:t>
            </a:r>
            <a:r>
              <a:rPr lang="en-US" sz="800" dirty="0"/>
              <a:t>  0.06698503 0.016226668  0.0000</a:t>
            </a:r>
          </a:p>
          <a:p>
            <a:pPr marL="171450" indent="-171450">
              <a:buFont typeface="Wingdings" panose="05000000000000000000" pitchFamily="2" charset="2"/>
              <a:buChar char="Ø"/>
            </a:pPr>
            <a:r>
              <a:rPr lang="en-US" sz="800" dirty="0"/>
              <a:t>7  </a:t>
            </a:r>
            <a:r>
              <a:rPr lang="en-US" sz="800" dirty="0" err="1"/>
              <a:t>log_OringTOT</a:t>
            </a:r>
            <a:r>
              <a:rPr lang="en-US" sz="800" dirty="0"/>
              <a:t>             </a:t>
            </a:r>
            <a:r>
              <a:rPr lang="en-US" sz="800" dirty="0" err="1"/>
              <a:t>Slope_percent</a:t>
            </a:r>
            <a:r>
              <a:rPr lang="en-US" sz="800" dirty="0"/>
              <a:t>  0.11484499 0.035196881  0.0011</a:t>
            </a:r>
          </a:p>
          <a:p>
            <a:pPr marL="171450" indent="-171450">
              <a:buFont typeface="Wingdings" panose="05000000000000000000" pitchFamily="2" charset="2"/>
              <a:buChar char="Ø"/>
            </a:pPr>
            <a:r>
              <a:rPr lang="en-US" sz="800" dirty="0"/>
              <a:t>5  </a:t>
            </a:r>
            <a:r>
              <a:rPr lang="en-US" sz="800" dirty="0" err="1"/>
              <a:t>log_OringTOT</a:t>
            </a:r>
            <a:r>
              <a:rPr lang="en-US" sz="800" dirty="0"/>
              <a:t>                      SUB1  0.04397213 0.014567213  0.0026</a:t>
            </a:r>
          </a:p>
          <a:p>
            <a:pPr marL="171450" indent="-171450">
              <a:buFont typeface="Wingdings" panose="05000000000000000000" pitchFamily="2" charset="2"/>
              <a:buChar char="Ø"/>
            </a:pPr>
            <a:r>
              <a:rPr lang="en-US" sz="800" dirty="0"/>
              <a:t>8  </a:t>
            </a:r>
            <a:r>
              <a:rPr lang="en-US" sz="800" dirty="0" err="1"/>
              <a:t>log_OringTOT</a:t>
            </a:r>
            <a:r>
              <a:rPr lang="en-US" sz="800" dirty="0"/>
              <a:t>                     </a:t>
            </a:r>
            <a:r>
              <a:rPr lang="en-US" sz="800" dirty="0" err="1"/>
              <a:t>GEdda</a:t>
            </a:r>
            <a:r>
              <a:rPr lang="en-US" sz="800" dirty="0"/>
              <a:t> -0.09180356 0.031163501  0.0032</a:t>
            </a:r>
          </a:p>
          <a:p>
            <a:pPr marL="171450" indent="-171450">
              <a:buFont typeface="Wingdings" panose="05000000000000000000" pitchFamily="2" charset="2"/>
              <a:buChar char="Ø"/>
            </a:pPr>
            <a:r>
              <a:rPr lang="en-US" sz="800" dirty="0"/>
              <a:t>14      </a:t>
            </a:r>
            <a:r>
              <a:rPr lang="en-US" sz="800" dirty="0" err="1"/>
              <a:t>log_LWD</a:t>
            </a:r>
            <a:r>
              <a:rPr lang="en-US" sz="800" dirty="0"/>
              <a:t>              </a:t>
            </a:r>
            <a:r>
              <a:rPr lang="en-US" sz="800" dirty="0" err="1"/>
              <a:t>Wetted_width</a:t>
            </a:r>
            <a:r>
              <a:rPr lang="en-US" sz="800" dirty="0"/>
              <a:t> -0.33822777 0.033713696  0.0000</a:t>
            </a:r>
          </a:p>
          <a:p>
            <a:pPr marL="171450" indent="-171450">
              <a:buFont typeface="Wingdings" panose="05000000000000000000" pitchFamily="2" charset="2"/>
              <a:buChar char="Ø"/>
            </a:pPr>
            <a:r>
              <a:rPr lang="en-US" sz="800" dirty="0"/>
              <a:t>19      </a:t>
            </a:r>
            <a:r>
              <a:rPr lang="en-US" sz="800" dirty="0" err="1"/>
              <a:t>log_LWD</a:t>
            </a:r>
            <a:r>
              <a:rPr lang="en-US" sz="800" dirty="0"/>
              <a:t>           </a:t>
            </a:r>
            <a:r>
              <a:rPr lang="en-US" sz="800" dirty="0" err="1"/>
              <a:t>Forest_coverage</a:t>
            </a:r>
            <a:r>
              <a:rPr lang="en-US" sz="800" dirty="0"/>
              <a:t>  0.10277708 0.016689281  0.0000</a:t>
            </a:r>
          </a:p>
          <a:p>
            <a:pPr marL="171450" indent="-171450">
              <a:buFont typeface="Wingdings" panose="05000000000000000000" pitchFamily="2" charset="2"/>
              <a:buChar char="Ø"/>
            </a:pPr>
            <a:r>
              <a:rPr lang="en-US" sz="800" dirty="0"/>
              <a:t>15      </a:t>
            </a:r>
            <a:r>
              <a:rPr lang="en-US" sz="800" dirty="0" err="1"/>
              <a:t>log_LWD</a:t>
            </a:r>
            <a:r>
              <a:rPr lang="en-US" sz="800" dirty="0"/>
              <a:t>                      Year  0.06693301 0.012869302  0.0000</a:t>
            </a:r>
          </a:p>
          <a:p>
            <a:pPr marL="171450" indent="-171450">
              <a:buFont typeface="Wingdings" panose="05000000000000000000" pitchFamily="2" charset="2"/>
              <a:buChar char="Ø"/>
            </a:pPr>
            <a:r>
              <a:rPr lang="en-US" sz="800" dirty="0"/>
              <a:t>13      </a:t>
            </a:r>
            <a:r>
              <a:rPr lang="en-US" sz="800" dirty="0" err="1"/>
              <a:t>log_LWD</a:t>
            </a:r>
            <a:r>
              <a:rPr lang="en-US" sz="800" dirty="0"/>
              <a:t>                  </a:t>
            </a:r>
            <a:r>
              <a:rPr lang="en-US" sz="800" dirty="0" err="1"/>
              <a:t>Av_depth</a:t>
            </a:r>
            <a:r>
              <a:rPr lang="en-US" sz="800" dirty="0"/>
              <a:t> -0.07611480 0.015656166  0.0000</a:t>
            </a:r>
          </a:p>
          <a:p>
            <a:pPr marL="171450" indent="-171450">
              <a:buFont typeface="Wingdings" panose="05000000000000000000" pitchFamily="2" charset="2"/>
              <a:buChar char="Ø"/>
            </a:pPr>
            <a:r>
              <a:rPr lang="en-US" sz="800" dirty="0"/>
              <a:t>16      </a:t>
            </a:r>
            <a:r>
              <a:rPr lang="en-US" sz="800" dirty="0" err="1"/>
              <a:t>log_LWD</a:t>
            </a:r>
            <a:r>
              <a:rPr lang="en-US" sz="800" dirty="0"/>
              <a:t>             </a:t>
            </a:r>
            <a:r>
              <a:rPr lang="en-US" sz="800" dirty="0" err="1"/>
              <a:t>Slope_percent</a:t>
            </a:r>
            <a:r>
              <a:rPr lang="en-US" sz="800" dirty="0"/>
              <a:t>  0.13236436 0.028650488  0.0000</a:t>
            </a:r>
          </a:p>
          <a:p>
            <a:pPr marL="171450" indent="-171450">
              <a:buFont typeface="Wingdings" panose="05000000000000000000" pitchFamily="2" charset="2"/>
              <a:buChar char="Ø"/>
            </a:pPr>
            <a:r>
              <a:rPr lang="en-US" sz="800" dirty="0"/>
              <a:t>17      </a:t>
            </a:r>
            <a:r>
              <a:rPr lang="en-US" sz="800" dirty="0" err="1"/>
              <a:t>log_LWD</a:t>
            </a:r>
            <a:r>
              <a:rPr lang="en-US" sz="800" dirty="0"/>
              <a:t>                  Velocity  0.02909649 0.007496398  0.0001</a:t>
            </a:r>
          </a:p>
          <a:p>
            <a:pPr marL="171450" indent="-171450">
              <a:buFont typeface="Wingdings" panose="05000000000000000000" pitchFamily="2" charset="2"/>
              <a:buChar char="Ø"/>
            </a:pPr>
            <a:r>
              <a:rPr lang="en-US" sz="800" dirty="0"/>
              <a:t>12      </a:t>
            </a:r>
            <a:r>
              <a:rPr lang="en-US" sz="800" dirty="0" err="1"/>
              <a:t>log_LWD</a:t>
            </a:r>
            <a:r>
              <a:rPr lang="en-US" sz="800" dirty="0"/>
              <a:t>                  Altitude -0.13482245 0.036567230  0.0002</a:t>
            </a:r>
          </a:p>
          <a:p>
            <a:pPr marL="171450" indent="-171450">
              <a:buFont typeface="Wingdings" panose="05000000000000000000" pitchFamily="2" charset="2"/>
              <a:buChar char="Ø"/>
            </a:pPr>
            <a:r>
              <a:rPr lang="en-US" sz="800" dirty="0"/>
              <a:t>11      </a:t>
            </a:r>
            <a:r>
              <a:rPr lang="en-US" sz="800" dirty="0" err="1"/>
              <a:t>log_LWD</a:t>
            </a:r>
            <a:r>
              <a:rPr lang="en-US" sz="800" dirty="0"/>
              <a:t>   </a:t>
            </a:r>
            <a:r>
              <a:rPr lang="en-US" sz="800" dirty="0" err="1"/>
              <a:t>Average_air_temperature</a:t>
            </a:r>
            <a:r>
              <a:rPr lang="en-US" sz="800" dirty="0"/>
              <a:t> -0.09394548 0.027894644  0.0008</a:t>
            </a:r>
          </a:p>
          <a:p>
            <a:pPr marL="171450" indent="-171450">
              <a:buFont typeface="Wingdings" panose="05000000000000000000" pitchFamily="2" charset="2"/>
              <a:buChar char="Ø"/>
            </a:pPr>
            <a:r>
              <a:rPr lang="en-US" sz="800" dirty="0"/>
              <a:t>18      </a:t>
            </a:r>
            <a:r>
              <a:rPr lang="en-US" sz="800" dirty="0" err="1"/>
              <a:t>log_LWD</a:t>
            </a:r>
            <a:r>
              <a:rPr lang="en-US" sz="800" dirty="0"/>
              <a:t>                </a:t>
            </a:r>
            <a:r>
              <a:rPr lang="en-US" sz="800" dirty="0" err="1"/>
              <a:t>Forest_age</a:t>
            </a:r>
            <a:r>
              <a:rPr lang="en-US" sz="800" dirty="0"/>
              <a:t> -0.09627033 0.028759195  0.0008</a:t>
            </a:r>
          </a:p>
          <a:p>
            <a:pPr marL="171450" indent="-171450">
              <a:buFont typeface="Wingdings" panose="05000000000000000000" pitchFamily="2" charset="2"/>
              <a:buChar char="Ø"/>
            </a:pPr>
            <a:r>
              <a:rPr lang="en-US" sz="800" dirty="0"/>
              <a:t>&gt; </a:t>
            </a:r>
            <a:endParaRPr lang="en-US" sz="800" dirty="0" smtClean="0"/>
          </a:p>
        </p:txBody>
      </p:sp>
      <p:pic>
        <p:nvPicPr>
          <p:cNvPr id="9" name="Picture 8"/>
          <p:cNvPicPr>
            <a:picLocks noChangeAspect="1"/>
          </p:cNvPicPr>
          <p:nvPr/>
        </p:nvPicPr>
        <p:blipFill>
          <a:blip r:embed="rId2"/>
          <a:stretch>
            <a:fillRect/>
          </a:stretch>
        </p:blipFill>
        <p:spPr>
          <a:xfrm>
            <a:off x="7563156" y="105517"/>
            <a:ext cx="4549534" cy="3132091"/>
          </a:xfrm>
          <a:prstGeom prst="rect">
            <a:avLst/>
          </a:prstGeom>
        </p:spPr>
      </p:pic>
    </p:spTree>
    <p:extLst>
      <p:ext uri="{BB962C8B-B14F-4D97-AF65-F5344CB8AC3E}">
        <p14:creationId xmlns:p14="http://schemas.microsoft.com/office/powerpoint/2010/main" val="2904925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69573"/>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endParaRPr lang="sv-SE" sz="800" dirty="0"/>
          </a:p>
          <a:p>
            <a:r>
              <a:rPr lang="sv-SE" dirty="0" smtClean="0"/>
              <a:t>b) </a:t>
            </a:r>
            <a:r>
              <a:rPr lang="sv-SE" b="1" dirty="0" smtClean="0"/>
              <a:t>Number of spp </a:t>
            </a:r>
            <a:r>
              <a:rPr lang="sv-SE" dirty="0" smtClean="0"/>
              <a:t>could determine whether trout </a:t>
            </a:r>
            <a:r>
              <a:rPr lang="sv-SE" b="1" dirty="0" smtClean="0"/>
              <a:t>migrate or not </a:t>
            </a:r>
            <a:r>
              <a:rPr lang="sv-SE" dirty="0" smtClean="0"/>
              <a:t>(not if many fish they are costrained to use only one habitat),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affecting</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 – indeed not)</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trouts</a:t>
            </a:r>
          </a:p>
          <a:p>
            <a:endParaRPr lang="sv-SE" dirty="0" smtClean="0">
              <a:solidFill>
                <a:srgbClr val="FF0000"/>
              </a:solidFill>
            </a:endParaRPr>
          </a:p>
          <a:p>
            <a:r>
              <a:rPr lang="en-US" dirty="0"/>
              <a:t># adding velocity</a:t>
            </a:r>
            <a:r>
              <a:rPr lang="en-US" dirty="0" smtClean="0"/>
              <a:t>: </a:t>
            </a:r>
            <a:r>
              <a:rPr lang="en-US" dirty="0" err="1" smtClean="0"/>
              <a:t>signif</a:t>
            </a:r>
            <a:r>
              <a:rPr lang="en-US" dirty="0" smtClean="0"/>
              <a:t> </a:t>
            </a:r>
            <a:r>
              <a:rPr lang="en-US" dirty="0"/>
              <a:t>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t># </a:t>
            </a:r>
            <a:r>
              <a:rPr lang="en-US" dirty="0" smtClean="0"/>
              <a:t>if replace altitude </a:t>
            </a:r>
            <a:r>
              <a:rPr lang="en-US" dirty="0"/>
              <a:t>to </a:t>
            </a:r>
            <a:r>
              <a:rPr lang="en-US" dirty="0" err="1"/>
              <a:t>dist</a:t>
            </a:r>
            <a:r>
              <a:rPr lang="en-US" dirty="0"/>
              <a:t> to the sea: </a:t>
            </a:r>
            <a:r>
              <a:rPr lang="sv-SE" dirty="0" smtClean="0"/>
              <a:t>results don’t change much but I would use Altitude to be consistent with factors used </a:t>
            </a:r>
            <a:r>
              <a:rPr lang="sv-SE" dirty="0"/>
              <a:t>for salmon (and </a:t>
            </a:r>
            <a:r>
              <a:rPr lang="sv-SE" dirty="0" smtClean="0"/>
              <a:t>cottus) (for salmon altitude gave better results)</a:t>
            </a:r>
          </a:p>
          <a:p>
            <a:endParaRPr lang="sv-SE" dirty="0">
              <a:solidFill>
                <a:srgbClr val="FF0000"/>
              </a:solidFill>
            </a:endParaRPr>
          </a:p>
          <a:p>
            <a:r>
              <a:rPr lang="sv-SE" dirty="0" smtClean="0"/>
              <a:t>When include forest age and forest cover: link julian date-&gt;LWD disappears. Need a correlation error between trout and forest age. Explained variation: 20 and 14%. If I instead include forest age and volume, link LWD-julian date disappears again but now I need two correlation </a:t>
            </a:r>
            <a:r>
              <a:rPr lang="sv-SE" dirty="0"/>
              <a:t>errors: between trout and forest </a:t>
            </a:r>
            <a:r>
              <a:rPr lang="sv-SE" dirty="0" smtClean="0"/>
              <a:t>age and </a:t>
            </a:r>
            <a:r>
              <a:rPr lang="sv-SE" dirty="0"/>
              <a:t>between trout and forest </a:t>
            </a:r>
            <a:r>
              <a:rPr lang="sv-SE" dirty="0" smtClean="0"/>
              <a:t>volume. Explained variation: 20 and 13%</a:t>
            </a:r>
            <a:endParaRPr lang="en-US" dirty="0"/>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12516" y="-344123"/>
            <a:ext cx="12216382" cy="7531733"/>
            <a:chOff x="12516" y="-344123"/>
            <a:chExt cx="12216382" cy="7531733"/>
          </a:xfrm>
        </p:grpSpPr>
        <p:grpSp>
          <p:nvGrpSpPr>
            <p:cNvPr id="51" name="Group 50"/>
            <p:cNvGrpSpPr/>
            <p:nvPr/>
          </p:nvGrpSpPr>
          <p:grpSpPr>
            <a:xfrm>
              <a:off x="397287" y="-284448"/>
              <a:ext cx="11831611" cy="7472058"/>
              <a:chOff x="397287" y="-284448"/>
              <a:chExt cx="11831611" cy="7472058"/>
            </a:xfrm>
          </p:grpSpPr>
          <p:sp>
            <p:nvSpPr>
              <p:cNvPr id="53" name="Rectangle 52"/>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5" name="Rectangle 54"/>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7" name="Rectangle 56"/>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59" name="Rectangle 58"/>
              <p:cNvSpPr/>
              <p:nvPr/>
            </p:nvSpPr>
            <p:spPr>
              <a:xfrm>
                <a:off x="397288" y="2605732"/>
                <a:ext cx="7036384" cy="45818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TextBox 3"/>
              <p:cNvSpPr txBox="1"/>
              <p:nvPr/>
            </p:nvSpPr>
            <p:spPr>
              <a:xfrm>
                <a:off x="1895062" y="843403"/>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6" name="TextBox 5"/>
              <p:cNvSpPr txBox="1"/>
              <p:nvPr/>
            </p:nvSpPr>
            <p:spPr>
              <a:xfrm>
                <a:off x="1639918" y="3962271"/>
                <a:ext cx="1669786" cy="461665"/>
              </a:xfrm>
              <a:prstGeom prst="rect">
                <a:avLst/>
              </a:prstGeom>
              <a:solidFill>
                <a:schemeClr val="bg1"/>
              </a:solidFill>
              <a:ln w="19050">
                <a:solidFill>
                  <a:schemeClr val="tx1"/>
                </a:solidFill>
              </a:ln>
            </p:spPr>
            <p:txBody>
              <a:bodyPr wrap="square" rtlCol="0">
                <a:spAutoFit/>
              </a:bodyPr>
              <a:lstStyle/>
              <a:p>
                <a:pPr algn="ctr"/>
                <a:r>
                  <a:rPr lang="sv-SE" sz="2400" dirty="0" smtClean="0"/>
                  <a:t>SUBSTRATE</a:t>
                </a:r>
                <a:endParaRPr lang="sv-SE" sz="2400" dirty="0"/>
              </a:p>
            </p:txBody>
          </p:sp>
          <p:sp>
            <p:nvSpPr>
              <p:cNvPr id="8" name="TextBox 7"/>
              <p:cNvSpPr txBox="1"/>
              <p:nvPr/>
            </p:nvSpPr>
            <p:spPr>
              <a:xfrm>
                <a:off x="2209159" y="5275189"/>
                <a:ext cx="1399332"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44603" y="466152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058106" y="2805350"/>
                <a:ext cx="220213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BROWN </a:t>
                </a:r>
                <a:r>
                  <a:rPr lang="sv-SE" sz="2400" dirty="0" smtClean="0"/>
                  <a:t>TROUT</a:t>
                </a:r>
              </a:p>
              <a:p>
                <a:pPr algn="ctr"/>
                <a:r>
                  <a:rPr lang="sv-SE" sz="2400" dirty="0" smtClean="0"/>
                  <a:t>ABUNDANCE</a:t>
                </a:r>
                <a:endParaRPr lang="sv-SE" sz="2400" dirty="0" smtClean="0"/>
              </a:p>
            </p:txBody>
          </p:sp>
          <p:sp>
            <p:nvSpPr>
              <p:cNvPr id="14" name="TextBox 13"/>
              <p:cNvSpPr txBox="1"/>
              <p:nvPr/>
            </p:nvSpPr>
            <p:spPr>
              <a:xfrm>
                <a:off x="7648113" y="298719"/>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9687875" y="1000007"/>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sp>
            <p:nvSpPr>
              <p:cNvPr id="16" name="TextBox 15"/>
              <p:cNvSpPr txBox="1"/>
              <p:nvPr/>
            </p:nvSpPr>
            <p:spPr>
              <a:xfrm>
                <a:off x="10759035" y="4641560"/>
                <a:ext cx="958920" cy="461665"/>
              </a:xfrm>
              <a:prstGeom prst="rect">
                <a:avLst/>
              </a:prstGeom>
              <a:solidFill>
                <a:schemeClr val="bg1"/>
              </a:solidFill>
              <a:ln w="19050">
                <a:solidFill>
                  <a:schemeClr val="tx1"/>
                </a:solidFill>
              </a:ln>
            </p:spPr>
            <p:txBody>
              <a:bodyPr wrap="square" rtlCol="0">
                <a:spAutoFit/>
              </a:bodyPr>
              <a:lstStyle/>
              <a:p>
                <a:pPr algn="ctr"/>
                <a:r>
                  <a:rPr lang="sv-SE" sz="2400" dirty="0" smtClean="0"/>
                  <a:t>PIKE</a:t>
                </a:r>
                <a:endParaRPr lang="sv-SE" sz="2400" dirty="0"/>
              </a:p>
            </p:txBody>
          </p:sp>
          <p:sp>
            <p:nvSpPr>
              <p:cNvPr id="17" name="TextBox 16"/>
              <p:cNvSpPr txBox="1"/>
              <p:nvPr/>
            </p:nvSpPr>
            <p:spPr>
              <a:xfrm>
                <a:off x="8811344" y="5978797"/>
                <a:ext cx="1410342" cy="461665"/>
              </a:xfrm>
              <a:prstGeom prst="rect">
                <a:avLst/>
              </a:prstGeom>
              <a:solidFill>
                <a:schemeClr val="bg1"/>
              </a:solidFill>
              <a:ln w="19050">
                <a:solidFill>
                  <a:schemeClr val="tx1"/>
                </a:solidFill>
              </a:ln>
            </p:spPr>
            <p:txBody>
              <a:bodyPr wrap="square" rtlCol="0">
                <a:spAutoFit/>
              </a:bodyPr>
              <a:lstStyle/>
              <a:p>
                <a:pPr algn="ctr"/>
                <a:r>
                  <a:rPr lang="sv-SE" sz="2400" dirty="0" smtClean="0"/>
                  <a:t>BURBOT</a:t>
                </a:r>
                <a:endParaRPr lang="sv-SE" sz="2400" dirty="0"/>
              </a:p>
            </p:txBody>
          </p:sp>
          <p:sp>
            <p:nvSpPr>
              <p:cNvPr id="18" name="TextBox 17"/>
              <p:cNvSpPr txBox="1"/>
              <p:nvPr/>
            </p:nvSpPr>
            <p:spPr>
              <a:xfrm>
                <a:off x="10173939" y="1652668"/>
                <a:ext cx="1860641" cy="830997"/>
              </a:xfrm>
              <a:prstGeom prst="rect">
                <a:avLst/>
              </a:prstGeom>
              <a:noFill/>
              <a:ln w="19050">
                <a:solidFill>
                  <a:schemeClr val="tx1"/>
                </a:solidFill>
              </a:ln>
            </p:spPr>
            <p:txBody>
              <a:bodyPr wrap="square" rtlCol="0">
                <a:spAutoFit/>
              </a:bodyPr>
              <a:lstStyle/>
              <a:p>
                <a:pPr algn="ctr"/>
                <a:r>
                  <a:rPr lang="sv-SE" sz="2400" dirty="0" smtClean="0"/>
                  <a:t>MIGRATION TYPE</a:t>
                </a:r>
                <a:endParaRPr lang="en-US" sz="2400" dirty="0"/>
              </a:p>
            </p:txBody>
          </p:sp>
          <p:cxnSp>
            <p:nvCxnSpPr>
              <p:cNvPr id="25" name="Straight Arrow Connector 24"/>
              <p:cNvCxnSpPr>
                <a:stCxn id="5" idx="0"/>
                <a:endCxn id="13" idx="1"/>
              </p:cNvCxnSpPr>
              <p:nvPr/>
            </p:nvCxnSpPr>
            <p:spPr>
              <a:xfrm flipV="1">
                <a:off x="5524803" y="3220849"/>
                <a:ext cx="3533303" cy="3297081"/>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524803" y="3651222"/>
                <a:ext cx="370600" cy="28667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3" idx="1"/>
              </p:cNvCxnSpPr>
              <p:nvPr/>
            </p:nvCxnSpPr>
            <p:spPr>
              <a:xfrm flipV="1">
                <a:off x="3608491" y="3220849"/>
                <a:ext cx="5449615" cy="22851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5635" y="3651222"/>
                <a:ext cx="2659768" cy="12411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13" idx="1"/>
              </p:cNvCxnSpPr>
              <p:nvPr/>
            </p:nvCxnSpPr>
            <p:spPr>
              <a:xfrm flipV="1">
                <a:off x="3309704" y="3220849"/>
                <a:ext cx="5748402" cy="9722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3" idx="2"/>
              </p:cNvCxnSpPr>
              <p:nvPr/>
            </p:nvCxnSpPr>
            <p:spPr>
              <a:xfrm flipV="1">
                <a:off x="9516515" y="3636347"/>
                <a:ext cx="642659" cy="23424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6" idx="0"/>
                <a:endCxn id="13" idx="2"/>
              </p:cNvCxnSpPr>
              <p:nvPr/>
            </p:nvCxnSpPr>
            <p:spPr>
              <a:xfrm flipH="1" flipV="1">
                <a:off x="10159174" y="3636347"/>
                <a:ext cx="1079321" cy="100521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3"/>
                <a:endCxn id="13" idx="1"/>
              </p:cNvCxnSpPr>
              <p:nvPr/>
            </p:nvCxnSpPr>
            <p:spPr>
              <a:xfrm flipV="1">
                <a:off x="6640636" y="3220849"/>
                <a:ext cx="2417470" cy="14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633675" y="760384"/>
                <a:ext cx="1525499" cy="2044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8" idx="2"/>
              </p:cNvCxnSpPr>
              <p:nvPr/>
            </p:nvCxnSpPr>
            <p:spPr>
              <a:xfrm>
                <a:off x="11104260" y="2483665"/>
                <a:ext cx="3795" cy="3037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2"/>
                <a:endCxn id="13" idx="1"/>
              </p:cNvCxnSpPr>
              <p:nvPr/>
            </p:nvCxnSpPr>
            <p:spPr>
              <a:xfrm>
                <a:off x="5332614" y="330470"/>
                <a:ext cx="3725492" cy="28903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244085" y="1305068"/>
                <a:ext cx="2651317" cy="1482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p:cNvCxnSpPr>
              <p:nvPr/>
            </p:nvCxnSpPr>
            <p:spPr>
              <a:xfrm flipV="1">
                <a:off x="3608491" y="3651223"/>
                <a:ext cx="2284069" cy="18547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a:endCxn id="12" idx="3"/>
              </p:cNvCxnSpPr>
              <p:nvPr/>
            </p:nvCxnSpPr>
            <p:spPr>
              <a:xfrm flipH="1">
                <a:off x="6640636" y="1461672"/>
                <a:ext cx="3492894" cy="17740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8962545" y="2297005"/>
                <a:ext cx="977355"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 </a:t>
                </a:r>
                <a:r>
                  <a:rPr lang="sv-SE" sz="1400" dirty="0" smtClean="0"/>
                  <a:t>= </a:t>
                </a:r>
                <a:r>
                  <a:rPr lang="sv-SE" sz="1400" dirty="0" smtClean="0"/>
                  <a:t>0.20</a:t>
                </a:r>
              </a:p>
              <a:p>
                <a:r>
                  <a:rPr lang="en-US" sz="1400" dirty="0" smtClean="0"/>
                  <a:t>R</a:t>
                </a:r>
                <a:r>
                  <a:rPr lang="en-US" sz="1400" baseline="-25000" dirty="0" smtClean="0"/>
                  <a:t>c</a:t>
                </a:r>
                <a:r>
                  <a:rPr lang="en-US" sz="1400" baseline="30000" dirty="0" smtClean="0"/>
                  <a:t>2</a:t>
                </a:r>
                <a:r>
                  <a:rPr lang="en-US" sz="1400" dirty="0" smtClean="0"/>
                  <a:t> </a:t>
                </a:r>
                <a:r>
                  <a:rPr lang="en-US" sz="1400" baseline="30000" dirty="0" smtClean="0"/>
                  <a:t> </a:t>
                </a:r>
                <a:r>
                  <a:rPr lang="sv-SE" sz="1400" dirty="0" smtClean="0"/>
                  <a:t>= </a:t>
                </a:r>
                <a:r>
                  <a:rPr lang="sv-SE" sz="1400" dirty="0" smtClean="0"/>
                  <a:t>0.79 </a:t>
                </a:r>
                <a:endParaRPr lang="sv-SE" sz="1400" dirty="0"/>
              </a:p>
            </p:txBody>
          </p:sp>
          <p:sp>
            <p:nvSpPr>
              <p:cNvPr id="104" name="TextBox 103"/>
              <p:cNvSpPr txBox="1"/>
              <p:nvPr/>
            </p:nvSpPr>
            <p:spPr>
              <a:xfrm>
                <a:off x="5849782" y="2332830"/>
                <a:ext cx="985151"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a:t>
                </a:r>
                <a:r>
                  <a:rPr lang="en-US" sz="1400" dirty="0" smtClean="0"/>
                  <a:t> </a:t>
                </a:r>
                <a:r>
                  <a:rPr lang="sv-SE" sz="1400" dirty="0" smtClean="0"/>
                  <a:t>= </a:t>
                </a:r>
                <a:r>
                  <a:rPr lang="sv-SE" sz="1400" dirty="0" smtClean="0"/>
                  <a:t>0.14</a:t>
                </a:r>
              </a:p>
              <a:p>
                <a:r>
                  <a:rPr lang="en-US" sz="1400" dirty="0" smtClean="0"/>
                  <a:t>R</a:t>
                </a:r>
                <a:r>
                  <a:rPr lang="en-US" sz="1400" baseline="-25000" dirty="0" smtClean="0"/>
                  <a:t>c</a:t>
                </a:r>
                <a:r>
                  <a:rPr lang="en-US" sz="1400" baseline="30000" dirty="0" smtClean="0"/>
                  <a:t>2   </a:t>
                </a:r>
                <a:r>
                  <a:rPr lang="sv-SE" sz="1400" dirty="0" smtClean="0"/>
                  <a:t>= </a:t>
                </a:r>
                <a:r>
                  <a:rPr lang="sv-SE" sz="1400" dirty="0" smtClean="0"/>
                  <a:t>0.52 </a:t>
                </a:r>
                <a:endParaRPr lang="sv-SE" sz="1400" dirty="0"/>
              </a:p>
            </p:txBody>
          </p:sp>
          <p:sp>
            <p:nvSpPr>
              <p:cNvPr id="5" name="TextBox 4"/>
              <p:cNvSpPr txBox="1"/>
              <p:nvPr/>
            </p:nvSpPr>
            <p:spPr>
              <a:xfrm>
                <a:off x="4346929" y="6517930"/>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7" name="TextBox 6"/>
              <p:cNvSpPr txBox="1"/>
              <p:nvPr/>
            </p:nvSpPr>
            <p:spPr>
              <a:xfrm>
                <a:off x="2620131" y="5970420"/>
                <a:ext cx="1543619"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cxnSp>
            <p:nvCxnSpPr>
              <p:cNvPr id="36" name="Straight Arrow Connector 35"/>
              <p:cNvCxnSpPr>
                <a:stCxn id="7" idx="3"/>
                <a:endCxn id="13" idx="1"/>
              </p:cNvCxnSpPr>
              <p:nvPr/>
            </p:nvCxnSpPr>
            <p:spPr>
              <a:xfrm flipV="1">
                <a:off x="4163750" y="3220849"/>
                <a:ext cx="4894356" cy="29804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grpSp>
        <p:sp>
          <p:nvSpPr>
            <p:cNvPr id="61" name="TextBox 60"/>
            <p:cNvSpPr txBox="1"/>
            <p:nvPr/>
          </p:nvSpPr>
          <p:spPr>
            <a:xfrm>
              <a:off x="12516" y="-344123"/>
              <a:ext cx="914400" cy="369332"/>
            </a:xfrm>
            <a:prstGeom prst="rect">
              <a:avLst/>
            </a:prstGeom>
            <a:noFill/>
          </p:spPr>
          <p:txBody>
            <a:bodyPr wrap="square" rtlCol="0">
              <a:spAutoFit/>
            </a:bodyPr>
            <a:lstStyle/>
            <a:p>
              <a:r>
                <a:rPr lang="sv-SE" dirty="0" smtClean="0"/>
                <a:t>A)</a:t>
              </a:r>
              <a:endParaRPr lang="en-US" dirty="0"/>
            </a:p>
          </p:txBody>
        </p:sp>
        <p:sp>
          <p:nvSpPr>
            <p:cNvPr id="72" name="TextBox 71"/>
            <p:cNvSpPr txBox="1"/>
            <p:nvPr/>
          </p:nvSpPr>
          <p:spPr>
            <a:xfrm rot="16200000">
              <a:off x="-518574" y="650554"/>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73" name="TextBox 72"/>
            <p:cNvSpPr txBox="1"/>
            <p:nvPr/>
          </p:nvSpPr>
          <p:spPr>
            <a:xfrm rot="16200000">
              <a:off x="-901586" y="5307730"/>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74" name="TextBox 73"/>
            <p:cNvSpPr txBox="1"/>
            <p:nvPr/>
          </p:nvSpPr>
          <p:spPr>
            <a:xfrm rot="5400000">
              <a:off x="10287232" y="5137830"/>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75" name="TextBox 74"/>
            <p:cNvSpPr txBox="1"/>
            <p:nvPr/>
          </p:nvSpPr>
          <p:spPr>
            <a:xfrm rot="5400000">
              <a:off x="11179792" y="394163"/>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grpSp>
    </p:spTree>
    <p:extLst>
      <p:ext uri="{BB962C8B-B14F-4D97-AF65-F5344CB8AC3E}">
        <p14:creationId xmlns:p14="http://schemas.microsoft.com/office/powerpoint/2010/main" val="333314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5" y="71021"/>
            <a:ext cx="6711822" cy="2862322"/>
          </a:xfrm>
          <a:prstGeom prst="rect">
            <a:avLst/>
          </a:prstGeom>
          <a:noFill/>
        </p:spPr>
        <p:txBody>
          <a:bodyPr wrap="square" rtlCol="0">
            <a:spAutoFit/>
          </a:bodyPr>
          <a:lstStyle/>
          <a:p>
            <a:r>
              <a:rPr lang="sv-SE" dirty="0" smtClean="0"/>
              <a:t>Threshold estimation</a:t>
            </a:r>
          </a:p>
          <a:p>
            <a:endParaRPr lang="sv-SE" dirty="0"/>
          </a:p>
          <a:p>
            <a:r>
              <a:rPr lang="sv-SE" dirty="0" smtClean="0"/>
              <a:t>Using Maximum likelihood estimation to estimate breaking points.</a:t>
            </a:r>
          </a:p>
          <a:p>
            <a:r>
              <a:rPr lang="sv-SE" dirty="0" smtClean="0"/>
              <a:t>It seems like there is a break point around -0.84 in the partial regression plot, showing effects of LWD on trout abundances after removing effects of all the other factors.</a:t>
            </a:r>
          </a:p>
          <a:p>
            <a:endParaRPr lang="sv-SE" dirty="0"/>
          </a:p>
          <a:p>
            <a:r>
              <a:rPr lang="sv-SE" dirty="0" smtClean="0"/>
              <a:t>Such value of residuals corresponde to 1.18 log LWD, which is </a:t>
            </a:r>
            <a:r>
              <a:rPr lang="en-US" dirty="0"/>
              <a:t> </a:t>
            </a:r>
            <a:r>
              <a:rPr lang="en-US" dirty="0" smtClean="0"/>
              <a:t>(2,71828^1.18)+1 = 4.3 pieces of wood</a:t>
            </a:r>
            <a:endParaRPr lang="sv-SE" dirty="0" smtClean="0"/>
          </a:p>
          <a:p>
            <a:endParaRPr lang="en-US" dirty="0"/>
          </a:p>
        </p:txBody>
      </p:sp>
      <p:pic>
        <p:nvPicPr>
          <p:cNvPr id="4" name="Picture 3"/>
          <p:cNvPicPr>
            <a:picLocks noChangeAspect="1"/>
          </p:cNvPicPr>
          <p:nvPr/>
        </p:nvPicPr>
        <p:blipFill>
          <a:blip r:embed="rId2"/>
          <a:stretch>
            <a:fillRect/>
          </a:stretch>
        </p:blipFill>
        <p:spPr>
          <a:xfrm>
            <a:off x="7235605" y="0"/>
            <a:ext cx="4876190" cy="4238095"/>
          </a:xfrm>
          <a:prstGeom prst="rect">
            <a:avLst/>
          </a:prstGeom>
        </p:spPr>
      </p:pic>
      <p:pic>
        <p:nvPicPr>
          <p:cNvPr id="5" name="Picture 4"/>
          <p:cNvPicPr>
            <a:picLocks noChangeAspect="1"/>
          </p:cNvPicPr>
          <p:nvPr/>
        </p:nvPicPr>
        <p:blipFill>
          <a:blip r:embed="rId3"/>
          <a:stretch>
            <a:fillRect/>
          </a:stretch>
        </p:blipFill>
        <p:spPr>
          <a:xfrm>
            <a:off x="8664605" y="4079786"/>
            <a:ext cx="3115755" cy="2708029"/>
          </a:xfrm>
          <a:prstGeom prst="rect">
            <a:avLst/>
          </a:prstGeom>
        </p:spPr>
      </p:pic>
    </p:spTree>
    <p:extLst>
      <p:ext uri="{BB962C8B-B14F-4D97-AF65-F5344CB8AC3E}">
        <p14:creationId xmlns:p14="http://schemas.microsoft.com/office/powerpoint/2010/main" val="2242343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843" y="178904"/>
            <a:ext cx="5605670" cy="6247864"/>
          </a:xfrm>
          <a:prstGeom prst="rect">
            <a:avLst/>
          </a:prstGeom>
          <a:noFill/>
        </p:spPr>
        <p:txBody>
          <a:bodyPr wrap="square" rtlCol="0">
            <a:spAutoFit/>
          </a:bodyPr>
          <a:lstStyle/>
          <a:p>
            <a:r>
              <a:rPr lang="sv-SE" sz="800" dirty="0"/>
              <a:t>M2 = list(</a:t>
            </a:r>
          </a:p>
          <a:p>
            <a:r>
              <a:rPr lang="sv-SE" sz="800" dirty="0"/>
              <a:t>  lme(log_LaxTOT~Av_depth+Wetted_width+Julian_date+Altitude+Year+Velocity,</a:t>
            </a:r>
          </a:p>
          <a:p>
            <a:r>
              <a:rPr lang="sv-SE" sz="800" dirty="0"/>
              <a:t>      random=~1|River_name/Catchment_number, corAR1(form=~Year),data=AV2),</a:t>
            </a:r>
          </a:p>
          <a:p>
            <a:r>
              <a:rPr lang="sv-SE" sz="800" dirty="0"/>
              <a:t>  lme(log_LWD~Average_air_temperature+Av_depth+Wetted_width+Year+Slope_percent+Velocity+Altitude+Forest_age+Forest_coverage,</a:t>
            </a:r>
          </a:p>
          <a:p>
            <a:r>
              <a:rPr lang="sv-SE" sz="800" dirty="0"/>
              <a:t>      random=~1|River_name/Catchment_number, corAR1(form=~Year),data=AV2</a:t>
            </a:r>
            <a:r>
              <a:rPr lang="sv-SE" sz="800" dirty="0" smtClean="0"/>
              <a:t>))</a:t>
            </a:r>
          </a:p>
          <a:p>
            <a:endParaRPr lang="sv-SE" sz="800" dirty="0"/>
          </a:p>
          <a:p>
            <a:r>
              <a:rPr lang="sv-SE" sz="800" dirty="0"/>
              <a:t>&gt; sem.fit(M2,AV2,corr.errors = c("log_LaxTOT~~Forest_age","Forest_coverage~~log_LaxTOT"))</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log_LWD ~ Julian_date + ...  -0.0005    0.0005 3595    -0.9668  0.3337</a:t>
            </a:r>
          </a:p>
          <a:p>
            <a:r>
              <a:rPr lang="sv-SE" sz="800" dirty="0"/>
              <a:t>2 log_LaxTOT ~ Average_air_temperature + ...   0.0025    0.0158 3598     0.1589  0.8737</a:t>
            </a:r>
          </a:p>
          <a:p>
            <a:r>
              <a:rPr lang="sv-SE" sz="800" dirty="0"/>
              <a:t>3           log_LaxTOT ~ Slope_percent + ...  -0.0107    0.0143 3598    -0.7520  0.4521</a:t>
            </a:r>
          </a:p>
          <a:p>
            <a:r>
              <a:rPr lang="sv-SE" sz="800" dirty="0"/>
              <a:t>4                 log_LaxTOT ~ log_LWD + ...   0.0133    0.0148 3594     0.9017  0.3673</a:t>
            </a:r>
          </a:p>
          <a:p>
            <a:endParaRPr lang="sv-SE" sz="800" dirty="0"/>
          </a:p>
          <a:p>
            <a:r>
              <a:rPr lang="sv-SE" sz="800" dirty="0"/>
              <a:t>$Fisher.C</a:t>
            </a:r>
          </a:p>
          <a:p>
            <a:r>
              <a:rPr lang="sv-SE" sz="800" dirty="0"/>
              <a:t>  fisher.c df p.value</a:t>
            </a:r>
          </a:p>
          <a:p>
            <a:r>
              <a:rPr lang="sv-SE" sz="800" dirty="0"/>
              <a:t>1     6.06  8   0.641</a:t>
            </a:r>
          </a:p>
          <a:p>
            <a:endParaRPr lang="sv-SE" sz="800" dirty="0"/>
          </a:p>
          <a:p>
            <a:r>
              <a:rPr lang="sv-SE" sz="800" dirty="0"/>
              <a:t>$AIC</a:t>
            </a:r>
          </a:p>
          <a:p>
            <a:r>
              <a:rPr lang="sv-SE" sz="800" dirty="0"/>
              <a:t>    AIC   AICc  K    n</a:t>
            </a:r>
          </a:p>
          <a:p>
            <a:r>
              <a:rPr lang="sv-SE" sz="800" dirty="0"/>
              <a:t>1 56.06 56.342 25 4644</a:t>
            </a:r>
          </a:p>
          <a:p>
            <a:endParaRPr lang="sv-SE" sz="800" dirty="0"/>
          </a:p>
          <a:p>
            <a:r>
              <a:rPr lang="sv-SE" sz="800" dirty="0"/>
              <a:t>&gt; sem.coefs(M2,AV2)</a:t>
            </a:r>
          </a:p>
          <a:p>
            <a:r>
              <a:rPr lang="sv-SE" sz="800" dirty="0"/>
              <a:t>     response               predictor     estimate    std.error p.value</a:t>
            </a:r>
          </a:p>
          <a:p>
            <a:r>
              <a:rPr lang="sv-SE" sz="800" dirty="0"/>
              <a:t>4  log_LaxTOT                Altitude -0.002970649 0.0003465546   0e+00</a:t>
            </a:r>
          </a:p>
          <a:p>
            <a:r>
              <a:rPr lang="sv-SE" sz="800" dirty="0"/>
              <a:t>2  log_LaxTOT            Wetted_width  0.042719052 0.0053601890   0e+00</a:t>
            </a:r>
          </a:p>
          <a:p>
            <a:r>
              <a:rPr lang="sv-SE" sz="800" dirty="0"/>
              <a:t>5  log_LaxTOT                    Year  0.012295854 0.0023374198   0e+00</a:t>
            </a:r>
          </a:p>
          <a:p>
            <a:r>
              <a:rPr lang="sv-SE" sz="800" dirty="0"/>
              <a:t>3  log_LaxTOT             Julian_date -0.002524428 0.0004844392   0e+00</a:t>
            </a:r>
          </a:p>
          <a:p>
            <a:r>
              <a:rPr lang="sv-SE" sz="800" dirty="0"/>
              <a:t>1  log_LaxTOT                Av_depth -0.563526087 0.1153270998   0e+00</a:t>
            </a:r>
          </a:p>
          <a:p>
            <a:r>
              <a:rPr lang="sv-SE" sz="800" dirty="0"/>
              <a:t>6  log_LaxTOT                Velocity  0.104992703 0.0220595538   0e+00</a:t>
            </a:r>
          </a:p>
          <a:p>
            <a:r>
              <a:rPr lang="sv-SE" sz="800" dirty="0"/>
              <a:t>9     log_LWD            Wetted_width -0.056239540 0.0049596478   0e+00</a:t>
            </a:r>
          </a:p>
          <a:p>
            <a:r>
              <a:rPr lang="sv-SE" sz="800" dirty="0"/>
              <a:t>15    log_LWD         Forest_coverage  0.004201259 0.0005516879   0e+00</a:t>
            </a:r>
          </a:p>
          <a:p>
            <a:r>
              <a:rPr lang="sv-SE" sz="800" dirty="0"/>
              <a:t>10    log_LWD                    Year  0.017540214 0.0026741561   0e+00</a:t>
            </a:r>
          </a:p>
          <a:p>
            <a:r>
              <a:rPr lang="sv-SE" sz="800" dirty="0"/>
              <a:t>7     log_LWD Average_air_temperature -0.072102869 0.0133412001   0e+00</a:t>
            </a:r>
          </a:p>
          <a:p>
            <a:r>
              <a:rPr lang="sv-SE" sz="800" dirty="0"/>
              <a:t>13    log_LWD                Altitude -0.001879069 0.0003597234   0e+00</a:t>
            </a:r>
          </a:p>
          <a:p>
            <a:r>
              <a:rPr lang="sv-SE" sz="800" dirty="0"/>
              <a:t>11    log_LWD           Slope_percent  0.059832686 0.0124511979   0e+00</a:t>
            </a:r>
          </a:p>
          <a:p>
            <a:r>
              <a:rPr lang="sv-SE" sz="800" dirty="0"/>
              <a:t>8     log_LWD                Av_depth -0.508021756 0.1136434916   0e+00</a:t>
            </a:r>
          </a:p>
          <a:p>
            <a:r>
              <a:rPr lang="sv-SE" sz="800" dirty="0"/>
              <a:t>14    log_LWD              Forest_age -0.004768149 0.0012403597   1e-04</a:t>
            </a:r>
          </a:p>
          <a:p>
            <a:r>
              <a:rPr lang="sv-SE" sz="800" dirty="0"/>
              <a:t>12    log_LWD                Velocity  0.081870409 0.0218052023   2e-04</a:t>
            </a:r>
          </a:p>
          <a:p>
            <a:r>
              <a:rPr lang="sv-SE" sz="800" dirty="0"/>
              <a:t>&gt; sem.model.fits(M2)</a:t>
            </a:r>
          </a:p>
          <a:p>
            <a:r>
              <a:rPr lang="sv-SE" sz="800" b="1" dirty="0"/>
              <a:t>  Class   Family     Link    N   Marginal Conditional</a:t>
            </a:r>
          </a:p>
          <a:p>
            <a:r>
              <a:rPr lang="sv-SE" sz="800" b="1" dirty="0"/>
              <a:t>1   lme gaussian identity 4644 0.06370243   0.6928877</a:t>
            </a:r>
          </a:p>
          <a:p>
            <a:r>
              <a:rPr lang="sv-SE" sz="800" b="1" dirty="0"/>
              <a:t>2   lme gaussian identity 4644 0.13461529   0.5099806</a:t>
            </a:r>
          </a:p>
          <a:p>
            <a:r>
              <a:rPr lang="sv-SE" sz="800" dirty="0" smtClean="0"/>
              <a:t>&gt;</a:t>
            </a:r>
            <a:endParaRPr lang="sv-SE" sz="800" dirty="0"/>
          </a:p>
        </p:txBody>
      </p:sp>
      <p:sp>
        <p:nvSpPr>
          <p:cNvPr id="3" name="TextBox 2"/>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p>
        </p:txBody>
      </p:sp>
      <p:sp>
        <p:nvSpPr>
          <p:cNvPr id="5" name="5-Point Star 4"/>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8" name="Picture 7"/>
          <p:cNvPicPr>
            <a:picLocks noChangeAspect="1"/>
          </p:cNvPicPr>
          <p:nvPr/>
        </p:nvPicPr>
        <p:blipFill>
          <a:blip r:embed="rId3"/>
          <a:stretch>
            <a:fillRect/>
          </a:stretch>
        </p:blipFill>
        <p:spPr>
          <a:xfrm>
            <a:off x="7878792" y="178904"/>
            <a:ext cx="4374259" cy="3246401"/>
          </a:xfrm>
          <a:prstGeom prst="rect">
            <a:avLst/>
          </a:prstGeom>
        </p:spPr>
      </p:pic>
      <p:sp>
        <p:nvSpPr>
          <p:cNvPr id="10" name="TextBox 9"/>
          <p:cNvSpPr txBox="1"/>
          <p:nvPr/>
        </p:nvSpPr>
        <p:spPr>
          <a:xfrm>
            <a:off x="4684831" y="1748933"/>
            <a:ext cx="4641574" cy="4524315"/>
          </a:xfrm>
          <a:prstGeom prst="rect">
            <a:avLst/>
          </a:prstGeom>
          <a:noFill/>
        </p:spPr>
        <p:txBody>
          <a:bodyPr wrap="square" rtlCol="0">
            <a:spAutoFit/>
          </a:bodyPr>
          <a:lstStyle/>
          <a:p>
            <a:r>
              <a:rPr lang="sv-SE" sz="800" dirty="0"/>
              <a:t>sem.plot(M2, AV2)</a:t>
            </a:r>
          </a:p>
          <a:p>
            <a:r>
              <a:rPr lang="sv-SE" sz="800" dirty="0"/>
              <a:t>&gt; sem.coefs(M2,AV2,standardize = "scale")</a:t>
            </a:r>
          </a:p>
          <a:p>
            <a:r>
              <a:rPr lang="sv-SE" sz="800" dirty="0"/>
              <a:t>     response               predictor    estimate   std.error p.value</a:t>
            </a:r>
          </a:p>
          <a:p>
            <a:r>
              <a:rPr lang="sv-SE" sz="800" dirty="0"/>
              <a:t>4  log_LaxTOT                Altitude -0.15102104 0.017858896  0.0000</a:t>
            </a:r>
          </a:p>
          <a:p>
            <a:r>
              <a:rPr lang="sv-SE" sz="800" dirty="0"/>
              <a:t>2  log_LaxTOT            Wetted_width  0.12316955 0.014764258  0.0000</a:t>
            </a:r>
          </a:p>
          <a:p>
            <a:r>
              <a:rPr lang="sv-SE" sz="800" dirty="0"/>
              <a:t>1  log_LaxTOT                Av_depth -0.05106819 0.008723667  0.0000</a:t>
            </a:r>
          </a:p>
          <a:p>
            <a:r>
              <a:rPr lang="sv-SE" sz="800" dirty="0"/>
              <a:t>6  log_LaxTOT                Velocity  0.03477614 0.008773243  0.0001</a:t>
            </a:r>
          </a:p>
          <a:p>
            <a:r>
              <a:rPr lang="sv-SE" sz="800" dirty="0"/>
              <a:t>3  log_LaxTOT             Julian_date -0.03500269 0.009232778  0.0002</a:t>
            </a:r>
          </a:p>
          <a:p>
            <a:r>
              <a:rPr lang="sv-SE" sz="800" dirty="0"/>
              <a:t>5  log_LaxTOT                    Year  0.03234898 0.012886431  0.0121</a:t>
            </a:r>
          </a:p>
          <a:p>
            <a:r>
              <a:rPr lang="sv-SE" sz="800" dirty="0"/>
              <a:t>9     log_LWD            Wetted_width -0.20470891 0.020441160  0.0000</a:t>
            </a:r>
          </a:p>
          <a:p>
            <a:r>
              <a:rPr lang="sv-SE" sz="800" dirty="0"/>
              <a:t>15    log_LWD         Forest_coverage  0.19138257 0.026457157  0.0000</a:t>
            </a:r>
          </a:p>
          <a:p>
            <a:r>
              <a:rPr lang="sv-SE" sz="800" dirty="0"/>
              <a:t>10    log_LWD                    Year  0.09738202 0.017384153  0.0000</a:t>
            </a:r>
          </a:p>
          <a:p>
            <a:r>
              <a:rPr lang="sv-SE" sz="800" dirty="0"/>
              <a:t>8     log_LWD                Av_depth -0.06038282 0.012224216  0.0000</a:t>
            </a:r>
          </a:p>
          <a:p>
            <a:r>
              <a:rPr lang="sv-SE" sz="800" dirty="0"/>
              <a:t>11    log_LWD           Slope_percent  0.10496276 0.021818912  0.0000</a:t>
            </a:r>
          </a:p>
          <a:p>
            <a:r>
              <a:rPr lang="sv-SE" sz="800" dirty="0"/>
              <a:t>13    log_LWD                Altitude -0.12944259 0.028565705  0.0000</a:t>
            </a:r>
          </a:p>
          <a:p>
            <a:r>
              <a:rPr lang="sv-SE" sz="800" dirty="0"/>
              <a:t>12    log_LWD                Velocity  0.05221966 0.012275405  0.0000</a:t>
            </a:r>
          </a:p>
          <a:p>
            <a:r>
              <a:rPr lang="sv-SE" sz="800" dirty="0"/>
              <a:t>7     log_LWD Average_air_temperature -0.11596941 0.031884128  0.0003</a:t>
            </a:r>
          </a:p>
          <a:p>
            <a:r>
              <a:rPr lang="sv-SE" sz="800" dirty="0"/>
              <a:t>14    log_LWD              Forest_age -0.07173840 0.020090539  0.0004</a:t>
            </a:r>
          </a:p>
          <a:p>
            <a:r>
              <a:rPr lang="sv-SE" sz="800" dirty="0">
                <a:solidFill>
                  <a:srgbClr val="FF0000"/>
                </a:solidFill>
              </a:rPr>
              <a:t>&gt; sem.coefs(M2,AV2,standardize = "range") # gives problm with temp correlation. If I delete it: it works</a:t>
            </a:r>
          </a:p>
          <a:p>
            <a:r>
              <a:rPr lang="sv-SE" sz="800" dirty="0" smtClean="0"/>
              <a:t>&gt; </a:t>
            </a:r>
            <a:r>
              <a:rPr lang="sv-SE" sz="800" dirty="0"/>
              <a:t>sem.coefs(M2,AV2,standardize = "range")</a:t>
            </a:r>
          </a:p>
          <a:p>
            <a:r>
              <a:rPr lang="sv-SE" sz="800" dirty="0"/>
              <a:t>     response               predictor    estimate   std.error p.value</a:t>
            </a:r>
          </a:p>
          <a:p>
            <a:r>
              <a:rPr lang="sv-SE" sz="800" dirty="0"/>
              <a:t>4  log_LaxTOT                Altitude -0.27128211 0.030320982       0</a:t>
            </a:r>
          </a:p>
          <a:p>
            <a:r>
              <a:rPr lang="sv-SE" sz="800" dirty="0"/>
              <a:t>2  log_LaxTOT            Wetted_width  0.29414106 0.034334174       0</a:t>
            </a:r>
          </a:p>
          <a:p>
            <a:r>
              <a:rPr lang="sv-SE" sz="800" dirty="0"/>
              <a:t>5  log_LaxTOT                    Year  0.03820110 0.006381185       0</a:t>
            </a:r>
          </a:p>
          <a:p>
            <a:r>
              <a:rPr lang="sv-SE" sz="800" dirty="0"/>
              <a:t>3  log_LaxTOT             Julian_date -0.05825758 0.010676749       0</a:t>
            </a:r>
          </a:p>
          <a:p>
            <a:r>
              <a:rPr lang="sv-SE" sz="800" dirty="0"/>
              <a:t>6  log_LaxTOT                Velocity  0.03964862 0.007812520       0</a:t>
            </a:r>
          </a:p>
          <a:p>
            <a:r>
              <a:rPr lang="sv-SE" sz="800" dirty="0"/>
              <a:t>1  log_LaxTOT                Av_depth -0.06882297 0.016392615       0</a:t>
            </a:r>
          </a:p>
          <a:p>
            <a:r>
              <a:rPr lang="sv-SE" sz="800" dirty="0"/>
              <a:t>9     log_LWD            Wetted_width -0.36840658 0.033386817       0</a:t>
            </a:r>
          </a:p>
          <a:p>
            <a:r>
              <a:rPr lang="sv-SE" sz="800" dirty="0"/>
              <a:t>15    log_LWD         Forest_coverage  0.11631900 0.015282352       0</a:t>
            </a:r>
          </a:p>
          <a:p>
            <a:r>
              <a:rPr lang="sv-SE" sz="800" dirty="0"/>
              <a:t>10    log_LWD                    Year  0.04649012 0.007086774       0</a:t>
            </a:r>
          </a:p>
          <a:p>
            <a:r>
              <a:rPr lang="sv-SE" sz="800" dirty="0"/>
              <a:t>7     log_LWD Average_air_temperature -0.13657309 0.024014210       0</a:t>
            </a:r>
          </a:p>
          <a:p>
            <a:r>
              <a:rPr lang="sv-SE" sz="800" dirty="0"/>
              <a:t>13    log_LWD                Altitude -0.17838580 0.032519175       0</a:t>
            </a:r>
          </a:p>
          <a:p>
            <a:r>
              <a:rPr lang="sv-SE" sz="800" dirty="0"/>
              <a:t>8     log_LWD                Av_depth -0.09104155 0.017464359       0</a:t>
            </a:r>
          </a:p>
          <a:p>
            <a:r>
              <a:rPr lang="sv-SE" sz="800" dirty="0"/>
              <a:t>11    log_LWD           Slope_percent  0.11797764 0.026156216       0</a:t>
            </a:r>
          </a:p>
          <a:p>
            <a:r>
              <a:rPr lang="sv-SE" sz="800" dirty="0"/>
              <a:t>12    log_LWD                Velocity  0.03741078 0.008298221       0</a:t>
            </a:r>
          </a:p>
          <a:p>
            <a:r>
              <a:rPr lang="sv-SE" sz="800" dirty="0"/>
              <a:t>14    log_LWD              Forest_age -0.10401096 0.024537538       0</a:t>
            </a:r>
          </a:p>
        </p:txBody>
      </p:sp>
    </p:spTree>
    <p:extLst>
      <p:ext uri="{BB962C8B-B14F-4D97-AF65-F5344CB8AC3E}">
        <p14:creationId xmlns:p14="http://schemas.microsoft.com/office/powerpoint/2010/main" val="302028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235" y="248478"/>
            <a:ext cx="11777869" cy="1754326"/>
          </a:xfrm>
          <a:prstGeom prst="rect">
            <a:avLst/>
          </a:prstGeom>
          <a:noFill/>
        </p:spPr>
        <p:txBody>
          <a:bodyPr wrap="square" rtlCol="0">
            <a:spAutoFit/>
          </a:bodyPr>
          <a:lstStyle/>
          <a:p>
            <a:r>
              <a:rPr lang="en-US" dirty="0"/>
              <a:t># if I include forest age and volume: same as </a:t>
            </a:r>
            <a:r>
              <a:rPr lang="en-US" dirty="0" smtClean="0"/>
              <a:t>above</a:t>
            </a:r>
            <a:r>
              <a:rPr lang="en-US" dirty="0"/>
              <a:t>, I need two correlated errors, and explained variance is lower: 6 and 12</a:t>
            </a:r>
          </a:p>
          <a:p>
            <a:r>
              <a:rPr lang="en-US" dirty="0"/>
              <a:t># including forest data with </a:t>
            </a:r>
            <a:r>
              <a:rPr lang="en-US" dirty="0" err="1"/>
              <a:t>dist</a:t>
            </a:r>
            <a:r>
              <a:rPr lang="en-US" dirty="0"/>
              <a:t> to sea instead of </a:t>
            </a:r>
            <a:r>
              <a:rPr lang="en-US" dirty="0" err="1"/>
              <a:t>altitude:air</a:t>
            </a:r>
            <a:r>
              <a:rPr lang="en-US" dirty="0"/>
              <a:t> temp is </a:t>
            </a:r>
            <a:r>
              <a:rPr lang="en-US" dirty="0" err="1"/>
              <a:t>signif</a:t>
            </a:r>
            <a:r>
              <a:rPr lang="en-US" dirty="0"/>
              <a:t> on lax but  explained variation: 5 and 14%</a:t>
            </a:r>
          </a:p>
          <a:p>
            <a:endParaRPr lang="en-US" dirty="0"/>
          </a:p>
          <a:p>
            <a:r>
              <a:rPr lang="en-US" dirty="0"/>
              <a:t># 3)with interaction </a:t>
            </a:r>
            <a:r>
              <a:rPr lang="en-US" dirty="0" err="1"/>
              <a:t>julian</a:t>
            </a:r>
            <a:r>
              <a:rPr lang="en-US" dirty="0"/>
              <a:t> date and </a:t>
            </a:r>
            <a:r>
              <a:rPr lang="en-US" dirty="0" err="1"/>
              <a:t>altitud</a:t>
            </a:r>
            <a:r>
              <a:rPr lang="en-US" dirty="0"/>
              <a:t> (better than temp): explained variation: 7% and 14% but the model is </a:t>
            </a:r>
          </a:p>
          <a:p>
            <a:r>
              <a:rPr lang="en-US" dirty="0"/>
              <a:t># completely identified so it does not work. I would not use it! </a:t>
            </a:r>
          </a:p>
          <a:p>
            <a:endParaRPr lang="sv-SE" dirty="0"/>
          </a:p>
        </p:txBody>
      </p:sp>
    </p:spTree>
    <p:extLst>
      <p:ext uri="{BB962C8B-B14F-4D97-AF65-F5344CB8AC3E}">
        <p14:creationId xmlns:p14="http://schemas.microsoft.com/office/powerpoint/2010/main" val="73633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12516" y="-344123"/>
            <a:ext cx="12216382" cy="7531733"/>
            <a:chOff x="12516" y="-344123"/>
            <a:chExt cx="12216382" cy="7531733"/>
          </a:xfrm>
        </p:grpSpPr>
        <p:sp>
          <p:nvSpPr>
            <p:cNvPr id="65" name="Rectangle 64"/>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Rectangle 45"/>
            <p:cNvSpPr/>
            <p:nvPr/>
          </p:nvSpPr>
          <p:spPr>
            <a:xfrm>
              <a:off x="397288" y="2605732"/>
              <a:ext cx="7036384" cy="45818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7" name="Rectangle 46"/>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8" name="TextBox 7"/>
            <p:cNvSpPr txBox="1"/>
            <p:nvPr/>
          </p:nvSpPr>
          <p:spPr>
            <a:xfrm>
              <a:off x="2208468" y="5119375"/>
              <a:ext cx="1399332"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492932" y="4268330"/>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2" name="TextBox 11"/>
            <p:cNvSpPr txBox="1"/>
            <p:nvPr/>
          </p:nvSpPr>
          <p:spPr>
            <a:xfrm>
              <a:off x="5150169" y="2820225"/>
              <a:ext cx="149046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462541" y="2865205"/>
              <a:ext cx="184335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SALMON</a:t>
              </a:r>
            </a:p>
            <a:p>
              <a:pPr algn="ctr"/>
              <a:r>
                <a:rPr lang="sv-SE" sz="2400" dirty="0" smtClean="0"/>
                <a:t>ABUNDANCE</a:t>
              </a:r>
              <a:endParaRPr lang="sv-SE" sz="2400" dirty="0" smtClean="0"/>
            </a:p>
          </p:txBody>
        </p:sp>
        <p:sp>
          <p:nvSpPr>
            <p:cNvPr id="14" name="TextBox 13"/>
            <p:cNvSpPr txBox="1"/>
            <p:nvPr/>
          </p:nvSpPr>
          <p:spPr>
            <a:xfrm>
              <a:off x="7498117" y="124578"/>
              <a:ext cx="1971123" cy="461665"/>
            </a:xfrm>
            <a:prstGeom prst="rect">
              <a:avLst/>
            </a:prstGeom>
            <a:solidFill>
              <a:schemeClr val="bg1"/>
            </a:solidFill>
            <a:ln w="19050">
              <a:solidFill>
                <a:schemeClr val="tx1"/>
              </a:solidFill>
            </a:ln>
          </p:spPr>
          <p:txBody>
            <a:bodyPr wrap="square" rtlCol="0">
              <a:spAutoFit/>
            </a:bodyPr>
            <a:lstStyle/>
            <a:p>
              <a:pPr algn="ctr"/>
              <a:r>
                <a:rPr lang="sv-SE" sz="2400" dirty="0" smtClean="0"/>
                <a:t>JULIAN DATE</a:t>
              </a:r>
              <a:endParaRPr lang="sv-SE" sz="2400" dirty="0"/>
            </a:p>
          </p:txBody>
        </p:sp>
        <p:sp>
          <p:nvSpPr>
            <p:cNvPr id="15" name="TextBox 14"/>
            <p:cNvSpPr txBox="1"/>
            <p:nvPr/>
          </p:nvSpPr>
          <p:spPr>
            <a:xfrm>
              <a:off x="10384219" y="960933"/>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cxnSp>
          <p:nvCxnSpPr>
            <p:cNvPr id="25" name="Straight Arrow Connector 24"/>
            <p:cNvCxnSpPr>
              <a:stCxn id="5" idx="0"/>
              <a:endCxn id="13" idx="1"/>
            </p:cNvCxnSpPr>
            <p:nvPr/>
          </p:nvCxnSpPr>
          <p:spPr>
            <a:xfrm flipV="1">
              <a:off x="5875303" y="3280704"/>
              <a:ext cx="3587238" cy="319661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0"/>
              <a:endCxn id="12" idx="2"/>
            </p:cNvCxnSpPr>
            <p:nvPr/>
          </p:nvCxnSpPr>
          <p:spPr>
            <a:xfrm flipV="1">
              <a:off x="5875303" y="3651222"/>
              <a:ext cx="20100" cy="2826094"/>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163750" y="3651222"/>
              <a:ext cx="1731653" cy="255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163750" y="3280704"/>
              <a:ext cx="5298791" cy="29205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183964" y="3651222"/>
              <a:ext cx="2711439" cy="8479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4" idx="2"/>
              <a:endCxn id="13" idx="0"/>
            </p:cNvCxnSpPr>
            <p:nvPr/>
          </p:nvCxnSpPr>
          <p:spPr>
            <a:xfrm>
              <a:off x="8483679" y="586243"/>
              <a:ext cx="1900541" cy="22789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897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403315" y="975635"/>
              <a:ext cx="2500568" cy="1824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98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46523"/>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607800" y="3651222"/>
              <a:ext cx="2287603" cy="16989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634909" y="1422598"/>
              <a:ext cx="4194965" cy="1790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2"/>
              <a:endCxn id="13" idx="0"/>
            </p:cNvCxnSpPr>
            <p:nvPr/>
          </p:nvCxnSpPr>
          <p:spPr>
            <a:xfrm flipH="1">
              <a:off x="10384220" y="1422598"/>
              <a:ext cx="445654" cy="14426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403315" y="975635"/>
              <a:ext cx="6059226" cy="23050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13" idx="1"/>
            </p:cNvCxnSpPr>
            <p:nvPr/>
          </p:nvCxnSpPr>
          <p:spPr>
            <a:xfrm flipV="1">
              <a:off x="3183964" y="3280704"/>
              <a:ext cx="6278577" cy="12085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512548" y="2350540"/>
              <a:ext cx="977355"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 </a:t>
              </a:r>
              <a:r>
                <a:rPr lang="sv-SE" sz="1400" dirty="0" smtClean="0"/>
                <a:t>= 0.06</a:t>
              </a:r>
              <a:endParaRPr lang="sv-SE" sz="1400" dirty="0" smtClean="0"/>
            </a:p>
            <a:p>
              <a:r>
                <a:rPr lang="en-US" sz="1400" dirty="0" smtClean="0"/>
                <a:t>R</a:t>
              </a:r>
              <a:r>
                <a:rPr lang="en-US" sz="1400" baseline="-25000" dirty="0" smtClean="0"/>
                <a:t>c</a:t>
              </a:r>
              <a:r>
                <a:rPr lang="en-US" sz="1400" baseline="30000" dirty="0" smtClean="0"/>
                <a:t>2</a:t>
              </a:r>
              <a:r>
                <a:rPr lang="en-US" sz="1400" dirty="0" smtClean="0"/>
                <a:t> </a:t>
              </a:r>
              <a:r>
                <a:rPr lang="en-US" sz="1400" baseline="30000" dirty="0" smtClean="0"/>
                <a:t> </a:t>
              </a:r>
              <a:r>
                <a:rPr lang="sv-SE" sz="1400" dirty="0" smtClean="0"/>
                <a:t>= 0.69 </a:t>
              </a:r>
              <a:endParaRPr lang="sv-SE" sz="1400" dirty="0"/>
            </a:p>
          </p:txBody>
        </p:sp>
        <p:sp>
          <p:nvSpPr>
            <p:cNvPr id="54" name="TextBox 53"/>
            <p:cNvSpPr txBox="1"/>
            <p:nvPr/>
          </p:nvSpPr>
          <p:spPr>
            <a:xfrm>
              <a:off x="5875303" y="2321895"/>
              <a:ext cx="985151"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a:t>
              </a:r>
              <a:r>
                <a:rPr lang="en-US" sz="1400" dirty="0" smtClean="0"/>
                <a:t> </a:t>
              </a:r>
              <a:r>
                <a:rPr lang="sv-SE" sz="1400" dirty="0" smtClean="0"/>
                <a:t>= </a:t>
              </a:r>
              <a:r>
                <a:rPr lang="sv-SE" sz="1400" dirty="0" smtClean="0"/>
                <a:t>0.14</a:t>
              </a:r>
            </a:p>
            <a:p>
              <a:r>
                <a:rPr lang="en-US" sz="1400" dirty="0" smtClean="0"/>
                <a:t>R</a:t>
              </a:r>
              <a:r>
                <a:rPr lang="en-US" sz="1400" baseline="-25000" dirty="0" smtClean="0"/>
                <a:t>c</a:t>
              </a:r>
              <a:r>
                <a:rPr lang="en-US" sz="1400" baseline="30000" dirty="0" smtClean="0"/>
                <a:t>2   </a:t>
              </a:r>
              <a:r>
                <a:rPr lang="sv-SE" sz="1400" dirty="0" smtClean="0"/>
                <a:t>= </a:t>
              </a:r>
              <a:r>
                <a:rPr lang="sv-SE" sz="1400" dirty="0" smtClean="0"/>
                <a:t>0.52 </a:t>
              </a:r>
              <a:endParaRPr lang="sv-SE" sz="1400" dirty="0"/>
            </a:p>
          </p:txBody>
        </p:sp>
        <p:sp>
          <p:nvSpPr>
            <p:cNvPr id="55" name="TextBox 54"/>
            <p:cNvSpPr txBox="1"/>
            <p:nvPr/>
          </p:nvSpPr>
          <p:spPr>
            <a:xfrm>
              <a:off x="12516" y="-344123"/>
              <a:ext cx="914400" cy="369332"/>
            </a:xfrm>
            <a:prstGeom prst="rect">
              <a:avLst/>
            </a:prstGeom>
            <a:noFill/>
          </p:spPr>
          <p:txBody>
            <a:bodyPr wrap="square" rtlCol="0">
              <a:spAutoFit/>
            </a:bodyPr>
            <a:lstStyle/>
            <a:p>
              <a:r>
                <a:rPr lang="sv-SE" dirty="0"/>
                <a:t>B</a:t>
              </a:r>
              <a:r>
                <a:rPr lang="sv-SE" dirty="0" smtClean="0"/>
                <a:t>)</a:t>
              </a:r>
              <a:endParaRPr lang="en-US" dirty="0"/>
            </a:p>
          </p:txBody>
        </p:sp>
        <p:sp>
          <p:nvSpPr>
            <p:cNvPr id="56" name="TextBox 55"/>
            <p:cNvSpPr txBox="1"/>
            <p:nvPr/>
          </p:nvSpPr>
          <p:spPr>
            <a:xfrm rot="16200000">
              <a:off x="-518574" y="650554"/>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57" name="TextBox 56"/>
            <p:cNvSpPr txBox="1"/>
            <p:nvPr/>
          </p:nvSpPr>
          <p:spPr>
            <a:xfrm rot="16200000">
              <a:off x="-901586" y="5307730"/>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61" name="TextBox 60"/>
            <p:cNvSpPr txBox="1"/>
            <p:nvPr/>
          </p:nvSpPr>
          <p:spPr>
            <a:xfrm rot="5400000">
              <a:off x="10287232" y="5137830"/>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63" name="TextBox 62"/>
            <p:cNvSpPr txBox="1"/>
            <p:nvPr/>
          </p:nvSpPr>
          <p:spPr>
            <a:xfrm rot="5400000">
              <a:off x="11179792" y="394163"/>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4" name="TextBox 3"/>
            <p:cNvSpPr txBox="1"/>
            <p:nvPr/>
          </p:nvSpPr>
          <p:spPr>
            <a:xfrm>
              <a:off x="2054292" y="513970"/>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697429" y="6477316"/>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7" name="TextBox 6"/>
            <p:cNvSpPr txBox="1"/>
            <p:nvPr/>
          </p:nvSpPr>
          <p:spPr>
            <a:xfrm>
              <a:off x="2620131" y="5970420"/>
              <a:ext cx="1543619"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grpSp>
    </p:spTree>
    <p:extLst>
      <p:ext uri="{BB962C8B-B14F-4D97-AF65-F5344CB8AC3E}">
        <p14:creationId xmlns:p14="http://schemas.microsoft.com/office/powerpoint/2010/main" val="66881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if</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by 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9626497" y="609600"/>
            <a:ext cx="3603728" cy="3132501"/>
          </a:xfrm>
          <a:prstGeom prst="rect">
            <a:avLst/>
          </a:prstGeom>
        </p:spPr>
      </p:pic>
      <p:pic>
        <p:nvPicPr>
          <p:cNvPr id="4" name="Picture 3"/>
          <p:cNvPicPr>
            <a:picLocks noChangeAspect="1"/>
          </p:cNvPicPr>
          <p:nvPr/>
        </p:nvPicPr>
        <p:blipFill>
          <a:blip r:embed="rId4"/>
          <a:stretch>
            <a:fillRect/>
          </a:stretch>
        </p:blipFill>
        <p:spPr>
          <a:xfrm>
            <a:off x="9661358" y="49126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t>Add</a:t>
            </a:r>
            <a:r>
              <a:rPr lang="sv-SE" dirty="0" smtClean="0"/>
              <a:t> data on </a:t>
            </a:r>
            <a:r>
              <a:rPr lang="sv-SE" dirty="0" err="1" smtClean="0"/>
              <a:t>forest</a:t>
            </a:r>
            <a:r>
              <a:rPr lang="sv-SE" dirty="0" smtClean="0"/>
              <a:t> cover and </a:t>
            </a:r>
            <a:r>
              <a:rPr lang="sv-SE" dirty="0" err="1" smtClean="0"/>
              <a:t>type</a:t>
            </a:r>
            <a:endParaRPr lang="sv-SE" dirty="0" smtClean="0"/>
          </a:p>
          <a:p>
            <a:pPr marL="285750" indent="-285750">
              <a:buFont typeface="Arial" panose="020B0604020202020204" pitchFamily="34" charset="0"/>
              <a:buChar char="•"/>
            </a:pPr>
            <a:r>
              <a:rPr lang="sv-SE" dirty="0" smtClean="0"/>
              <a:t>Look into standardized coefficients for trout and 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t>Try </a:t>
            </a:r>
            <a:r>
              <a:rPr lang="sv-SE" dirty="0"/>
              <a:t>model with </a:t>
            </a:r>
            <a:r>
              <a:rPr lang="sv-SE" dirty="0" smtClean="0"/>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6124754"/>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(log_LWD~Average_air_temperature+Altitude+Av_depth+Wetted_width+Year+Slope_percent+Velocity+Forest_age+Forest_coverage,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endParaRPr lang="en-US" sz="800" dirty="0"/>
          </a:p>
          <a:p>
            <a:r>
              <a:rPr lang="en-US" sz="800" dirty="0"/>
              <a:t>1    </a:t>
            </a:r>
            <a:r>
              <a:rPr lang="en-US" sz="800" dirty="0" err="1"/>
              <a:t>log_Cottus_spp</a:t>
            </a:r>
            <a:r>
              <a:rPr lang="en-US" sz="800" dirty="0"/>
              <a:t> ~ </a:t>
            </a:r>
            <a:r>
              <a:rPr lang="en-US" sz="800" dirty="0" err="1"/>
              <a:t>Wetted_width</a:t>
            </a:r>
            <a:r>
              <a:rPr lang="en-US" sz="800" dirty="0"/>
              <a:t> + ...  -0.0026    0.0054 3600    -0.4811  0.6305</a:t>
            </a:r>
          </a:p>
          <a:p>
            <a:r>
              <a:rPr lang="en-US" sz="800" dirty="0"/>
              <a:t>2            </a:t>
            </a:r>
            <a:r>
              <a:rPr lang="en-US" sz="800" dirty="0" err="1"/>
              <a:t>log_Cottus_spp</a:t>
            </a:r>
            <a:r>
              <a:rPr lang="en-US" sz="800" dirty="0"/>
              <a:t> ~ Year + ...  -0.0015    0.0022 3600    -0.6924  0.4887</a:t>
            </a:r>
          </a:p>
          <a:p>
            <a:r>
              <a:rPr lang="en-US" sz="800" dirty="0"/>
              <a:t>3        </a:t>
            </a:r>
            <a:r>
              <a:rPr lang="en-US" sz="800" dirty="0" err="1"/>
              <a:t>log_Cottus_spp</a:t>
            </a:r>
            <a:r>
              <a:rPr lang="en-US" sz="800" dirty="0"/>
              <a:t> ~ Velocity + ...  -0.0150    0.0203 3600    -0.7358  0.4619</a:t>
            </a:r>
          </a:p>
          <a:p>
            <a:r>
              <a:rPr lang="en-US" sz="800" dirty="0"/>
              <a:t>4      </a:t>
            </a:r>
            <a:r>
              <a:rPr lang="en-US" sz="800" dirty="0" err="1"/>
              <a:t>log_Cottus_spp</a:t>
            </a:r>
            <a:r>
              <a:rPr lang="en-US" sz="800" dirty="0"/>
              <a:t> ~ </a:t>
            </a:r>
            <a:r>
              <a:rPr lang="en-US" sz="800" dirty="0" err="1"/>
              <a:t>Forest_age</a:t>
            </a:r>
            <a:r>
              <a:rPr lang="en-US" sz="800" dirty="0"/>
              <a:t> + ...  -0.0015    0.0012 3600    -1.2444  0.2134</a:t>
            </a:r>
          </a:p>
          <a:p>
            <a:r>
              <a:rPr lang="en-US" sz="800" dirty="0"/>
              <a:t>5 </a:t>
            </a:r>
            <a:r>
              <a:rPr lang="en-US" sz="800" dirty="0" err="1"/>
              <a:t>log_Cottus_spp</a:t>
            </a:r>
            <a:r>
              <a:rPr lang="en-US" sz="800" dirty="0"/>
              <a:t> ~ </a:t>
            </a:r>
            <a:r>
              <a:rPr lang="en-US" sz="800" dirty="0" err="1"/>
              <a:t>Forest_coverage</a:t>
            </a:r>
            <a:r>
              <a:rPr lang="en-US" sz="800" dirty="0"/>
              <a:t> + ...  -0.0009    0.0007 3600    -1.3380  0.1810</a:t>
            </a:r>
          </a:p>
          <a:p>
            <a:r>
              <a:rPr lang="en-US" sz="800" dirty="0"/>
              <a:t>6         </a:t>
            </a:r>
            <a:r>
              <a:rPr lang="en-US" sz="800" dirty="0" err="1"/>
              <a:t>log_Cottus_spp</a:t>
            </a:r>
            <a:r>
              <a:rPr lang="en-US" sz="800" dirty="0"/>
              <a:t> ~ </a:t>
            </a:r>
            <a:r>
              <a:rPr lang="en-US" sz="800" dirty="0" err="1"/>
              <a:t>log_LWD</a:t>
            </a:r>
            <a:r>
              <a:rPr lang="en-US" sz="800" dirty="0"/>
              <a:t> + ...   0.0185    0.0138 3595     1.3338  0.1824</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1    13.81 12   0.313</a:t>
            </a:r>
          </a:p>
          <a:p>
            <a:endParaRPr lang="en-US" sz="800" dirty="0"/>
          </a:p>
          <a:p>
            <a:r>
              <a:rPr lang="en-US" sz="800" dirty="0"/>
              <a:t>$AIC</a:t>
            </a:r>
          </a:p>
          <a:p>
            <a:r>
              <a:rPr lang="en-US" sz="800" dirty="0"/>
              <a:t>    AIC   </a:t>
            </a:r>
            <a:r>
              <a:rPr lang="en-US" sz="800" dirty="0" err="1"/>
              <a:t>AICc</a:t>
            </a:r>
            <a:r>
              <a:rPr lang="en-US" sz="800" dirty="0"/>
              <a:t>  K    n</a:t>
            </a:r>
          </a:p>
          <a:p>
            <a:r>
              <a:rPr lang="en-US" sz="800" dirty="0"/>
              <a:t>1 59.81 60.049 23 4644</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-0.315423335 0.0178251008  0.0000</a:t>
            </a:r>
          </a:p>
          <a:p>
            <a:r>
              <a:rPr lang="en-US" sz="800" dirty="0"/>
              <a:t>4  </a:t>
            </a:r>
            <a:r>
              <a:rPr lang="en-US" sz="800" dirty="0" err="1"/>
              <a:t>log_Cottus_spp</a:t>
            </a:r>
            <a:r>
              <a:rPr lang="en-US" sz="800" dirty="0"/>
              <a:t>                Altitude -0.003832582 0.0004519108  0.0000</a:t>
            </a:r>
          </a:p>
          <a:p>
            <a:r>
              <a:rPr lang="en-US" sz="800" dirty="0"/>
              <a:t>2  </a:t>
            </a:r>
            <a:r>
              <a:rPr lang="en-US" sz="800" dirty="0" err="1"/>
              <a:t>log_Cottus_spp</a:t>
            </a:r>
            <a:r>
              <a:rPr lang="en-US" sz="800" dirty="0"/>
              <a:t>                </a:t>
            </a:r>
            <a:r>
              <a:rPr lang="en-US" sz="800" dirty="0" err="1"/>
              <a:t>Av_depth</a:t>
            </a:r>
            <a:r>
              <a:rPr lang="en-US" sz="800" dirty="0"/>
              <a:t> -0.448715960 0.1021913881  0.0000</a:t>
            </a:r>
          </a:p>
          <a:p>
            <a:r>
              <a:rPr lang="en-US" sz="800" dirty="0"/>
              <a:t>3  </a:t>
            </a:r>
            <a:r>
              <a:rPr lang="en-US" sz="800" dirty="0" err="1"/>
              <a:t>log_Cottus_spp</a:t>
            </a:r>
            <a:r>
              <a:rPr lang="en-US" sz="800" dirty="0"/>
              <a:t>           </a:t>
            </a:r>
            <a:r>
              <a:rPr lang="en-US" sz="800" dirty="0" err="1"/>
              <a:t>Slope_percent</a:t>
            </a:r>
            <a:r>
              <a:rPr lang="en-US" sz="800" dirty="0"/>
              <a:t> -0.048019695 0.0149782872  0.0014</a:t>
            </a:r>
          </a:p>
          <a:p>
            <a:r>
              <a:rPr lang="en-US" sz="800" dirty="0"/>
              <a:t>8         </a:t>
            </a:r>
            <a:r>
              <a:rPr lang="en-US" sz="800" dirty="0" err="1"/>
              <a:t>log_LWD</a:t>
            </a:r>
            <a:r>
              <a:rPr lang="en-US" sz="800" dirty="0"/>
              <a:t>            </a:t>
            </a:r>
            <a:r>
              <a:rPr lang="en-US" sz="800" dirty="0" err="1"/>
              <a:t>Wetted_width</a:t>
            </a:r>
            <a:r>
              <a:rPr lang="en-US" sz="800" dirty="0"/>
              <a:t> -0.056239540 0.0049596478  0.0000</a:t>
            </a:r>
          </a:p>
          <a:p>
            <a:r>
              <a:rPr lang="en-US" sz="800" dirty="0"/>
              <a:t>13        </a:t>
            </a:r>
            <a:r>
              <a:rPr lang="en-US" sz="800" dirty="0" err="1"/>
              <a:t>log_LWD</a:t>
            </a:r>
            <a:r>
              <a:rPr lang="en-US" sz="800" dirty="0"/>
              <a:t>         </a:t>
            </a:r>
            <a:r>
              <a:rPr lang="en-US" sz="800" dirty="0" err="1"/>
              <a:t>Forest_coverage</a:t>
            </a:r>
            <a:r>
              <a:rPr lang="en-US" sz="800" dirty="0"/>
              <a:t>  0.004201259 0.0005516879  0.0000</a:t>
            </a:r>
          </a:p>
          <a:p>
            <a:r>
              <a:rPr lang="en-US" sz="800" dirty="0"/>
              <a:t>9         </a:t>
            </a:r>
            <a:r>
              <a:rPr lang="en-US" sz="800" dirty="0" err="1"/>
              <a:t>log_LWD</a:t>
            </a:r>
            <a:r>
              <a:rPr lang="en-US" sz="800" dirty="0"/>
              <a:t>                    Year  0.017540214 0.0026741561  0.0000</a:t>
            </a:r>
          </a:p>
          <a:p>
            <a:r>
              <a:rPr lang="en-US" sz="800" dirty="0"/>
              <a:t>5         </a:t>
            </a:r>
            <a:r>
              <a:rPr lang="en-US" sz="800" dirty="0" err="1"/>
              <a:t>log_LWD</a:t>
            </a:r>
            <a:r>
              <a:rPr lang="en-US" sz="800" dirty="0"/>
              <a:t> </a:t>
            </a:r>
            <a:r>
              <a:rPr lang="en-US" sz="800" dirty="0" err="1"/>
              <a:t>Average_air_temperature</a:t>
            </a:r>
            <a:r>
              <a:rPr lang="en-US" sz="800" dirty="0"/>
              <a:t> -0.072102869 0.0133412002  0.0000</a:t>
            </a:r>
          </a:p>
          <a:p>
            <a:r>
              <a:rPr lang="en-US" sz="800" dirty="0"/>
              <a:t>6         </a:t>
            </a:r>
            <a:r>
              <a:rPr lang="en-US" sz="800" dirty="0" err="1"/>
              <a:t>log_LWD</a:t>
            </a:r>
            <a:r>
              <a:rPr lang="en-US" sz="800" dirty="0"/>
              <a:t>                Altitude -0.001879069 0.0003597234  0.0000</a:t>
            </a:r>
          </a:p>
          <a:p>
            <a:r>
              <a:rPr lang="en-US" sz="800" dirty="0"/>
              <a:t>10        </a:t>
            </a:r>
            <a:r>
              <a:rPr lang="en-US" sz="800" dirty="0" err="1"/>
              <a:t>log_LWD</a:t>
            </a:r>
            <a:r>
              <a:rPr lang="en-US" sz="800" dirty="0"/>
              <a:t>           </a:t>
            </a:r>
            <a:r>
              <a:rPr lang="en-US" sz="800" dirty="0" err="1"/>
              <a:t>Slope_percent</a:t>
            </a:r>
            <a:r>
              <a:rPr lang="en-US" sz="800" dirty="0"/>
              <a:t>  0.059832686 0.0124511980  0.0000</a:t>
            </a:r>
          </a:p>
          <a:p>
            <a:r>
              <a:rPr lang="en-US" sz="800" dirty="0"/>
              <a:t>7         </a:t>
            </a:r>
            <a:r>
              <a:rPr lang="en-US" sz="800" dirty="0" err="1"/>
              <a:t>log_LWD</a:t>
            </a:r>
            <a:r>
              <a:rPr lang="en-US" sz="800" dirty="0"/>
              <a:t>                </a:t>
            </a:r>
            <a:r>
              <a:rPr lang="en-US" sz="800" dirty="0" err="1"/>
              <a:t>Av_depth</a:t>
            </a:r>
            <a:r>
              <a:rPr lang="en-US" sz="800" dirty="0"/>
              <a:t> -0.508021755 0.1136434916  0.0000</a:t>
            </a:r>
          </a:p>
          <a:p>
            <a:r>
              <a:rPr lang="en-US" sz="800" dirty="0"/>
              <a:t>12        </a:t>
            </a:r>
            <a:r>
              <a:rPr lang="en-US" sz="800" dirty="0" err="1"/>
              <a:t>log_LWD</a:t>
            </a:r>
            <a:r>
              <a:rPr lang="en-US" sz="800" dirty="0"/>
              <a:t>              </a:t>
            </a:r>
            <a:r>
              <a:rPr lang="en-US" sz="800" dirty="0" err="1"/>
              <a:t>Forest_age</a:t>
            </a:r>
            <a:r>
              <a:rPr lang="en-US" sz="800" dirty="0"/>
              <a:t> -0.004768149 0.0012403597  0.0001</a:t>
            </a:r>
          </a:p>
          <a:p>
            <a:r>
              <a:rPr lang="en-US" sz="800" dirty="0"/>
              <a:t>11        </a:t>
            </a:r>
            <a:r>
              <a:rPr lang="en-US" sz="800" dirty="0" err="1"/>
              <a:t>log_LWD</a:t>
            </a:r>
            <a:r>
              <a:rPr lang="en-US" sz="800" dirty="0"/>
              <a:t>                Velocity  0.081870409 0.0218052023  0.0002</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4644 0.1831571   0.8240737</a:t>
            </a:r>
          </a:p>
          <a:p>
            <a:r>
              <a:rPr lang="en-US" sz="800" b="1" dirty="0"/>
              <a:t>2   </a:t>
            </a:r>
            <a:r>
              <a:rPr lang="en-US" sz="800" b="1" dirty="0" err="1"/>
              <a:t>lme</a:t>
            </a:r>
            <a:r>
              <a:rPr lang="en-US" sz="800" b="1" dirty="0"/>
              <a:t> </a:t>
            </a:r>
            <a:r>
              <a:rPr lang="en-US" sz="800" b="1" dirty="0" err="1"/>
              <a:t>gaussian</a:t>
            </a:r>
            <a:r>
              <a:rPr lang="en-US" sz="800" b="1" dirty="0"/>
              <a:t> identity 4644 0.1346153   0.5099806</a:t>
            </a:r>
          </a:p>
          <a:p>
            <a:r>
              <a:rPr lang="en-US" sz="800" b="1" dirty="0" smtClean="0"/>
              <a:t>&gt;</a:t>
            </a:r>
            <a:endParaRPr lang="en-US" sz="800" b="1" dirty="0"/>
          </a:p>
        </p:txBody>
      </p:sp>
      <p:sp>
        <p:nvSpPr>
          <p:cNvPr id="4" name="TextBox 3"/>
          <p:cNvSpPr txBox="1"/>
          <p:nvPr/>
        </p:nvSpPr>
        <p:spPr>
          <a:xfrm>
            <a:off x="4011267" y="2533888"/>
            <a:ext cx="5600700" cy="3908762"/>
          </a:xfrm>
          <a:prstGeom prst="rect">
            <a:avLst/>
          </a:prstGeom>
          <a:noFill/>
        </p:spPr>
        <p:txBody>
          <a:bodyPr wrap="square" rtlCol="0">
            <a:spAutoFit/>
          </a:bodyPr>
          <a:lstStyle/>
          <a:p>
            <a:r>
              <a:rPr lang="en-US" sz="800" dirty="0" err="1"/>
              <a:t>sem.plot</a:t>
            </a:r>
            <a:r>
              <a:rPr lang="en-US" sz="800" dirty="0"/>
              <a:t>(M2, AV2)</a:t>
            </a:r>
          </a:p>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-0.46096484 0.027820880  0.0000</a:t>
            </a:r>
          </a:p>
          <a:p>
            <a:r>
              <a:rPr lang="en-US" sz="800" dirty="0"/>
              <a:t>4  </a:t>
            </a:r>
            <a:r>
              <a:rPr lang="en-US" sz="800" dirty="0" err="1"/>
              <a:t>log_Cottus_spp</a:t>
            </a:r>
            <a:r>
              <a:rPr lang="en-US" sz="800" dirty="0"/>
              <a:t>                Altitude -0.18668624 0.023065373  0.0000</a:t>
            </a:r>
          </a:p>
          <a:p>
            <a:r>
              <a:rPr lang="en-US" sz="800" dirty="0"/>
              <a:t>2  </a:t>
            </a:r>
            <a:r>
              <a:rPr lang="en-US" sz="800" dirty="0" err="1"/>
              <a:t>log_Cottus_spp</a:t>
            </a:r>
            <a:r>
              <a:rPr lang="en-US" sz="800" dirty="0"/>
              <a:t>                </a:t>
            </a:r>
            <a:r>
              <a:rPr lang="en-US" sz="800" dirty="0" err="1"/>
              <a:t>Av_depth</a:t>
            </a:r>
            <a:r>
              <a:rPr lang="en-US" sz="800" dirty="0"/>
              <a:t> -0.03578097 0.007196495  0.0000</a:t>
            </a:r>
          </a:p>
          <a:p>
            <a:r>
              <a:rPr lang="en-US" sz="800" dirty="0"/>
              <a:t>3  </a:t>
            </a:r>
            <a:r>
              <a:rPr lang="en-US" sz="800" dirty="0" err="1"/>
              <a:t>log_Cottus_spp</a:t>
            </a:r>
            <a:r>
              <a:rPr lang="en-US" sz="800" dirty="0"/>
              <a:t>           </a:t>
            </a:r>
            <a:r>
              <a:rPr lang="en-US" sz="800" dirty="0" err="1"/>
              <a:t>Slope_percent</a:t>
            </a:r>
            <a:r>
              <a:rPr lang="en-US" sz="800" dirty="0"/>
              <a:t> -0.05371830 0.016987854  0.0016</a:t>
            </a:r>
          </a:p>
          <a:p>
            <a:r>
              <a:rPr lang="en-US" sz="800" dirty="0"/>
              <a:t>8         </a:t>
            </a:r>
            <a:r>
              <a:rPr lang="en-US" sz="800" dirty="0" err="1"/>
              <a:t>log_LWD</a:t>
            </a:r>
            <a:r>
              <a:rPr lang="en-US" sz="800" dirty="0"/>
              <a:t>            </a:t>
            </a:r>
            <a:r>
              <a:rPr lang="en-US" sz="800" dirty="0" err="1"/>
              <a:t>Wetted_width</a:t>
            </a:r>
            <a:r>
              <a:rPr lang="en-US" sz="800" dirty="0"/>
              <a:t> -0.20470891 0.020441160  0.0000</a:t>
            </a:r>
          </a:p>
          <a:p>
            <a:r>
              <a:rPr lang="en-US" sz="800" dirty="0"/>
              <a:t>13        </a:t>
            </a:r>
            <a:r>
              <a:rPr lang="en-US" sz="800" dirty="0" err="1"/>
              <a:t>log_LWD</a:t>
            </a:r>
            <a:r>
              <a:rPr lang="en-US" sz="800" dirty="0"/>
              <a:t>         </a:t>
            </a:r>
            <a:r>
              <a:rPr lang="en-US" sz="800" dirty="0" err="1"/>
              <a:t>Forest_coverage</a:t>
            </a:r>
            <a:r>
              <a:rPr lang="en-US" sz="800" dirty="0"/>
              <a:t>  0.19138257 0.026457157  0.0000</a:t>
            </a:r>
          </a:p>
          <a:p>
            <a:r>
              <a:rPr lang="en-US" sz="800" dirty="0"/>
              <a:t>9         </a:t>
            </a:r>
            <a:r>
              <a:rPr lang="en-US" sz="800" dirty="0" err="1"/>
              <a:t>log_LWD</a:t>
            </a:r>
            <a:r>
              <a:rPr lang="en-US" sz="800" dirty="0"/>
              <a:t>                    Year  0.09738202 0.017384153  0.0000</a:t>
            </a:r>
          </a:p>
          <a:p>
            <a:r>
              <a:rPr lang="en-US" sz="800" dirty="0"/>
              <a:t>7         </a:t>
            </a:r>
            <a:r>
              <a:rPr lang="en-US" sz="800" dirty="0" err="1"/>
              <a:t>log_LWD</a:t>
            </a:r>
            <a:r>
              <a:rPr lang="en-US" sz="800" dirty="0"/>
              <a:t>                </a:t>
            </a:r>
            <a:r>
              <a:rPr lang="en-US" sz="800" dirty="0" err="1"/>
              <a:t>Av_depth</a:t>
            </a:r>
            <a:r>
              <a:rPr lang="en-US" sz="800" dirty="0"/>
              <a:t> -0.06038282 0.012224216  0.0000</a:t>
            </a:r>
          </a:p>
          <a:p>
            <a:r>
              <a:rPr lang="en-US" sz="800" dirty="0"/>
              <a:t>10        </a:t>
            </a:r>
            <a:r>
              <a:rPr lang="en-US" sz="800" dirty="0" err="1"/>
              <a:t>log_LWD</a:t>
            </a:r>
            <a:r>
              <a:rPr lang="en-US" sz="800" dirty="0"/>
              <a:t>           </a:t>
            </a:r>
            <a:r>
              <a:rPr lang="en-US" sz="800" dirty="0" err="1"/>
              <a:t>Slope_percent</a:t>
            </a:r>
            <a:r>
              <a:rPr lang="en-US" sz="800" dirty="0"/>
              <a:t>  0.10496276 0.021818912  0.0000</a:t>
            </a:r>
          </a:p>
          <a:p>
            <a:r>
              <a:rPr lang="en-US" sz="800" dirty="0"/>
              <a:t>6         </a:t>
            </a:r>
            <a:r>
              <a:rPr lang="en-US" sz="800" dirty="0" err="1"/>
              <a:t>log_LWD</a:t>
            </a:r>
            <a:r>
              <a:rPr lang="en-US" sz="800" dirty="0"/>
              <a:t>                Altitude -0.12944259 0.028565705  0.0000</a:t>
            </a:r>
          </a:p>
          <a:p>
            <a:r>
              <a:rPr lang="en-US" sz="800" dirty="0"/>
              <a:t>11        </a:t>
            </a:r>
            <a:r>
              <a:rPr lang="en-US" sz="800" dirty="0" err="1"/>
              <a:t>log_LWD</a:t>
            </a:r>
            <a:r>
              <a:rPr lang="en-US" sz="800" dirty="0"/>
              <a:t>                Velocity  0.05221966 0.012275405  0.0000</a:t>
            </a:r>
          </a:p>
          <a:p>
            <a:r>
              <a:rPr lang="en-US" sz="800" dirty="0"/>
              <a:t>5         </a:t>
            </a:r>
            <a:r>
              <a:rPr lang="en-US" sz="800" dirty="0" err="1"/>
              <a:t>log_LWD</a:t>
            </a:r>
            <a:r>
              <a:rPr lang="en-US" sz="800" dirty="0"/>
              <a:t> </a:t>
            </a:r>
            <a:r>
              <a:rPr lang="en-US" sz="800" dirty="0" err="1"/>
              <a:t>Average_air_temperature</a:t>
            </a:r>
            <a:r>
              <a:rPr lang="en-US" sz="800" dirty="0"/>
              <a:t> -0.11596941 0.031884128  0.0003</a:t>
            </a:r>
          </a:p>
          <a:p>
            <a:r>
              <a:rPr lang="en-US" sz="800" dirty="0"/>
              <a:t>12        </a:t>
            </a:r>
            <a:r>
              <a:rPr lang="en-US" sz="800" dirty="0" err="1"/>
              <a:t>log_LWD</a:t>
            </a:r>
            <a:r>
              <a:rPr lang="en-US" sz="800" dirty="0"/>
              <a:t>              </a:t>
            </a:r>
            <a:r>
              <a:rPr lang="en-US" sz="800" dirty="0" err="1"/>
              <a:t>Forest_age</a:t>
            </a:r>
            <a:r>
              <a:rPr lang="en-US" sz="800" dirty="0"/>
              <a:t> -0.07173840 0.020090539  0.0004</a:t>
            </a:r>
          </a:p>
          <a:p>
            <a:r>
              <a:rPr lang="en-US" sz="800" dirty="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endParaRPr lang="en-US" sz="800" dirty="0"/>
          </a:p>
          <a:p>
            <a:r>
              <a:rPr lang="en-US" sz="800" dirty="0"/>
              <a:t>1  </a:t>
            </a:r>
            <a:r>
              <a:rPr lang="en-US" sz="800" dirty="0" err="1"/>
              <a:t>log_Cottus_spp</a:t>
            </a:r>
            <a:r>
              <a:rPr lang="en-US" sz="800" dirty="0"/>
              <a:t> </a:t>
            </a:r>
            <a:r>
              <a:rPr lang="en-US" sz="800" dirty="0" err="1"/>
              <a:t>Average_air_temperature</a:t>
            </a:r>
            <a:r>
              <a:rPr lang="en-US" sz="800" dirty="0"/>
              <a:t> -0.43306645 0.026710918  0.0000</a:t>
            </a:r>
          </a:p>
          <a:p>
            <a:r>
              <a:rPr lang="en-US" sz="800" dirty="0"/>
              <a:t>4  </a:t>
            </a:r>
            <a:r>
              <a:rPr lang="en-US" sz="800" dirty="0" err="1"/>
              <a:t>log_Cottus_spp</a:t>
            </a:r>
            <a:r>
              <a:rPr lang="en-US" sz="800" dirty="0"/>
              <a:t>                Altitude -0.24977691 0.032518024  0.0000</a:t>
            </a:r>
          </a:p>
          <a:p>
            <a:r>
              <a:rPr lang="en-US" sz="800" dirty="0"/>
              <a:t>2  </a:t>
            </a:r>
            <a:r>
              <a:rPr lang="en-US" sz="800" dirty="0" err="1"/>
              <a:t>log_Cottus_spp</a:t>
            </a:r>
            <a:r>
              <a:rPr lang="en-US" sz="800" dirty="0"/>
              <a:t>                </a:t>
            </a:r>
            <a:r>
              <a:rPr lang="en-US" sz="800" dirty="0" err="1"/>
              <a:t>Av_depth</a:t>
            </a:r>
            <a:r>
              <a:rPr lang="en-US" sz="800" dirty="0"/>
              <a:t> -0.05570036 0.010622396  0.0000</a:t>
            </a:r>
          </a:p>
          <a:p>
            <a:r>
              <a:rPr lang="en-US" sz="800" dirty="0"/>
              <a:t>3  </a:t>
            </a:r>
            <a:r>
              <a:rPr lang="en-US" sz="800" dirty="0" err="1"/>
              <a:t>log_Cottus_spp</a:t>
            </a:r>
            <a:r>
              <a:rPr lang="en-US" sz="800" dirty="0"/>
              <a:t>           </a:t>
            </a:r>
            <a:r>
              <a:rPr lang="en-US" sz="800" dirty="0" err="1"/>
              <a:t>Slope_percent</a:t>
            </a:r>
            <a:r>
              <a:rPr lang="en-US" sz="800" dirty="0"/>
              <a:t> -0.07966538 0.025396456  0.0017</a:t>
            </a:r>
          </a:p>
          <a:p>
            <a:r>
              <a:rPr lang="en-US" sz="800" dirty="0"/>
              <a:t>8         </a:t>
            </a:r>
            <a:r>
              <a:rPr lang="en-US" sz="800" dirty="0" err="1"/>
              <a:t>log_LWD</a:t>
            </a:r>
            <a:r>
              <a:rPr lang="en-US" sz="800" dirty="0"/>
              <a:t>            </a:t>
            </a:r>
            <a:r>
              <a:rPr lang="en-US" sz="800" dirty="0" err="1"/>
              <a:t>Wetted_width</a:t>
            </a:r>
            <a:r>
              <a:rPr lang="en-US" sz="800" dirty="0"/>
              <a:t> -0.32645981 0.034807427  0.0000</a:t>
            </a:r>
          </a:p>
          <a:p>
            <a:r>
              <a:rPr lang="en-US" sz="800" dirty="0"/>
              <a:t>13        </a:t>
            </a:r>
            <a:r>
              <a:rPr lang="en-US" sz="800" dirty="0" err="1"/>
              <a:t>log_LWD</a:t>
            </a:r>
            <a:r>
              <a:rPr lang="en-US" sz="800" dirty="0"/>
              <a:t>         </a:t>
            </a:r>
            <a:r>
              <a:rPr lang="en-US" sz="800" dirty="0" err="1"/>
              <a:t>Forest_coverage</a:t>
            </a:r>
            <a:r>
              <a:rPr lang="en-US" sz="800" dirty="0"/>
              <a:t>  0.10816338 0.017035648  0.0000</a:t>
            </a:r>
          </a:p>
          <a:p>
            <a:r>
              <a:rPr lang="en-US" sz="800" dirty="0"/>
              <a:t>9         </a:t>
            </a:r>
            <a:r>
              <a:rPr lang="en-US" sz="800" dirty="0" err="1"/>
              <a:t>log_LWD</a:t>
            </a:r>
            <a:r>
              <a:rPr lang="en-US" sz="800" dirty="0"/>
              <a:t>                    Year  0.06775982 0.013034877  0.0000</a:t>
            </a:r>
          </a:p>
          <a:p>
            <a:r>
              <a:rPr lang="en-US" sz="800" dirty="0"/>
              <a:t>7         </a:t>
            </a:r>
            <a:r>
              <a:rPr lang="en-US" sz="800" dirty="0" err="1"/>
              <a:t>log_LWD</a:t>
            </a:r>
            <a:r>
              <a:rPr lang="en-US" sz="800" dirty="0"/>
              <a:t>                </a:t>
            </a:r>
            <a:r>
              <a:rPr lang="en-US" sz="800" dirty="0" err="1"/>
              <a:t>Av_depth</a:t>
            </a:r>
            <a:r>
              <a:rPr lang="en-US" sz="800" dirty="0"/>
              <a:t> -0.07538245 0.016171084  0.0000</a:t>
            </a:r>
          </a:p>
          <a:p>
            <a:r>
              <a:rPr lang="en-US" sz="800" dirty="0"/>
              <a:t>10        </a:t>
            </a:r>
            <a:r>
              <a:rPr lang="en-US" sz="800" dirty="0" err="1"/>
              <a:t>log_LWD</a:t>
            </a:r>
            <a:r>
              <a:rPr lang="en-US" sz="800" dirty="0"/>
              <a:t>           </a:t>
            </a:r>
            <a:r>
              <a:rPr lang="en-US" sz="800" dirty="0" err="1"/>
              <a:t>Slope_percent</a:t>
            </a:r>
            <a:r>
              <a:rPr lang="en-US" sz="800" dirty="0"/>
              <a:t>  0.13030605 0.029451580  0.0000</a:t>
            </a:r>
          </a:p>
          <a:p>
            <a:r>
              <a:rPr lang="en-US" sz="800" dirty="0"/>
              <a:t>11        </a:t>
            </a:r>
            <a:r>
              <a:rPr lang="en-US" sz="800" dirty="0" err="1"/>
              <a:t>log_LWD</a:t>
            </a:r>
            <a:r>
              <a:rPr lang="en-US" sz="800" dirty="0"/>
              <a:t>                Velocity  0.02983098 0.007729479  0.0001</a:t>
            </a:r>
          </a:p>
          <a:p>
            <a:r>
              <a:rPr lang="en-US" sz="800" dirty="0"/>
              <a:t>6         </a:t>
            </a:r>
            <a:r>
              <a:rPr lang="en-US" sz="800" dirty="0" err="1"/>
              <a:t>log_LWD</a:t>
            </a:r>
            <a:r>
              <a:rPr lang="en-US" sz="800" dirty="0"/>
              <a:t>                Altitude -0.13788765 0.037317832  0.0002</a:t>
            </a:r>
          </a:p>
          <a:p>
            <a:r>
              <a:rPr lang="en-US" sz="800" dirty="0"/>
              <a:t>5         </a:t>
            </a:r>
            <a:r>
              <a:rPr lang="en-US" sz="800" dirty="0" err="1"/>
              <a:t>log_LWD</a:t>
            </a:r>
            <a:r>
              <a:rPr lang="en-US" sz="800" dirty="0"/>
              <a:t> </a:t>
            </a:r>
            <a:r>
              <a:rPr lang="en-US" sz="800" dirty="0" err="1"/>
              <a:t>Average_air_temperature</a:t>
            </a:r>
            <a:r>
              <a:rPr lang="en-US" sz="800" dirty="0"/>
              <a:t> -0.08980293 0.028324190  0.0015</a:t>
            </a:r>
          </a:p>
          <a:p>
            <a:r>
              <a:rPr lang="en-US" sz="800" dirty="0"/>
              <a:t>12        </a:t>
            </a:r>
            <a:r>
              <a:rPr lang="en-US" sz="800" dirty="0" err="1"/>
              <a:t>log_LWD</a:t>
            </a:r>
            <a:r>
              <a:rPr lang="en-US" sz="800" dirty="0"/>
              <a:t>              </a:t>
            </a:r>
            <a:r>
              <a:rPr lang="en-US" sz="800" dirty="0" err="1"/>
              <a:t>Forest_age</a:t>
            </a:r>
            <a:r>
              <a:rPr lang="en-US" sz="800" dirty="0"/>
              <a:t> -0.08662494 0.029276289  0.0031</a:t>
            </a:r>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Positive link from lake to Cottus and from number of spiecies are signif but don’t make sense</a:t>
            </a:r>
            <a:endParaRPr lang="en-US" dirty="0"/>
          </a:p>
        </p:txBody>
      </p:sp>
      <p:pic>
        <p:nvPicPr>
          <p:cNvPr id="5" name="Picture 4"/>
          <p:cNvPicPr>
            <a:picLocks noChangeAspect="1"/>
          </p:cNvPicPr>
          <p:nvPr/>
        </p:nvPicPr>
        <p:blipFill>
          <a:blip r:embed="rId3"/>
          <a:stretch>
            <a:fillRect/>
          </a:stretch>
        </p:blipFill>
        <p:spPr>
          <a:xfrm>
            <a:off x="7952801" y="0"/>
            <a:ext cx="4351172" cy="31041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216489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12516" y="-344123"/>
            <a:ext cx="12216382" cy="7531733"/>
            <a:chOff x="12516" y="-344123"/>
            <a:chExt cx="12216382" cy="7531733"/>
          </a:xfrm>
        </p:grpSpPr>
        <p:sp>
          <p:nvSpPr>
            <p:cNvPr id="41" name="Rectangle 40"/>
            <p:cNvSpPr/>
            <p:nvPr/>
          </p:nvSpPr>
          <p:spPr>
            <a:xfrm>
              <a:off x="7408995" y="4362811"/>
              <a:ext cx="4783006" cy="2824798"/>
            </a:xfrm>
            <a:prstGeom prst="rect">
              <a:avLst/>
            </a:prstGeom>
            <a:solidFill>
              <a:srgbClr val="FCD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2" name="Rectangle 41"/>
            <p:cNvSpPr/>
            <p:nvPr/>
          </p:nvSpPr>
          <p:spPr>
            <a:xfrm>
              <a:off x="7022115" y="-264759"/>
              <a:ext cx="5206783" cy="18958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3" name="Rectangle 42"/>
            <p:cNvSpPr/>
            <p:nvPr/>
          </p:nvSpPr>
          <p:spPr>
            <a:xfrm>
              <a:off x="397287" y="-284448"/>
              <a:ext cx="703638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4" name="Rectangle 43"/>
            <p:cNvSpPr/>
            <p:nvPr/>
          </p:nvSpPr>
          <p:spPr>
            <a:xfrm>
              <a:off x="397288" y="2605732"/>
              <a:ext cx="7036384" cy="458187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5" name="Rectangle 44"/>
            <p:cNvSpPr/>
            <p:nvPr/>
          </p:nvSpPr>
          <p:spPr>
            <a:xfrm>
              <a:off x="535355" y="2008177"/>
              <a:ext cx="3392188" cy="158176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6" name="TextBox 45"/>
            <p:cNvSpPr txBox="1"/>
            <p:nvPr/>
          </p:nvSpPr>
          <p:spPr>
            <a:xfrm>
              <a:off x="12516" y="-344123"/>
              <a:ext cx="914400" cy="369332"/>
            </a:xfrm>
            <a:prstGeom prst="rect">
              <a:avLst/>
            </a:prstGeom>
            <a:noFill/>
          </p:spPr>
          <p:txBody>
            <a:bodyPr wrap="square" rtlCol="0">
              <a:spAutoFit/>
            </a:bodyPr>
            <a:lstStyle/>
            <a:p>
              <a:r>
                <a:rPr lang="sv-SE" dirty="0" smtClean="0"/>
                <a:t>C)</a:t>
              </a:r>
              <a:endParaRPr lang="en-US" dirty="0"/>
            </a:p>
          </p:txBody>
        </p:sp>
        <p:sp>
          <p:nvSpPr>
            <p:cNvPr id="47" name="TextBox 46"/>
            <p:cNvSpPr txBox="1"/>
            <p:nvPr/>
          </p:nvSpPr>
          <p:spPr>
            <a:xfrm rot="16200000">
              <a:off x="-518574" y="650554"/>
              <a:ext cx="2345913" cy="369332"/>
            </a:xfrm>
            <a:prstGeom prst="rect">
              <a:avLst/>
            </a:prstGeom>
            <a:noFill/>
          </p:spPr>
          <p:txBody>
            <a:bodyPr wrap="square" rtlCol="0">
              <a:spAutoFit/>
            </a:bodyPr>
            <a:lstStyle/>
            <a:p>
              <a:r>
                <a:rPr lang="sv-SE" i="1" dirty="0" smtClean="0">
                  <a:solidFill>
                    <a:schemeClr val="bg1">
                      <a:lumMod val="50000"/>
                    </a:schemeClr>
                  </a:solidFill>
                </a:rPr>
                <a:t>LARGE-SCALE FACTORS</a:t>
              </a:r>
              <a:endParaRPr lang="en-US" i="1" dirty="0">
                <a:solidFill>
                  <a:schemeClr val="bg1">
                    <a:lumMod val="50000"/>
                  </a:schemeClr>
                </a:solidFill>
              </a:endParaRPr>
            </a:p>
          </p:txBody>
        </p:sp>
        <p:sp>
          <p:nvSpPr>
            <p:cNvPr id="51" name="TextBox 50"/>
            <p:cNvSpPr txBox="1"/>
            <p:nvPr/>
          </p:nvSpPr>
          <p:spPr>
            <a:xfrm rot="16200000">
              <a:off x="-901586" y="5307730"/>
              <a:ext cx="3282979" cy="369332"/>
            </a:xfrm>
            <a:prstGeom prst="rect">
              <a:avLst/>
            </a:prstGeom>
            <a:noFill/>
          </p:spPr>
          <p:txBody>
            <a:bodyPr wrap="square" rtlCol="0">
              <a:spAutoFit/>
            </a:bodyPr>
            <a:lstStyle/>
            <a:p>
              <a:r>
                <a:rPr lang="sv-SE" i="1" dirty="0" smtClean="0">
                  <a:solidFill>
                    <a:schemeClr val="bg1">
                      <a:lumMod val="50000"/>
                    </a:schemeClr>
                  </a:solidFill>
                </a:rPr>
                <a:t>LOCAL-SCALE FACTORS</a:t>
              </a:r>
              <a:endParaRPr lang="en-US" i="1" dirty="0">
                <a:solidFill>
                  <a:schemeClr val="bg1">
                    <a:lumMod val="50000"/>
                  </a:schemeClr>
                </a:solidFill>
              </a:endParaRPr>
            </a:p>
          </p:txBody>
        </p:sp>
        <p:sp>
          <p:nvSpPr>
            <p:cNvPr id="52" name="TextBox 51"/>
            <p:cNvSpPr txBox="1"/>
            <p:nvPr/>
          </p:nvSpPr>
          <p:spPr>
            <a:xfrm rot="5400000">
              <a:off x="10287232" y="5137830"/>
              <a:ext cx="3355847" cy="369332"/>
            </a:xfrm>
            <a:prstGeom prst="rect">
              <a:avLst/>
            </a:prstGeom>
            <a:noFill/>
          </p:spPr>
          <p:txBody>
            <a:bodyPr wrap="square" rtlCol="0">
              <a:spAutoFit/>
            </a:bodyPr>
            <a:lstStyle/>
            <a:p>
              <a:pPr algn="r"/>
              <a:r>
                <a:rPr lang="sv-SE" i="1" dirty="0" smtClean="0">
                  <a:solidFill>
                    <a:schemeClr val="bg1">
                      <a:lumMod val="50000"/>
                    </a:schemeClr>
                  </a:solidFill>
                </a:rPr>
                <a:t>BIOTIC INTERACTIONS</a:t>
              </a:r>
              <a:endParaRPr lang="en-US" i="1" dirty="0">
                <a:solidFill>
                  <a:schemeClr val="bg1">
                    <a:lumMod val="50000"/>
                  </a:schemeClr>
                </a:solidFill>
              </a:endParaRPr>
            </a:p>
          </p:txBody>
        </p:sp>
        <p:sp>
          <p:nvSpPr>
            <p:cNvPr id="53" name="TextBox 52"/>
            <p:cNvSpPr txBox="1"/>
            <p:nvPr/>
          </p:nvSpPr>
          <p:spPr>
            <a:xfrm rot="5400000">
              <a:off x="11179792" y="394163"/>
              <a:ext cx="1570728" cy="369332"/>
            </a:xfrm>
            <a:prstGeom prst="rect">
              <a:avLst/>
            </a:prstGeom>
            <a:noFill/>
          </p:spPr>
          <p:txBody>
            <a:bodyPr wrap="square" rtlCol="0">
              <a:spAutoFit/>
            </a:bodyPr>
            <a:lstStyle/>
            <a:p>
              <a:pPr algn="r"/>
              <a:r>
                <a:rPr lang="sv-SE" i="1" dirty="0" smtClean="0">
                  <a:solidFill>
                    <a:schemeClr val="bg1">
                      <a:lumMod val="50000"/>
                    </a:schemeClr>
                  </a:solidFill>
                </a:rPr>
                <a:t>TIME FACTORS</a:t>
              </a:r>
              <a:endParaRPr lang="en-US" i="1" dirty="0">
                <a:solidFill>
                  <a:schemeClr val="bg1">
                    <a:lumMod val="50000"/>
                  </a:schemeClr>
                </a:solidFill>
              </a:endParaRPr>
            </a:p>
          </p:txBody>
        </p:sp>
        <p:sp>
          <p:nvSpPr>
            <p:cNvPr id="12" name="TextBox 11"/>
            <p:cNvSpPr txBox="1"/>
            <p:nvPr/>
          </p:nvSpPr>
          <p:spPr>
            <a:xfrm>
              <a:off x="5150169" y="2810257"/>
              <a:ext cx="1490467"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WOODY DEBRIS</a:t>
              </a:r>
              <a:endParaRPr lang="sv-SE" sz="2400" dirty="0"/>
            </a:p>
          </p:txBody>
        </p:sp>
        <p:sp>
          <p:nvSpPr>
            <p:cNvPr id="13" name="TextBox 12"/>
            <p:cNvSpPr txBox="1"/>
            <p:nvPr/>
          </p:nvSpPr>
          <p:spPr>
            <a:xfrm>
              <a:off x="9377479" y="2770187"/>
              <a:ext cx="1930976" cy="830997"/>
            </a:xfrm>
            <a:prstGeom prst="rect">
              <a:avLst/>
            </a:prstGeom>
            <a:solidFill>
              <a:schemeClr val="bg2">
                <a:lumMod val="90000"/>
              </a:schemeClr>
            </a:solidFill>
            <a:ln w="19050">
              <a:solidFill>
                <a:schemeClr val="tx1"/>
              </a:solidFill>
            </a:ln>
          </p:spPr>
          <p:txBody>
            <a:bodyPr wrap="square" rtlCol="0">
              <a:spAutoFit/>
            </a:bodyPr>
            <a:lstStyle/>
            <a:p>
              <a:pPr algn="ctr"/>
              <a:r>
                <a:rPr lang="sv-SE" sz="2400" dirty="0" smtClean="0"/>
                <a:t>SCULPIN </a:t>
              </a:r>
              <a:r>
                <a:rPr lang="sv-SE" sz="2400" dirty="0" smtClean="0"/>
                <a:t>FISH</a:t>
              </a:r>
            </a:p>
            <a:p>
              <a:pPr algn="ctr"/>
              <a:r>
                <a:rPr lang="sv-SE" sz="2400" dirty="0" smtClean="0"/>
                <a:t>ABUNDANCE</a:t>
              </a:r>
              <a:endParaRPr lang="sv-SE" sz="2400" dirty="0" smtClean="0"/>
            </a:p>
          </p:txBody>
        </p:sp>
        <p:cxnSp>
          <p:nvCxnSpPr>
            <p:cNvPr id="27" name="Straight Arrow Connector 26"/>
            <p:cNvCxnSpPr>
              <a:stCxn id="5" idx="0"/>
              <a:endCxn id="12" idx="2"/>
            </p:cNvCxnSpPr>
            <p:nvPr/>
          </p:nvCxnSpPr>
          <p:spPr>
            <a:xfrm flipV="1">
              <a:off x="5892560" y="3641254"/>
              <a:ext cx="2843" cy="2885453"/>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3"/>
              <a:endCxn id="12" idx="2"/>
            </p:cNvCxnSpPr>
            <p:nvPr/>
          </p:nvCxnSpPr>
          <p:spPr>
            <a:xfrm flipV="1">
              <a:off x="4354291" y="3641254"/>
              <a:ext cx="1541112" cy="24858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7" idx="3"/>
              <a:endCxn id="13" idx="1"/>
            </p:cNvCxnSpPr>
            <p:nvPr/>
          </p:nvCxnSpPr>
          <p:spPr>
            <a:xfrm flipV="1">
              <a:off x="4354291" y="3185686"/>
              <a:ext cx="5023188" cy="29414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a:endCxn id="12" idx="2"/>
            </p:cNvCxnSpPr>
            <p:nvPr/>
          </p:nvCxnSpPr>
          <p:spPr>
            <a:xfrm flipV="1">
              <a:off x="3230369" y="3641254"/>
              <a:ext cx="2665034" cy="7560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 idx="2"/>
              <a:endCxn id="12" idx="0"/>
            </p:cNvCxnSpPr>
            <p:nvPr/>
          </p:nvCxnSpPr>
          <p:spPr>
            <a:xfrm>
              <a:off x="5332614" y="330470"/>
              <a:ext cx="562789" cy="247978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 idx="2"/>
            </p:cNvCxnSpPr>
            <p:nvPr/>
          </p:nvCxnSpPr>
          <p:spPr>
            <a:xfrm>
              <a:off x="3345630" y="1069206"/>
              <a:ext cx="2546930" cy="1745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9" idx="3"/>
              <a:endCxn id="12" idx="1"/>
            </p:cNvCxnSpPr>
            <p:nvPr/>
          </p:nvCxnSpPr>
          <p:spPr>
            <a:xfrm>
              <a:off x="3356067" y="2437147"/>
              <a:ext cx="1794102" cy="788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12" idx="1"/>
            </p:cNvCxnSpPr>
            <p:nvPr/>
          </p:nvCxnSpPr>
          <p:spPr>
            <a:xfrm>
              <a:off x="3356068" y="3136555"/>
              <a:ext cx="1794101" cy="89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8" idx="3"/>
              <a:endCxn id="12" idx="2"/>
            </p:cNvCxnSpPr>
            <p:nvPr/>
          </p:nvCxnSpPr>
          <p:spPr>
            <a:xfrm flipV="1">
              <a:off x="3630163" y="3641254"/>
              <a:ext cx="2265240" cy="1607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5" idx="2"/>
            </p:cNvCxnSpPr>
            <p:nvPr/>
          </p:nvCxnSpPr>
          <p:spPr>
            <a:xfrm flipH="1">
              <a:off x="6640636" y="1358744"/>
              <a:ext cx="2740813" cy="18769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13" idx="1"/>
            </p:cNvCxnSpPr>
            <p:nvPr/>
          </p:nvCxnSpPr>
          <p:spPr>
            <a:xfrm>
              <a:off x="3345630" y="1069206"/>
              <a:ext cx="6031849" cy="211648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 idx="2"/>
              <a:endCxn id="13" idx="1"/>
            </p:cNvCxnSpPr>
            <p:nvPr/>
          </p:nvCxnSpPr>
          <p:spPr>
            <a:xfrm>
              <a:off x="5332614" y="330470"/>
              <a:ext cx="4044865" cy="2855216"/>
            </a:xfrm>
            <a:prstGeom prst="straightConnector1">
              <a:avLst/>
            </a:prstGeom>
            <a:ln w="1016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8" idx="3"/>
              <a:endCxn id="13" idx="1"/>
            </p:cNvCxnSpPr>
            <p:nvPr/>
          </p:nvCxnSpPr>
          <p:spPr>
            <a:xfrm flipV="1">
              <a:off x="3630163" y="3185686"/>
              <a:ext cx="5747316" cy="206281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512548" y="2265490"/>
              <a:ext cx="977355"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 </a:t>
              </a:r>
              <a:r>
                <a:rPr lang="sv-SE" sz="1400" dirty="0" smtClean="0"/>
                <a:t>= 0.18</a:t>
              </a:r>
              <a:endParaRPr lang="sv-SE" sz="1400" dirty="0" smtClean="0"/>
            </a:p>
            <a:p>
              <a:r>
                <a:rPr lang="en-US" sz="1400" dirty="0" smtClean="0"/>
                <a:t>R</a:t>
              </a:r>
              <a:r>
                <a:rPr lang="en-US" sz="1400" baseline="-25000" dirty="0" smtClean="0"/>
                <a:t>c</a:t>
              </a:r>
              <a:r>
                <a:rPr lang="en-US" sz="1400" baseline="30000" dirty="0" smtClean="0"/>
                <a:t>2</a:t>
              </a:r>
              <a:r>
                <a:rPr lang="en-US" sz="1400" dirty="0" smtClean="0"/>
                <a:t> </a:t>
              </a:r>
              <a:r>
                <a:rPr lang="en-US" sz="1400" baseline="30000" dirty="0" smtClean="0"/>
                <a:t> </a:t>
              </a:r>
              <a:r>
                <a:rPr lang="sv-SE" sz="1400" dirty="0" smtClean="0"/>
                <a:t>= 0.82 </a:t>
              </a:r>
              <a:endParaRPr lang="sv-SE" sz="1400" dirty="0"/>
            </a:p>
          </p:txBody>
        </p:sp>
        <p:sp>
          <p:nvSpPr>
            <p:cNvPr id="55" name="TextBox 54"/>
            <p:cNvSpPr txBox="1"/>
            <p:nvPr/>
          </p:nvSpPr>
          <p:spPr>
            <a:xfrm>
              <a:off x="5875303" y="2321895"/>
              <a:ext cx="985151" cy="523220"/>
            </a:xfrm>
            <a:prstGeom prst="rect">
              <a:avLst/>
            </a:prstGeom>
            <a:noFill/>
          </p:spPr>
          <p:txBody>
            <a:bodyPr wrap="square" rtlCol="0">
              <a:spAutoFit/>
            </a:bodyPr>
            <a:lstStyle/>
            <a:p>
              <a:r>
                <a:rPr lang="en-US" sz="1400" dirty="0" smtClean="0"/>
                <a:t>R</a:t>
              </a:r>
              <a:r>
                <a:rPr lang="en-US" sz="1400" baseline="-25000" dirty="0" smtClean="0"/>
                <a:t>m</a:t>
              </a:r>
              <a:r>
                <a:rPr lang="en-US" sz="1400" baseline="30000" dirty="0" smtClean="0"/>
                <a:t>2</a:t>
              </a:r>
              <a:r>
                <a:rPr lang="en-US" sz="1400" dirty="0" smtClean="0"/>
                <a:t> </a:t>
              </a:r>
              <a:r>
                <a:rPr lang="sv-SE" sz="1400" dirty="0" smtClean="0"/>
                <a:t>= </a:t>
              </a:r>
              <a:r>
                <a:rPr lang="sv-SE" sz="1400" dirty="0" smtClean="0"/>
                <a:t>0.14</a:t>
              </a:r>
            </a:p>
            <a:p>
              <a:r>
                <a:rPr lang="en-US" sz="1400" dirty="0" smtClean="0"/>
                <a:t>R</a:t>
              </a:r>
              <a:r>
                <a:rPr lang="en-US" sz="1400" baseline="-25000" dirty="0" smtClean="0"/>
                <a:t>c</a:t>
              </a:r>
              <a:r>
                <a:rPr lang="en-US" sz="1400" baseline="30000" dirty="0" smtClean="0"/>
                <a:t>2   </a:t>
              </a:r>
              <a:r>
                <a:rPr lang="sv-SE" sz="1400" dirty="0" smtClean="0"/>
                <a:t>= </a:t>
              </a:r>
              <a:r>
                <a:rPr lang="sv-SE" sz="1400" dirty="0" smtClean="0"/>
                <a:t>0.52 </a:t>
              </a:r>
              <a:endParaRPr lang="sv-SE" sz="1400" dirty="0"/>
            </a:p>
          </p:txBody>
        </p:sp>
        <p:sp>
          <p:nvSpPr>
            <p:cNvPr id="3" name="TextBox 2"/>
            <p:cNvSpPr txBox="1"/>
            <p:nvPr/>
          </p:nvSpPr>
          <p:spPr>
            <a:xfrm>
              <a:off x="3983591" y="-131195"/>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ANNUAL AIR TEMP.</a:t>
              </a:r>
              <a:endParaRPr lang="sv-SE" sz="2400" dirty="0"/>
            </a:p>
          </p:txBody>
        </p:sp>
        <p:sp>
          <p:nvSpPr>
            <p:cNvPr id="4" name="TextBox 3"/>
            <p:cNvSpPr txBox="1"/>
            <p:nvPr/>
          </p:nvSpPr>
          <p:spPr>
            <a:xfrm>
              <a:off x="1996607" y="607541"/>
              <a:ext cx="2698045" cy="461665"/>
            </a:xfrm>
            <a:prstGeom prst="rect">
              <a:avLst/>
            </a:prstGeom>
            <a:solidFill>
              <a:schemeClr val="bg1"/>
            </a:solidFill>
            <a:ln w="19050">
              <a:solidFill>
                <a:schemeClr val="tx1"/>
              </a:solidFill>
            </a:ln>
          </p:spPr>
          <p:txBody>
            <a:bodyPr wrap="square" rtlCol="0">
              <a:spAutoFit/>
            </a:bodyPr>
            <a:lstStyle/>
            <a:p>
              <a:pPr algn="ctr"/>
              <a:r>
                <a:rPr lang="sv-SE" sz="2400" dirty="0" smtClean="0"/>
                <a:t>ALTITUDE</a:t>
              </a:r>
              <a:endParaRPr lang="sv-SE" sz="2400" dirty="0"/>
            </a:p>
          </p:txBody>
        </p:sp>
        <p:sp>
          <p:nvSpPr>
            <p:cNvPr id="5" name="TextBox 4"/>
            <p:cNvSpPr txBox="1"/>
            <p:nvPr/>
          </p:nvSpPr>
          <p:spPr>
            <a:xfrm>
              <a:off x="4714686" y="6526707"/>
              <a:ext cx="2355748" cy="461665"/>
            </a:xfrm>
            <a:prstGeom prst="rect">
              <a:avLst/>
            </a:prstGeom>
            <a:solidFill>
              <a:schemeClr val="bg1"/>
            </a:solidFill>
            <a:ln w="19050">
              <a:solidFill>
                <a:schemeClr val="tx1"/>
              </a:solidFill>
            </a:ln>
          </p:spPr>
          <p:txBody>
            <a:bodyPr wrap="square" rtlCol="0">
              <a:spAutoFit/>
            </a:bodyPr>
            <a:lstStyle/>
            <a:p>
              <a:pPr algn="ctr"/>
              <a:r>
                <a:rPr lang="sv-SE" sz="2400" dirty="0" smtClean="0"/>
                <a:t>STREAM WIDTH</a:t>
              </a:r>
            </a:p>
          </p:txBody>
        </p:sp>
        <p:sp>
          <p:nvSpPr>
            <p:cNvPr id="7" name="TextBox 6"/>
            <p:cNvSpPr txBox="1"/>
            <p:nvPr/>
          </p:nvSpPr>
          <p:spPr>
            <a:xfrm>
              <a:off x="2810672" y="5896261"/>
              <a:ext cx="1543619" cy="461665"/>
            </a:xfrm>
            <a:prstGeom prst="rect">
              <a:avLst/>
            </a:prstGeom>
            <a:solidFill>
              <a:schemeClr val="bg1"/>
            </a:solidFill>
            <a:ln w="19050">
              <a:solidFill>
                <a:schemeClr val="tx1"/>
              </a:solidFill>
            </a:ln>
          </p:spPr>
          <p:txBody>
            <a:bodyPr wrap="square" rtlCol="0">
              <a:spAutoFit/>
            </a:bodyPr>
            <a:lstStyle/>
            <a:p>
              <a:pPr algn="ctr"/>
              <a:r>
                <a:rPr lang="sv-SE" sz="2400" dirty="0" smtClean="0"/>
                <a:t>DEPTH</a:t>
              </a:r>
              <a:endParaRPr lang="sv-SE" sz="2400" dirty="0">
                <a:solidFill>
                  <a:srgbClr val="FF0000"/>
                </a:solidFill>
              </a:endParaRPr>
            </a:p>
          </p:txBody>
        </p:sp>
        <p:sp>
          <p:nvSpPr>
            <p:cNvPr id="8" name="TextBox 7"/>
            <p:cNvSpPr txBox="1"/>
            <p:nvPr/>
          </p:nvSpPr>
          <p:spPr>
            <a:xfrm>
              <a:off x="2230831" y="5017669"/>
              <a:ext cx="1399332" cy="461665"/>
            </a:xfrm>
            <a:prstGeom prst="rect">
              <a:avLst/>
            </a:prstGeom>
            <a:solidFill>
              <a:schemeClr val="bg1"/>
            </a:solidFill>
            <a:ln w="19050">
              <a:solidFill>
                <a:schemeClr val="tx1"/>
              </a:solidFill>
            </a:ln>
          </p:spPr>
          <p:txBody>
            <a:bodyPr wrap="square" rtlCol="0">
              <a:spAutoFit/>
            </a:bodyPr>
            <a:lstStyle/>
            <a:p>
              <a:pPr algn="ctr"/>
              <a:r>
                <a:rPr lang="sv-SE" sz="2400" dirty="0" smtClean="0"/>
                <a:t>SLOPE</a:t>
              </a:r>
              <a:endParaRPr lang="sv-SE" sz="2400" dirty="0"/>
            </a:p>
          </p:txBody>
        </p:sp>
        <p:sp>
          <p:nvSpPr>
            <p:cNvPr id="9" name="TextBox 8"/>
            <p:cNvSpPr txBox="1"/>
            <p:nvPr/>
          </p:nvSpPr>
          <p:spPr>
            <a:xfrm>
              <a:off x="989882" y="2206314"/>
              <a:ext cx="2366185" cy="461665"/>
            </a:xfrm>
            <a:prstGeom prst="rect">
              <a:avLst/>
            </a:prstGeom>
            <a:solidFill>
              <a:schemeClr val="bg1"/>
            </a:solidFill>
            <a:ln w="19050">
              <a:solidFill>
                <a:schemeClr val="tx1"/>
              </a:solidFill>
            </a:ln>
          </p:spPr>
          <p:txBody>
            <a:bodyPr wrap="square" rtlCol="0">
              <a:spAutoFit/>
            </a:bodyPr>
            <a:lstStyle/>
            <a:p>
              <a:pPr algn="ctr"/>
              <a:r>
                <a:rPr lang="sv-SE" sz="2400" dirty="0" smtClean="0"/>
                <a:t>FOREST COVER</a:t>
              </a:r>
              <a:endParaRPr lang="sv-SE" sz="2400" dirty="0"/>
            </a:p>
          </p:txBody>
        </p:sp>
        <p:sp>
          <p:nvSpPr>
            <p:cNvPr id="10" name="TextBox 9"/>
            <p:cNvSpPr txBox="1"/>
            <p:nvPr/>
          </p:nvSpPr>
          <p:spPr>
            <a:xfrm>
              <a:off x="989883" y="2905151"/>
              <a:ext cx="2355747" cy="461665"/>
            </a:xfrm>
            <a:prstGeom prst="rect">
              <a:avLst/>
            </a:prstGeom>
            <a:solidFill>
              <a:schemeClr val="bg1"/>
            </a:solidFill>
            <a:ln w="19050">
              <a:solidFill>
                <a:schemeClr val="tx1"/>
              </a:solidFill>
            </a:ln>
          </p:spPr>
          <p:txBody>
            <a:bodyPr wrap="square" rtlCol="0">
              <a:spAutoFit/>
            </a:bodyPr>
            <a:lstStyle/>
            <a:p>
              <a:pPr algn="ctr"/>
              <a:r>
                <a:rPr lang="sv-SE" sz="2400" dirty="0"/>
                <a:t>FOREST </a:t>
              </a:r>
              <a:r>
                <a:rPr lang="sv-SE" sz="2400" dirty="0" smtClean="0"/>
                <a:t>AGE</a:t>
              </a:r>
              <a:endParaRPr lang="sv-SE" sz="2400" dirty="0"/>
            </a:p>
          </p:txBody>
        </p:sp>
        <p:sp>
          <p:nvSpPr>
            <p:cNvPr id="11" name="TextBox 10"/>
            <p:cNvSpPr txBox="1"/>
            <p:nvPr/>
          </p:nvSpPr>
          <p:spPr>
            <a:xfrm>
              <a:off x="1539337" y="4166458"/>
              <a:ext cx="1691032" cy="461665"/>
            </a:xfrm>
            <a:prstGeom prst="rect">
              <a:avLst/>
            </a:prstGeom>
            <a:solidFill>
              <a:schemeClr val="bg1"/>
            </a:solidFill>
            <a:ln w="19050">
              <a:solidFill>
                <a:schemeClr val="tx1"/>
              </a:solidFill>
            </a:ln>
          </p:spPr>
          <p:txBody>
            <a:bodyPr wrap="square" rtlCol="0">
              <a:spAutoFit/>
            </a:bodyPr>
            <a:lstStyle/>
            <a:p>
              <a:pPr algn="ctr"/>
              <a:r>
                <a:rPr lang="sv-SE" sz="2400" dirty="0" smtClean="0"/>
                <a:t>VELOCITY</a:t>
              </a:r>
              <a:endParaRPr lang="sv-SE" sz="2400" dirty="0"/>
            </a:p>
          </p:txBody>
        </p:sp>
        <p:sp>
          <p:nvSpPr>
            <p:cNvPr id="15" name="TextBox 14"/>
            <p:cNvSpPr txBox="1"/>
            <p:nvPr/>
          </p:nvSpPr>
          <p:spPr>
            <a:xfrm>
              <a:off x="8935794" y="897079"/>
              <a:ext cx="891309" cy="461665"/>
            </a:xfrm>
            <a:prstGeom prst="rect">
              <a:avLst/>
            </a:prstGeom>
            <a:solidFill>
              <a:schemeClr val="bg1"/>
            </a:solidFill>
            <a:ln w="19050">
              <a:solidFill>
                <a:schemeClr val="tx1"/>
              </a:solidFill>
            </a:ln>
          </p:spPr>
          <p:txBody>
            <a:bodyPr wrap="square" rtlCol="0">
              <a:spAutoFit/>
            </a:bodyPr>
            <a:lstStyle/>
            <a:p>
              <a:pPr algn="ctr"/>
              <a:r>
                <a:rPr lang="sv-SE" sz="2400" dirty="0" smtClean="0"/>
                <a:t>YEAR</a:t>
              </a:r>
              <a:endParaRPr lang="sv-SE" sz="2400" dirty="0"/>
            </a:p>
          </p:txBody>
        </p:sp>
      </p:grpSp>
    </p:spTree>
    <p:extLst>
      <p:ext uri="{BB962C8B-B14F-4D97-AF65-F5344CB8AC3E}">
        <p14:creationId xmlns:p14="http://schemas.microsoft.com/office/powerpoint/2010/main" val="80040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1318436" y="-715087"/>
            <a:ext cx="4961100" cy="9221936"/>
            <a:chOff x="1318436" y="-715087"/>
            <a:chExt cx="4961100" cy="9221936"/>
          </a:xfrm>
        </p:grpSpPr>
        <p:pic>
          <p:nvPicPr>
            <p:cNvPr id="2" name="Picture 1"/>
            <p:cNvPicPr>
              <a:picLocks noChangeAspect="1"/>
            </p:cNvPicPr>
            <p:nvPr/>
          </p:nvPicPr>
          <p:blipFill>
            <a:blip r:embed="rId2"/>
            <a:stretch>
              <a:fillRect/>
            </a:stretch>
          </p:blipFill>
          <p:spPr>
            <a:xfrm>
              <a:off x="1318437" y="-715087"/>
              <a:ext cx="4961098" cy="3060000"/>
            </a:xfrm>
            <a:prstGeom prst="rect">
              <a:avLst/>
            </a:prstGeom>
          </p:spPr>
        </p:pic>
        <p:pic>
          <p:nvPicPr>
            <p:cNvPr id="3" name="Picture 2"/>
            <p:cNvPicPr>
              <a:picLocks noChangeAspect="1"/>
            </p:cNvPicPr>
            <p:nvPr/>
          </p:nvPicPr>
          <p:blipFill>
            <a:blip r:embed="rId3"/>
            <a:stretch>
              <a:fillRect/>
            </a:stretch>
          </p:blipFill>
          <p:spPr>
            <a:xfrm>
              <a:off x="1318438" y="2365881"/>
              <a:ext cx="4961098" cy="3060000"/>
            </a:xfrm>
            <a:prstGeom prst="rect">
              <a:avLst/>
            </a:prstGeom>
          </p:spPr>
        </p:pic>
        <p:pic>
          <p:nvPicPr>
            <p:cNvPr id="41" name="Picture 40"/>
            <p:cNvPicPr>
              <a:picLocks noChangeAspect="1"/>
            </p:cNvPicPr>
            <p:nvPr/>
          </p:nvPicPr>
          <p:blipFill>
            <a:blip r:embed="rId4"/>
            <a:stretch>
              <a:fillRect/>
            </a:stretch>
          </p:blipFill>
          <p:spPr>
            <a:xfrm>
              <a:off x="1318436" y="5446849"/>
              <a:ext cx="4961099" cy="3060000"/>
            </a:xfrm>
            <a:prstGeom prst="rect">
              <a:avLst/>
            </a:prstGeom>
          </p:spPr>
        </p:pic>
      </p:grpSp>
    </p:spTree>
    <p:extLst>
      <p:ext uri="{BB962C8B-B14F-4D97-AF65-F5344CB8AC3E}">
        <p14:creationId xmlns:p14="http://schemas.microsoft.com/office/powerpoint/2010/main" val="388783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8388</TotalTime>
  <Words>13230</Words>
  <Application>Microsoft Office PowerPoint</Application>
  <PresentationFormat>Widescreen</PresentationFormat>
  <Paragraphs>1722</Paragraphs>
  <Slides>57</Slides>
  <Notes>28</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523</cp:revision>
  <dcterms:created xsi:type="dcterms:W3CDTF">2016-11-24T11:10:22Z</dcterms:created>
  <dcterms:modified xsi:type="dcterms:W3CDTF">2017-06-08T14:44:53Z</dcterms:modified>
</cp:coreProperties>
</file>