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342" r:id="rId16"/>
    <p:sldId id="276" r:id="rId17"/>
    <p:sldId id="285" r:id="rId18"/>
    <p:sldId id="312" r:id="rId19"/>
    <p:sldId id="334" r:id="rId20"/>
    <p:sldId id="313" r:id="rId21"/>
    <p:sldId id="344" r:id="rId22"/>
    <p:sldId id="337" r:id="rId23"/>
    <p:sldId id="332" r:id="rId24"/>
    <p:sldId id="346" r:id="rId25"/>
    <p:sldId id="333" r:id="rId26"/>
    <p:sldId id="340" r:id="rId27"/>
    <p:sldId id="321" r:id="rId28"/>
    <p:sldId id="320" r:id="rId29"/>
    <p:sldId id="329" r:id="rId30"/>
    <p:sldId id="341" r:id="rId31"/>
    <p:sldId id="345" r:id="rId32"/>
    <p:sldId id="314" r:id="rId33"/>
    <p:sldId id="301" r:id="rId34"/>
    <p:sldId id="309" r:id="rId35"/>
    <p:sldId id="302" r:id="rId36"/>
    <p:sldId id="319" r:id="rId37"/>
    <p:sldId id="325" r:id="rId38"/>
    <p:sldId id="326" r:id="rId39"/>
    <p:sldId id="327" r:id="rId40"/>
    <p:sldId id="322" r:id="rId41"/>
    <p:sldId id="323" r:id="rId42"/>
    <p:sldId id="303" r:id="rId43"/>
    <p:sldId id="304" r:id="rId44"/>
    <p:sldId id="305" r:id="rId45"/>
    <p:sldId id="306" r:id="rId46"/>
    <p:sldId id="307" r:id="rId47"/>
    <p:sldId id="308" r:id="rId48"/>
    <p:sldId id="297" r:id="rId49"/>
    <p:sldId id="298" r:id="rId50"/>
    <p:sldId id="290" r:id="rId51"/>
    <p:sldId id="291" r:id="rId52"/>
    <p:sldId id="280" r:id="rId53"/>
    <p:sldId id="278" r:id="rId54"/>
    <p:sldId id="279" r:id="rId55"/>
    <p:sldId id="288" r:id="rId56"/>
    <p:sldId id="284" r:id="rId57"/>
    <p:sldId id="283" r:id="rId58"/>
    <p:sldId id="26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structure" id="{C89B8A26-71FB-42C9-BAD6-3949D2EFEC04}">
          <p14:sldIdLst>
            <p14:sldId id="257"/>
            <p14:sldId id="259"/>
            <p14:sldId id="260"/>
            <p14:sldId id="261"/>
            <p14:sldId id="264"/>
            <p14:sldId id="270"/>
            <p14:sldId id="271"/>
            <p14:sldId id="267"/>
            <p14:sldId id="269"/>
            <p14:sldId id="272"/>
          </p14:sldIdLst>
        </p14:section>
        <p14:section name="Collinearity" id="{ADAEA432-774E-44DA-AC0B-57D8B948FBD0}">
          <p14:sldIdLst>
            <p14:sldId id="273"/>
            <p14:sldId id="282"/>
            <p14:sldId id="274"/>
          </p14:sldIdLst>
        </p14:section>
        <p14:section name="Hypotheses" id="{E3ECA0FE-D6D3-452C-8C93-CF2E7176BFB3}">
          <p14:sldIdLst>
            <p14:sldId id="275"/>
            <p14:sldId id="342"/>
            <p14:sldId id="276"/>
          </p14:sldIdLst>
        </p14:section>
        <p14:section name="Fish spp as exogenous" id="{5B39D0F4-3087-45EB-B37F-23A8E6FCAB71}">
          <p14:sldIdLst>
            <p14:sldId id="285"/>
            <p14:sldId id="312"/>
            <p14:sldId id="334"/>
            <p14:sldId id="313"/>
            <p14:sldId id="344"/>
            <p14:sldId id="337"/>
            <p14:sldId id="332"/>
            <p14:sldId id="346"/>
            <p14:sldId id="333"/>
            <p14:sldId id="340"/>
            <p14:sldId id="321"/>
            <p14:sldId id="320"/>
            <p14:sldId id="329"/>
            <p14:sldId id="341"/>
            <p14:sldId id="345"/>
          </p14:sldIdLst>
        </p14:section>
        <p14:section name="Fish spp as endogenous" id="{2A1FF198-2A6B-42BF-BDDE-CA1BB74F1F13}">
          <p14:sldIdLst>
            <p14:sldId id="314"/>
            <p14:sldId id="301"/>
            <p14:sldId id="309"/>
            <p14:sldId id="302"/>
          </p14:sldIdLst>
        </p14:section>
        <p14:section name="Older" id="{0C5B5777-CA2B-4E10-AEC8-D37B5B562E5C}">
          <p14:sldIdLst>
            <p14:sldId id="319"/>
            <p14:sldId id="325"/>
            <p14:sldId id="326"/>
            <p14:sldId id="327"/>
            <p14:sldId id="322"/>
            <p14:sldId id="323"/>
            <p14:sldId id="303"/>
            <p14:sldId id="304"/>
            <p14:sldId id="305"/>
            <p14:sldId id="306"/>
            <p14:sldId id="307"/>
            <p14:sldId id="308"/>
            <p14:sldId id="297"/>
            <p14:sldId id="298"/>
            <p14:sldId id="290"/>
            <p14:sldId id="291"/>
            <p14:sldId id="280"/>
            <p14:sldId id="278"/>
            <p14:sldId id="279"/>
            <p14:sldId id="288"/>
            <p14:sldId id="284"/>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4F9"/>
    <a:srgbClr val="FFCC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099" autoAdjust="0"/>
  </p:normalViewPr>
  <p:slideViewPr>
    <p:cSldViewPr snapToGrid="0">
      <p:cViewPr varScale="1">
        <p:scale>
          <a:sx n="108" d="100"/>
          <a:sy n="108" d="100"/>
        </p:scale>
        <p:origin x="6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7/25/2017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Ho rimosso i fattori non significant</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21</a:t>
            </a:fld>
            <a:endParaRPr lang="en-US"/>
          </a:p>
        </p:txBody>
      </p:sp>
    </p:spTree>
    <p:extLst>
      <p:ext uri="{BB962C8B-B14F-4D97-AF65-F5344CB8AC3E}">
        <p14:creationId xmlns:p14="http://schemas.microsoft.com/office/powerpoint/2010/main" val="314092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23</a:t>
            </a:fld>
            <a:endParaRPr lang="en-US"/>
          </a:p>
        </p:txBody>
      </p:sp>
    </p:spTree>
    <p:extLst>
      <p:ext uri="{BB962C8B-B14F-4D97-AF65-F5344CB8AC3E}">
        <p14:creationId xmlns:p14="http://schemas.microsoft.com/office/powerpoint/2010/main" val="1186482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26</a:t>
            </a:fld>
            <a:endParaRPr lang="en-US"/>
          </a:p>
        </p:txBody>
      </p:sp>
    </p:spTree>
    <p:extLst>
      <p:ext uri="{BB962C8B-B14F-4D97-AF65-F5344CB8AC3E}">
        <p14:creationId xmlns:p14="http://schemas.microsoft.com/office/powerpoint/2010/main" val="498786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27</a:t>
            </a:fld>
            <a:endParaRPr lang="en-US"/>
          </a:p>
        </p:txBody>
      </p:sp>
    </p:spTree>
    <p:extLst>
      <p:ext uri="{BB962C8B-B14F-4D97-AF65-F5344CB8AC3E}">
        <p14:creationId xmlns:p14="http://schemas.microsoft.com/office/powerpoint/2010/main" val="1784434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No interaction temp*Gedda</a:t>
            </a:r>
          </a:p>
          <a:p>
            <a:r>
              <a:rPr lang="sv-SE" dirty="0" smtClean="0"/>
              <a:t>Gedda not signif, and Lake shows</a:t>
            </a:r>
            <a:r>
              <a:rPr lang="sv-SE" baseline="0" dirty="0" smtClean="0"/>
              <a:t> instead a positive link which I therefore ignore – bottom up?</a:t>
            </a:r>
          </a:p>
          <a:p>
            <a:r>
              <a:rPr lang="sv-SE" baseline="0" dirty="0" smtClean="0"/>
              <a:t>No effect of trout on Cottus</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29</a:t>
            </a:fld>
            <a:endParaRPr lang="en-US"/>
          </a:p>
        </p:txBody>
      </p:sp>
    </p:spTree>
    <p:extLst>
      <p:ext uri="{BB962C8B-B14F-4D97-AF65-F5344CB8AC3E}">
        <p14:creationId xmlns:p14="http://schemas.microsoft.com/office/powerpoint/2010/main" val="4244408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30</a:t>
            </a:fld>
            <a:endParaRPr lang="en-US"/>
          </a:p>
        </p:txBody>
      </p:sp>
    </p:spTree>
    <p:extLst>
      <p:ext uri="{BB962C8B-B14F-4D97-AF65-F5344CB8AC3E}">
        <p14:creationId xmlns:p14="http://schemas.microsoft.com/office/powerpoint/2010/main" val="2894726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33</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Same output ca when Gädda</a:t>
            </a:r>
            <a:r>
              <a:rPr lang="sv-SE" baseline="0" dirty="0" smtClean="0"/>
              <a:t> and Lake are log tarsnformed</a:t>
            </a:r>
          </a:p>
          <a:p>
            <a:endParaRPr lang="sv-SE" baseline="0" dirty="0" smtClean="0"/>
          </a:p>
          <a:p>
            <a:r>
              <a:rPr lang="sv-SE" baseline="0" dirty="0" smtClean="0"/>
              <a:t>Adding slope as predictor for salmon and deleting interaction distance to sea*Julian date: </a:t>
            </a:r>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36</a:t>
            </a:fld>
            <a:endParaRPr lang="en-US"/>
          </a:p>
        </p:txBody>
      </p:sp>
    </p:spTree>
    <p:extLst>
      <p:ext uri="{BB962C8B-B14F-4D97-AF65-F5344CB8AC3E}">
        <p14:creationId xmlns:p14="http://schemas.microsoft.com/office/powerpoint/2010/main" val="1596338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sv-SE" dirty="0" smtClean="0"/>
          </a:p>
          <a:p>
            <a:r>
              <a:rPr lang="sv-SE" dirty="0" smtClean="0"/>
              <a:t>Other:</a:t>
            </a:r>
          </a:p>
          <a:p>
            <a:r>
              <a:rPr lang="sv-SE" dirty="0" smtClean="0"/>
              <a:t># mygration type:</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37</a:t>
            </a:fld>
            <a:endParaRPr lang="en-US"/>
          </a:p>
        </p:txBody>
      </p:sp>
    </p:spTree>
    <p:extLst>
      <p:ext uri="{BB962C8B-B14F-4D97-AF65-F5344CB8AC3E}">
        <p14:creationId xmlns:p14="http://schemas.microsoft.com/office/powerpoint/2010/main" val="2717507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Coeff for year and for the interaction julian date* distance to sea are signif when unstardidized but not when standardized.</a:t>
            </a:r>
            <a:endParaRPr lang="sv-SE" b="0" i="0" dirty="0" smtClean="0">
              <a:solidFill>
                <a:srgbClr val="FF0000"/>
              </a:solidFill>
            </a:endParaRPr>
          </a:p>
          <a:p>
            <a:pPr marL="0" indent="0">
              <a:buFont typeface="Arial" panose="020B0604020202020204" pitchFamily="34" charset="0"/>
              <a:buNone/>
            </a:pPr>
            <a:endParaRPr lang="sv-SE" b="0" i="0" baseline="0" dirty="0" smtClean="0">
              <a:solidFill>
                <a:srgbClr val="FF0000"/>
              </a:solidFill>
            </a:endParaRP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39</a:t>
            </a:fld>
            <a:endParaRPr lang="en-US"/>
          </a:p>
        </p:txBody>
      </p:sp>
    </p:spTree>
    <p:extLst>
      <p:ext uri="{BB962C8B-B14F-4D97-AF65-F5344CB8AC3E}">
        <p14:creationId xmlns:p14="http://schemas.microsoft.com/office/powerpoint/2010/main" val="218950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40</a:t>
            </a:fld>
            <a:endParaRPr lang="en-US"/>
          </a:p>
        </p:txBody>
      </p:sp>
    </p:spTree>
    <p:extLst>
      <p:ext uri="{BB962C8B-B14F-4D97-AF65-F5344CB8AC3E}">
        <p14:creationId xmlns:p14="http://schemas.microsoft.com/office/powerpoint/2010/main" val="3166603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43</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44</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48</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50</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52</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53</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57</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58</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15</a:t>
            </a:fld>
            <a:endParaRPr lang="en-US"/>
          </a:p>
        </p:txBody>
      </p:sp>
    </p:spTree>
    <p:extLst>
      <p:ext uri="{BB962C8B-B14F-4D97-AF65-F5344CB8AC3E}">
        <p14:creationId xmlns:p14="http://schemas.microsoft.com/office/powerpoint/2010/main" val="134594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20</a:t>
            </a:fld>
            <a:endParaRPr lang="en-US"/>
          </a:p>
        </p:txBody>
      </p:sp>
    </p:spTree>
    <p:extLst>
      <p:ext uri="{BB962C8B-B14F-4D97-AF65-F5344CB8AC3E}">
        <p14:creationId xmlns:p14="http://schemas.microsoft.com/office/powerpoint/2010/main" val="1440395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7/25/2017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7/25/2017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7/25/2017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7/25/2017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547945" y="275065"/>
            <a:ext cx="5565498" cy="5653282"/>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0" y="513015"/>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 I think we do actually</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165034"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p:nvPr/>
        </p:nvCxnSpPr>
        <p:spPr>
          <a:xfrm>
            <a:off x="10254155" y="1003693"/>
            <a:ext cx="254653" cy="201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79207" y="1023629"/>
            <a:ext cx="2540437" cy="20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67458" y="679956"/>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520634" y="4856471"/>
            <a:ext cx="2671366" cy="646331"/>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V="1">
            <a:off x="10856317" y="3739963"/>
            <a:ext cx="21633" cy="111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9023420" y="5492575"/>
            <a:ext cx="3024037" cy="1477328"/>
          </a:xfrm>
          <a:prstGeom prst="rect">
            <a:avLst/>
          </a:prstGeom>
          <a:noFill/>
        </p:spPr>
        <p:txBody>
          <a:bodyPr wrap="square" rtlCol="0">
            <a:spAutoFit/>
          </a:bodyPr>
          <a:lstStyle/>
          <a:p>
            <a:r>
              <a:rPr lang="sv-SE" dirty="0" smtClean="0"/>
              <a:t>LWD* Predators</a:t>
            </a:r>
          </a:p>
          <a:p>
            <a:r>
              <a:rPr lang="sv-SE" dirty="0" smtClean="0"/>
              <a:t>Competitors*envir.conditions (slope/depth/temp/width)</a:t>
            </a:r>
          </a:p>
          <a:p>
            <a:r>
              <a:rPr lang="sv-SE" dirty="0" smtClean="0"/>
              <a:t>N. of species</a:t>
            </a:r>
          </a:p>
          <a:p>
            <a:r>
              <a:rPr lang="sv-SE" dirty="0" smtClean="0"/>
              <a:t>Latitude*pike</a:t>
            </a:r>
            <a:endParaRPr lang="en-US" dirty="0"/>
          </a:p>
        </p:txBody>
      </p: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67367" y="1146116"/>
            <a:ext cx="1789611" cy="369332"/>
          </a:xfrm>
          <a:prstGeom prst="rect">
            <a:avLst/>
          </a:prstGeom>
          <a:noFill/>
        </p:spPr>
        <p:txBody>
          <a:bodyPr wrap="square" rtlCol="0">
            <a:spAutoFit/>
          </a:bodyPr>
          <a:lstStyle/>
          <a:p>
            <a:r>
              <a:rPr lang="sv-SE" dirty="0" smtClean="0"/>
              <a:t>*distance to sea</a:t>
            </a:r>
            <a:endParaRPr lang="en-US" dirty="0"/>
          </a:p>
        </p:txBody>
      </p:sp>
      <p:sp>
        <p:nvSpPr>
          <p:cNvPr id="39" name="TextBox 38"/>
          <p:cNvSpPr txBox="1"/>
          <p:nvPr/>
        </p:nvSpPr>
        <p:spPr>
          <a:xfrm>
            <a:off x="10423607" y="1125217"/>
            <a:ext cx="1793086" cy="923330"/>
          </a:xfrm>
          <a:prstGeom prst="rect">
            <a:avLst/>
          </a:prstGeom>
          <a:noFill/>
        </p:spPr>
        <p:txBody>
          <a:bodyPr wrap="square" rtlCol="0">
            <a:spAutoFit/>
          </a:bodyPr>
          <a:lstStyle/>
          <a:p>
            <a:r>
              <a:rPr lang="sv-SE" dirty="0" smtClean="0"/>
              <a:t>Life history</a:t>
            </a:r>
            <a:r>
              <a:rPr lang="en-US" dirty="0" smtClean="0"/>
              <a:t>:</a:t>
            </a:r>
          </a:p>
          <a:p>
            <a:r>
              <a:rPr lang="sv-SE" dirty="0" smtClean="0"/>
              <a:t>Type of migration</a:t>
            </a:r>
          </a:p>
        </p:txBody>
      </p:sp>
      <p:cxnSp>
        <p:nvCxnSpPr>
          <p:cNvPr id="44" name="Straight Arrow Connector 43"/>
          <p:cNvCxnSpPr/>
          <p:nvPr/>
        </p:nvCxnSpPr>
        <p:spPr>
          <a:xfrm>
            <a:off x="10616701" y="2056410"/>
            <a:ext cx="1" cy="93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923681" y="3514372"/>
            <a:ext cx="1601480" cy="369332"/>
          </a:xfrm>
          <a:prstGeom prst="rect">
            <a:avLst/>
          </a:prstGeom>
          <a:noFill/>
        </p:spPr>
        <p:txBody>
          <a:bodyPr wrap="square" rtlCol="0">
            <a:spAutoFit/>
          </a:bodyPr>
          <a:lstStyle/>
          <a:p>
            <a:r>
              <a:rPr lang="sv-SE" dirty="0" smtClean="0"/>
              <a:t>*stream width</a:t>
            </a:r>
            <a:endParaRPr lang="en-US" dirty="0"/>
          </a:p>
        </p:txBody>
      </p:sp>
      <p:sp>
        <p:nvSpPr>
          <p:cNvPr id="14" name="TextBox 13"/>
          <p:cNvSpPr txBox="1"/>
          <p:nvPr/>
        </p:nvSpPr>
        <p:spPr>
          <a:xfrm>
            <a:off x="12216693" y="1296799"/>
            <a:ext cx="1225899" cy="369332"/>
          </a:xfrm>
          <a:prstGeom prst="rect">
            <a:avLst/>
          </a:prstGeom>
          <a:noFill/>
        </p:spPr>
        <p:txBody>
          <a:bodyPr wrap="square" rtlCol="0">
            <a:spAutoFit/>
          </a:bodyPr>
          <a:lstStyle/>
          <a:p>
            <a:r>
              <a:rPr lang="sv-SE" dirty="0" smtClean="0"/>
              <a:t>N. Fish spp</a:t>
            </a:r>
            <a:endParaRPr lang="en-US" dirty="0"/>
          </a:p>
        </p:txBody>
      </p:sp>
      <p:cxnSp>
        <p:nvCxnSpPr>
          <p:cNvPr id="22" name="Straight Arrow Connector 21"/>
          <p:cNvCxnSpPr/>
          <p:nvPr/>
        </p:nvCxnSpPr>
        <p:spPr>
          <a:xfrm flipH="1">
            <a:off x="11696281" y="1481465"/>
            <a:ext cx="35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 name="Group 239"/>
          <p:cNvGrpSpPr/>
          <p:nvPr/>
        </p:nvGrpSpPr>
        <p:grpSpPr>
          <a:xfrm>
            <a:off x="397287" y="-294928"/>
            <a:ext cx="11831611" cy="7482537"/>
            <a:chOff x="397287" y="-294928"/>
            <a:chExt cx="11831611" cy="7482537"/>
          </a:xfrm>
        </p:grpSpPr>
        <p:sp>
          <p:nvSpPr>
            <p:cNvPr id="22" name="Rectangle 21"/>
            <p:cNvSpPr/>
            <p:nvPr/>
          </p:nvSpPr>
          <p:spPr>
            <a:xfrm>
              <a:off x="7022115" y="-264759"/>
              <a:ext cx="52067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7442791" y="4362811"/>
              <a:ext cx="4749209" cy="2824798"/>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703638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665904"/>
              <a:ext cx="7036384" cy="452170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921934" y="1268392"/>
              <a:ext cx="2160189" cy="461665"/>
            </a:xfrm>
            <a:prstGeom prst="rect">
              <a:avLst/>
            </a:prstGeom>
            <a:solidFill>
              <a:schemeClr val="bg1"/>
            </a:solid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5045396" y="6551678"/>
              <a:ext cx="2355748" cy="461665"/>
            </a:xfrm>
            <a:prstGeom prst="rect">
              <a:avLst/>
            </a:prstGeom>
            <a:solidFill>
              <a:schemeClr val="bg1"/>
            </a:solid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2034003" y="3950569"/>
              <a:ext cx="1669786" cy="461665"/>
            </a:xfrm>
            <a:prstGeom prst="rect">
              <a:avLst/>
            </a:prstGeom>
            <a:solidFill>
              <a:schemeClr val="bg1"/>
            </a:solid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3137068" y="5679922"/>
              <a:ext cx="1221428" cy="461665"/>
            </a:xfrm>
            <a:prstGeom prst="rect">
              <a:avLst/>
            </a:prstGeom>
            <a:solidFill>
              <a:schemeClr val="bg1"/>
            </a:solid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779715" y="5103471"/>
              <a:ext cx="1195365" cy="461665"/>
            </a:xfrm>
            <a:prstGeom prst="rect">
              <a:avLst/>
            </a:prstGeom>
            <a:solidFill>
              <a:schemeClr val="bg1"/>
            </a:solid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solidFill>
              <a:schemeClr val="bg1"/>
            </a:solid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solidFill>
              <a:schemeClr val="bg1"/>
            </a:solid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2141860" y="4527020"/>
              <a:ext cx="1691032" cy="461665"/>
            </a:xfrm>
            <a:prstGeom prst="rect">
              <a:avLst/>
            </a:prstGeom>
            <a:solidFill>
              <a:schemeClr val="bg1"/>
            </a:solidFill>
            <a:ln w="19050">
              <a:solidFill>
                <a:schemeClr val="tx1"/>
              </a:solidFill>
            </a:ln>
          </p:spPr>
          <p:txBody>
            <a:bodyPr wrap="square" rtlCol="0">
              <a:spAutoFit/>
            </a:bodyPr>
            <a:lstStyle/>
            <a:p>
              <a:pPr algn="ctr"/>
              <a:r>
                <a:rPr lang="sv-SE" sz="2400" dirty="0" smtClean="0"/>
                <a:t>VELOCITY</a:t>
              </a:r>
              <a:endParaRPr lang="sv-SE" sz="2400" dirty="0"/>
            </a:p>
          </p:txBody>
        </p:sp>
        <p:sp>
          <p:nvSpPr>
            <p:cNvPr id="13" name="TextBox 12"/>
            <p:cNvSpPr txBox="1"/>
            <p:nvPr/>
          </p:nvSpPr>
          <p:spPr>
            <a:xfrm>
              <a:off x="9055058" y="2797663"/>
              <a:ext cx="2202136"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SPECIES ABUNDANCE</a:t>
              </a:r>
            </a:p>
          </p:txBody>
        </p:sp>
        <p:sp>
          <p:nvSpPr>
            <p:cNvPr id="14" name="TextBox 13"/>
            <p:cNvSpPr txBox="1"/>
            <p:nvPr/>
          </p:nvSpPr>
          <p:spPr>
            <a:xfrm>
              <a:off x="7581470" y="301883"/>
              <a:ext cx="1971123" cy="461665"/>
            </a:xfrm>
            <a:prstGeom prst="rect">
              <a:avLst/>
            </a:prstGeom>
            <a:solidFill>
              <a:schemeClr val="bg1"/>
            </a:solid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9365576" y="988098"/>
              <a:ext cx="891309" cy="461665"/>
            </a:xfrm>
            <a:prstGeom prst="rect">
              <a:avLst/>
            </a:prstGeom>
            <a:solidFill>
              <a:schemeClr val="bg1"/>
            </a:solidFill>
            <a:ln w="19050">
              <a:solidFill>
                <a:schemeClr val="tx1"/>
              </a:solidFill>
            </a:ln>
          </p:spPr>
          <p:txBody>
            <a:bodyPr wrap="square" rtlCol="0">
              <a:spAutoFit/>
            </a:bodyPr>
            <a:lstStyle/>
            <a:p>
              <a:pPr algn="ctr"/>
              <a:r>
                <a:rPr lang="sv-SE" sz="2400" dirty="0" smtClean="0"/>
                <a:t>YEAR</a:t>
              </a:r>
              <a:endParaRPr lang="sv-SE" sz="2400" dirty="0"/>
            </a:p>
          </p:txBody>
        </p:sp>
        <p:sp>
          <p:nvSpPr>
            <p:cNvPr id="17" name="TextBox 16"/>
            <p:cNvSpPr txBox="1"/>
            <p:nvPr/>
          </p:nvSpPr>
          <p:spPr>
            <a:xfrm>
              <a:off x="7788262" y="5726977"/>
              <a:ext cx="1856498" cy="461665"/>
            </a:xfrm>
            <a:prstGeom prst="rect">
              <a:avLst/>
            </a:prstGeom>
            <a:solidFill>
              <a:schemeClr val="bg1"/>
            </a:solidFill>
            <a:ln w="19050">
              <a:solidFill>
                <a:schemeClr val="tx1"/>
              </a:solidFill>
            </a:ln>
          </p:spPr>
          <p:txBody>
            <a:bodyPr wrap="square" rtlCol="0">
              <a:spAutoFit/>
            </a:bodyPr>
            <a:lstStyle/>
            <a:p>
              <a:pPr algn="ctr"/>
              <a:r>
                <a:rPr lang="sv-SE" sz="2400" dirty="0" smtClean="0"/>
                <a:t>PREDATORS</a:t>
              </a:r>
              <a:endParaRPr lang="sv-SE" sz="2400" dirty="0"/>
            </a:p>
          </p:txBody>
        </p:sp>
        <p:sp>
          <p:nvSpPr>
            <p:cNvPr id="18" name="TextBox 17"/>
            <p:cNvSpPr txBox="1"/>
            <p:nvPr/>
          </p:nvSpPr>
          <p:spPr>
            <a:xfrm>
              <a:off x="10287298" y="1682793"/>
              <a:ext cx="1696232" cy="830997"/>
            </a:xfrm>
            <a:prstGeom prst="rect">
              <a:avLst/>
            </a:prstGeom>
            <a:noFill/>
            <a:ln w="19050">
              <a:solidFill>
                <a:schemeClr val="tx1"/>
              </a:solidFill>
            </a:ln>
          </p:spPr>
          <p:txBody>
            <a:bodyPr wrap="square" rtlCol="0">
              <a:spAutoFit/>
            </a:bodyPr>
            <a:lstStyle/>
            <a:p>
              <a:pPr algn="ctr"/>
              <a:r>
                <a:rPr lang="sv-SE" sz="2400" dirty="0" smtClean="0"/>
                <a:t>MIGRATION TYPE</a:t>
              </a:r>
              <a:endParaRPr lang="en-US" sz="2400" dirty="0"/>
            </a:p>
          </p:txBody>
        </p:sp>
        <p:cxnSp>
          <p:nvCxnSpPr>
            <p:cNvPr id="25" name="Straight Arrow Connector 24"/>
            <p:cNvCxnSpPr>
              <a:stCxn id="5" idx="0"/>
              <a:endCxn id="13" idx="1"/>
            </p:cNvCxnSpPr>
            <p:nvPr/>
          </p:nvCxnSpPr>
          <p:spPr>
            <a:xfrm flipV="1">
              <a:off x="6223270" y="3213162"/>
              <a:ext cx="2831788" cy="33385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H="1" flipV="1">
              <a:off x="5717962" y="3651222"/>
              <a:ext cx="505308" cy="29004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3" idx="1"/>
            </p:cNvCxnSpPr>
            <p:nvPr/>
          </p:nvCxnSpPr>
          <p:spPr>
            <a:xfrm flipV="1">
              <a:off x="3975080" y="3213162"/>
              <a:ext cx="5079978" cy="21211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358496" y="3651222"/>
              <a:ext cx="1359466" cy="2259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358496" y="3213162"/>
              <a:ext cx="4696562" cy="26975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832892" y="3651222"/>
              <a:ext cx="1885070" cy="11066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3"/>
              <a:endCxn id="13" idx="1"/>
            </p:cNvCxnSpPr>
            <p:nvPr/>
          </p:nvCxnSpPr>
          <p:spPr>
            <a:xfrm flipV="1">
              <a:off x="3703789" y="3213162"/>
              <a:ext cx="5351269" cy="968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3" idx="2"/>
            </p:cNvCxnSpPr>
            <p:nvPr/>
          </p:nvCxnSpPr>
          <p:spPr>
            <a:xfrm flipV="1">
              <a:off x="8716511" y="3628660"/>
              <a:ext cx="1439615" cy="20983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3"/>
              <a:endCxn id="13" idx="1"/>
            </p:cNvCxnSpPr>
            <p:nvPr/>
          </p:nvCxnSpPr>
          <p:spPr>
            <a:xfrm flipV="1">
              <a:off x="6390528" y="3213162"/>
              <a:ext cx="2664530" cy="225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567032" y="763548"/>
              <a:ext cx="1589094" cy="2034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8" idx="2"/>
            </p:cNvCxnSpPr>
            <p:nvPr/>
          </p:nvCxnSpPr>
          <p:spPr>
            <a:xfrm>
              <a:off x="11135414" y="2513790"/>
              <a:ext cx="0" cy="3064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 idx="2"/>
              <a:endCxn id="13" idx="1"/>
            </p:cNvCxnSpPr>
            <p:nvPr/>
          </p:nvCxnSpPr>
          <p:spPr>
            <a:xfrm>
              <a:off x="5332614" y="330470"/>
              <a:ext cx="3722444" cy="2882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385348" cy="24897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a:endCxn id="12" idx="0"/>
            </p:cNvCxnSpPr>
            <p:nvPr/>
          </p:nvCxnSpPr>
          <p:spPr>
            <a:xfrm>
              <a:off x="3002029" y="1730057"/>
              <a:ext cx="2715933" cy="10901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689329" cy="7985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0" idx="3"/>
              <a:endCxn id="12" idx="1"/>
            </p:cNvCxnSpPr>
            <p:nvPr/>
          </p:nvCxnSpPr>
          <p:spPr>
            <a:xfrm>
              <a:off x="3345630" y="3135984"/>
              <a:ext cx="1699766" cy="997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a:endCxn id="12" idx="2"/>
            </p:cNvCxnSpPr>
            <p:nvPr/>
          </p:nvCxnSpPr>
          <p:spPr>
            <a:xfrm flipV="1">
              <a:off x="3975080" y="3651222"/>
              <a:ext cx="1742882" cy="16830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3"/>
            </p:cNvCxnSpPr>
            <p:nvPr/>
          </p:nvCxnSpPr>
          <p:spPr>
            <a:xfrm flipH="1">
              <a:off x="6390528" y="1449763"/>
              <a:ext cx="3420703" cy="17859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6200000">
              <a:off x="-467175" y="693363"/>
              <a:ext cx="2345913" cy="369332"/>
            </a:xfrm>
            <a:prstGeom prst="rect">
              <a:avLst/>
            </a:prstGeom>
            <a:noFill/>
          </p:spPr>
          <p:txBody>
            <a:bodyPr wrap="square" rtlCol="0">
              <a:spAutoFit/>
            </a:bodyPr>
            <a:lstStyle/>
            <a:p>
              <a:r>
                <a:rPr lang="sv-SE" i="1" dirty="0" smtClean="0">
                  <a:solidFill>
                    <a:schemeClr val="bg1">
                      <a:lumMod val="50000"/>
                    </a:schemeClr>
                  </a:solidFill>
                </a:rPr>
                <a:t>LARGE-SCALE FACTORS</a:t>
              </a:r>
              <a:endParaRPr lang="en-US" i="1" dirty="0">
                <a:solidFill>
                  <a:schemeClr val="bg1">
                    <a:lumMod val="50000"/>
                  </a:schemeClr>
                </a:solidFill>
              </a:endParaRPr>
            </a:p>
          </p:txBody>
        </p:sp>
        <p:sp>
          <p:nvSpPr>
            <p:cNvPr id="98" name="TextBox 97"/>
            <p:cNvSpPr txBox="1"/>
            <p:nvPr/>
          </p:nvSpPr>
          <p:spPr>
            <a:xfrm rot="16200000">
              <a:off x="-901586" y="5020642"/>
              <a:ext cx="3282979" cy="369332"/>
            </a:xfrm>
            <a:prstGeom prst="rect">
              <a:avLst/>
            </a:prstGeom>
            <a:noFill/>
          </p:spPr>
          <p:txBody>
            <a:bodyPr wrap="square" rtlCol="0">
              <a:spAutoFit/>
            </a:bodyPr>
            <a:lstStyle/>
            <a:p>
              <a:r>
                <a:rPr lang="sv-SE" i="1" dirty="0" smtClean="0">
                  <a:solidFill>
                    <a:schemeClr val="bg1">
                      <a:lumMod val="50000"/>
                    </a:schemeClr>
                  </a:solidFill>
                </a:rPr>
                <a:t>LOCAL-SCALE FACTORS</a:t>
              </a:r>
              <a:endParaRPr lang="en-US" i="1" dirty="0">
                <a:solidFill>
                  <a:schemeClr val="bg1">
                    <a:lumMod val="50000"/>
                  </a:schemeClr>
                </a:solidFill>
              </a:endParaRPr>
            </a:p>
          </p:txBody>
        </p:sp>
        <p:sp>
          <p:nvSpPr>
            <p:cNvPr id="99" name="TextBox 98"/>
            <p:cNvSpPr txBox="1"/>
            <p:nvPr/>
          </p:nvSpPr>
          <p:spPr>
            <a:xfrm rot="5400000">
              <a:off x="10287232" y="4850742"/>
              <a:ext cx="3355847" cy="369332"/>
            </a:xfrm>
            <a:prstGeom prst="rect">
              <a:avLst/>
            </a:prstGeom>
            <a:noFill/>
          </p:spPr>
          <p:txBody>
            <a:bodyPr wrap="square" rtlCol="0">
              <a:spAutoFit/>
            </a:bodyPr>
            <a:lstStyle/>
            <a:p>
              <a:pPr algn="r"/>
              <a:r>
                <a:rPr lang="sv-SE" i="1" dirty="0" smtClean="0">
                  <a:solidFill>
                    <a:schemeClr val="bg1">
                      <a:lumMod val="50000"/>
                    </a:schemeClr>
                  </a:solidFill>
                </a:rPr>
                <a:t>BIOTIC INTERACTIONS</a:t>
              </a:r>
              <a:endParaRPr lang="en-US" i="1" dirty="0">
                <a:solidFill>
                  <a:schemeClr val="bg1">
                    <a:lumMod val="50000"/>
                  </a:schemeClr>
                </a:solidFill>
              </a:endParaRPr>
            </a:p>
          </p:txBody>
        </p:sp>
        <p:sp>
          <p:nvSpPr>
            <p:cNvPr id="100" name="TextBox 99"/>
            <p:cNvSpPr txBox="1"/>
            <p:nvPr/>
          </p:nvSpPr>
          <p:spPr>
            <a:xfrm rot="5400000">
              <a:off x="11179791" y="455598"/>
              <a:ext cx="1570728" cy="369332"/>
            </a:xfrm>
            <a:prstGeom prst="rect">
              <a:avLst/>
            </a:prstGeom>
            <a:noFill/>
          </p:spPr>
          <p:txBody>
            <a:bodyPr wrap="square" rtlCol="0">
              <a:spAutoFit/>
            </a:bodyPr>
            <a:lstStyle/>
            <a:p>
              <a:pPr algn="r"/>
              <a:r>
                <a:rPr lang="sv-SE" i="1" dirty="0" smtClean="0">
                  <a:solidFill>
                    <a:schemeClr val="bg1">
                      <a:lumMod val="50000"/>
                    </a:schemeClr>
                  </a:solidFill>
                </a:rPr>
                <a:t>TIME FACTORS</a:t>
              </a:r>
              <a:endParaRPr lang="en-US" i="1" dirty="0">
                <a:solidFill>
                  <a:schemeClr val="bg1">
                    <a:lumMod val="50000"/>
                  </a:schemeClr>
                </a:solidFill>
              </a:endParaRPr>
            </a:p>
          </p:txBody>
        </p:sp>
        <p:sp>
          <p:nvSpPr>
            <p:cNvPr id="138" name="TextBox 137"/>
            <p:cNvSpPr txBox="1"/>
            <p:nvPr/>
          </p:nvSpPr>
          <p:spPr>
            <a:xfrm>
              <a:off x="9370218" y="4872638"/>
              <a:ext cx="2138136" cy="461665"/>
            </a:xfrm>
            <a:prstGeom prst="rect">
              <a:avLst/>
            </a:prstGeom>
            <a:solidFill>
              <a:schemeClr val="bg1"/>
            </a:solidFill>
            <a:ln w="19050">
              <a:solidFill>
                <a:schemeClr val="tx1"/>
              </a:solidFill>
            </a:ln>
          </p:spPr>
          <p:txBody>
            <a:bodyPr wrap="square" rtlCol="0">
              <a:spAutoFit/>
            </a:bodyPr>
            <a:lstStyle/>
            <a:p>
              <a:pPr algn="ctr"/>
              <a:r>
                <a:rPr lang="sv-SE" sz="2400" dirty="0" smtClean="0"/>
                <a:t>COMPETITORS</a:t>
              </a:r>
              <a:endParaRPr lang="sv-SE" sz="2400" dirty="0"/>
            </a:p>
          </p:txBody>
        </p:sp>
        <p:sp>
          <p:nvSpPr>
            <p:cNvPr id="53" name="TextBox 52"/>
            <p:cNvSpPr txBox="1"/>
            <p:nvPr/>
          </p:nvSpPr>
          <p:spPr>
            <a:xfrm>
              <a:off x="2961694" y="568599"/>
              <a:ext cx="1989175" cy="461665"/>
            </a:xfrm>
            <a:prstGeom prst="rect">
              <a:avLst/>
            </a:prstGeom>
            <a:solidFill>
              <a:schemeClr val="bg1"/>
            </a:solidFill>
            <a:ln w="19050">
              <a:solidFill>
                <a:schemeClr val="tx1"/>
              </a:solidFill>
            </a:ln>
          </p:spPr>
          <p:txBody>
            <a:bodyPr wrap="square" rtlCol="0">
              <a:spAutoFit/>
            </a:bodyPr>
            <a:lstStyle/>
            <a:p>
              <a:pPr algn="ctr"/>
              <a:r>
                <a:rPr lang="sv-SE" sz="2400" dirty="0" smtClean="0"/>
                <a:t>LATITUDE</a:t>
              </a:r>
              <a:endParaRPr lang="sv-SE" sz="2400" dirty="0"/>
            </a:p>
          </p:txBody>
        </p:sp>
        <p:cxnSp>
          <p:nvCxnSpPr>
            <p:cNvPr id="49" name="Straight Arrow Connector 48"/>
            <p:cNvCxnSpPr>
              <a:stCxn id="138" idx="0"/>
              <a:endCxn id="13" idx="2"/>
            </p:cNvCxnSpPr>
            <p:nvPr/>
          </p:nvCxnSpPr>
          <p:spPr>
            <a:xfrm flipH="1" flipV="1">
              <a:off x="10156126" y="3628660"/>
              <a:ext cx="283160" cy="1243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12" idx="0"/>
            </p:cNvCxnSpPr>
            <p:nvPr/>
          </p:nvCxnSpPr>
          <p:spPr>
            <a:xfrm>
              <a:off x="3956282" y="1030264"/>
              <a:ext cx="1761680" cy="17899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2"/>
              <a:endCxn id="13" idx="0"/>
            </p:cNvCxnSpPr>
            <p:nvPr/>
          </p:nvCxnSpPr>
          <p:spPr>
            <a:xfrm>
              <a:off x="9811231" y="1449763"/>
              <a:ext cx="344895" cy="1347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4" idx="2"/>
              <a:endCxn id="12" idx="0"/>
            </p:cNvCxnSpPr>
            <p:nvPr/>
          </p:nvCxnSpPr>
          <p:spPr>
            <a:xfrm flipH="1">
              <a:off x="5717962" y="763548"/>
              <a:ext cx="2849070" cy="20566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53" idx="2"/>
              <a:endCxn id="13" idx="1"/>
            </p:cNvCxnSpPr>
            <p:nvPr/>
          </p:nvCxnSpPr>
          <p:spPr>
            <a:xfrm>
              <a:off x="3956282" y="1030264"/>
              <a:ext cx="5098776" cy="21828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4" idx="2"/>
              <a:endCxn id="13" idx="1"/>
            </p:cNvCxnSpPr>
            <p:nvPr/>
          </p:nvCxnSpPr>
          <p:spPr>
            <a:xfrm>
              <a:off x="3002029" y="1730057"/>
              <a:ext cx="6053029" cy="14831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1" idx="3"/>
              <a:endCxn id="13" idx="1"/>
            </p:cNvCxnSpPr>
            <p:nvPr/>
          </p:nvCxnSpPr>
          <p:spPr>
            <a:xfrm flipV="1">
              <a:off x="3832892" y="3213162"/>
              <a:ext cx="5222166" cy="15446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846200" y="6256374"/>
              <a:ext cx="1827456" cy="830997"/>
            </a:xfrm>
            <a:prstGeom prst="rect">
              <a:avLst/>
            </a:prstGeom>
            <a:solidFill>
              <a:schemeClr val="bg1"/>
            </a:solidFill>
            <a:ln w="19050">
              <a:solidFill>
                <a:schemeClr val="tx1"/>
              </a:solidFill>
            </a:ln>
          </p:spPr>
          <p:txBody>
            <a:bodyPr wrap="square" rtlCol="0">
              <a:spAutoFit/>
            </a:bodyPr>
            <a:lstStyle/>
            <a:p>
              <a:pPr algn="ctr"/>
              <a:r>
                <a:rPr lang="sv-SE" sz="2400" dirty="0" smtClean="0"/>
                <a:t>UPSTREAM CATCHMENT</a:t>
              </a:r>
              <a:endParaRPr lang="sv-SE" sz="2400" dirty="0">
                <a:solidFill>
                  <a:srgbClr val="FF0000"/>
                </a:solidFill>
              </a:endParaRPr>
            </a:p>
          </p:txBody>
        </p:sp>
        <p:cxnSp>
          <p:nvCxnSpPr>
            <p:cNvPr id="136" name="Straight Arrow Connector 135"/>
            <p:cNvCxnSpPr>
              <a:stCxn id="135" idx="3"/>
            </p:cNvCxnSpPr>
            <p:nvPr/>
          </p:nvCxnSpPr>
          <p:spPr>
            <a:xfrm flipV="1">
              <a:off x="4673656" y="3651222"/>
              <a:ext cx="1033278" cy="30206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5" idx="3"/>
              <a:endCxn id="13" idx="2"/>
            </p:cNvCxnSpPr>
            <p:nvPr/>
          </p:nvCxnSpPr>
          <p:spPr>
            <a:xfrm flipV="1">
              <a:off x="4673656" y="3628660"/>
              <a:ext cx="5482470" cy="3043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45396" y="2820225"/>
              <a:ext cx="1345132"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WOODY DEBRIS</a:t>
              </a:r>
              <a:endParaRPr lang="sv-SE" sz="2400" dirty="0"/>
            </a:p>
          </p:txBody>
        </p:sp>
      </p:grpSp>
    </p:spTree>
    <p:extLst>
      <p:ext uri="{BB962C8B-B14F-4D97-AF65-F5344CB8AC3E}">
        <p14:creationId xmlns:p14="http://schemas.microsoft.com/office/powerpoint/2010/main" val="69310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92" y="0"/>
            <a:ext cx="12339376" cy="7386638"/>
          </a:xfrm>
          <a:prstGeom prst="rect">
            <a:avLst/>
          </a:prstGeom>
          <a:noFill/>
        </p:spPr>
        <p:txBody>
          <a:bodyPr wrap="square" rtlCol="0">
            <a:spAutoFit/>
          </a:bodyPr>
          <a:lstStyle/>
          <a:p>
            <a:r>
              <a:rPr lang="sv-SE" dirty="0" smtClean="0"/>
              <a:t>Links supported by literature</a:t>
            </a:r>
          </a:p>
          <a:p>
            <a:r>
              <a:rPr lang="sv-SE" sz="1200" u="sng" dirty="0" smtClean="0"/>
              <a:t>Effects on fish:</a:t>
            </a:r>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r>
              <a:rPr lang="sv-SE" sz="1200" b="1" dirty="0"/>
              <a:t>Temperature </a:t>
            </a:r>
            <a:r>
              <a:rPr lang="sv-SE" sz="1200" dirty="0"/>
              <a:t>may 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r>
              <a:rPr lang="sv-SE" sz="1200" b="1" dirty="0" smtClean="0"/>
              <a:t>Type of migration</a:t>
            </a:r>
            <a:r>
              <a:rPr lang="sv-SE" sz="1200" dirty="0" smtClean="0"/>
              <a:t>: Allopatric brown trout shift from nursery area in riffles to pool habitat while simpatric (under prerssure from other spp) remain in the riffle (Näslund et al. 1997).</a:t>
            </a:r>
          </a:p>
          <a:p>
            <a:endParaRPr lang="sv-SE" sz="1200" dirty="0" smtClean="0"/>
          </a:p>
          <a:p>
            <a:r>
              <a:rPr lang="sv-SE" sz="1200" dirty="0" smtClean="0"/>
              <a:t>Frequency of occurrence and abundances of brown trout correlate negatively with </a:t>
            </a:r>
            <a:r>
              <a:rPr lang="sv-SE" sz="1200" b="1" dirty="0" smtClean="0"/>
              <a:t>number of coexisisting fish species </a:t>
            </a:r>
            <a:r>
              <a:rPr lang="sv-SE" sz="1200" dirty="0" smtClean="0"/>
              <a:t>(</a:t>
            </a:r>
            <a:r>
              <a:rPr lang="sv-SE" sz="1200" dirty="0"/>
              <a:t>Näslund et al. 1997)</a:t>
            </a:r>
          </a:p>
          <a:p>
            <a:endParaRPr lang="sv-SE" sz="1200" b="1" dirty="0" smtClean="0"/>
          </a:p>
          <a:p>
            <a:r>
              <a:rPr lang="sv-SE" sz="1200" dirty="0" smtClean="0"/>
              <a:t>The effects of </a:t>
            </a:r>
            <a:r>
              <a:rPr lang="sv-SE" sz="1200" b="1" dirty="0" smtClean="0"/>
              <a:t>depth and slope </a:t>
            </a:r>
            <a:r>
              <a:rPr lang="sv-SE" sz="1200" dirty="0" smtClean="0"/>
              <a:t>may be conditional to the presence of </a:t>
            </a:r>
            <a:r>
              <a:rPr lang="sv-SE" sz="1200" b="1" dirty="0" smtClean="0"/>
              <a:t>competitors</a:t>
            </a:r>
            <a:r>
              <a:rPr lang="sv-SE" sz="1200" dirty="0" smtClean="0"/>
              <a:t>, i.e. Habitat partitioning when trout occur in simpatry with graylings (Degermann et al. 2000)</a:t>
            </a:r>
          </a:p>
          <a:p>
            <a:r>
              <a:rPr lang="sv-SE" sz="1200" b="1" dirty="0" smtClean="0"/>
              <a:t>Temperature </a:t>
            </a:r>
            <a:r>
              <a:rPr lang="sv-SE" sz="1200" dirty="0" smtClean="0"/>
              <a:t>and</a:t>
            </a:r>
            <a:r>
              <a:rPr lang="sv-SE" sz="1200" b="1" dirty="0" smtClean="0"/>
              <a:t> stream width </a:t>
            </a:r>
            <a:r>
              <a:rPr lang="sv-SE" sz="1200" dirty="0" smtClean="0"/>
              <a:t>may </a:t>
            </a:r>
            <a:r>
              <a:rPr lang="sv-SE" sz="1200" dirty="0"/>
              <a:t>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u="sng" dirty="0" smtClean="0"/>
              <a:t>Effects on LWD:</a:t>
            </a:r>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136"/>
            <a:ext cx="12121662" cy="7294305"/>
          </a:xfrm>
          <a:prstGeom prst="rect">
            <a:avLst/>
          </a:prstGeom>
          <a:noFill/>
        </p:spPr>
        <p:txBody>
          <a:bodyPr wrap="square" rtlCol="0">
            <a:spAutoFit/>
          </a:bodyPr>
          <a:lstStyle/>
          <a:p>
            <a:r>
              <a:rPr lang="en-US" b="1" dirty="0">
                <a:solidFill>
                  <a:srgbClr val="7030A0"/>
                </a:solidFill>
              </a:rPr>
              <a:t># </a:t>
            </a:r>
            <a:r>
              <a:rPr lang="en-US" b="1" dirty="0" smtClean="0">
                <a:solidFill>
                  <a:srgbClr val="7030A0"/>
                </a:solidFill>
              </a:rPr>
              <a:t>Overview of predictors and interactions considered:</a:t>
            </a:r>
            <a:endParaRPr lang="en-US" b="1" dirty="0">
              <a:solidFill>
                <a:srgbClr val="7030A0"/>
              </a:solidFill>
            </a:endParaRPr>
          </a:p>
          <a:p>
            <a:r>
              <a:rPr lang="en-US" dirty="0"/>
              <a:t># 1)Climatic factors: </a:t>
            </a:r>
            <a:r>
              <a:rPr lang="en-US" dirty="0" err="1"/>
              <a:t>avg</a:t>
            </a:r>
            <a:r>
              <a:rPr lang="en-US" dirty="0"/>
              <a:t> air temp OR </a:t>
            </a:r>
            <a:r>
              <a:rPr lang="en-US" dirty="0" err="1"/>
              <a:t>lat</a:t>
            </a:r>
            <a:r>
              <a:rPr lang="en-US" dirty="0"/>
              <a:t> are the best</a:t>
            </a:r>
          </a:p>
          <a:p>
            <a:r>
              <a:rPr lang="en-US" dirty="0"/>
              <a:t># 3)Stream size: exact area is </a:t>
            </a:r>
            <a:r>
              <a:rPr lang="en-US" dirty="0" err="1"/>
              <a:t>signif?NO</a:t>
            </a:r>
            <a:r>
              <a:rPr lang="en-US" dirty="0"/>
              <a:t>. better </a:t>
            </a:r>
            <a:r>
              <a:rPr lang="en-US" dirty="0" err="1"/>
              <a:t>avg</a:t>
            </a:r>
            <a:r>
              <a:rPr lang="en-US" dirty="0"/>
              <a:t> or max </a:t>
            </a:r>
            <a:r>
              <a:rPr lang="en-US" dirty="0" smtClean="0"/>
              <a:t>depth</a:t>
            </a:r>
            <a:endParaRPr lang="en-US" dirty="0"/>
          </a:p>
          <a:p>
            <a:r>
              <a:rPr lang="en-US" dirty="0"/>
              <a:t># 4) </a:t>
            </a:r>
            <a:r>
              <a:rPr lang="en-US" dirty="0" err="1"/>
              <a:t>inlcude</a:t>
            </a:r>
            <a:r>
              <a:rPr lang="en-US" dirty="0"/>
              <a:t> all local features: velocity for </a:t>
            </a:r>
            <a:r>
              <a:rPr lang="en-US" dirty="0" err="1"/>
              <a:t>LWD:no</a:t>
            </a:r>
            <a:r>
              <a:rPr lang="en-US" dirty="0"/>
              <a:t>. </a:t>
            </a:r>
            <a:r>
              <a:rPr lang="en-US" dirty="0" err="1"/>
              <a:t>Slope_percent</a:t>
            </a:r>
            <a:r>
              <a:rPr lang="en-US" dirty="0"/>
              <a:t> for </a:t>
            </a:r>
            <a:r>
              <a:rPr lang="en-US" dirty="0" smtClean="0"/>
              <a:t>both LWD and </a:t>
            </a:r>
            <a:r>
              <a:rPr lang="en-US" dirty="0" err="1" smtClean="0"/>
              <a:t>Öring</a:t>
            </a:r>
            <a:r>
              <a:rPr lang="en-US" dirty="0"/>
              <a:t> </a:t>
            </a:r>
            <a:r>
              <a:rPr lang="en-US" dirty="0" smtClean="0"/>
              <a:t>(+)</a:t>
            </a:r>
            <a:endParaRPr lang="en-US" dirty="0"/>
          </a:p>
          <a:p>
            <a:r>
              <a:rPr lang="en-US" dirty="0" smtClean="0"/>
              <a:t>#</a:t>
            </a:r>
            <a:r>
              <a:rPr lang="en-US" dirty="0"/>
              <a:t>5) add month or </a:t>
            </a:r>
            <a:r>
              <a:rPr lang="en-US" dirty="0" err="1"/>
              <a:t>julian</a:t>
            </a:r>
            <a:r>
              <a:rPr lang="en-US" dirty="0"/>
              <a:t> date:</a:t>
            </a:r>
          </a:p>
          <a:p>
            <a:r>
              <a:rPr lang="en-US" dirty="0"/>
              <a:t># 6) biotic interactions: </a:t>
            </a:r>
            <a:r>
              <a:rPr lang="en-US" dirty="0" smtClean="0"/>
              <a:t>potential </a:t>
            </a:r>
            <a:r>
              <a:rPr lang="en-US" dirty="0" err="1"/>
              <a:t>predatrors</a:t>
            </a:r>
            <a:r>
              <a:rPr lang="en-US" dirty="0"/>
              <a:t> are </a:t>
            </a:r>
            <a:r>
              <a:rPr lang="en-US" dirty="0" err="1"/>
              <a:t>GEdda</a:t>
            </a:r>
            <a:r>
              <a:rPr lang="en-US" dirty="0"/>
              <a:t> and Lake. Potential competitors are</a:t>
            </a:r>
            <a:r>
              <a:rPr lang="en-US" dirty="0" smtClean="0"/>
              <a:t>: </a:t>
            </a:r>
            <a:r>
              <a:rPr lang="en-US" dirty="0" err="1" smtClean="0"/>
              <a:t>LaxTOT</a:t>
            </a:r>
            <a:r>
              <a:rPr lang="en-US" dirty="0" smtClean="0"/>
              <a:t>, </a:t>
            </a:r>
            <a:r>
              <a:rPr lang="en-US" dirty="0" err="1" smtClean="0"/>
              <a:t>Becro</a:t>
            </a:r>
            <a:r>
              <a:rPr lang="en-US" dirty="0"/>
              <a:t>, </a:t>
            </a:r>
            <a:r>
              <a:rPr lang="en-US" dirty="0" smtClean="0"/>
              <a:t>Harr, </a:t>
            </a:r>
            <a:r>
              <a:rPr lang="en-US" dirty="0" err="1" smtClean="0"/>
              <a:t>Cottus_spp</a:t>
            </a:r>
            <a:endParaRPr lang="en-US" dirty="0" smtClean="0"/>
          </a:p>
          <a:p>
            <a:r>
              <a:rPr lang="en-US" dirty="0"/>
              <a:t># include VIX? not for now, preliminary results not promising (see below</a:t>
            </a:r>
            <a:r>
              <a:rPr lang="en-US" dirty="0" smtClean="0"/>
              <a:t>)</a:t>
            </a:r>
          </a:p>
          <a:p>
            <a:r>
              <a:rPr lang="en-US" dirty="0" smtClean="0">
                <a:solidFill>
                  <a:schemeClr val="accent6"/>
                </a:solidFill>
              </a:rPr>
              <a:t>#ref for competition between salmon and </a:t>
            </a:r>
            <a:r>
              <a:rPr lang="en-US" dirty="0" err="1" smtClean="0">
                <a:solidFill>
                  <a:schemeClr val="accent6"/>
                </a:solidFill>
              </a:rPr>
              <a:t>cottus</a:t>
            </a:r>
            <a:r>
              <a:rPr lang="en-US" dirty="0" smtClean="0">
                <a:solidFill>
                  <a:schemeClr val="accent6"/>
                </a:solidFill>
              </a:rPr>
              <a:t>: </a:t>
            </a:r>
            <a:r>
              <a:rPr lang="en-US" dirty="0" err="1" smtClean="0">
                <a:solidFill>
                  <a:schemeClr val="accent6"/>
                </a:solidFill>
              </a:rPr>
              <a:t>Amudsen</a:t>
            </a:r>
            <a:r>
              <a:rPr lang="en-US" dirty="0" smtClean="0">
                <a:solidFill>
                  <a:schemeClr val="accent6"/>
                </a:solidFill>
              </a:rPr>
              <a:t> and </a:t>
            </a:r>
            <a:r>
              <a:rPr lang="en-US" dirty="0" err="1" smtClean="0">
                <a:solidFill>
                  <a:schemeClr val="accent6"/>
                </a:solidFill>
              </a:rPr>
              <a:t>Gabler</a:t>
            </a:r>
            <a:r>
              <a:rPr lang="en-US" dirty="0" smtClean="0">
                <a:solidFill>
                  <a:schemeClr val="accent6"/>
                </a:solidFill>
              </a:rPr>
              <a:t> 2008 and </a:t>
            </a:r>
            <a:r>
              <a:rPr lang="en-US" dirty="0" err="1" smtClean="0">
                <a:solidFill>
                  <a:schemeClr val="accent6"/>
                </a:solidFill>
              </a:rPr>
              <a:t>Gabler</a:t>
            </a:r>
            <a:r>
              <a:rPr lang="en-US" dirty="0" smtClean="0">
                <a:solidFill>
                  <a:schemeClr val="accent6"/>
                </a:solidFill>
              </a:rPr>
              <a:t> and </a:t>
            </a:r>
            <a:r>
              <a:rPr lang="en-US" dirty="0" err="1" smtClean="0">
                <a:solidFill>
                  <a:schemeClr val="accent6"/>
                </a:solidFill>
              </a:rPr>
              <a:t>Amudsen</a:t>
            </a:r>
            <a:r>
              <a:rPr lang="en-US" dirty="0" smtClean="0">
                <a:solidFill>
                  <a:schemeClr val="accent6"/>
                </a:solidFill>
              </a:rPr>
              <a:t> 1999</a:t>
            </a:r>
            <a:endParaRPr lang="en-US" dirty="0">
              <a:solidFill>
                <a:schemeClr val="accent6"/>
              </a:solidFill>
            </a:endParaRPr>
          </a:p>
          <a:p>
            <a:endParaRPr lang="sv-SE" dirty="0" smtClean="0"/>
          </a:p>
          <a:p>
            <a:r>
              <a:rPr lang="sv-SE" dirty="0" smtClean="0"/>
              <a:t>Outcome with predators and competitors:</a:t>
            </a:r>
            <a:endParaRPr lang="en-US" dirty="0" smtClean="0"/>
          </a:p>
          <a:p>
            <a:r>
              <a:rPr lang="en-US" dirty="0" smtClean="0"/>
              <a:t># </a:t>
            </a:r>
            <a:r>
              <a:rPr lang="en-US" dirty="0"/>
              <a:t>brook trout (</a:t>
            </a:r>
            <a:r>
              <a:rPr lang="en-US" dirty="0" err="1"/>
              <a:t>becro</a:t>
            </a:r>
            <a:r>
              <a:rPr lang="en-US" dirty="0"/>
              <a:t>) and grayling (Harr) as explanatory factors: not </a:t>
            </a:r>
            <a:r>
              <a:rPr lang="en-US" dirty="0" err="1"/>
              <a:t>signif</a:t>
            </a:r>
            <a:endParaRPr lang="en-US" dirty="0"/>
          </a:p>
          <a:p>
            <a:r>
              <a:rPr lang="en-US" dirty="0" smtClean="0"/>
              <a:t># </a:t>
            </a:r>
            <a:r>
              <a:rPr lang="en-US" dirty="0" err="1"/>
              <a:t>LAxTOT</a:t>
            </a:r>
            <a:r>
              <a:rPr lang="en-US" dirty="0"/>
              <a:t> or </a:t>
            </a:r>
            <a:r>
              <a:rPr lang="en-US" dirty="0" err="1"/>
              <a:t>Cottus</a:t>
            </a:r>
            <a:r>
              <a:rPr lang="en-US" dirty="0"/>
              <a:t> seems to have a weak positive effect on </a:t>
            </a:r>
            <a:r>
              <a:rPr lang="en-US" dirty="0" err="1"/>
              <a:t>Öring</a:t>
            </a:r>
            <a:r>
              <a:rPr lang="en-US" dirty="0"/>
              <a:t>, which does not make </a:t>
            </a:r>
            <a:r>
              <a:rPr lang="en-US" dirty="0" smtClean="0"/>
              <a:t>sense</a:t>
            </a:r>
          </a:p>
          <a:p>
            <a:r>
              <a:rPr lang="en-US" dirty="0"/>
              <a:t># interaction </a:t>
            </a:r>
            <a:r>
              <a:rPr lang="en-US" dirty="0" smtClean="0"/>
              <a:t>between </a:t>
            </a:r>
            <a:r>
              <a:rPr lang="en-US" dirty="0"/>
              <a:t>predators (</a:t>
            </a:r>
            <a:r>
              <a:rPr lang="en-US" dirty="0" err="1"/>
              <a:t>Gädda</a:t>
            </a:r>
            <a:r>
              <a:rPr lang="en-US" dirty="0"/>
              <a:t> or lake) and LWD (on </a:t>
            </a:r>
            <a:r>
              <a:rPr lang="en-US" dirty="0" err="1"/>
              <a:t>öring</a:t>
            </a:r>
            <a:r>
              <a:rPr lang="en-US" dirty="0"/>
              <a:t>): not significant</a:t>
            </a:r>
          </a:p>
          <a:p>
            <a:r>
              <a:rPr lang="en-US" dirty="0"/>
              <a:t># test interaction between air temperature or latitude (</a:t>
            </a:r>
            <a:r>
              <a:rPr lang="en-US" dirty="0" err="1"/>
              <a:t>instället</a:t>
            </a:r>
            <a:r>
              <a:rPr lang="en-US" dirty="0"/>
              <a:t> air temp) and pike on </a:t>
            </a:r>
            <a:r>
              <a:rPr lang="en-US" dirty="0" err="1"/>
              <a:t>öring</a:t>
            </a:r>
            <a:r>
              <a:rPr lang="en-US" dirty="0"/>
              <a:t>: both not </a:t>
            </a:r>
            <a:r>
              <a:rPr lang="en-US" dirty="0" err="1"/>
              <a:t>signif</a:t>
            </a:r>
            <a:endParaRPr lang="en-US" dirty="0"/>
          </a:p>
          <a:p>
            <a:r>
              <a:rPr lang="en-US" dirty="0"/>
              <a:t># interaction between competitors (</a:t>
            </a:r>
            <a:r>
              <a:rPr lang="en-US" dirty="0" err="1"/>
              <a:t>LaxTOT,BEcrOTOT</a:t>
            </a:r>
            <a:r>
              <a:rPr lang="en-US" dirty="0"/>
              <a:t>, </a:t>
            </a:r>
            <a:r>
              <a:rPr lang="en-US" dirty="0" err="1"/>
              <a:t>HarrTOT,Cottus_spp</a:t>
            </a:r>
            <a:r>
              <a:rPr lang="en-US" dirty="0"/>
              <a:t>) and environmental conditions </a:t>
            </a:r>
          </a:p>
          <a:p>
            <a:r>
              <a:rPr lang="en-US" dirty="0"/>
              <a:t># (slope, depth, width, temp): none of the possible </a:t>
            </a:r>
            <a:r>
              <a:rPr lang="en-US" dirty="0" err="1"/>
              <a:t>conbination</a:t>
            </a:r>
            <a:r>
              <a:rPr lang="en-US" dirty="0"/>
              <a:t> is </a:t>
            </a:r>
            <a:r>
              <a:rPr lang="en-US" dirty="0" err="1"/>
              <a:t>signif</a:t>
            </a:r>
            <a:endParaRPr lang="en-US" dirty="0"/>
          </a:p>
          <a:p>
            <a:r>
              <a:rPr lang="en-US" dirty="0"/>
              <a:t># test effects of </a:t>
            </a:r>
            <a:r>
              <a:rPr lang="en-US" dirty="0">
                <a:solidFill>
                  <a:srgbClr val="FF0000"/>
                </a:solidFill>
              </a:rPr>
              <a:t>number fish </a:t>
            </a:r>
            <a:r>
              <a:rPr lang="en-US" dirty="0" err="1">
                <a:solidFill>
                  <a:srgbClr val="FF0000"/>
                </a:solidFill>
              </a:rPr>
              <a:t>spp</a:t>
            </a:r>
            <a:r>
              <a:rPr lang="en-US" dirty="0">
                <a:solidFill>
                  <a:srgbClr val="FF0000"/>
                </a:solidFill>
              </a:rPr>
              <a:t> on </a:t>
            </a:r>
            <a:r>
              <a:rPr lang="en-US" dirty="0" err="1">
                <a:solidFill>
                  <a:srgbClr val="FF0000"/>
                </a:solidFill>
              </a:rPr>
              <a:t>öring</a:t>
            </a:r>
            <a:r>
              <a:rPr lang="en-US" dirty="0">
                <a:solidFill>
                  <a:srgbClr val="FF0000"/>
                </a:solidFill>
              </a:rPr>
              <a:t>:  </a:t>
            </a:r>
            <a:r>
              <a:rPr lang="en-US" dirty="0" err="1">
                <a:solidFill>
                  <a:srgbClr val="FF0000"/>
                </a:solidFill>
              </a:rPr>
              <a:t>signif</a:t>
            </a:r>
            <a:r>
              <a:rPr lang="en-US" dirty="0">
                <a:solidFill>
                  <a:srgbClr val="FF0000"/>
                </a:solidFill>
              </a:rPr>
              <a:t> but has a positive effects</a:t>
            </a:r>
            <a:r>
              <a:rPr lang="en-US" dirty="0"/>
              <a:t>! Skip it?</a:t>
            </a:r>
          </a:p>
          <a:p>
            <a:endParaRPr lang="sv-SE" dirty="0" smtClean="0"/>
          </a:p>
          <a:p>
            <a:r>
              <a:rPr lang="sv-SE" dirty="0" smtClean="0"/>
              <a:t>Others:</a:t>
            </a:r>
          </a:p>
          <a:p>
            <a:r>
              <a:rPr lang="en-US" dirty="0"/>
              <a:t># interaction between stream width and LWD (on </a:t>
            </a:r>
            <a:r>
              <a:rPr lang="en-US" dirty="0" err="1"/>
              <a:t>öring</a:t>
            </a:r>
            <a:r>
              <a:rPr lang="en-US" dirty="0"/>
              <a:t>): not significant</a:t>
            </a:r>
          </a:p>
          <a:p>
            <a:r>
              <a:rPr lang="en-US" dirty="0"/>
              <a:t># are there </a:t>
            </a:r>
            <a:r>
              <a:rPr lang="en-US" dirty="0" err="1"/>
              <a:t>abiotics</a:t>
            </a:r>
            <a:r>
              <a:rPr lang="en-US" dirty="0"/>
              <a:t> that can potentially be influenced by LWD? depth or width (LWD can create pools), but link is negative, </a:t>
            </a:r>
          </a:p>
          <a:p>
            <a:r>
              <a:rPr lang="en-US" dirty="0"/>
              <a:t># so causal link has to go from depth to LWD</a:t>
            </a:r>
          </a:p>
          <a:p>
            <a:r>
              <a:rPr lang="en-US" dirty="0"/>
              <a:t># interaction Julian date*distance to sea on LWD and on </a:t>
            </a:r>
            <a:r>
              <a:rPr lang="en-US" dirty="0" err="1"/>
              <a:t>öring</a:t>
            </a:r>
            <a:r>
              <a:rPr lang="en-US" dirty="0" smtClean="0"/>
              <a:t>: nope</a:t>
            </a:r>
            <a:endParaRPr lang="en-US" dirty="0"/>
          </a:p>
          <a:p>
            <a:r>
              <a:rPr lang="en-US" dirty="0" smtClean="0"/>
              <a:t># </a:t>
            </a:r>
            <a:r>
              <a:rPr lang="en-US" dirty="0"/>
              <a:t>including a correlation between SUB1 and slope doesn't change anything</a:t>
            </a:r>
          </a:p>
          <a:p>
            <a:r>
              <a:rPr lang="en-US" dirty="0"/>
              <a:t># including SUB as endogenous explained by slope doesn't work smoothly, I d need to add many other </a:t>
            </a:r>
            <a:r>
              <a:rPr lang="en-US" dirty="0" smtClean="0"/>
              <a:t>links</a:t>
            </a:r>
          </a:p>
          <a:p>
            <a:r>
              <a:rPr lang="sv-SE" dirty="0" smtClean="0"/>
              <a:t># mygration type: include as continuous!</a:t>
            </a:r>
            <a:endParaRPr lang="en-US" dirty="0"/>
          </a:p>
        </p:txBody>
      </p:sp>
    </p:spTree>
    <p:extLst>
      <p:ext uri="{BB962C8B-B14F-4D97-AF65-F5344CB8AC3E}">
        <p14:creationId xmlns:p14="http://schemas.microsoft.com/office/powerpoint/2010/main" val="3029011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5-Point Star 2"/>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 name="5-Point Star 3"/>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 name="5-Point Star 4"/>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TextBox 5"/>
          <p:cNvSpPr txBox="1"/>
          <p:nvPr/>
        </p:nvSpPr>
        <p:spPr>
          <a:xfrm>
            <a:off x="41732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7" name="TextBox 6"/>
          <p:cNvSpPr txBox="1"/>
          <p:nvPr/>
        </p:nvSpPr>
        <p:spPr>
          <a:xfrm>
            <a:off x="199809" y="382800"/>
            <a:ext cx="5648325" cy="6494085"/>
          </a:xfrm>
          <a:prstGeom prst="rect">
            <a:avLst/>
          </a:prstGeom>
          <a:noFill/>
        </p:spPr>
        <p:txBody>
          <a:bodyPr wrap="square" rtlCol="0">
            <a:spAutoFit/>
          </a:bodyPr>
          <a:lstStyle/>
          <a:p>
            <a:r>
              <a:rPr lang="en-US" sz="800" dirty="0" smtClean="0"/>
              <a:t>M2 </a:t>
            </a:r>
            <a:r>
              <a:rPr lang="en-US" sz="800" dirty="0"/>
              <a:t>= list(</a:t>
            </a:r>
          </a:p>
          <a:p>
            <a:r>
              <a:rPr lang="en-US" sz="800" dirty="0"/>
              <a:t>  </a:t>
            </a:r>
            <a:r>
              <a:rPr lang="en-US" sz="800" dirty="0" err="1"/>
              <a:t>lme</a:t>
            </a:r>
            <a:r>
              <a:rPr lang="en-US" sz="800" dirty="0"/>
              <a:t>(log_OringTOT~Average_air_temperature+Wetted_width+Av_depth+log_LWD+SUB1+Julian_date+Slope_percent</a:t>
            </a:r>
          </a:p>
          <a:p>
            <a:r>
              <a:rPr lang="en-US" sz="800" dirty="0"/>
              <a:t>      +</a:t>
            </a:r>
            <a:r>
              <a:rPr lang="en-US" sz="800" dirty="0" err="1"/>
              <a:t>GEdda+Lake+Type_migration_continuous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(log_LWD~Average_air_temperature+Altitude+Av_depth+Wetted_width+Year+Slope_percent+Velocity+</a:t>
            </a:r>
          </a:p>
          <a:p>
            <a:r>
              <a:rPr lang="en-US" sz="800" dirty="0"/>
              <a:t>        </a:t>
            </a:r>
            <a:r>
              <a:rPr lang="en-US" sz="800" dirty="0" err="1"/>
              <a:t>Forest_age+Forest_coverage</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log_LWD</a:t>
            </a:r>
            <a:r>
              <a:rPr lang="en-US" sz="800" dirty="0"/>
              <a:t> ~ SUB1 + ...  -0.0127    0.0141 3814    -0.9028  0.3667</a:t>
            </a:r>
          </a:p>
          <a:p>
            <a:r>
              <a:rPr lang="en-US" sz="800" dirty="0"/>
              <a:t>2               </a:t>
            </a:r>
            <a:r>
              <a:rPr lang="en-US" sz="800" dirty="0" err="1"/>
              <a:t>log_LWD</a:t>
            </a:r>
            <a:r>
              <a:rPr lang="en-US" sz="800" dirty="0"/>
              <a:t> ~ </a:t>
            </a:r>
            <a:r>
              <a:rPr lang="en-US" sz="800" dirty="0" err="1"/>
              <a:t>Julian_date</a:t>
            </a:r>
            <a:r>
              <a:rPr lang="en-US" sz="800" dirty="0"/>
              <a:t> + ...  -0.0007    0.0005 3814    -1.5150  0.1299</a:t>
            </a:r>
          </a:p>
          <a:p>
            <a:r>
              <a:rPr lang="en-US" sz="800" dirty="0"/>
              <a:t>3                     </a:t>
            </a:r>
            <a:r>
              <a:rPr lang="en-US" sz="800" dirty="0" err="1"/>
              <a:t>log_LWD</a:t>
            </a:r>
            <a:r>
              <a:rPr lang="en-US" sz="800" dirty="0"/>
              <a:t> ~ </a:t>
            </a:r>
            <a:r>
              <a:rPr lang="en-US" sz="800" dirty="0" err="1"/>
              <a:t>GEdda</a:t>
            </a:r>
            <a:r>
              <a:rPr lang="en-US" sz="800" dirty="0"/>
              <a:t> + ...  -0.0153    0.0118 3814    -1.3001  0.1937</a:t>
            </a:r>
          </a:p>
          <a:p>
            <a:r>
              <a:rPr lang="en-US" sz="800" dirty="0"/>
              <a:t>4                      </a:t>
            </a:r>
            <a:r>
              <a:rPr lang="en-US" sz="800" dirty="0" err="1"/>
              <a:t>log_LWD</a:t>
            </a:r>
            <a:r>
              <a:rPr lang="en-US" sz="800" dirty="0"/>
              <a:t> ~ Lake + ...  -0.0067    0.0062 3814    -1.0861  0.2775</a:t>
            </a:r>
          </a:p>
          <a:p>
            <a:r>
              <a:rPr lang="en-US" sz="800" dirty="0"/>
              <a:t>5 </a:t>
            </a:r>
            <a:r>
              <a:rPr lang="en-US" sz="800" dirty="0" err="1"/>
              <a:t>log_LWD</a:t>
            </a:r>
            <a:r>
              <a:rPr lang="en-US" sz="800" dirty="0"/>
              <a:t> ~ </a:t>
            </a:r>
            <a:r>
              <a:rPr lang="en-US" sz="800" dirty="0" err="1"/>
              <a:t>Type_migration_continuous</a:t>
            </a:r>
            <a:r>
              <a:rPr lang="en-US" sz="800" dirty="0"/>
              <a:t> + ...   0.0423    0.0437 3814     0.9686  0.3328</a:t>
            </a:r>
          </a:p>
          <a:p>
            <a:r>
              <a:rPr lang="en-US" sz="800" dirty="0"/>
              <a:t>6             </a:t>
            </a:r>
            <a:r>
              <a:rPr lang="en-US" sz="800" dirty="0" err="1"/>
              <a:t>log_OringTOT</a:t>
            </a:r>
            <a:r>
              <a:rPr lang="en-US" sz="800" dirty="0"/>
              <a:t> ~ Altitude + ...   0.0004    0.0006 3813     0.5690  0.5694</a:t>
            </a:r>
          </a:p>
          <a:p>
            <a:r>
              <a:rPr lang="en-US" sz="800" dirty="0"/>
              <a:t>7                 </a:t>
            </a:r>
            <a:r>
              <a:rPr lang="en-US" sz="800" dirty="0" err="1"/>
              <a:t>log_OringTOT</a:t>
            </a:r>
            <a:r>
              <a:rPr lang="en-US" sz="800" dirty="0"/>
              <a:t> ~ Year + ...   0.0016    0.0029 3813     0.5705  0.5684</a:t>
            </a:r>
          </a:p>
          <a:p>
            <a:r>
              <a:rPr lang="en-US" sz="800" dirty="0"/>
              <a:t>8             </a:t>
            </a:r>
            <a:r>
              <a:rPr lang="en-US" sz="800" dirty="0" err="1"/>
              <a:t>log_OringTOT</a:t>
            </a:r>
            <a:r>
              <a:rPr lang="en-US" sz="800" dirty="0"/>
              <a:t> ~ Velocity + ...   0.0220    0.0312 3813     0.7065  0.4799</a:t>
            </a:r>
          </a:p>
          <a:p>
            <a:r>
              <a:rPr lang="en-US" sz="800" dirty="0"/>
              <a:t>9      </a:t>
            </a:r>
            <a:r>
              <a:rPr lang="en-US" sz="800" dirty="0" err="1"/>
              <a:t>log_OringTOT</a:t>
            </a:r>
            <a:r>
              <a:rPr lang="en-US" sz="800" dirty="0"/>
              <a:t> ~ </a:t>
            </a:r>
            <a:r>
              <a:rPr lang="en-US" sz="800" dirty="0" err="1"/>
              <a:t>Forest_coverage</a:t>
            </a:r>
            <a:r>
              <a:rPr lang="en-US" sz="800" dirty="0"/>
              <a:t> + ...  -0.0013    0.0009 3813    -1.3980  0.1622</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1     21.5 18   0.255</a:t>
            </a:r>
          </a:p>
          <a:p>
            <a:endParaRPr lang="en-US" sz="800" dirty="0"/>
          </a:p>
          <a:p>
            <a:r>
              <a:rPr lang="en-US" sz="800" dirty="0"/>
              <a:t>$AIC</a:t>
            </a:r>
          </a:p>
          <a:p>
            <a:r>
              <a:rPr lang="en-US" sz="800" dirty="0"/>
              <a:t>   AIC   </a:t>
            </a:r>
            <a:r>
              <a:rPr lang="en-US" sz="800" dirty="0" err="1"/>
              <a:t>AICc</a:t>
            </a:r>
            <a:r>
              <a:rPr lang="en-US" sz="800" dirty="0"/>
              <a:t>  K    n</a:t>
            </a:r>
          </a:p>
          <a:p>
            <a:r>
              <a:rPr lang="en-US" sz="800" dirty="0"/>
              <a:t>1 79.5 79.858 29 4884</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10 </a:t>
            </a:r>
            <a:r>
              <a:rPr lang="en-US" sz="800" dirty="0" err="1"/>
              <a:t>log_OringTOT</a:t>
            </a:r>
            <a:r>
              <a:rPr lang="en-US" sz="800" dirty="0"/>
              <a:t> </a:t>
            </a:r>
            <a:r>
              <a:rPr lang="en-US" sz="800" dirty="0" err="1"/>
              <a:t>Type_migration_continuous</a:t>
            </a:r>
            <a:r>
              <a:rPr lang="en-US" sz="800" dirty="0"/>
              <a:t>  0.896428593 0.0642713799  0.0000</a:t>
            </a:r>
          </a:p>
          <a:p>
            <a:r>
              <a:rPr lang="en-US" sz="800" dirty="0"/>
              <a:t>3  </a:t>
            </a:r>
            <a:r>
              <a:rPr lang="en-US" sz="800" dirty="0" err="1"/>
              <a:t>log_OringTOT</a:t>
            </a:r>
            <a:r>
              <a:rPr lang="en-US" sz="800" dirty="0"/>
              <a:t>                  </a:t>
            </a:r>
            <a:r>
              <a:rPr lang="en-US" sz="800" dirty="0" err="1"/>
              <a:t>Av_depth</a:t>
            </a:r>
            <a:r>
              <a:rPr lang="en-US" sz="800" dirty="0"/>
              <a:t> -2.026861974 0.1599890145  0.0000</a:t>
            </a:r>
          </a:p>
          <a:p>
            <a:r>
              <a:rPr lang="en-US" sz="800" dirty="0"/>
              <a:t>2  </a:t>
            </a:r>
            <a:r>
              <a:rPr lang="en-US" sz="800" dirty="0" err="1"/>
              <a:t>log_OringTOT</a:t>
            </a:r>
            <a:r>
              <a:rPr lang="en-US" sz="800" dirty="0"/>
              <a:t>              </a:t>
            </a:r>
            <a:r>
              <a:rPr lang="en-US" sz="800" dirty="0" err="1"/>
              <a:t>Wetted_width</a:t>
            </a:r>
            <a:r>
              <a:rPr lang="en-US" sz="800" dirty="0"/>
              <a:t> -0.088022627 0.0078294865  0.0000</a:t>
            </a:r>
          </a:p>
          <a:p>
            <a:r>
              <a:rPr lang="en-US" sz="800" dirty="0"/>
              <a:t>6  </a:t>
            </a:r>
            <a:r>
              <a:rPr lang="en-US" sz="800" dirty="0" err="1"/>
              <a:t>log_OringTOT</a:t>
            </a:r>
            <a:r>
              <a:rPr lang="en-US" sz="800" dirty="0"/>
              <a:t>               </a:t>
            </a:r>
            <a:r>
              <a:rPr lang="en-US" sz="800" dirty="0" err="1"/>
              <a:t>Julian_date</a:t>
            </a:r>
            <a:r>
              <a:rPr lang="en-US" sz="800" dirty="0"/>
              <a:t> -0.004508861 0.0006699097  0.0000</a:t>
            </a:r>
          </a:p>
          <a:p>
            <a:r>
              <a:rPr lang="en-US" sz="800" dirty="0"/>
              <a:t>1  </a:t>
            </a:r>
            <a:r>
              <a:rPr lang="en-US" sz="800" dirty="0" err="1"/>
              <a:t>log_OringTOT</a:t>
            </a:r>
            <a:r>
              <a:rPr lang="en-US" sz="800" dirty="0"/>
              <a:t>   </a:t>
            </a:r>
            <a:r>
              <a:rPr lang="en-US" sz="800" dirty="0" err="1"/>
              <a:t>Average_air_temperature</a:t>
            </a:r>
            <a:r>
              <a:rPr lang="en-US" sz="800" dirty="0"/>
              <a:t>  0.125148238 0.0192294763  0.0000</a:t>
            </a:r>
          </a:p>
          <a:p>
            <a:r>
              <a:rPr lang="en-US" sz="800" dirty="0"/>
              <a:t>9  </a:t>
            </a:r>
            <a:r>
              <a:rPr lang="en-US" sz="800" dirty="0" err="1"/>
              <a:t>log_OringTOT</a:t>
            </a:r>
            <a:r>
              <a:rPr lang="en-US" sz="800" dirty="0"/>
              <a:t>                      Lake -0.047614244 0.0093322840  0.0000</a:t>
            </a:r>
          </a:p>
          <a:p>
            <a:r>
              <a:rPr lang="en-US" sz="800" dirty="0"/>
              <a:t>4  </a:t>
            </a:r>
            <a:r>
              <a:rPr lang="en-US" sz="800" dirty="0" err="1"/>
              <a:t>log_OringTOT</a:t>
            </a:r>
            <a:r>
              <a:rPr lang="en-US" sz="800" dirty="0"/>
              <a:t>                   </a:t>
            </a:r>
            <a:r>
              <a:rPr lang="en-US" sz="800" dirty="0" err="1"/>
              <a:t>log_LWD</a:t>
            </a:r>
            <a:r>
              <a:rPr lang="en-US" sz="800" dirty="0"/>
              <a:t>  0.100953401 0.0200245787  0.0000</a:t>
            </a:r>
          </a:p>
          <a:p>
            <a:r>
              <a:rPr lang="en-US" sz="800" dirty="0"/>
              <a:t>8  </a:t>
            </a:r>
            <a:r>
              <a:rPr lang="en-US" sz="800" dirty="0" err="1"/>
              <a:t>log_OringTOT</a:t>
            </a:r>
            <a:r>
              <a:rPr lang="en-US" sz="800" dirty="0"/>
              <a:t>                     </a:t>
            </a:r>
            <a:r>
              <a:rPr lang="en-US" sz="800" dirty="0" err="1"/>
              <a:t>GEdda</a:t>
            </a:r>
            <a:r>
              <a:rPr lang="en-US" sz="800" dirty="0"/>
              <a:t> -0.080304759 0.0178342565  0.0000</a:t>
            </a:r>
          </a:p>
          <a:p>
            <a:r>
              <a:rPr lang="en-US" sz="800" dirty="0"/>
              <a:t>5  </a:t>
            </a:r>
            <a:r>
              <a:rPr lang="en-US" sz="800" dirty="0" err="1"/>
              <a:t>log_OringTOT</a:t>
            </a:r>
            <a:r>
              <a:rPr lang="en-US" sz="800" dirty="0"/>
              <a:t>                      SUB1  0.086003745 0.0205861921  0.0000</a:t>
            </a:r>
          </a:p>
          <a:p>
            <a:r>
              <a:rPr lang="en-US" sz="800" dirty="0"/>
              <a:t>7  </a:t>
            </a:r>
            <a:r>
              <a:rPr lang="en-US" sz="800" dirty="0" err="1"/>
              <a:t>log_OringTOT</a:t>
            </a:r>
            <a:r>
              <a:rPr lang="en-US" sz="800" dirty="0"/>
              <a:t>             </a:t>
            </a:r>
            <a:r>
              <a:rPr lang="en-US" sz="800" dirty="0" err="1"/>
              <a:t>Slope_percent</a:t>
            </a:r>
            <a:r>
              <a:rPr lang="en-US" sz="800" dirty="0"/>
              <a:t>  0.052121735 0.0201894636  0.0099</a:t>
            </a:r>
          </a:p>
          <a:p>
            <a:r>
              <a:rPr lang="en-US" sz="800" dirty="0"/>
              <a:t>14      </a:t>
            </a:r>
            <a:r>
              <a:rPr lang="en-US" sz="800" dirty="0" err="1"/>
              <a:t>log_LWD</a:t>
            </a:r>
            <a:r>
              <a:rPr lang="en-US" sz="800" dirty="0"/>
              <a:t>              </a:t>
            </a:r>
            <a:r>
              <a:rPr lang="en-US" sz="800" dirty="0" err="1"/>
              <a:t>Wetted_width</a:t>
            </a:r>
            <a:r>
              <a:rPr lang="en-US" sz="800" dirty="0"/>
              <a:t> -0.056823587 0.0048064616  0.0000</a:t>
            </a:r>
          </a:p>
          <a:p>
            <a:r>
              <a:rPr lang="en-US" sz="800" dirty="0"/>
              <a:t>19      </a:t>
            </a:r>
            <a:r>
              <a:rPr lang="en-US" sz="800" dirty="0" err="1"/>
              <a:t>log_LWD</a:t>
            </a:r>
            <a:r>
              <a:rPr lang="en-US" sz="800" dirty="0"/>
              <a:t>           </a:t>
            </a:r>
            <a:r>
              <a:rPr lang="en-US" sz="800" dirty="0" err="1"/>
              <a:t>Forest_coverage</a:t>
            </a:r>
            <a:r>
              <a:rPr lang="en-US" sz="800" dirty="0"/>
              <a:t>  0.004068585 0.0005396665  0.0000</a:t>
            </a:r>
          </a:p>
          <a:p>
            <a:r>
              <a:rPr lang="en-US" sz="800" dirty="0"/>
              <a:t>15      </a:t>
            </a:r>
            <a:r>
              <a:rPr lang="en-US" sz="800" dirty="0" err="1"/>
              <a:t>log_LWD</a:t>
            </a:r>
            <a:r>
              <a:rPr lang="en-US" sz="800" dirty="0"/>
              <a:t>                      Year  0.017982156 0.0025907419  0.0000</a:t>
            </a:r>
          </a:p>
          <a:p>
            <a:r>
              <a:rPr lang="en-US" sz="800" dirty="0"/>
              <a:t>11      </a:t>
            </a:r>
            <a:r>
              <a:rPr lang="en-US" sz="800" dirty="0" err="1"/>
              <a:t>log_LWD</a:t>
            </a:r>
            <a:r>
              <a:rPr lang="en-US" sz="800" dirty="0"/>
              <a:t>   </a:t>
            </a:r>
            <a:r>
              <a:rPr lang="en-US" sz="800" dirty="0" err="1"/>
              <a:t>Average_air_temperature</a:t>
            </a:r>
            <a:r>
              <a:rPr lang="en-US" sz="800" dirty="0"/>
              <a:t> -0.073839936 0.0130920096  0.0000</a:t>
            </a:r>
          </a:p>
          <a:p>
            <a:r>
              <a:rPr lang="en-US" sz="800" dirty="0"/>
              <a:t>12      </a:t>
            </a:r>
            <a:r>
              <a:rPr lang="en-US" sz="800" dirty="0" err="1"/>
              <a:t>log_LWD</a:t>
            </a:r>
            <a:r>
              <a:rPr lang="en-US" sz="800" dirty="0"/>
              <a:t>                  Altitude -0.001862545 0.0003511007  0.0000</a:t>
            </a:r>
          </a:p>
          <a:p>
            <a:r>
              <a:rPr lang="en-US" sz="800" dirty="0"/>
              <a:t>16      </a:t>
            </a:r>
            <a:r>
              <a:rPr lang="en-US" sz="800" dirty="0" err="1"/>
              <a:t>log_LWD</a:t>
            </a:r>
            <a:r>
              <a:rPr lang="en-US" sz="800" dirty="0"/>
              <a:t>             </a:t>
            </a:r>
            <a:r>
              <a:rPr lang="en-US" sz="800" dirty="0" err="1"/>
              <a:t>Slope_percent</a:t>
            </a:r>
            <a:r>
              <a:rPr lang="en-US" sz="800" dirty="0"/>
              <a:t>  0.058609874 0.0120912240  0.0000</a:t>
            </a:r>
          </a:p>
          <a:p>
            <a:r>
              <a:rPr lang="en-US" sz="800" dirty="0"/>
              <a:t>13      </a:t>
            </a:r>
            <a:r>
              <a:rPr lang="en-US" sz="800" dirty="0" err="1"/>
              <a:t>log_LWD</a:t>
            </a:r>
            <a:r>
              <a:rPr lang="en-US" sz="800" dirty="0"/>
              <a:t>                  </a:t>
            </a:r>
            <a:r>
              <a:rPr lang="en-US" sz="800" dirty="0" err="1"/>
              <a:t>Av_depth</a:t>
            </a:r>
            <a:r>
              <a:rPr lang="en-US" sz="800" dirty="0"/>
              <a:t> -0.520982187 0.1101943246  0.0000</a:t>
            </a:r>
          </a:p>
          <a:p>
            <a:r>
              <a:rPr lang="en-US" sz="800" dirty="0"/>
              <a:t>18      </a:t>
            </a:r>
            <a:r>
              <a:rPr lang="en-US" sz="800" dirty="0" err="1"/>
              <a:t>log_LWD</a:t>
            </a:r>
            <a:r>
              <a:rPr lang="en-US" sz="800" dirty="0"/>
              <a:t>                </a:t>
            </a:r>
            <a:r>
              <a:rPr lang="en-US" sz="800" dirty="0" err="1"/>
              <a:t>Forest_age</a:t>
            </a:r>
            <a:r>
              <a:rPr lang="en-US" sz="800" dirty="0"/>
              <a:t> -0.004820781 0.0012126041  0.0001</a:t>
            </a:r>
          </a:p>
          <a:p>
            <a:r>
              <a:rPr lang="en-US" sz="800" dirty="0"/>
              <a:t>17      </a:t>
            </a:r>
            <a:r>
              <a:rPr lang="en-US" sz="800" dirty="0" err="1"/>
              <a:t>log_LWD</a:t>
            </a:r>
            <a:r>
              <a:rPr lang="en-US" sz="800" dirty="0"/>
              <a:t>                  Velocity  0.077595381 0.0211290541  0.0002</a:t>
            </a:r>
          </a:p>
          <a:p>
            <a:r>
              <a:rPr lang="en-US" sz="800" dirty="0"/>
              <a:t>&gt; </a:t>
            </a:r>
            <a:r>
              <a:rPr lang="en-US" sz="800" dirty="0" err="1"/>
              <a:t>sem.model.fits</a:t>
            </a:r>
            <a:r>
              <a:rPr lang="en-US" sz="800" dirty="0"/>
              <a:t>(M2)</a:t>
            </a:r>
          </a:p>
          <a:p>
            <a:r>
              <a:rPr lang="en-US" sz="800"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4884 0.2019308   0.7854772</a:t>
            </a:r>
          </a:p>
          <a:p>
            <a:r>
              <a:rPr lang="en-US" sz="800" b="1" dirty="0"/>
              <a:t>2   </a:t>
            </a:r>
            <a:r>
              <a:rPr lang="en-US" sz="800" b="1" dirty="0" err="1"/>
              <a:t>lme</a:t>
            </a:r>
            <a:r>
              <a:rPr lang="en-US" sz="800" b="1" dirty="0"/>
              <a:t> </a:t>
            </a:r>
            <a:r>
              <a:rPr lang="en-US" sz="800" b="1" dirty="0" err="1"/>
              <a:t>gaussian</a:t>
            </a:r>
            <a:r>
              <a:rPr lang="en-US" sz="800" b="1" dirty="0"/>
              <a:t> identity 4884 0.1377087   </a:t>
            </a:r>
            <a:r>
              <a:rPr lang="en-US" sz="800" b="1" dirty="0" smtClean="0"/>
              <a:t>0.5174367</a:t>
            </a:r>
            <a:endParaRPr lang="en-US" sz="800" b="1" dirty="0"/>
          </a:p>
        </p:txBody>
      </p:sp>
      <p:sp>
        <p:nvSpPr>
          <p:cNvPr id="8" name="TextBox 7"/>
          <p:cNvSpPr txBox="1"/>
          <p:nvPr/>
        </p:nvSpPr>
        <p:spPr>
          <a:xfrm>
            <a:off x="4421462" y="1348800"/>
            <a:ext cx="3857833" cy="5509200"/>
          </a:xfrm>
          <a:prstGeom prst="rect">
            <a:avLst/>
          </a:prstGeom>
          <a:noFill/>
        </p:spPr>
        <p:txBody>
          <a:bodyPr wrap="square" rtlCol="0">
            <a:spAutoFit/>
          </a:bodyPr>
          <a:lstStyle/>
          <a:p>
            <a:pPr marL="171450" indent="-171450">
              <a:buFont typeface="Wingdings" panose="05000000000000000000" pitchFamily="2" charset="2"/>
              <a:buChar char="Ø"/>
            </a:pPr>
            <a:r>
              <a:rPr lang="en-US" sz="800" dirty="0" smtClean="0"/>
              <a:t>&gt; </a:t>
            </a:r>
            <a:r>
              <a:rPr lang="en-US" sz="800" dirty="0" err="1"/>
              <a:t>sem.coefs</a:t>
            </a:r>
            <a:r>
              <a:rPr lang="en-US" sz="800" dirty="0"/>
              <a:t>(M2,AV_Migration_NAremoved2,standardize = "scale")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-0.13344618 0.009998583  0.0000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0.24998068 0.020472870  0.0000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-0.20367535 0.018612182  0.0000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0.17678205 0.026460720  0.0000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-0.06798902 0.010709763  0.0000</a:t>
            </a:r>
          </a:p>
          <a:p>
            <a:pPr marL="171450" indent="-171450">
              <a:buFont typeface="Wingdings" panose="05000000000000000000" pitchFamily="2" charset="2"/>
              <a:buChar char="Ø"/>
            </a:pPr>
            <a:r>
              <a:rPr lang="en-US" sz="800" dirty="0"/>
              <a:t>9  </a:t>
            </a:r>
            <a:r>
              <a:rPr lang="en-US" sz="800" dirty="0" err="1"/>
              <a:t>log_OringTOT</a:t>
            </a:r>
            <a:r>
              <a:rPr lang="en-US" sz="800" dirty="0"/>
              <a:t>                      Lake -0.04603563 0.009550271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0.05458159 0.012214677  0.0000</a:t>
            </a:r>
          </a:p>
          <a:p>
            <a:pPr marL="171450" indent="-171450">
              <a:buFont typeface="Wingdings" panose="05000000000000000000" pitchFamily="2" charset="2"/>
              <a:buChar char="Ø"/>
            </a:pPr>
            <a:r>
              <a:rPr lang="en-US" sz="800" dirty="0"/>
              <a:t>5  </a:t>
            </a:r>
            <a:r>
              <a:rPr lang="en-US" sz="800" dirty="0" err="1"/>
              <a:t>log_OringTOT</a:t>
            </a:r>
            <a:r>
              <a:rPr lang="en-US" sz="800" dirty="0"/>
              <a:t>                      SUB1  0.05022049 0.012492832  0.0001</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-0.02864577 0.008088003  0.0004</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0.06512858 0.020503048  0.0015</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-0.21367348 0.020244069  0.0000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0.18677684 0.026005279  0.0000</a:t>
            </a:r>
          </a:p>
          <a:p>
            <a:pPr marL="171450" indent="-171450">
              <a:buFont typeface="Wingdings" panose="05000000000000000000" pitchFamily="2" charset="2"/>
              <a:buChar char="Ø"/>
            </a:pPr>
            <a:r>
              <a:rPr lang="en-US" sz="800" dirty="0"/>
              <a:t>15      </a:t>
            </a:r>
            <a:r>
              <a:rPr lang="en-US" sz="800" dirty="0" err="1"/>
              <a:t>log_LWD</a:t>
            </a:r>
            <a:r>
              <a:rPr lang="en-US" sz="800" dirty="0"/>
              <a:t>                      Year  0.09758763 0.017090903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-0.06075957 0.011835912  0.0000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0.10619314 0.021512611  0.0000</a:t>
            </a:r>
          </a:p>
          <a:p>
            <a:pPr marL="171450" indent="-171450">
              <a:buFont typeface="Wingdings" panose="05000000000000000000" pitchFamily="2" charset="2"/>
              <a:buChar char="Ø"/>
            </a:pPr>
            <a:r>
              <a:rPr lang="en-US" sz="800" dirty="0"/>
              <a:t>12      </a:t>
            </a:r>
            <a:r>
              <a:rPr lang="en-US" sz="800" dirty="0" err="1"/>
              <a:t>log_LWD</a:t>
            </a:r>
            <a:r>
              <a:rPr lang="en-US" sz="800" dirty="0"/>
              <a:t>                  Altitude -0.13160042 0.028498182  0.0000</a:t>
            </a:r>
          </a:p>
          <a:p>
            <a:pPr marL="171450" indent="-171450">
              <a:buFont typeface="Wingdings" panose="05000000000000000000" pitchFamily="2" charset="2"/>
              <a:buChar char="Ø"/>
            </a:pPr>
            <a:r>
              <a:rPr lang="en-US" sz="800" dirty="0"/>
              <a:t>17      </a:t>
            </a:r>
            <a:r>
              <a:rPr lang="en-US" sz="800" dirty="0" err="1"/>
              <a:t>log_LWD</a:t>
            </a:r>
            <a:r>
              <a:rPr lang="en-US" sz="800" dirty="0"/>
              <a:t>                  Velocity  0.05033720 0.011955559  0.0000</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-0.07622620 0.019865770  0.0001</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-0.12216384 0.032161896  0.0001</a:t>
            </a:r>
          </a:p>
          <a:p>
            <a:pPr marL="171450" indent="-171450">
              <a:buFont typeface="Wingdings" panose="05000000000000000000" pitchFamily="2" charset="2"/>
              <a:buChar char="Ø"/>
            </a:pPr>
            <a:r>
              <a:rPr lang="en-US" sz="800" dirty="0"/>
              <a:t>&gt; </a:t>
            </a:r>
            <a:r>
              <a:rPr lang="en-US" sz="800" dirty="0" err="1"/>
              <a:t>sem.coefs</a:t>
            </a:r>
            <a:r>
              <a:rPr lang="en-US" sz="800" dirty="0"/>
              <a:t>(M2,AV_Migration_NAremoved2,standardize = "range")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-0.23258181 0.017526137  0.0000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0.11521275 0.009847772  0.0000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-0.43413338 0.040217525  0.0000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0.21183731 0.029284545  0.0000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-0.07688468 0.011479380  0.0000</a:t>
            </a:r>
          </a:p>
          <a:p>
            <a:pPr marL="171450" indent="-171450">
              <a:buFont typeface="Wingdings" panose="05000000000000000000" pitchFamily="2" charset="2"/>
              <a:buChar char="Ø"/>
            </a:pPr>
            <a:r>
              <a:rPr lang="en-US" sz="800" dirty="0"/>
              <a:t>9  </a:t>
            </a:r>
            <a:r>
              <a:rPr lang="en-US" sz="800" dirty="0" err="1"/>
              <a:t>log_OringTOT</a:t>
            </a:r>
            <a:r>
              <a:rPr lang="en-US" sz="800" dirty="0"/>
              <a:t>                      Lake -0.22103466 0.049593011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0.06698503 0.016226668  0.0000</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0.11484499 0.035196881  0.0011</a:t>
            </a:r>
          </a:p>
          <a:p>
            <a:pPr marL="171450" indent="-171450">
              <a:buFont typeface="Wingdings" panose="05000000000000000000" pitchFamily="2" charset="2"/>
              <a:buChar char="Ø"/>
            </a:pPr>
            <a:r>
              <a:rPr lang="en-US" sz="800" dirty="0"/>
              <a:t>5  </a:t>
            </a:r>
            <a:r>
              <a:rPr lang="en-US" sz="800" dirty="0" err="1"/>
              <a:t>log_OringTOT</a:t>
            </a:r>
            <a:r>
              <a:rPr lang="en-US" sz="800" dirty="0"/>
              <a:t>                      SUB1  0.04397213 0.014567213  0.0026</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-0.09180356 0.031163501  0.0032</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-0.33822777 0.033713696  0.0000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0.10277708 0.016689281  0.0000</a:t>
            </a:r>
          </a:p>
          <a:p>
            <a:pPr marL="171450" indent="-171450">
              <a:buFont typeface="Wingdings" panose="05000000000000000000" pitchFamily="2" charset="2"/>
              <a:buChar char="Ø"/>
            </a:pPr>
            <a:r>
              <a:rPr lang="en-US" sz="800" dirty="0"/>
              <a:t>15      </a:t>
            </a:r>
            <a:r>
              <a:rPr lang="en-US" sz="800" dirty="0" err="1"/>
              <a:t>log_LWD</a:t>
            </a:r>
            <a:r>
              <a:rPr lang="en-US" sz="800" dirty="0"/>
              <a:t>                      Year  0.06693301 0.012869302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-0.07611480 0.015656166  0.0000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0.13236436 0.028650488  0.0000</a:t>
            </a:r>
          </a:p>
          <a:p>
            <a:pPr marL="171450" indent="-171450">
              <a:buFont typeface="Wingdings" panose="05000000000000000000" pitchFamily="2" charset="2"/>
              <a:buChar char="Ø"/>
            </a:pPr>
            <a:r>
              <a:rPr lang="en-US" sz="800" dirty="0"/>
              <a:t>17      </a:t>
            </a:r>
            <a:r>
              <a:rPr lang="en-US" sz="800" dirty="0" err="1"/>
              <a:t>log_LWD</a:t>
            </a:r>
            <a:r>
              <a:rPr lang="en-US" sz="800" dirty="0"/>
              <a:t>                  Velocity  0.02909649 0.007496398  0.0001</a:t>
            </a:r>
          </a:p>
          <a:p>
            <a:pPr marL="171450" indent="-171450">
              <a:buFont typeface="Wingdings" panose="05000000000000000000" pitchFamily="2" charset="2"/>
              <a:buChar char="Ø"/>
            </a:pPr>
            <a:r>
              <a:rPr lang="en-US" sz="800" dirty="0"/>
              <a:t>12      </a:t>
            </a:r>
            <a:r>
              <a:rPr lang="en-US" sz="800" dirty="0" err="1"/>
              <a:t>log_LWD</a:t>
            </a:r>
            <a:r>
              <a:rPr lang="en-US" sz="800" dirty="0"/>
              <a:t>                  Altitude -0.13482245 0.036567230  0.0002</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-0.09394548 0.027894644  0.0008</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-0.09627033 0.028759195  0.0008</a:t>
            </a:r>
          </a:p>
          <a:p>
            <a:pPr marL="171450" indent="-171450">
              <a:buFont typeface="Wingdings" panose="05000000000000000000" pitchFamily="2" charset="2"/>
              <a:buChar char="Ø"/>
            </a:pPr>
            <a:r>
              <a:rPr lang="en-US" sz="800" dirty="0"/>
              <a:t>&gt; </a:t>
            </a:r>
            <a:endParaRPr lang="en-US" sz="800" dirty="0" smtClean="0"/>
          </a:p>
        </p:txBody>
      </p:sp>
      <p:pic>
        <p:nvPicPr>
          <p:cNvPr id="9" name="Picture 8"/>
          <p:cNvPicPr>
            <a:picLocks noChangeAspect="1"/>
          </p:cNvPicPr>
          <p:nvPr/>
        </p:nvPicPr>
        <p:blipFill>
          <a:blip r:embed="rId2"/>
          <a:stretch>
            <a:fillRect/>
          </a:stretch>
        </p:blipFill>
        <p:spPr>
          <a:xfrm>
            <a:off x="7563156" y="105517"/>
            <a:ext cx="4549534" cy="3132091"/>
          </a:xfrm>
          <a:prstGeom prst="rect">
            <a:avLst/>
          </a:prstGeom>
        </p:spPr>
      </p:pic>
    </p:spTree>
    <p:extLst>
      <p:ext uri="{BB962C8B-B14F-4D97-AF65-F5344CB8AC3E}">
        <p14:creationId xmlns:p14="http://schemas.microsoft.com/office/powerpoint/2010/main" val="290492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95" y="-69573"/>
            <a:ext cx="12218795" cy="7571303"/>
          </a:xfrm>
          <a:prstGeom prst="rect">
            <a:avLst/>
          </a:prstGeom>
          <a:noFill/>
        </p:spPr>
        <p:txBody>
          <a:bodyPr wrap="square" rtlCol="0">
            <a:spAutoFit/>
          </a:bodyPr>
          <a:lstStyle/>
          <a:p>
            <a:r>
              <a:rPr lang="sv-SE" dirty="0" smtClean="0"/>
              <a:t>Removing NAs at site level for ”Type of migration” (Then calculate averages per river and year and remove NAs from it)</a:t>
            </a:r>
          </a:p>
          <a:p>
            <a:endParaRPr lang="sv-SE" dirty="0"/>
          </a:p>
          <a:p>
            <a:r>
              <a:rPr lang="sv-SE" b="1" dirty="0" smtClean="0"/>
              <a:t>a)migration </a:t>
            </a:r>
            <a:r>
              <a:rPr lang="sv-SE" b="1" dirty="0"/>
              <a:t>type</a:t>
            </a:r>
            <a:r>
              <a:rPr lang="sv-SE" dirty="0"/>
              <a:t>: signif </a:t>
            </a:r>
            <a:r>
              <a:rPr lang="sv-SE" dirty="0" smtClean="0"/>
              <a:t>(positive, quite strong). Dist to sea is not signif anymore. </a:t>
            </a:r>
          </a:p>
          <a:p>
            <a:r>
              <a:rPr lang="sv-SE" dirty="0" smtClean="0"/>
              <a:t>Explained variance: </a:t>
            </a:r>
            <a:r>
              <a:rPr lang="sv-SE" dirty="0" smtClean="0">
                <a:solidFill>
                  <a:srgbClr val="7030A0"/>
                </a:solidFill>
              </a:rPr>
              <a:t>21% and 12%</a:t>
            </a:r>
            <a:endParaRPr lang="sv-SE" sz="800" dirty="0"/>
          </a:p>
          <a:p>
            <a:r>
              <a:rPr lang="sv-SE" dirty="0" smtClean="0"/>
              <a:t>b) </a:t>
            </a:r>
            <a:r>
              <a:rPr lang="sv-SE" b="1" dirty="0" smtClean="0"/>
              <a:t>Number of spp </a:t>
            </a:r>
            <a:r>
              <a:rPr lang="sv-SE" dirty="0" smtClean="0"/>
              <a:t>could determine whether trout </a:t>
            </a:r>
            <a:r>
              <a:rPr lang="sv-SE" b="1" dirty="0" smtClean="0"/>
              <a:t>migrate or not </a:t>
            </a:r>
            <a:r>
              <a:rPr lang="sv-SE" dirty="0" smtClean="0"/>
              <a:t>(not if many fish they are costrained to use only one habitat), which in turn affects </a:t>
            </a:r>
            <a:r>
              <a:rPr lang="sv-SE" b="1" dirty="0" smtClean="0"/>
              <a:t>öring</a:t>
            </a:r>
            <a:r>
              <a:rPr lang="sv-SE" dirty="0" smtClean="0"/>
              <a:t>. N. of spp could therefore have a direct effect on öring (e.g. reduced growth, and maybe spawning output), or indirect effect (reduced local population size). Also, </a:t>
            </a:r>
            <a:r>
              <a:rPr lang="sv-SE" b="1" dirty="0"/>
              <a:t>depth </a:t>
            </a:r>
            <a:r>
              <a:rPr lang="sv-SE" dirty="0"/>
              <a:t>or</a:t>
            </a:r>
            <a:r>
              <a:rPr lang="sv-SE" b="1" dirty="0"/>
              <a:t> width </a:t>
            </a:r>
            <a:r>
              <a:rPr lang="sv-SE" dirty="0" smtClean="0"/>
              <a:t>may affect type of migration. But using type of migration as endogenous results in a very complicated model that most of the time does not converge</a:t>
            </a:r>
            <a:r>
              <a:rPr lang="sv-SE" dirty="0"/>
              <a:t>.</a:t>
            </a:r>
            <a:endParaRPr lang="sv-SE" dirty="0" smtClean="0"/>
          </a:p>
          <a:p>
            <a:r>
              <a:rPr lang="sv-SE" dirty="0" smtClean="0"/>
              <a:t>(the </a:t>
            </a:r>
            <a:r>
              <a:rPr lang="sv-SE" b="1" dirty="0" smtClean="0"/>
              <a:t>interaction </a:t>
            </a:r>
            <a:r>
              <a:rPr lang="sv-SE" b="1" dirty="0"/>
              <a:t>betweeen depth </a:t>
            </a:r>
            <a:r>
              <a:rPr lang="sv-SE" dirty="0"/>
              <a:t>or</a:t>
            </a:r>
            <a:r>
              <a:rPr lang="sv-SE" b="1" dirty="0"/>
              <a:t> width </a:t>
            </a:r>
            <a:r>
              <a:rPr lang="sv-SE" b="1" dirty="0" smtClean="0"/>
              <a:t>and type of migration </a:t>
            </a:r>
            <a:r>
              <a:rPr lang="sv-SE" dirty="0" smtClean="0"/>
              <a:t>affecting</a:t>
            </a:r>
            <a:r>
              <a:rPr lang="sv-SE" b="1" dirty="0" smtClean="0"/>
              <a:t> öring </a:t>
            </a:r>
            <a:r>
              <a:rPr lang="sv-SE" dirty="0" smtClean="0"/>
              <a:t>is signif (negative). </a:t>
            </a:r>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deleting link but using </a:t>
            </a:r>
            <a:r>
              <a:rPr lang="en-US" dirty="0" smtClean="0"/>
              <a:t>correlation.</a:t>
            </a:r>
            <a:r>
              <a:rPr lang="sv-SE" dirty="0" smtClean="0"/>
              <a:t>Explained </a:t>
            </a:r>
            <a:r>
              <a:rPr lang="sv-SE" dirty="0"/>
              <a:t>variance: </a:t>
            </a:r>
            <a:r>
              <a:rPr lang="sv-SE" dirty="0" smtClean="0"/>
              <a:t>21-22% </a:t>
            </a:r>
            <a:r>
              <a:rPr lang="sv-SE" dirty="0"/>
              <a:t>and 12</a:t>
            </a:r>
            <a:r>
              <a:rPr lang="sv-SE" dirty="0" smtClean="0"/>
              <a:t>%. But maybe not correct to test interaction – indeed not)</a:t>
            </a:r>
            <a:endParaRPr lang="sv-SE" sz="800" dirty="0" smtClean="0"/>
          </a:p>
          <a:p>
            <a:endParaRPr lang="sv-SE" dirty="0">
              <a:solidFill>
                <a:srgbClr val="FF0000"/>
              </a:solidFill>
            </a:endParaRPr>
          </a:p>
          <a:p>
            <a:r>
              <a:rPr lang="sv-SE" dirty="0" smtClean="0"/>
              <a:t>With the same model (a) with predators (lake and gädda), and the competitor brook trout as </a:t>
            </a:r>
            <a:r>
              <a:rPr lang="sv-SE" u="sng" dirty="0" smtClean="0"/>
              <a:t>binary</a:t>
            </a:r>
            <a:r>
              <a:rPr lang="sv-SE" dirty="0" smtClean="0"/>
              <a:t>: no biotic interaction is signif, it is same model as above (in a) but without predators. </a:t>
            </a:r>
          </a:p>
          <a:p>
            <a:endParaRPr lang="sv-SE" dirty="0">
              <a:solidFill>
                <a:srgbClr val="FF0000"/>
              </a:solidFill>
            </a:endParaRPr>
          </a:p>
          <a:p>
            <a:r>
              <a:rPr lang="sv-SE" dirty="0" smtClean="0"/>
              <a:t>If I </a:t>
            </a:r>
            <a:r>
              <a:rPr lang="sv-SE" dirty="0"/>
              <a:t>test </a:t>
            </a:r>
            <a:r>
              <a:rPr lang="sv-SE" dirty="0" smtClean="0"/>
              <a:t>separate </a:t>
            </a:r>
            <a:r>
              <a:rPr lang="sv-SE" dirty="0"/>
              <a:t>models, one for migrating one for </a:t>
            </a:r>
            <a:r>
              <a:rPr lang="sv-SE" dirty="0" smtClean="0"/>
              <a:t>not, explained variance is much lower: ca. 0.10 for trouts</a:t>
            </a:r>
          </a:p>
          <a:p>
            <a:endParaRPr lang="sv-SE" dirty="0" smtClean="0">
              <a:solidFill>
                <a:srgbClr val="FF0000"/>
              </a:solidFill>
            </a:endParaRPr>
          </a:p>
          <a:p>
            <a:r>
              <a:rPr lang="en-US" dirty="0"/>
              <a:t># adding velocity</a:t>
            </a:r>
            <a:r>
              <a:rPr lang="en-US" dirty="0" smtClean="0"/>
              <a:t>: </a:t>
            </a:r>
            <a:r>
              <a:rPr lang="en-US" dirty="0" err="1" smtClean="0"/>
              <a:t>signif</a:t>
            </a:r>
            <a:r>
              <a:rPr lang="en-US" dirty="0" smtClean="0"/>
              <a:t> </a:t>
            </a:r>
            <a:r>
              <a:rPr lang="en-US" dirty="0"/>
              <a:t>only for LWD not trout</a:t>
            </a:r>
          </a:p>
          <a:p>
            <a:r>
              <a:rPr lang="en-US" dirty="0"/>
              <a:t># the link </a:t>
            </a:r>
            <a:r>
              <a:rPr lang="en-US" dirty="0" err="1"/>
              <a:t>julian</a:t>
            </a:r>
            <a:r>
              <a:rPr lang="en-US" dirty="0"/>
              <a:t> date-LWD is </a:t>
            </a:r>
            <a:r>
              <a:rPr lang="en-US" dirty="0" err="1"/>
              <a:t>signif</a:t>
            </a:r>
            <a:r>
              <a:rPr lang="en-US" dirty="0"/>
              <a:t> only with </a:t>
            </a:r>
            <a:r>
              <a:rPr lang="en-US" dirty="0" err="1"/>
              <a:t>unstardidized</a:t>
            </a:r>
            <a:r>
              <a:rPr lang="en-US" dirty="0"/>
              <a:t> </a:t>
            </a:r>
            <a:r>
              <a:rPr lang="en-US" dirty="0" err="1"/>
              <a:t>coeff</a:t>
            </a:r>
            <a:r>
              <a:rPr lang="en-US" dirty="0"/>
              <a:t>. Therefore I won't try interaction date*depth/width/</a:t>
            </a:r>
            <a:r>
              <a:rPr lang="en-US" dirty="0" err="1"/>
              <a:t>lat</a:t>
            </a:r>
            <a:r>
              <a:rPr lang="en-US" dirty="0"/>
              <a:t>/altitude</a:t>
            </a:r>
          </a:p>
          <a:p>
            <a:r>
              <a:rPr lang="sv-SE" dirty="0"/>
              <a:t># </a:t>
            </a:r>
            <a:r>
              <a:rPr lang="en-US" dirty="0" smtClean="0"/>
              <a:t>if replace altitude </a:t>
            </a:r>
            <a:r>
              <a:rPr lang="en-US" dirty="0"/>
              <a:t>to </a:t>
            </a:r>
            <a:r>
              <a:rPr lang="en-US" dirty="0" err="1"/>
              <a:t>dist</a:t>
            </a:r>
            <a:r>
              <a:rPr lang="en-US" dirty="0"/>
              <a:t> to the sea: </a:t>
            </a:r>
            <a:r>
              <a:rPr lang="sv-SE" dirty="0" smtClean="0"/>
              <a:t>results don’t change much but I would use Altitude to be consistent with factors used </a:t>
            </a:r>
            <a:r>
              <a:rPr lang="sv-SE" dirty="0"/>
              <a:t>for salmon (and </a:t>
            </a:r>
            <a:r>
              <a:rPr lang="sv-SE" dirty="0" smtClean="0"/>
              <a:t>cottus) (for salmon altitude gave better results)</a:t>
            </a:r>
          </a:p>
          <a:p>
            <a:endParaRPr lang="sv-SE" dirty="0">
              <a:solidFill>
                <a:srgbClr val="FF0000"/>
              </a:solidFill>
            </a:endParaRPr>
          </a:p>
          <a:p>
            <a:r>
              <a:rPr lang="sv-SE" dirty="0" smtClean="0"/>
              <a:t>When include forest age and forest cover: link julian date-&gt;LWD disappears. Need a correlation error between trout and forest age. Explained variation: 20 and 14%. If I instead include forest age and volume, link LWD-julian date disappears again but now I need two correlation </a:t>
            </a:r>
            <a:r>
              <a:rPr lang="sv-SE" dirty="0"/>
              <a:t>errors: between trout and forest </a:t>
            </a:r>
            <a:r>
              <a:rPr lang="sv-SE" dirty="0" smtClean="0"/>
              <a:t>age and </a:t>
            </a:r>
            <a:r>
              <a:rPr lang="sv-SE" dirty="0"/>
              <a:t>between trout and forest </a:t>
            </a:r>
            <a:r>
              <a:rPr lang="sv-SE" dirty="0" smtClean="0"/>
              <a:t>volume. Explained variation: 20 and 13%</a:t>
            </a:r>
            <a:endParaRPr lang="en-US" dirty="0"/>
          </a:p>
          <a:p>
            <a:endParaRPr lang="sv-SE" dirty="0">
              <a:solidFill>
                <a:srgbClr val="FF0000"/>
              </a:solidFill>
            </a:endParaRPr>
          </a:p>
          <a:p>
            <a:endParaRPr lang="sv-SE" dirty="0">
              <a:solidFill>
                <a:srgbClr val="FF0000"/>
              </a:solidFill>
            </a:endParaRPr>
          </a:p>
        </p:txBody>
      </p:sp>
    </p:spTree>
    <p:extLst>
      <p:ext uri="{BB962C8B-B14F-4D97-AF65-F5344CB8AC3E}">
        <p14:creationId xmlns:p14="http://schemas.microsoft.com/office/powerpoint/2010/main" val="524050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12516" y="-344123"/>
            <a:ext cx="12216382" cy="7531733"/>
            <a:chOff x="12516" y="-344123"/>
            <a:chExt cx="12216382" cy="7531733"/>
          </a:xfrm>
        </p:grpSpPr>
        <p:grpSp>
          <p:nvGrpSpPr>
            <p:cNvPr id="51" name="Group 50"/>
            <p:cNvGrpSpPr/>
            <p:nvPr/>
          </p:nvGrpSpPr>
          <p:grpSpPr>
            <a:xfrm>
              <a:off x="397287" y="-284448"/>
              <a:ext cx="11831611" cy="7472058"/>
              <a:chOff x="397287" y="-284448"/>
              <a:chExt cx="11831611" cy="7472058"/>
            </a:xfrm>
          </p:grpSpPr>
          <p:sp>
            <p:nvSpPr>
              <p:cNvPr id="53" name="Rectangle 52"/>
              <p:cNvSpPr/>
              <p:nvPr/>
            </p:nvSpPr>
            <p:spPr>
              <a:xfrm>
                <a:off x="7022115" y="-264759"/>
                <a:ext cx="52067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ctangle 54"/>
              <p:cNvSpPr/>
              <p:nvPr/>
            </p:nvSpPr>
            <p:spPr>
              <a:xfrm>
                <a:off x="7408995" y="4362811"/>
                <a:ext cx="4783006" cy="2824798"/>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7" name="Rectangle 56"/>
              <p:cNvSpPr/>
              <p:nvPr/>
            </p:nvSpPr>
            <p:spPr>
              <a:xfrm>
                <a:off x="397287" y="-284448"/>
                <a:ext cx="703638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9" name="Rectangle 58"/>
              <p:cNvSpPr/>
              <p:nvPr/>
            </p:nvSpPr>
            <p:spPr>
              <a:xfrm>
                <a:off x="397288" y="2605732"/>
                <a:ext cx="7036384" cy="458187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TextBox 3"/>
              <p:cNvSpPr txBox="1"/>
              <p:nvPr/>
            </p:nvSpPr>
            <p:spPr>
              <a:xfrm>
                <a:off x="1895062" y="843403"/>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ALTITUDE</a:t>
                </a:r>
                <a:endParaRPr lang="sv-SE" sz="2400" dirty="0"/>
              </a:p>
            </p:txBody>
          </p:sp>
          <p:sp>
            <p:nvSpPr>
              <p:cNvPr id="6" name="TextBox 5"/>
              <p:cNvSpPr txBox="1"/>
              <p:nvPr/>
            </p:nvSpPr>
            <p:spPr>
              <a:xfrm>
                <a:off x="1639918" y="3962271"/>
                <a:ext cx="1669786" cy="461665"/>
              </a:xfrm>
              <a:prstGeom prst="rect">
                <a:avLst/>
              </a:prstGeom>
              <a:solidFill>
                <a:schemeClr val="bg1"/>
              </a:solidFill>
              <a:ln w="19050">
                <a:solidFill>
                  <a:schemeClr val="tx1"/>
                </a:solidFill>
              </a:ln>
            </p:spPr>
            <p:txBody>
              <a:bodyPr wrap="square" rtlCol="0">
                <a:spAutoFit/>
              </a:bodyPr>
              <a:lstStyle/>
              <a:p>
                <a:pPr algn="ctr"/>
                <a:r>
                  <a:rPr lang="sv-SE" sz="2400" dirty="0" smtClean="0"/>
                  <a:t>SUBSTRATE</a:t>
                </a:r>
                <a:endParaRPr lang="sv-SE" sz="2400" dirty="0"/>
              </a:p>
            </p:txBody>
          </p:sp>
          <p:sp>
            <p:nvSpPr>
              <p:cNvPr id="8" name="TextBox 7"/>
              <p:cNvSpPr txBox="1"/>
              <p:nvPr/>
            </p:nvSpPr>
            <p:spPr>
              <a:xfrm>
                <a:off x="2209159" y="5275189"/>
                <a:ext cx="1399332" cy="461665"/>
              </a:xfrm>
              <a:prstGeom prst="rect">
                <a:avLst/>
              </a:prstGeom>
              <a:solidFill>
                <a:schemeClr val="bg1"/>
              </a:solid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solidFill>
                <a:schemeClr val="bg1"/>
              </a:solid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solidFill>
                <a:schemeClr val="bg1"/>
              </a:solid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solidFill>
                <a:schemeClr val="bg1"/>
              </a:solid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058106" y="2805350"/>
                <a:ext cx="2202136"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BROWN TROUT</a:t>
                </a:r>
              </a:p>
              <a:p>
                <a:pPr algn="ctr"/>
                <a:r>
                  <a:rPr lang="sv-SE" sz="2400" dirty="0" smtClean="0"/>
                  <a:t>ABUNDANCE</a:t>
                </a:r>
              </a:p>
            </p:txBody>
          </p:sp>
          <p:sp>
            <p:nvSpPr>
              <p:cNvPr id="14" name="TextBox 13"/>
              <p:cNvSpPr txBox="1"/>
              <p:nvPr/>
            </p:nvSpPr>
            <p:spPr>
              <a:xfrm>
                <a:off x="7648113" y="298719"/>
                <a:ext cx="1971123" cy="461665"/>
              </a:xfrm>
              <a:prstGeom prst="rect">
                <a:avLst/>
              </a:prstGeom>
              <a:solidFill>
                <a:schemeClr val="bg1"/>
              </a:solid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9687875" y="1000007"/>
                <a:ext cx="891309" cy="461665"/>
              </a:xfrm>
              <a:prstGeom prst="rect">
                <a:avLst/>
              </a:prstGeom>
              <a:solidFill>
                <a:schemeClr val="bg1"/>
              </a:solid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759035" y="4641560"/>
                <a:ext cx="958920" cy="461665"/>
              </a:xfrm>
              <a:prstGeom prst="rect">
                <a:avLst/>
              </a:prstGeom>
              <a:solidFill>
                <a:schemeClr val="bg1"/>
              </a:solid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811344" y="5978797"/>
                <a:ext cx="1410342" cy="461665"/>
              </a:xfrm>
              <a:prstGeom prst="rect">
                <a:avLst/>
              </a:prstGeom>
              <a:solidFill>
                <a:schemeClr val="bg1"/>
              </a:solidFill>
              <a:ln w="19050">
                <a:solidFill>
                  <a:schemeClr val="tx1"/>
                </a:solidFill>
              </a:ln>
            </p:spPr>
            <p:txBody>
              <a:bodyPr wrap="square" rtlCol="0">
                <a:spAutoFit/>
              </a:bodyPr>
              <a:lstStyle/>
              <a:p>
                <a:pPr algn="ctr"/>
                <a:r>
                  <a:rPr lang="sv-SE" sz="2400" dirty="0" smtClean="0"/>
                  <a:t>BURBOT</a:t>
                </a:r>
                <a:endParaRPr lang="sv-SE" sz="2400" dirty="0"/>
              </a:p>
            </p:txBody>
          </p:sp>
          <p:sp>
            <p:nvSpPr>
              <p:cNvPr id="18" name="TextBox 17"/>
              <p:cNvSpPr txBox="1"/>
              <p:nvPr/>
            </p:nvSpPr>
            <p:spPr>
              <a:xfrm>
                <a:off x="10173939" y="1652668"/>
                <a:ext cx="1860641" cy="830997"/>
              </a:xfrm>
              <a:prstGeom prst="rect">
                <a:avLst/>
              </a:prstGeom>
              <a:noFill/>
              <a:ln w="19050">
                <a:solidFill>
                  <a:schemeClr val="tx1"/>
                </a:solidFill>
              </a:ln>
            </p:spPr>
            <p:txBody>
              <a:bodyPr wrap="square" rtlCol="0">
                <a:spAutoFit/>
              </a:bodyPr>
              <a:lstStyle/>
              <a:p>
                <a:pPr algn="ctr"/>
                <a:r>
                  <a:rPr lang="sv-SE" sz="2400" dirty="0" smtClean="0"/>
                  <a:t>MIGRATION TYPE</a:t>
                </a:r>
                <a:endParaRPr lang="en-US" sz="2400" dirty="0"/>
              </a:p>
            </p:txBody>
          </p:sp>
          <p:cxnSp>
            <p:nvCxnSpPr>
              <p:cNvPr id="25" name="Straight Arrow Connector 24"/>
              <p:cNvCxnSpPr>
                <a:stCxn id="5" idx="0"/>
                <a:endCxn id="13" idx="1"/>
              </p:cNvCxnSpPr>
              <p:nvPr/>
            </p:nvCxnSpPr>
            <p:spPr>
              <a:xfrm flipV="1">
                <a:off x="5524803" y="3220849"/>
                <a:ext cx="3533303" cy="3297081"/>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V="1">
                <a:off x="5524803" y="3651222"/>
                <a:ext cx="370600" cy="28667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3" idx="1"/>
              </p:cNvCxnSpPr>
              <p:nvPr/>
            </p:nvCxnSpPr>
            <p:spPr>
              <a:xfrm flipV="1">
                <a:off x="3608491" y="3220849"/>
                <a:ext cx="5449615" cy="22851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3"/>
                <a:endCxn id="13" idx="1"/>
              </p:cNvCxnSpPr>
              <p:nvPr/>
            </p:nvCxnSpPr>
            <p:spPr>
              <a:xfrm flipV="1">
                <a:off x="3309704" y="3220849"/>
                <a:ext cx="5748402" cy="9722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3" idx="2"/>
              </p:cNvCxnSpPr>
              <p:nvPr/>
            </p:nvCxnSpPr>
            <p:spPr>
              <a:xfrm flipV="1">
                <a:off x="9516515" y="3636347"/>
                <a:ext cx="642659" cy="23424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6" idx="0"/>
                <a:endCxn id="13" idx="2"/>
              </p:cNvCxnSpPr>
              <p:nvPr/>
            </p:nvCxnSpPr>
            <p:spPr>
              <a:xfrm flipH="1" flipV="1">
                <a:off x="10159174" y="3636347"/>
                <a:ext cx="1079321" cy="10052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3"/>
                <a:endCxn id="13" idx="1"/>
              </p:cNvCxnSpPr>
              <p:nvPr/>
            </p:nvCxnSpPr>
            <p:spPr>
              <a:xfrm flipV="1">
                <a:off x="6640636" y="3220849"/>
                <a:ext cx="2417470" cy="14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633675" y="760384"/>
                <a:ext cx="1525499" cy="20449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8" idx="2"/>
              </p:cNvCxnSpPr>
              <p:nvPr/>
            </p:nvCxnSpPr>
            <p:spPr>
              <a:xfrm>
                <a:off x="11104260" y="2483665"/>
                <a:ext cx="3795" cy="3037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 idx="2"/>
                <a:endCxn id="13" idx="1"/>
              </p:cNvCxnSpPr>
              <p:nvPr/>
            </p:nvCxnSpPr>
            <p:spPr>
              <a:xfrm>
                <a:off x="5332614" y="330470"/>
                <a:ext cx="3725492" cy="28903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3"/>
              </p:cNvCxnSpPr>
              <p:nvPr/>
            </p:nvCxnSpPr>
            <p:spPr>
              <a:xfrm flipH="1">
                <a:off x="6640636" y="1461672"/>
                <a:ext cx="3492894" cy="17740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8962545" y="2297005"/>
                <a:ext cx="977355" cy="523220"/>
              </a:xfrm>
              <a:prstGeom prst="rect">
                <a:avLst/>
              </a:prstGeom>
              <a:noFill/>
            </p:spPr>
            <p:txBody>
              <a:bodyPr wrap="square" rtlCol="0">
                <a:spAutoFit/>
              </a:bodyPr>
              <a:lstStyle/>
              <a:p>
                <a:r>
                  <a:rPr lang="en-US" sz="1400" dirty="0" smtClean="0"/>
                  <a:t>R</a:t>
                </a:r>
                <a:r>
                  <a:rPr lang="en-US" sz="1400" baseline="-25000" dirty="0" smtClean="0"/>
                  <a:t>m</a:t>
                </a:r>
                <a:r>
                  <a:rPr lang="en-US" sz="1400" baseline="30000" dirty="0" smtClean="0"/>
                  <a:t>2 </a:t>
                </a:r>
                <a:r>
                  <a:rPr lang="sv-SE" sz="1400" dirty="0" smtClean="0"/>
                  <a:t>= 0.20</a:t>
                </a:r>
              </a:p>
              <a:p>
                <a:r>
                  <a:rPr lang="en-US" sz="1400" dirty="0" smtClean="0"/>
                  <a:t>R</a:t>
                </a:r>
                <a:r>
                  <a:rPr lang="en-US" sz="1400" baseline="-25000" dirty="0" smtClean="0"/>
                  <a:t>c</a:t>
                </a:r>
                <a:r>
                  <a:rPr lang="en-US" sz="1400" baseline="30000" dirty="0" smtClean="0"/>
                  <a:t>2</a:t>
                </a:r>
                <a:r>
                  <a:rPr lang="en-US" sz="1400" dirty="0" smtClean="0"/>
                  <a:t> </a:t>
                </a:r>
                <a:r>
                  <a:rPr lang="en-US" sz="1400" baseline="30000" dirty="0" smtClean="0"/>
                  <a:t> </a:t>
                </a:r>
                <a:r>
                  <a:rPr lang="sv-SE" sz="1400" dirty="0" smtClean="0"/>
                  <a:t>= 0.79 </a:t>
                </a:r>
                <a:endParaRPr lang="sv-SE" sz="1400" dirty="0"/>
              </a:p>
            </p:txBody>
          </p:sp>
          <p:sp>
            <p:nvSpPr>
              <p:cNvPr id="104" name="TextBox 103"/>
              <p:cNvSpPr txBox="1"/>
              <p:nvPr/>
            </p:nvSpPr>
            <p:spPr>
              <a:xfrm>
                <a:off x="5849782" y="2332830"/>
                <a:ext cx="985151" cy="523220"/>
              </a:xfrm>
              <a:prstGeom prst="rect">
                <a:avLst/>
              </a:prstGeom>
              <a:noFill/>
            </p:spPr>
            <p:txBody>
              <a:bodyPr wrap="square" rtlCol="0">
                <a:spAutoFit/>
              </a:bodyPr>
              <a:lstStyle/>
              <a:p>
                <a:r>
                  <a:rPr lang="en-US" sz="1400" dirty="0" smtClean="0"/>
                  <a:t>R</a:t>
                </a:r>
                <a:r>
                  <a:rPr lang="en-US" sz="1400" baseline="-25000" dirty="0" smtClean="0"/>
                  <a:t>m</a:t>
                </a:r>
                <a:r>
                  <a:rPr lang="en-US" sz="1400" baseline="30000" dirty="0" smtClean="0"/>
                  <a:t>2</a:t>
                </a:r>
                <a:r>
                  <a:rPr lang="en-US" sz="1400" dirty="0" smtClean="0"/>
                  <a:t> </a:t>
                </a:r>
                <a:r>
                  <a:rPr lang="sv-SE" sz="1400" dirty="0" smtClean="0"/>
                  <a:t>= 0.14</a:t>
                </a:r>
              </a:p>
              <a:p>
                <a:r>
                  <a:rPr lang="en-US" sz="1400" dirty="0" smtClean="0"/>
                  <a:t>R</a:t>
                </a:r>
                <a:r>
                  <a:rPr lang="en-US" sz="1400" baseline="-25000" dirty="0" smtClean="0"/>
                  <a:t>c</a:t>
                </a:r>
                <a:r>
                  <a:rPr lang="en-US" sz="1400" baseline="30000" dirty="0" smtClean="0"/>
                  <a:t>2   </a:t>
                </a:r>
                <a:r>
                  <a:rPr lang="sv-SE" sz="1400" dirty="0" smtClean="0"/>
                  <a:t>= 0.52 </a:t>
                </a:r>
                <a:endParaRPr lang="sv-SE" sz="1400" dirty="0"/>
              </a:p>
            </p:txBody>
          </p:sp>
          <p:sp>
            <p:nvSpPr>
              <p:cNvPr id="5" name="TextBox 4"/>
              <p:cNvSpPr txBox="1"/>
              <p:nvPr/>
            </p:nvSpPr>
            <p:spPr>
              <a:xfrm>
                <a:off x="4346929" y="6517930"/>
                <a:ext cx="2355748" cy="461665"/>
              </a:xfrm>
              <a:prstGeom prst="rect">
                <a:avLst/>
              </a:prstGeom>
              <a:solidFill>
                <a:schemeClr val="bg1"/>
              </a:solidFill>
              <a:ln w="19050">
                <a:solidFill>
                  <a:schemeClr val="tx1"/>
                </a:solidFill>
              </a:ln>
            </p:spPr>
            <p:txBody>
              <a:bodyPr wrap="square" rtlCol="0">
                <a:spAutoFit/>
              </a:bodyPr>
              <a:lstStyle/>
              <a:p>
                <a:pPr algn="ctr"/>
                <a:r>
                  <a:rPr lang="sv-SE" sz="2400" dirty="0" smtClean="0"/>
                  <a:t>STREAM WIDTH</a:t>
                </a:r>
              </a:p>
            </p:txBody>
          </p:sp>
          <p:sp>
            <p:nvSpPr>
              <p:cNvPr id="7" name="TextBox 6"/>
              <p:cNvSpPr txBox="1"/>
              <p:nvPr/>
            </p:nvSpPr>
            <p:spPr>
              <a:xfrm>
                <a:off x="2620131" y="5970420"/>
                <a:ext cx="1543619" cy="461665"/>
              </a:xfrm>
              <a:prstGeom prst="rect">
                <a:avLst/>
              </a:prstGeom>
              <a:solidFill>
                <a:schemeClr val="bg1"/>
              </a:solid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cxnSp>
            <p:nvCxnSpPr>
              <p:cNvPr id="36" name="Straight Arrow Connector 35"/>
              <p:cNvCxnSpPr>
                <a:stCxn id="7" idx="3"/>
                <a:endCxn id="13" idx="1"/>
              </p:cNvCxnSpPr>
              <p:nvPr/>
            </p:nvCxnSpPr>
            <p:spPr>
              <a:xfrm flipV="1">
                <a:off x="4163750" y="3220849"/>
                <a:ext cx="4894356" cy="29804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983591" y="-131195"/>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ANNUAL AIR TEMP.</a:t>
                </a:r>
                <a:endParaRPr lang="sv-SE" sz="2400" dirty="0"/>
              </a:p>
            </p:txBody>
          </p:sp>
        </p:grpSp>
        <p:sp>
          <p:nvSpPr>
            <p:cNvPr id="61" name="TextBox 60"/>
            <p:cNvSpPr txBox="1"/>
            <p:nvPr/>
          </p:nvSpPr>
          <p:spPr>
            <a:xfrm>
              <a:off x="12516" y="-344123"/>
              <a:ext cx="914400" cy="369332"/>
            </a:xfrm>
            <a:prstGeom prst="rect">
              <a:avLst/>
            </a:prstGeom>
            <a:noFill/>
          </p:spPr>
          <p:txBody>
            <a:bodyPr wrap="square" rtlCol="0">
              <a:spAutoFit/>
            </a:bodyPr>
            <a:lstStyle/>
            <a:p>
              <a:r>
                <a:rPr lang="sv-SE" dirty="0" smtClean="0"/>
                <a:t>A)</a:t>
              </a:r>
              <a:endParaRPr lang="en-US" dirty="0"/>
            </a:p>
          </p:txBody>
        </p:sp>
        <p:sp>
          <p:nvSpPr>
            <p:cNvPr id="72" name="TextBox 71"/>
            <p:cNvSpPr txBox="1"/>
            <p:nvPr/>
          </p:nvSpPr>
          <p:spPr>
            <a:xfrm rot="16200000">
              <a:off x="-518574" y="650554"/>
              <a:ext cx="2345913" cy="369332"/>
            </a:xfrm>
            <a:prstGeom prst="rect">
              <a:avLst/>
            </a:prstGeom>
            <a:noFill/>
          </p:spPr>
          <p:txBody>
            <a:bodyPr wrap="square" rtlCol="0">
              <a:spAutoFit/>
            </a:bodyPr>
            <a:lstStyle/>
            <a:p>
              <a:r>
                <a:rPr lang="sv-SE" i="1" dirty="0" smtClean="0">
                  <a:solidFill>
                    <a:schemeClr val="bg1">
                      <a:lumMod val="50000"/>
                    </a:schemeClr>
                  </a:solidFill>
                </a:rPr>
                <a:t>LARGE-SCALE FACTORS</a:t>
              </a:r>
              <a:endParaRPr lang="en-US" i="1" dirty="0">
                <a:solidFill>
                  <a:schemeClr val="bg1">
                    <a:lumMod val="50000"/>
                  </a:schemeClr>
                </a:solidFill>
              </a:endParaRPr>
            </a:p>
          </p:txBody>
        </p:sp>
        <p:sp>
          <p:nvSpPr>
            <p:cNvPr id="73" name="TextBox 72"/>
            <p:cNvSpPr txBox="1"/>
            <p:nvPr/>
          </p:nvSpPr>
          <p:spPr>
            <a:xfrm rot="16200000">
              <a:off x="-901586" y="5307730"/>
              <a:ext cx="3282979" cy="369332"/>
            </a:xfrm>
            <a:prstGeom prst="rect">
              <a:avLst/>
            </a:prstGeom>
            <a:noFill/>
          </p:spPr>
          <p:txBody>
            <a:bodyPr wrap="square" rtlCol="0">
              <a:spAutoFit/>
            </a:bodyPr>
            <a:lstStyle/>
            <a:p>
              <a:r>
                <a:rPr lang="sv-SE" i="1" dirty="0" smtClean="0">
                  <a:solidFill>
                    <a:schemeClr val="bg1">
                      <a:lumMod val="50000"/>
                    </a:schemeClr>
                  </a:solidFill>
                </a:rPr>
                <a:t>LOCAL-SCALE FACTORS</a:t>
              </a:r>
              <a:endParaRPr lang="en-US" i="1" dirty="0">
                <a:solidFill>
                  <a:schemeClr val="bg1">
                    <a:lumMod val="50000"/>
                  </a:schemeClr>
                </a:solidFill>
              </a:endParaRPr>
            </a:p>
          </p:txBody>
        </p:sp>
        <p:sp>
          <p:nvSpPr>
            <p:cNvPr id="74" name="TextBox 73"/>
            <p:cNvSpPr txBox="1"/>
            <p:nvPr/>
          </p:nvSpPr>
          <p:spPr>
            <a:xfrm rot="5400000">
              <a:off x="10287232" y="5137830"/>
              <a:ext cx="3355847" cy="369332"/>
            </a:xfrm>
            <a:prstGeom prst="rect">
              <a:avLst/>
            </a:prstGeom>
            <a:noFill/>
          </p:spPr>
          <p:txBody>
            <a:bodyPr wrap="square" rtlCol="0">
              <a:spAutoFit/>
            </a:bodyPr>
            <a:lstStyle/>
            <a:p>
              <a:pPr algn="r"/>
              <a:r>
                <a:rPr lang="sv-SE" i="1" dirty="0" smtClean="0">
                  <a:solidFill>
                    <a:schemeClr val="bg1">
                      <a:lumMod val="50000"/>
                    </a:schemeClr>
                  </a:solidFill>
                </a:rPr>
                <a:t>BIOTIC INTERACTIONS</a:t>
              </a:r>
              <a:endParaRPr lang="en-US" i="1" dirty="0">
                <a:solidFill>
                  <a:schemeClr val="bg1">
                    <a:lumMod val="50000"/>
                  </a:schemeClr>
                </a:solidFill>
              </a:endParaRPr>
            </a:p>
          </p:txBody>
        </p:sp>
        <p:sp>
          <p:nvSpPr>
            <p:cNvPr id="75" name="TextBox 74"/>
            <p:cNvSpPr txBox="1"/>
            <p:nvPr/>
          </p:nvSpPr>
          <p:spPr>
            <a:xfrm rot="5400000">
              <a:off x="11179792" y="394163"/>
              <a:ext cx="1570728" cy="369332"/>
            </a:xfrm>
            <a:prstGeom prst="rect">
              <a:avLst/>
            </a:prstGeom>
            <a:noFill/>
          </p:spPr>
          <p:txBody>
            <a:bodyPr wrap="square" rtlCol="0">
              <a:spAutoFit/>
            </a:bodyPr>
            <a:lstStyle/>
            <a:p>
              <a:pPr algn="r"/>
              <a:r>
                <a:rPr lang="sv-SE" i="1" dirty="0" smtClean="0">
                  <a:solidFill>
                    <a:schemeClr val="bg1">
                      <a:lumMod val="50000"/>
                    </a:schemeClr>
                  </a:solidFill>
                </a:rPr>
                <a:t>TIME FACTORS</a:t>
              </a:r>
              <a:endParaRPr lang="en-US" i="1" dirty="0">
                <a:solidFill>
                  <a:schemeClr val="bg1">
                    <a:lumMod val="50000"/>
                  </a:schemeClr>
                </a:solidFill>
              </a:endParaRPr>
            </a:p>
          </p:txBody>
        </p:sp>
      </p:grpSp>
    </p:spTree>
    <p:extLst>
      <p:ext uri="{BB962C8B-B14F-4D97-AF65-F5344CB8AC3E}">
        <p14:creationId xmlns:p14="http://schemas.microsoft.com/office/powerpoint/2010/main" val="3333149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065" y="71021"/>
            <a:ext cx="6711822" cy="2862322"/>
          </a:xfrm>
          <a:prstGeom prst="rect">
            <a:avLst/>
          </a:prstGeom>
          <a:noFill/>
        </p:spPr>
        <p:txBody>
          <a:bodyPr wrap="square" rtlCol="0">
            <a:spAutoFit/>
          </a:bodyPr>
          <a:lstStyle/>
          <a:p>
            <a:r>
              <a:rPr lang="sv-SE" dirty="0" smtClean="0"/>
              <a:t>Threshold estimation</a:t>
            </a:r>
          </a:p>
          <a:p>
            <a:endParaRPr lang="sv-SE" dirty="0"/>
          </a:p>
          <a:p>
            <a:r>
              <a:rPr lang="sv-SE" dirty="0" smtClean="0"/>
              <a:t>Using Maximum likelihood estimation to estimate breaking points.</a:t>
            </a:r>
          </a:p>
          <a:p>
            <a:r>
              <a:rPr lang="sv-SE" dirty="0" smtClean="0"/>
              <a:t>It seems like there is a break point around -0.84 in the partial regression plot, showing effects of LWD on trout abundances after removing effects of all the other factors.</a:t>
            </a:r>
          </a:p>
          <a:p>
            <a:endParaRPr lang="sv-SE" dirty="0"/>
          </a:p>
          <a:p>
            <a:r>
              <a:rPr lang="sv-SE" dirty="0" smtClean="0"/>
              <a:t>Such value of residuals corresponde to 1.18 log LWD, which is </a:t>
            </a:r>
            <a:r>
              <a:rPr lang="en-US" dirty="0"/>
              <a:t> </a:t>
            </a:r>
            <a:r>
              <a:rPr lang="en-US" dirty="0" smtClean="0"/>
              <a:t>(2,71828^1.18)+1 = 4.3 pieces of wood</a:t>
            </a:r>
            <a:endParaRPr lang="sv-SE" dirty="0" smtClean="0"/>
          </a:p>
          <a:p>
            <a:endParaRPr lang="en-US" dirty="0"/>
          </a:p>
        </p:txBody>
      </p:sp>
      <p:pic>
        <p:nvPicPr>
          <p:cNvPr id="4" name="Picture 3"/>
          <p:cNvPicPr>
            <a:picLocks noChangeAspect="1"/>
          </p:cNvPicPr>
          <p:nvPr/>
        </p:nvPicPr>
        <p:blipFill>
          <a:blip r:embed="rId2"/>
          <a:stretch>
            <a:fillRect/>
          </a:stretch>
        </p:blipFill>
        <p:spPr>
          <a:xfrm>
            <a:off x="7235605" y="0"/>
            <a:ext cx="4876190" cy="4238095"/>
          </a:xfrm>
          <a:prstGeom prst="rect">
            <a:avLst/>
          </a:prstGeom>
        </p:spPr>
      </p:pic>
      <p:pic>
        <p:nvPicPr>
          <p:cNvPr id="5" name="Picture 4"/>
          <p:cNvPicPr>
            <a:picLocks noChangeAspect="1"/>
          </p:cNvPicPr>
          <p:nvPr/>
        </p:nvPicPr>
        <p:blipFill>
          <a:blip r:embed="rId3"/>
          <a:stretch>
            <a:fillRect/>
          </a:stretch>
        </p:blipFill>
        <p:spPr>
          <a:xfrm>
            <a:off x="8664605" y="4079786"/>
            <a:ext cx="3115755" cy="2708029"/>
          </a:xfrm>
          <a:prstGeom prst="rect">
            <a:avLst/>
          </a:prstGeom>
        </p:spPr>
      </p:pic>
    </p:spTree>
    <p:extLst>
      <p:ext uri="{BB962C8B-B14F-4D97-AF65-F5344CB8AC3E}">
        <p14:creationId xmlns:p14="http://schemas.microsoft.com/office/powerpoint/2010/main" val="2242343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843" y="178904"/>
            <a:ext cx="5605670" cy="6247864"/>
          </a:xfrm>
          <a:prstGeom prst="rect">
            <a:avLst/>
          </a:prstGeom>
          <a:noFill/>
        </p:spPr>
        <p:txBody>
          <a:bodyPr wrap="square" rtlCol="0">
            <a:spAutoFit/>
          </a:bodyPr>
          <a:lstStyle/>
          <a:p>
            <a:r>
              <a:rPr lang="sv-SE" sz="800" dirty="0"/>
              <a:t>M2 = list(</a:t>
            </a:r>
          </a:p>
          <a:p>
            <a:r>
              <a:rPr lang="sv-SE" sz="800" dirty="0"/>
              <a:t>  lme(log_LaxTOT~Av_depth+Wetted_width+Julian_date+Altitude+Year+Velocity,</a:t>
            </a:r>
          </a:p>
          <a:p>
            <a:r>
              <a:rPr lang="sv-SE" sz="800" dirty="0"/>
              <a:t>      random=~1|River_name/Catchment_number, corAR1(form=~Year),data=AV2),</a:t>
            </a:r>
          </a:p>
          <a:p>
            <a:r>
              <a:rPr lang="sv-SE" sz="800" dirty="0"/>
              <a:t>  lme(log_LWD~Average_air_temperature+Av_depth+Wetted_width+Year+Slope_percent+Velocity+Altitude+Forest_age+Forest_coverage,</a:t>
            </a:r>
          </a:p>
          <a:p>
            <a:r>
              <a:rPr lang="sv-SE" sz="800" dirty="0"/>
              <a:t>      random=~1|River_name/Catchment_number, corAR1(form=~Year),data=AV2</a:t>
            </a:r>
            <a:r>
              <a:rPr lang="sv-SE" sz="800" dirty="0" smtClean="0"/>
              <a:t>))</a:t>
            </a:r>
          </a:p>
          <a:p>
            <a:endParaRPr lang="sv-SE" sz="800" dirty="0"/>
          </a:p>
          <a:p>
            <a:r>
              <a:rPr lang="sv-SE" sz="800" dirty="0"/>
              <a:t>&gt; sem.fit(M2,AV2,corr.errors = c("log_LaxTOT~~Forest_age","Forest_coverage~~log_LaxTOT"))</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log_LWD ~ Julian_date + ...  -0.0005    0.0005 3595    -0.9668  0.3337</a:t>
            </a:r>
          </a:p>
          <a:p>
            <a:r>
              <a:rPr lang="sv-SE" sz="800" dirty="0"/>
              <a:t>2 log_LaxTOT ~ Average_air_temperature + ...   0.0025    0.0158 3598     0.1589  0.8737</a:t>
            </a:r>
          </a:p>
          <a:p>
            <a:r>
              <a:rPr lang="sv-SE" sz="800" dirty="0"/>
              <a:t>3           log_LaxTOT ~ Slope_percent + ...  -0.0107    0.0143 3598    -0.7520  0.4521</a:t>
            </a:r>
          </a:p>
          <a:p>
            <a:r>
              <a:rPr lang="sv-SE" sz="800" dirty="0"/>
              <a:t>4                 log_LaxTOT ~ log_LWD + ...   0.0133    0.0148 3594     0.9017  0.3673</a:t>
            </a:r>
          </a:p>
          <a:p>
            <a:endParaRPr lang="sv-SE" sz="800" dirty="0"/>
          </a:p>
          <a:p>
            <a:r>
              <a:rPr lang="sv-SE" sz="800" dirty="0"/>
              <a:t>$Fisher.C</a:t>
            </a:r>
          </a:p>
          <a:p>
            <a:r>
              <a:rPr lang="sv-SE" sz="800" dirty="0"/>
              <a:t>  fisher.c df p.value</a:t>
            </a:r>
          </a:p>
          <a:p>
            <a:r>
              <a:rPr lang="sv-SE" sz="800" dirty="0"/>
              <a:t>1     6.06  8   0.641</a:t>
            </a:r>
          </a:p>
          <a:p>
            <a:endParaRPr lang="sv-SE" sz="800" dirty="0"/>
          </a:p>
          <a:p>
            <a:r>
              <a:rPr lang="sv-SE" sz="800" dirty="0"/>
              <a:t>$AIC</a:t>
            </a:r>
          </a:p>
          <a:p>
            <a:r>
              <a:rPr lang="sv-SE" sz="800" dirty="0"/>
              <a:t>    AIC   AICc  K    n</a:t>
            </a:r>
          </a:p>
          <a:p>
            <a:r>
              <a:rPr lang="sv-SE" sz="800" dirty="0"/>
              <a:t>1 56.06 56.342 25 4644</a:t>
            </a:r>
          </a:p>
          <a:p>
            <a:endParaRPr lang="sv-SE" sz="800" dirty="0"/>
          </a:p>
          <a:p>
            <a:r>
              <a:rPr lang="sv-SE" sz="800" dirty="0"/>
              <a:t>&gt; sem.coefs(M2,AV2)</a:t>
            </a:r>
          </a:p>
          <a:p>
            <a:r>
              <a:rPr lang="sv-SE" sz="800" dirty="0"/>
              <a:t>     response               predictor     estimate    std.error p.value</a:t>
            </a:r>
          </a:p>
          <a:p>
            <a:r>
              <a:rPr lang="sv-SE" sz="800" dirty="0"/>
              <a:t>4  log_LaxTOT                Altitude -0.002970649 0.0003465546   0e+00</a:t>
            </a:r>
          </a:p>
          <a:p>
            <a:r>
              <a:rPr lang="sv-SE" sz="800" dirty="0"/>
              <a:t>2  log_LaxTOT            Wetted_width  0.042719052 0.0053601890   0e+00</a:t>
            </a:r>
          </a:p>
          <a:p>
            <a:r>
              <a:rPr lang="sv-SE" sz="800" dirty="0"/>
              <a:t>5  log_LaxTOT                    Year  0.012295854 0.0023374198   0e+00</a:t>
            </a:r>
          </a:p>
          <a:p>
            <a:r>
              <a:rPr lang="sv-SE" sz="800" dirty="0"/>
              <a:t>3  log_LaxTOT             Julian_date -0.002524428 0.0004844392   0e+00</a:t>
            </a:r>
          </a:p>
          <a:p>
            <a:r>
              <a:rPr lang="sv-SE" sz="800" dirty="0"/>
              <a:t>1  log_LaxTOT                Av_depth -0.563526087 0.1153270998   0e+00</a:t>
            </a:r>
          </a:p>
          <a:p>
            <a:r>
              <a:rPr lang="sv-SE" sz="800" dirty="0"/>
              <a:t>6  log_LaxTOT                Velocity  0.104992703 0.0220595538   0e+00</a:t>
            </a:r>
          </a:p>
          <a:p>
            <a:r>
              <a:rPr lang="sv-SE" sz="800" dirty="0"/>
              <a:t>9     log_LWD            Wetted_width -0.056239540 0.0049596478   0e+00</a:t>
            </a:r>
          </a:p>
          <a:p>
            <a:r>
              <a:rPr lang="sv-SE" sz="800" dirty="0"/>
              <a:t>15    log_LWD         Forest_coverage  0.004201259 0.0005516879   0e+00</a:t>
            </a:r>
          </a:p>
          <a:p>
            <a:r>
              <a:rPr lang="sv-SE" sz="800" dirty="0"/>
              <a:t>10    log_LWD                    Year  0.017540214 0.0026741561   0e+00</a:t>
            </a:r>
          </a:p>
          <a:p>
            <a:r>
              <a:rPr lang="sv-SE" sz="800" dirty="0"/>
              <a:t>7     log_LWD Average_air_temperature -0.072102869 0.0133412001   0e+00</a:t>
            </a:r>
          </a:p>
          <a:p>
            <a:r>
              <a:rPr lang="sv-SE" sz="800" dirty="0"/>
              <a:t>13    log_LWD                Altitude -0.001879069 0.0003597234   0e+00</a:t>
            </a:r>
          </a:p>
          <a:p>
            <a:r>
              <a:rPr lang="sv-SE" sz="800" dirty="0"/>
              <a:t>11    log_LWD           Slope_percent  0.059832686 0.0124511979   0e+00</a:t>
            </a:r>
          </a:p>
          <a:p>
            <a:r>
              <a:rPr lang="sv-SE" sz="800" dirty="0"/>
              <a:t>8     log_LWD                Av_depth -0.508021756 0.1136434916   0e+00</a:t>
            </a:r>
          </a:p>
          <a:p>
            <a:r>
              <a:rPr lang="sv-SE" sz="800" dirty="0"/>
              <a:t>14    log_LWD              Forest_age -0.004768149 0.0012403597   1e-04</a:t>
            </a:r>
          </a:p>
          <a:p>
            <a:r>
              <a:rPr lang="sv-SE" sz="800" dirty="0"/>
              <a:t>12    log_LWD                Velocity  0.081870409 0.0218052023   2e-04</a:t>
            </a:r>
          </a:p>
          <a:p>
            <a:r>
              <a:rPr lang="sv-SE" sz="800" dirty="0"/>
              <a:t>&gt; sem.model.fits(M2)</a:t>
            </a:r>
          </a:p>
          <a:p>
            <a:r>
              <a:rPr lang="sv-SE" sz="800" b="1" dirty="0"/>
              <a:t>  Class   Family     Link    N   Marginal Conditional</a:t>
            </a:r>
          </a:p>
          <a:p>
            <a:r>
              <a:rPr lang="sv-SE" sz="800" b="1" dirty="0"/>
              <a:t>1   lme gaussian identity 4644 0.06370243   0.6928877</a:t>
            </a:r>
          </a:p>
          <a:p>
            <a:r>
              <a:rPr lang="sv-SE" sz="800" b="1" dirty="0"/>
              <a:t>2   lme gaussian identity 4644 0.13461529   0.5099806</a:t>
            </a:r>
          </a:p>
          <a:p>
            <a:r>
              <a:rPr lang="sv-SE" sz="800" dirty="0" smtClean="0"/>
              <a:t>&gt;</a:t>
            </a:r>
            <a:endParaRPr lang="sv-SE" sz="800" dirty="0"/>
          </a:p>
        </p:txBody>
      </p:sp>
      <p:sp>
        <p:nvSpPr>
          <p:cNvPr id="3" name="TextBox 2"/>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66675" y="6362700"/>
            <a:ext cx="9582150" cy="369332"/>
          </a:xfrm>
          <a:prstGeom prst="rect">
            <a:avLst/>
          </a:prstGeom>
          <a:noFill/>
        </p:spPr>
        <p:txBody>
          <a:bodyPr wrap="square" rtlCol="0">
            <a:spAutoFit/>
          </a:bodyPr>
          <a:lstStyle/>
          <a:p>
            <a:r>
              <a:rPr lang="sv-SE" dirty="0" smtClean="0"/>
              <a:t>NB: working on AV2 – no need to remove Nas for mygration type as it is not included for salmon</a:t>
            </a:r>
          </a:p>
        </p:txBody>
      </p:sp>
      <p:sp>
        <p:nvSpPr>
          <p:cNvPr id="5" name="5-Point Star 4"/>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8" name="Picture 7"/>
          <p:cNvPicPr>
            <a:picLocks noChangeAspect="1"/>
          </p:cNvPicPr>
          <p:nvPr/>
        </p:nvPicPr>
        <p:blipFill>
          <a:blip r:embed="rId3"/>
          <a:stretch>
            <a:fillRect/>
          </a:stretch>
        </p:blipFill>
        <p:spPr>
          <a:xfrm>
            <a:off x="7878792" y="178904"/>
            <a:ext cx="4374259" cy="3246401"/>
          </a:xfrm>
          <a:prstGeom prst="rect">
            <a:avLst/>
          </a:prstGeom>
        </p:spPr>
      </p:pic>
      <p:sp>
        <p:nvSpPr>
          <p:cNvPr id="10" name="TextBox 9"/>
          <p:cNvSpPr txBox="1"/>
          <p:nvPr/>
        </p:nvSpPr>
        <p:spPr>
          <a:xfrm>
            <a:off x="4684831" y="1748933"/>
            <a:ext cx="4641574" cy="4524315"/>
          </a:xfrm>
          <a:prstGeom prst="rect">
            <a:avLst/>
          </a:prstGeom>
          <a:noFill/>
        </p:spPr>
        <p:txBody>
          <a:bodyPr wrap="square" rtlCol="0">
            <a:spAutoFit/>
          </a:bodyPr>
          <a:lstStyle/>
          <a:p>
            <a:r>
              <a:rPr lang="sv-SE" sz="800" dirty="0"/>
              <a:t>sem.plot(M2, AV2)</a:t>
            </a:r>
          </a:p>
          <a:p>
            <a:r>
              <a:rPr lang="sv-SE" sz="800" dirty="0"/>
              <a:t>&gt; sem.coefs(M2,AV2,standardize = "scale")</a:t>
            </a:r>
          </a:p>
          <a:p>
            <a:r>
              <a:rPr lang="sv-SE" sz="800" dirty="0"/>
              <a:t>     response               predictor    estimate   std.error p.value</a:t>
            </a:r>
          </a:p>
          <a:p>
            <a:r>
              <a:rPr lang="sv-SE" sz="800" dirty="0"/>
              <a:t>4  log_LaxTOT                Altitude -0.15102104 0.017858896  0.0000</a:t>
            </a:r>
          </a:p>
          <a:p>
            <a:r>
              <a:rPr lang="sv-SE" sz="800" dirty="0"/>
              <a:t>2  log_LaxTOT            Wetted_width  0.12316955 0.014764258  0.0000</a:t>
            </a:r>
          </a:p>
          <a:p>
            <a:r>
              <a:rPr lang="sv-SE" sz="800" dirty="0"/>
              <a:t>1  log_LaxTOT                Av_depth -0.05106819 0.008723667  0.0000</a:t>
            </a:r>
          </a:p>
          <a:p>
            <a:r>
              <a:rPr lang="sv-SE" sz="800" dirty="0"/>
              <a:t>6  log_LaxTOT                Velocity  0.03477614 0.008773243  0.0001</a:t>
            </a:r>
          </a:p>
          <a:p>
            <a:r>
              <a:rPr lang="sv-SE" sz="800" dirty="0"/>
              <a:t>3  log_LaxTOT             Julian_date -0.03500269 0.009232778  0.0002</a:t>
            </a:r>
          </a:p>
          <a:p>
            <a:r>
              <a:rPr lang="sv-SE" sz="800" dirty="0"/>
              <a:t>5  log_LaxTOT                    Year  0.03234898 0.012886431  0.0121</a:t>
            </a:r>
          </a:p>
          <a:p>
            <a:r>
              <a:rPr lang="sv-SE" sz="800" dirty="0"/>
              <a:t>9     log_LWD            Wetted_width -0.20470891 0.020441160  0.0000</a:t>
            </a:r>
          </a:p>
          <a:p>
            <a:r>
              <a:rPr lang="sv-SE" sz="800" dirty="0"/>
              <a:t>15    log_LWD         Forest_coverage  0.19138257 0.026457157  0.0000</a:t>
            </a:r>
          </a:p>
          <a:p>
            <a:r>
              <a:rPr lang="sv-SE" sz="800" dirty="0"/>
              <a:t>10    log_LWD                    Year  0.09738202 0.017384153  0.0000</a:t>
            </a:r>
          </a:p>
          <a:p>
            <a:r>
              <a:rPr lang="sv-SE" sz="800" dirty="0"/>
              <a:t>8     log_LWD                Av_depth -0.06038282 0.012224216  0.0000</a:t>
            </a:r>
          </a:p>
          <a:p>
            <a:r>
              <a:rPr lang="sv-SE" sz="800" dirty="0"/>
              <a:t>11    log_LWD           Slope_percent  0.10496276 0.021818912  0.0000</a:t>
            </a:r>
          </a:p>
          <a:p>
            <a:r>
              <a:rPr lang="sv-SE" sz="800" dirty="0"/>
              <a:t>13    log_LWD                Altitude -0.12944259 0.028565705  0.0000</a:t>
            </a:r>
          </a:p>
          <a:p>
            <a:r>
              <a:rPr lang="sv-SE" sz="800" dirty="0"/>
              <a:t>12    log_LWD                Velocity  0.05221966 0.012275405  0.0000</a:t>
            </a:r>
          </a:p>
          <a:p>
            <a:r>
              <a:rPr lang="sv-SE" sz="800" dirty="0"/>
              <a:t>7     log_LWD Average_air_temperature -0.11596941 0.031884128  0.0003</a:t>
            </a:r>
          </a:p>
          <a:p>
            <a:r>
              <a:rPr lang="sv-SE" sz="800" dirty="0"/>
              <a:t>14    log_LWD              Forest_age -0.07173840 0.020090539  0.0004</a:t>
            </a:r>
          </a:p>
          <a:p>
            <a:r>
              <a:rPr lang="sv-SE" sz="800" dirty="0">
                <a:solidFill>
                  <a:srgbClr val="FF0000"/>
                </a:solidFill>
              </a:rPr>
              <a:t>&gt; sem.coefs(M2,AV2,standardize = "range") # gives problm with temp correlation. If I delete it: it works</a:t>
            </a:r>
          </a:p>
          <a:p>
            <a:r>
              <a:rPr lang="sv-SE" sz="800" dirty="0" smtClean="0"/>
              <a:t>&gt; </a:t>
            </a:r>
            <a:r>
              <a:rPr lang="sv-SE" sz="800" dirty="0"/>
              <a:t>sem.coefs(M2,AV2,standardize = "range")</a:t>
            </a:r>
          </a:p>
          <a:p>
            <a:r>
              <a:rPr lang="sv-SE" sz="800" dirty="0"/>
              <a:t>     response               predictor    estimate   std.error p.value</a:t>
            </a:r>
          </a:p>
          <a:p>
            <a:r>
              <a:rPr lang="sv-SE" sz="800" dirty="0"/>
              <a:t>4  log_LaxTOT                Altitude -0.27128211 0.030320982       0</a:t>
            </a:r>
          </a:p>
          <a:p>
            <a:r>
              <a:rPr lang="sv-SE" sz="800" dirty="0"/>
              <a:t>2  log_LaxTOT            Wetted_width  0.29414106 0.034334174       0</a:t>
            </a:r>
          </a:p>
          <a:p>
            <a:r>
              <a:rPr lang="sv-SE" sz="800" dirty="0"/>
              <a:t>5  log_LaxTOT                    Year  0.03820110 0.006381185       0</a:t>
            </a:r>
          </a:p>
          <a:p>
            <a:r>
              <a:rPr lang="sv-SE" sz="800" dirty="0"/>
              <a:t>3  log_LaxTOT             Julian_date -0.05825758 0.010676749       0</a:t>
            </a:r>
          </a:p>
          <a:p>
            <a:r>
              <a:rPr lang="sv-SE" sz="800" dirty="0"/>
              <a:t>6  log_LaxTOT                Velocity  0.03964862 0.007812520       0</a:t>
            </a:r>
          </a:p>
          <a:p>
            <a:r>
              <a:rPr lang="sv-SE" sz="800" dirty="0"/>
              <a:t>1  log_LaxTOT                Av_depth -0.06882297 0.016392615       0</a:t>
            </a:r>
          </a:p>
          <a:p>
            <a:r>
              <a:rPr lang="sv-SE" sz="800" dirty="0"/>
              <a:t>9     log_LWD            Wetted_width -0.36840658 0.033386817       0</a:t>
            </a:r>
          </a:p>
          <a:p>
            <a:r>
              <a:rPr lang="sv-SE" sz="800" dirty="0"/>
              <a:t>15    log_LWD         Forest_coverage  0.11631900 0.015282352       0</a:t>
            </a:r>
          </a:p>
          <a:p>
            <a:r>
              <a:rPr lang="sv-SE" sz="800" dirty="0"/>
              <a:t>10    log_LWD                    Year  0.04649012 0.007086774       0</a:t>
            </a:r>
          </a:p>
          <a:p>
            <a:r>
              <a:rPr lang="sv-SE" sz="800" dirty="0"/>
              <a:t>7     log_LWD Average_air_temperature -0.13657309 0.024014210       0</a:t>
            </a:r>
          </a:p>
          <a:p>
            <a:r>
              <a:rPr lang="sv-SE" sz="800" dirty="0"/>
              <a:t>13    log_LWD                Altitude -0.17838580 0.032519175       0</a:t>
            </a:r>
          </a:p>
          <a:p>
            <a:r>
              <a:rPr lang="sv-SE" sz="800" dirty="0"/>
              <a:t>8     log_LWD                Av_depth -0.09104155 0.017464359       0</a:t>
            </a:r>
          </a:p>
          <a:p>
            <a:r>
              <a:rPr lang="sv-SE" sz="800" dirty="0"/>
              <a:t>11    log_LWD           Slope_percent  0.11797764 0.026156216       0</a:t>
            </a:r>
          </a:p>
          <a:p>
            <a:r>
              <a:rPr lang="sv-SE" sz="800" dirty="0"/>
              <a:t>12    log_LWD                Velocity  0.03741078 0.008298221       0</a:t>
            </a:r>
          </a:p>
          <a:p>
            <a:r>
              <a:rPr lang="sv-SE" sz="800" dirty="0"/>
              <a:t>14    log_LWD              Forest_age -0.10401096 0.024537538       0</a:t>
            </a:r>
          </a:p>
        </p:txBody>
      </p:sp>
    </p:spTree>
    <p:extLst>
      <p:ext uri="{BB962C8B-B14F-4D97-AF65-F5344CB8AC3E}">
        <p14:creationId xmlns:p14="http://schemas.microsoft.com/office/powerpoint/2010/main" val="302028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27054" y="0"/>
            <a:ext cx="4876190" cy="4238095"/>
          </a:xfrm>
          <a:prstGeom prst="rect">
            <a:avLst/>
          </a:prstGeom>
        </p:spPr>
      </p:pic>
      <p:sp>
        <p:nvSpPr>
          <p:cNvPr id="2" name="TextBox 1"/>
          <p:cNvSpPr txBox="1"/>
          <p:nvPr/>
        </p:nvSpPr>
        <p:spPr>
          <a:xfrm>
            <a:off x="311499" y="0"/>
            <a:ext cx="11078552" cy="646331"/>
          </a:xfrm>
          <a:prstGeom prst="rect">
            <a:avLst/>
          </a:prstGeom>
          <a:noFill/>
        </p:spPr>
        <p:txBody>
          <a:bodyPr wrap="square" rtlCol="0">
            <a:spAutoFit/>
          </a:bodyPr>
          <a:lstStyle/>
          <a:p>
            <a:pPr algn="r"/>
            <a:r>
              <a:rPr lang="sv-SE" sz="3600" dirty="0" smtClean="0"/>
              <a:t>SALMON 2 (subset: only migrating)</a:t>
            </a:r>
            <a:endParaRPr lang="en-US" sz="3600" dirty="0"/>
          </a:p>
        </p:txBody>
      </p:sp>
      <p:sp>
        <p:nvSpPr>
          <p:cNvPr id="3" name="TextBox 2"/>
          <p:cNvSpPr txBox="1"/>
          <p:nvPr/>
        </p:nvSpPr>
        <p:spPr>
          <a:xfrm>
            <a:off x="188843" y="178904"/>
            <a:ext cx="5605670" cy="5878532"/>
          </a:xfrm>
          <a:prstGeom prst="rect">
            <a:avLst/>
          </a:prstGeom>
          <a:noFill/>
        </p:spPr>
        <p:txBody>
          <a:bodyPr wrap="square" rtlCol="0">
            <a:spAutoFit/>
          </a:bodyPr>
          <a:lstStyle/>
          <a:p>
            <a:r>
              <a:rPr lang="sv-SE" sz="800" dirty="0"/>
              <a:t>&gt; M2 = list(</a:t>
            </a:r>
          </a:p>
          <a:p>
            <a:r>
              <a:rPr lang="sv-SE" sz="800" dirty="0"/>
              <a:t>+   lme(log_LaxTOT~Av_depth+Wetted_width+Julian_date+Altitude+Year+Velocity,</a:t>
            </a:r>
          </a:p>
          <a:p>
            <a:r>
              <a:rPr lang="sv-SE" sz="800" dirty="0"/>
              <a:t>+       random=~1|River_name/Catchment_number, corAR1(form=~Year),data=AV_narrow2),</a:t>
            </a:r>
          </a:p>
          <a:p>
            <a:r>
              <a:rPr lang="sv-SE" sz="800" dirty="0"/>
              <a:t>+   lme(log_LWD~Average_air_temperature+Av_depth+Wetted_width+Year+Slope_percent+Altitude+Forest_age+Forest_coverage,</a:t>
            </a:r>
          </a:p>
          <a:p>
            <a:r>
              <a:rPr lang="sv-SE" sz="800" dirty="0"/>
              <a:t>+       random=~1|River_name/Catchment_number, corAR1(form=~Year),data=AV_narrow2))</a:t>
            </a:r>
          </a:p>
          <a:p>
            <a:r>
              <a:rPr lang="sv-SE" sz="800" dirty="0"/>
              <a:t>&gt; sem.fit(M2,AV_narrow2,corr.errors = c("log_LaxTOT~~Forest_age","Forest_coverage~~log_LaxTOT"))</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 </a:t>
            </a:r>
          </a:p>
          <a:p>
            <a:r>
              <a:rPr lang="sv-SE" sz="800" dirty="0"/>
              <a:t>1                log_LWD ~ Julian_date + ...  -0.0005    0.0004 4908    -1.2023  0.2293 </a:t>
            </a:r>
          </a:p>
          <a:p>
            <a:r>
              <a:rPr lang="sv-SE" sz="800" dirty="0"/>
              <a:t>2                   log_LWD ~ Velocity + ...  -0.0036    0.0192 4908    -0.1899  0.8494 </a:t>
            </a:r>
          </a:p>
          <a:p>
            <a:r>
              <a:rPr lang="sv-SE" sz="800" dirty="0"/>
              <a:t>3 log_LaxTOT ~ Average_air_temperature + ...   0.0207    0.0158 4910     1.3119  0.1896 </a:t>
            </a:r>
          </a:p>
          <a:p>
            <a:r>
              <a:rPr lang="sv-SE" sz="800" dirty="0"/>
              <a:t>4           log_LaxTOT ~ Slope_percent + ...  -0.0197    0.0110 4910    -1.7831  0.0746 </a:t>
            </a:r>
          </a:p>
          <a:p>
            <a:r>
              <a:rPr lang="sv-SE" sz="800" dirty="0"/>
              <a:t>5                 log_LWD ~ log_LaxTOT + ...   0.0204    0.0119 4906     1.7156  0.0863 </a:t>
            </a:r>
          </a:p>
          <a:p>
            <a:endParaRPr lang="sv-SE" sz="800" dirty="0"/>
          </a:p>
          <a:p>
            <a:r>
              <a:rPr lang="sv-SE" sz="800" dirty="0"/>
              <a:t>$Fisher.C</a:t>
            </a:r>
          </a:p>
          <a:p>
            <a:r>
              <a:rPr lang="sv-SE" sz="800" dirty="0"/>
              <a:t>  fisher.c df p.value</a:t>
            </a:r>
          </a:p>
          <a:p>
            <a:r>
              <a:rPr lang="sv-SE" sz="800" dirty="0"/>
              <a:t>1    16.69 10   0.082</a:t>
            </a:r>
          </a:p>
          <a:p>
            <a:endParaRPr lang="sv-SE" sz="800" dirty="0"/>
          </a:p>
          <a:p>
            <a:r>
              <a:rPr lang="sv-SE" sz="800" dirty="0"/>
              <a:t>$AIC</a:t>
            </a:r>
          </a:p>
          <a:p>
            <a:r>
              <a:rPr lang="sv-SE" sz="800" dirty="0"/>
              <a:t>    AIC   AICc  K    n</a:t>
            </a:r>
          </a:p>
          <a:p>
            <a:r>
              <a:rPr lang="sv-SE" sz="800" dirty="0"/>
              <a:t>1 64.69 64.887 24 6122</a:t>
            </a:r>
          </a:p>
          <a:p>
            <a:endParaRPr lang="sv-SE" sz="800" dirty="0"/>
          </a:p>
          <a:p>
            <a:r>
              <a:rPr lang="sv-SE" sz="800" dirty="0"/>
              <a:t>&gt; sem.coefs(M2,AV_narrow2)</a:t>
            </a:r>
          </a:p>
          <a:p>
            <a:r>
              <a:rPr lang="sv-SE" sz="800" dirty="0"/>
              <a:t>     response               predictor      estimate    std.error p.value    </a:t>
            </a:r>
          </a:p>
          <a:p>
            <a:r>
              <a:rPr lang="sv-SE" sz="800" dirty="0"/>
              <a:t>1  log_LaxTOT                Altitude -0.0013637367 0.0001720574  0.0000 ***</a:t>
            </a:r>
          </a:p>
          <a:p>
            <a:r>
              <a:rPr lang="sv-SE" sz="800" dirty="0"/>
              <a:t>2  log_LaxTOT                    Year  0.0136407740 0.0021187245  0.0000 ***</a:t>
            </a:r>
          </a:p>
          <a:p>
            <a:r>
              <a:rPr lang="sv-SE" sz="800" dirty="0"/>
              <a:t>3  log_LaxTOT            Wetted_width  0.0245850379 0.0047471107  0.0000 ***</a:t>
            </a:r>
          </a:p>
          <a:p>
            <a:r>
              <a:rPr lang="sv-SE" sz="800" dirty="0"/>
              <a:t>4  log_LaxTOT             Julian_date -0.0018865302 0.0003924110  0.0000 ***</a:t>
            </a:r>
          </a:p>
          <a:p>
            <a:r>
              <a:rPr lang="sv-SE" sz="800" dirty="0"/>
              <a:t>5  log_LaxTOT                Velocity  0.0931905159 0.0197520800  0.0000 ***</a:t>
            </a:r>
          </a:p>
          <a:p>
            <a:r>
              <a:rPr lang="sv-SE" sz="800" dirty="0"/>
              <a:t>6  log_LaxTOT                Av_depth -0.4285214451 0.1055879114  0.0001 ***</a:t>
            </a:r>
          </a:p>
          <a:p>
            <a:r>
              <a:rPr lang="sv-SE" sz="800" dirty="0"/>
              <a:t>7     log_LWD            Wetted_width -0.0568535528 0.0042284030  0.0000 ***</a:t>
            </a:r>
          </a:p>
          <a:p>
            <a:r>
              <a:rPr lang="sv-SE" sz="800" dirty="0"/>
              <a:t>8     log_LWD                    Year  0.0156956647 0.0023679303  0.0000 ***</a:t>
            </a:r>
          </a:p>
          <a:p>
            <a:r>
              <a:rPr lang="sv-SE" sz="800" dirty="0"/>
              <a:t>9     log_LWD         Forest_coverage  0.0032115218 0.0005046072  0.0000 ***</a:t>
            </a:r>
          </a:p>
          <a:p>
            <a:r>
              <a:rPr lang="sv-SE" sz="800" dirty="0"/>
              <a:t>10    log_LWD                Altitude -0.0009808459 0.0001874837  0.0000 ***</a:t>
            </a:r>
          </a:p>
          <a:p>
            <a:r>
              <a:rPr lang="sv-SE" sz="800" dirty="0"/>
              <a:t>11    log_LWD           Slope_percent  0.0483712155 0.0094444194  0.0000 ***</a:t>
            </a:r>
          </a:p>
          <a:p>
            <a:r>
              <a:rPr lang="sv-SE" sz="800" dirty="0"/>
              <a:t>12    log_LWD                Av_depth -0.4201879491 0.1000820910  0.0000 ***</a:t>
            </a:r>
          </a:p>
          <a:p>
            <a:r>
              <a:rPr lang="sv-SE" sz="800" dirty="0"/>
              <a:t>13    log_LWD Average_air_temperature -0.0459127154 0.0130109795  0.0004 ***</a:t>
            </a:r>
          </a:p>
          <a:p>
            <a:r>
              <a:rPr lang="sv-SE" sz="800" dirty="0"/>
              <a:t>14    log_LWD              Forest_age -0.0021657119 0.0009832114  0.0277   *</a:t>
            </a:r>
          </a:p>
          <a:p>
            <a:r>
              <a:rPr lang="sv-SE" sz="800" dirty="0"/>
              <a:t>&gt; sem.model.fits(M2)</a:t>
            </a:r>
          </a:p>
          <a:p>
            <a:r>
              <a:rPr lang="sv-SE" sz="800" b="1" dirty="0"/>
              <a:t>  Class   Family     Link    n   Marginal Conditional</a:t>
            </a:r>
          </a:p>
          <a:p>
            <a:r>
              <a:rPr lang="sv-SE" sz="800" b="1" dirty="0"/>
              <a:t>1   lme gaussian identity 6122 0.04813618   0.7113922</a:t>
            </a:r>
          </a:p>
          <a:p>
            <a:r>
              <a:rPr lang="sv-SE" sz="800" b="1" dirty="0"/>
              <a:t>2   lme gaussian identity 6122 0.12064962   0.5297636</a:t>
            </a:r>
            <a:endParaRPr lang="sv-SE" sz="800" b="1" dirty="0"/>
          </a:p>
        </p:txBody>
      </p:sp>
      <p:sp>
        <p:nvSpPr>
          <p:cNvPr id="4" name="TextBox 3"/>
          <p:cNvSpPr txBox="1"/>
          <p:nvPr/>
        </p:nvSpPr>
        <p:spPr>
          <a:xfrm>
            <a:off x="4942283" y="1473725"/>
            <a:ext cx="4641574" cy="4893647"/>
          </a:xfrm>
          <a:prstGeom prst="rect">
            <a:avLst/>
          </a:prstGeom>
          <a:noFill/>
        </p:spPr>
        <p:txBody>
          <a:bodyPr wrap="square" rtlCol="0">
            <a:spAutoFit/>
          </a:bodyPr>
          <a:lstStyle/>
          <a:p>
            <a:r>
              <a:rPr lang="sv-SE" sz="800"/>
              <a:t>&gt; sem.coefs(M2,AV_narrow2,standardize = "scale")</a:t>
            </a:r>
          </a:p>
          <a:p>
            <a:r>
              <a:rPr lang="sv-SE" sz="800"/>
              <a:t>     response               predictor    estimate   std.error p.value    </a:t>
            </a:r>
          </a:p>
          <a:p>
            <a:r>
              <a:rPr lang="sv-SE" sz="800"/>
              <a:t>1  log_LaxTOT                Altitude -0.13602420 0.018909848  0.0000 ***</a:t>
            </a:r>
          </a:p>
          <a:p>
            <a:r>
              <a:rPr lang="sv-SE" sz="800"/>
              <a:t>2  log_LaxTOT                Velocity  0.03285650 0.007221356  0.0000 ***</a:t>
            </a:r>
          </a:p>
          <a:p>
            <a:r>
              <a:rPr lang="sv-SE" sz="800"/>
              <a:t>3  log_LaxTOT                Av_depth -0.03459999 0.007697983  0.0000 ***</a:t>
            </a:r>
          </a:p>
          <a:p>
            <a:r>
              <a:rPr lang="sv-SE" sz="800"/>
              <a:t>4  log_LaxTOT             Julian_date -0.03139199 0.007255649  0.0000 ***</a:t>
            </a:r>
          </a:p>
          <a:p>
            <a:r>
              <a:rPr lang="sv-SE" sz="800"/>
              <a:t>5  log_LaxTOT            Wetted_width  0.05959259 0.013944562  0.0000 ***</a:t>
            </a:r>
          </a:p>
          <a:p>
            <a:r>
              <a:rPr lang="sv-SE" sz="800"/>
              <a:t>6  log_LaxTOT                    Year  0.03196591 0.011435652  0.0052  **</a:t>
            </a:r>
          </a:p>
          <a:p>
            <a:r>
              <a:rPr lang="sv-SE" sz="800"/>
              <a:t>7     log_LWD            Wetted_width -0.25647298 0.019574055  0.0000 ***</a:t>
            </a:r>
          </a:p>
          <a:p>
            <a:r>
              <a:rPr lang="sv-SE" sz="800"/>
              <a:t>8     log_LWD         Forest_coverage  0.14347911 0.025505464  0.0000 ***</a:t>
            </a:r>
          </a:p>
          <a:p>
            <a:r>
              <a:rPr lang="sv-SE" sz="800"/>
              <a:t>9     log_LWD                    Year  0.08151046 0.015946645  0.0000 ***</a:t>
            </a:r>
          </a:p>
          <a:p>
            <a:r>
              <a:rPr lang="sv-SE" sz="800"/>
              <a:t>10    log_LWD           Slope_percent  0.08801285 0.018782050  0.0000 ***</a:t>
            </a:r>
          </a:p>
          <a:p>
            <a:r>
              <a:rPr lang="sv-SE" sz="800"/>
              <a:t>11    log_LWD                Altitude -0.14972688 0.033690328  0.0000 ***</a:t>
            </a:r>
          </a:p>
          <a:p>
            <a:r>
              <a:rPr lang="sv-SE" sz="800"/>
              <a:t>12    log_LWD                Av_depth -0.04311915 0.011160807  0.0001 ***</a:t>
            </a:r>
          </a:p>
          <a:p>
            <a:r>
              <a:rPr lang="sv-SE" sz="800"/>
              <a:t>13    log_LWD Average_air_temperature -0.10229940 0.037217765  0.0060  **</a:t>
            </a:r>
          </a:p>
          <a:p>
            <a:r>
              <a:rPr lang="sv-SE" sz="800"/>
              <a:t>14    log_LWD              Forest_age -0.05310769 0.020038184  0.0081  **</a:t>
            </a:r>
          </a:p>
          <a:p>
            <a:r>
              <a:rPr lang="sv-SE" sz="800"/>
              <a:t>Warning messages:</a:t>
            </a:r>
          </a:p>
          <a:p>
            <a:r>
              <a:rPr lang="sv-SE" sz="800"/>
              <a:t>1: In if (grepl("cbind", deparse(formula(x)))) all.vars(formula(x))[-c(1:2)] else all.vars(formula(x)) :</a:t>
            </a:r>
          </a:p>
          <a:p>
            <a:r>
              <a:rPr lang="sv-SE" sz="800"/>
              <a:t>  the condition has length &gt; 1 and only the first element will be used</a:t>
            </a:r>
          </a:p>
          <a:p>
            <a:r>
              <a:rPr lang="sv-SE" sz="800"/>
              <a:t>2: In if (grepl("cbind", deparse(formula(x)))) all.vars(formula(x))[-c(1:2)] else all.vars(formula(x)) :</a:t>
            </a:r>
          </a:p>
          <a:p>
            <a:r>
              <a:rPr lang="sv-SE" sz="800"/>
              <a:t>  the condition has length &gt; 1 and only the first element will be used</a:t>
            </a:r>
          </a:p>
          <a:p>
            <a:r>
              <a:rPr lang="sv-SE" sz="800"/>
              <a:t>&gt; sem.coefs(M2,AV_narrow2,standardize = "range") # gives problm with temp correlation. If I delete it: it works</a:t>
            </a:r>
          </a:p>
          <a:p>
            <a:r>
              <a:rPr lang="sv-SE" sz="800"/>
              <a:t>     response               predictor    estimate   std.error p.value    </a:t>
            </a:r>
          </a:p>
          <a:p>
            <a:r>
              <a:rPr lang="sv-SE" sz="800"/>
              <a:t>1  log_LaxTOT                Altitude -0.17992095 0.025121843  0.0000 ***</a:t>
            </a:r>
          </a:p>
          <a:p>
            <a:r>
              <a:rPr lang="sv-SE" sz="800"/>
              <a:t>2  log_LaxTOT            Wetted_width  0.10364938 0.023545854  0.0000 ***</a:t>
            </a:r>
          </a:p>
          <a:p>
            <a:r>
              <a:rPr lang="sv-SE" sz="800"/>
              <a:t>3  log_LaxTOT                Velocity  0.02592244 0.006399408  0.0001 ***</a:t>
            </a:r>
          </a:p>
          <a:p>
            <a:r>
              <a:rPr lang="sv-SE" sz="800"/>
              <a:t>4  log_LaxTOT                Av_depth -0.06510652 0.016216891  0.0001 ***</a:t>
            </a:r>
          </a:p>
          <a:p>
            <a:r>
              <a:rPr lang="sv-SE" sz="800"/>
              <a:t>5  log_LaxTOT             Julian_date -0.06669957 0.017730292  0.0002 ***</a:t>
            </a:r>
          </a:p>
          <a:p>
            <a:r>
              <a:rPr lang="sv-SE" sz="800"/>
              <a:t>6  log_LaxTOT                    Year  0.01135176 0.009704940  0.2422    </a:t>
            </a:r>
          </a:p>
          <a:p>
            <a:r>
              <a:rPr lang="sv-SE" sz="800"/>
              <a:t>7     log_LWD            Wetted_width -0.33350732 0.026608096  0.0000 ***</a:t>
            </a:r>
          </a:p>
          <a:p>
            <a:r>
              <a:rPr lang="sv-SE" sz="800"/>
              <a:t>8     log_LWD                    Year  0.08086361 0.014518094  0.0000 ***</a:t>
            </a:r>
          </a:p>
          <a:p>
            <a:r>
              <a:rPr lang="sv-SE" sz="800"/>
              <a:t>9     log_LWD         Forest_coverage  0.08204314 0.016345636  0.0000 ***</a:t>
            </a:r>
          </a:p>
          <a:p>
            <a:r>
              <a:rPr lang="sv-SE" sz="800"/>
              <a:t>10    log_LWD           Slope_percent  0.07659290 0.019777452  0.0001 ***</a:t>
            </a:r>
          </a:p>
          <a:p>
            <a:r>
              <a:rPr lang="sv-SE" sz="800"/>
              <a:t>11    log_LWD                Altitude -0.13573730 0.038458532  0.0004 ***</a:t>
            </a:r>
          </a:p>
          <a:p>
            <a:r>
              <a:rPr lang="sv-SE" sz="800"/>
              <a:t>12    log_LWD                Av_depth -0.05667779 0.017931871  0.0016  **</a:t>
            </a:r>
          </a:p>
          <a:p>
            <a:r>
              <a:rPr lang="sv-SE" sz="800"/>
              <a:t>13    log_LWD              Forest_age -0.07505554 0.029297448  0.0104   *</a:t>
            </a:r>
          </a:p>
          <a:p>
            <a:r>
              <a:rPr lang="sv-SE" sz="800"/>
              <a:t>14    log_LWD Average_air_temperature -0.07406934 0.029443897  0.0119   *</a:t>
            </a:r>
          </a:p>
          <a:p>
            <a:r>
              <a:rPr lang="sv-SE" sz="800"/>
              <a:t>Warning messages:</a:t>
            </a:r>
            <a:endParaRPr lang="sv-SE" sz="800" dirty="0"/>
          </a:p>
        </p:txBody>
      </p:sp>
      <p:sp>
        <p:nvSpPr>
          <p:cNvPr id="6" name="5-Point Star 5"/>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51470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235" y="248478"/>
            <a:ext cx="11777869" cy="1754326"/>
          </a:xfrm>
          <a:prstGeom prst="rect">
            <a:avLst/>
          </a:prstGeom>
          <a:noFill/>
        </p:spPr>
        <p:txBody>
          <a:bodyPr wrap="square" rtlCol="0">
            <a:spAutoFit/>
          </a:bodyPr>
          <a:lstStyle/>
          <a:p>
            <a:r>
              <a:rPr lang="en-US" dirty="0"/>
              <a:t># if I include forest age and volume: same as </a:t>
            </a:r>
            <a:r>
              <a:rPr lang="en-US" dirty="0" smtClean="0"/>
              <a:t>above</a:t>
            </a:r>
            <a:r>
              <a:rPr lang="en-US" dirty="0"/>
              <a:t>, I need two correlated errors, and explained variance is lower: 6 and 12</a:t>
            </a:r>
          </a:p>
          <a:p>
            <a:r>
              <a:rPr lang="en-US" dirty="0"/>
              <a:t># including forest data with </a:t>
            </a:r>
            <a:r>
              <a:rPr lang="en-US" dirty="0" err="1"/>
              <a:t>dist</a:t>
            </a:r>
            <a:r>
              <a:rPr lang="en-US" dirty="0"/>
              <a:t> to sea instead of </a:t>
            </a:r>
            <a:r>
              <a:rPr lang="en-US" dirty="0" err="1"/>
              <a:t>altitude:air</a:t>
            </a:r>
            <a:r>
              <a:rPr lang="en-US" dirty="0"/>
              <a:t> temp is </a:t>
            </a:r>
            <a:r>
              <a:rPr lang="en-US" dirty="0" err="1"/>
              <a:t>signif</a:t>
            </a:r>
            <a:r>
              <a:rPr lang="en-US" dirty="0"/>
              <a:t> on lax but  explained variation: 5 and 14%</a:t>
            </a:r>
          </a:p>
          <a:p>
            <a:endParaRPr lang="en-US" dirty="0"/>
          </a:p>
          <a:p>
            <a:r>
              <a:rPr lang="en-US" dirty="0"/>
              <a:t># 3)with interaction </a:t>
            </a:r>
            <a:r>
              <a:rPr lang="en-US" dirty="0" err="1"/>
              <a:t>julian</a:t>
            </a:r>
            <a:r>
              <a:rPr lang="en-US" dirty="0"/>
              <a:t> date and </a:t>
            </a:r>
            <a:r>
              <a:rPr lang="en-US" dirty="0" err="1"/>
              <a:t>altitud</a:t>
            </a:r>
            <a:r>
              <a:rPr lang="en-US" dirty="0"/>
              <a:t> (better than temp): explained variation: 7% and 14% but the model is </a:t>
            </a:r>
          </a:p>
          <a:p>
            <a:r>
              <a:rPr lang="en-US" dirty="0"/>
              <a:t># completely identified so it does not work. I would not use it! </a:t>
            </a:r>
          </a:p>
          <a:p>
            <a:endParaRPr lang="sv-SE" dirty="0"/>
          </a:p>
        </p:txBody>
      </p:sp>
    </p:spTree>
    <p:extLst>
      <p:ext uri="{BB962C8B-B14F-4D97-AF65-F5344CB8AC3E}">
        <p14:creationId xmlns:p14="http://schemas.microsoft.com/office/powerpoint/2010/main" val="7363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12516" y="-344123"/>
            <a:ext cx="12216382" cy="7531733"/>
            <a:chOff x="12516" y="-344123"/>
            <a:chExt cx="12216382" cy="7531733"/>
          </a:xfrm>
        </p:grpSpPr>
        <p:sp>
          <p:nvSpPr>
            <p:cNvPr id="65" name="Rectangle 64"/>
            <p:cNvSpPr/>
            <p:nvPr/>
          </p:nvSpPr>
          <p:spPr>
            <a:xfrm>
              <a:off x="7408995" y="4362811"/>
              <a:ext cx="4783006" cy="2824798"/>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p:cNvSpPr/>
            <p:nvPr/>
          </p:nvSpPr>
          <p:spPr>
            <a:xfrm>
              <a:off x="7022115" y="-264759"/>
              <a:ext cx="52067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p:cNvSpPr/>
            <p:nvPr/>
          </p:nvSpPr>
          <p:spPr>
            <a:xfrm>
              <a:off x="397287" y="-284448"/>
              <a:ext cx="703638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Rectangle 45"/>
            <p:cNvSpPr/>
            <p:nvPr/>
          </p:nvSpPr>
          <p:spPr>
            <a:xfrm>
              <a:off x="397288" y="2605732"/>
              <a:ext cx="7036384" cy="458187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Rectangle 46"/>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8" name="TextBox 7"/>
            <p:cNvSpPr txBox="1"/>
            <p:nvPr/>
          </p:nvSpPr>
          <p:spPr>
            <a:xfrm>
              <a:off x="2208468" y="5119375"/>
              <a:ext cx="1399332" cy="461665"/>
            </a:xfrm>
            <a:prstGeom prst="rect">
              <a:avLst/>
            </a:prstGeom>
            <a:solidFill>
              <a:schemeClr val="bg1"/>
            </a:solid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solidFill>
              <a:schemeClr val="bg1"/>
            </a:solid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solidFill>
              <a:schemeClr val="bg1"/>
            </a:solid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492932" y="4268330"/>
              <a:ext cx="1691032" cy="461665"/>
            </a:xfrm>
            <a:prstGeom prst="rect">
              <a:avLst/>
            </a:prstGeom>
            <a:solidFill>
              <a:schemeClr val="bg1"/>
            </a:solid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462541" y="2865205"/>
              <a:ext cx="1843357"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SALMON</a:t>
              </a:r>
            </a:p>
            <a:p>
              <a:pPr algn="ctr"/>
              <a:r>
                <a:rPr lang="sv-SE" sz="2400" dirty="0" smtClean="0"/>
                <a:t>ABUNDANCE</a:t>
              </a:r>
            </a:p>
          </p:txBody>
        </p:sp>
        <p:sp>
          <p:nvSpPr>
            <p:cNvPr id="14" name="TextBox 13"/>
            <p:cNvSpPr txBox="1"/>
            <p:nvPr/>
          </p:nvSpPr>
          <p:spPr>
            <a:xfrm>
              <a:off x="7498117" y="124578"/>
              <a:ext cx="1971123" cy="461665"/>
            </a:xfrm>
            <a:prstGeom prst="rect">
              <a:avLst/>
            </a:prstGeom>
            <a:solidFill>
              <a:schemeClr val="bg1"/>
            </a:solid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10384219" y="960933"/>
              <a:ext cx="891309" cy="461665"/>
            </a:xfrm>
            <a:prstGeom prst="rect">
              <a:avLst/>
            </a:prstGeom>
            <a:solidFill>
              <a:schemeClr val="bg1"/>
            </a:solidFill>
            <a:ln w="19050">
              <a:solidFill>
                <a:schemeClr val="tx1"/>
              </a:solidFill>
            </a:ln>
          </p:spPr>
          <p:txBody>
            <a:bodyPr wrap="square" rtlCol="0">
              <a:spAutoFit/>
            </a:bodyPr>
            <a:lstStyle/>
            <a:p>
              <a:pPr algn="ctr"/>
              <a:r>
                <a:rPr lang="sv-SE" sz="2400" dirty="0" smtClean="0"/>
                <a:t>YEAR</a:t>
              </a:r>
              <a:endParaRPr lang="sv-SE" sz="2400" dirty="0"/>
            </a:p>
          </p:txBody>
        </p:sp>
        <p:cxnSp>
          <p:nvCxnSpPr>
            <p:cNvPr id="25" name="Straight Arrow Connector 24"/>
            <p:cNvCxnSpPr>
              <a:stCxn id="5" idx="0"/>
              <a:endCxn id="13" idx="1"/>
            </p:cNvCxnSpPr>
            <p:nvPr/>
          </p:nvCxnSpPr>
          <p:spPr>
            <a:xfrm flipV="1">
              <a:off x="5875303" y="3280704"/>
              <a:ext cx="3587238" cy="319661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V="1">
              <a:off x="5875303" y="3651222"/>
              <a:ext cx="20100" cy="2826094"/>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280704"/>
              <a:ext cx="5298791" cy="29205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183964" y="3651222"/>
              <a:ext cx="2711439" cy="8479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483679" y="586243"/>
              <a:ext cx="1900541" cy="22789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403315" y="975635"/>
              <a:ext cx="2500568" cy="1824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a:endCxn id="12" idx="2"/>
            </p:cNvCxnSpPr>
            <p:nvPr/>
          </p:nvCxnSpPr>
          <p:spPr>
            <a:xfrm flipV="1">
              <a:off x="3607800" y="3651222"/>
              <a:ext cx="2287603" cy="1698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p:cNvCxnSpPr>
            <p:nvPr/>
          </p:nvCxnSpPr>
          <p:spPr>
            <a:xfrm flipH="1">
              <a:off x="6634909" y="1422598"/>
              <a:ext cx="4194965" cy="17909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5" idx="2"/>
              <a:endCxn id="13" idx="0"/>
            </p:cNvCxnSpPr>
            <p:nvPr/>
          </p:nvCxnSpPr>
          <p:spPr>
            <a:xfrm flipH="1">
              <a:off x="10384220" y="1422598"/>
              <a:ext cx="445654" cy="14426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a:endCxn id="13" idx="1"/>
            </p:cNvCxnSpPr>
            <p:nvPr/>
          </p:nvCxnSpPr>
          <p:spPr>
            <a:xfrm>
              <a:off x="3403315" y="975635"/>
              <a:ext cx="6059226" cy="23050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3" idx="1"/>
            </p:cNvCxnSpPr>
            <p:nvPr/>
          </p:nvCxnSpPr>
          <p:spPr>
            <a:xfrm flipV="1">
              <a:off x="3183964" y="3280704"/>
              <a:ext cx="6278577" cy="12085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512548" y="2350540"/>
              <a:ext cx="977355" cy="523220"/>
            </a:xfrm>
            <a:prstGeom prst="rect">
              <a:avLst/>
            </a:prstGeom>
            <a:noFill/>
          </p:spPr>
          <p:txBody>
            <a:bodyPr wrap="square" rtlCol="0">
              <a:spAutoFit/>
            </a:bodyPr>
            <a:lstStyle/>
            <a:p>
              <a:r>
                <a:rPr lang="en-US" sz="1400" dirty="0" smtClean="0"/>
                <a:t>R</a:t>
              </a:r>
              <a:r>
                <a:rPr lang="en-US" sz="1400" baseline="-25000" dirty="0" smtClean="0"/>
                <a:t>m</a:t>
              </a:r>
              <a:r>
                <a:rPr lang="en-US" sz="1400" baseline="30000" dirty="0" smtClean="0"/>
                <a:t>2 </a:t>
              </a:r>
              <a:r>
                <a:rPr lang="sv-SE" sz="1400" dirty="0" smtClean="0"/>
                <a:t>= 0.06</a:t>
              </a:r>
            </a:p>
            <a:p>
              <a:r>
                <a:rPr lang="en-US" sz="1400" dirty="0" smtClean="0"/>
                <a:t>R</a:t>
              </a:r>
              <a:r>
                <a:rPr lang="en-US" sz="1400" baseline="-25000" dirty="0" smtClean="0"/>
                <a:t>c</a:t>
              </a:r>
              <a:r>
                <a:rPr lang="en-US" sz="1400" baseline="30000" dirty="0" smtClean="0"/>
                <a:t>2</a:t>
              </a:r>
              <a:r>
                <a:rPr lang="en-US" sz="1400" dirty="0" smtClean="0"/>
                <a:t> </a:t>
              </a:r>
              <a:r>
                <a:rPr lang="en-US" sz="1400" baseline="30000" dirty="0" smtClean="0"/>
                <a:t> </a:t>
              </a:r>
              <a:r>
                <a:rPr lang="sv-SE" sz="1400" dirty="0" smtClean="0"/>
                <a:t>= 0.69 </a:t>
              </a:r>
              <a:endParaRPr lang="sv-SE" sz="1400" dirty="0"/>
            </a:p>
          </p:txBody>
        </p:sp>
        <p:sp>
          <p:nvSpPr>
            <p:cNvPr id="54" name="TextBox 53"/>
            <p:cNvSpPr txBox="1"/>
            <p:nvPr/>
          </p:nvSpPr>
          <p:spPr>
            <a:xfrm>
              <a:off x="5875303" y="2321895"/>
              <a:ext cx="985151" cy="523220"/>
            </a:xfrm>
            <a:prstGeom prst="rect">
              <a:avLst/>
            </a:prstGeom>
            <a:noFill/>
          </p:spPr>
          <p:txBody>
            <a:bodyPr wrap="square" rtlCol="0">
              <a:spAutoFit/>
            </a:bodyPr>
            <a:lstStyle/>
            <a:p>
              <a:r>
                <a:rPr lang="en-US" sz="1400" dirty="0" smtClean="0"/>
                <a:t>R</a:t>
              </a:r>
              <a:r>
                <a:rPr lang="en-US" sz="1400" baseline="-25000" dirty="0" smtClean="0"/>
                <a:t>m</a:t>
              </a:r>
              <a:r>
                <a:rPr lang="en-US" sz="1400" baseline="30000" dirty="0" smtClean="0"/>
                <a:t>2</a:t>
              </a:r>
              <a:r>
                <a:rPr lang="en-US" sz="1400" dirty="0" smtClean="0"/>
                <a:t> </a:t>
              </a:r>
              <a:r>
                <a:rPr lang="sv-SE" sz="1400" dirty="0" smtClean="0"/>
                <a:t>= 0.14</a:t>
              </a:r>
            </a:p>
            <a:p>
              <a:r>
                <a:rPr lang="en-US" sz="1400" dirty="0" smtClean="0"/>
                <a:t>R</a:t>
              </a:r>
              <a:r>
                <a:rPr lang="en-US" sz="1400" baseline="-25000" dirty="0" smtClean="0"/>
                <a:t>c</a:t>
              </a:r>
              <a:r>
                <a:rPr lang="en-US" sz="1400" baseline="30000" dirty="0" smtClean="0"/>
                <a:t>2   </a:t>
              </a:r>
              <a:r>
                <a:rPr lang="sv-SE" sz="1400" dirty="0" smtClean="0"/>
                <a:t>= 0.52 </a:t>
              </a:r>
              <a:endParaRPr lang="sv-SE" sz="1400" dirty="0"/>
            </a:p>
          </p:txBody>
        </p:sp>
        <p:sp>
          <p:nvSpPr>
            <p:cNvPr id="55" name="TextBox 54"/>
            <p:cNvSpPr txBox="1"/>
            <p:nvPr/>
          </p:nvSpPr>
          <p:spPr>
            <a:xfrm>
              <a:off x="12516" y="-344123"/>
              <a:ext cx="914400" cy="369332"/>
            </a:xfrm>
            <a:prstGeom prst="rect">
              <a:avLst/>
            </a:prstGeom>
            <a:noFill/>
          </p:spPr>
          <p:txBody>
            <a:bodyPr wrap="square" rtlCol="0">
              <a:spAutoFit/>
            </a:bodyPr>
            <a:lstStyle/>
            <a:p>
              <a:r>
                <a:rPr lang="sv-SE" dirty="0"/>
                <a:t>B</a:t>
              </a:r>
              <a:r>
                <a:rPr lang="sv-SE" dirty="0" smtClean="0"/>
                <a:t>)</a:t>
              </a:r>
              <a:endParaRPr lang="en-US" dirty="0"/>
            </a:p>
          </p:txBody>
        </p:sp>
        <p:sp>
          <p:nvSpPr>
            <p:cNvPr id="56" name="TextBox 55"/>
            <p:cNvSpPr txBox="1"/>
            <p:nvPr/>
          </p:nvSpPr>
          <p:spPr>
            <a:xfrm rot="16200000">
              <a:off x="-518574" y="650554"/>
              <a:ext cx="2345913" cy="369332"/>
            </a:xfrm>
            <a:prstGeom prst="rect">
              <a:avLst/>
            </a:prstGeom>
            <a:noFill/>
          </p:spPr>
          <p:txBody>
            <a:bodyPr wrap="square" rtlCol="0">
              <a:spAutoFit/>
            </a:bodyPr>
            <a:lstStyle/>
            <a:p>
              <a:r>
                <a:rPr lang="sv-SE" i="1" dirty="0" smtClean="0">
                  <a:solidFill>
                    <a:schemeClr val="bg1">
                      <a:lumMod val="50000"/>
                    </a:schemeClr>
                  </a:solidFill>
                </a:rPr>
                <a:t>LARGE-SCALE FACTORS</a:t>
              </a:r>
              <a:endParaRPr lang="en-US" i="1" dirty="0">
                <a:solidFill>
                  <a:schemeClr val="bg1">
                    <a:lumMod val="50000"/>
                  </a:schemeClr>
                </a:solidFill>
              </a:endParaRPr>
            </a:p>
          </p:txBody>
        </p:sp>
        <p:sp>
          <p:nvSpPr>
            <p:cNvPr id="57" name="TextBox 56"/>
            <p:cNvSpPr txBox="1"/>
            <p:nvPr/>
          </p:nvSpPr>
          <p:spPr>
            <a:xfrm rot="16200000">
              <a:off x="-901586" y="5307730"/>
              <a:ext cx="3282979" cy="369332"/>
            </a:xfrm>
            <a:prstGeom prst="rect">
              <a:avLst/>
            </a:prstGeom>
            <a:noFill/>
          </p:spPr>
          <p:txBody>
            <a:bodyPr wrap="square" rtlCol="0">
              <a:spAutoFit/>
            </a:bodyPr>
            <a:lstStyle/>
            <a:p>
              <a:r>
                <a:rPr lang="sv-SE" i="1" dirty="0" smtClean="0">
                  <a:solidFill>
                    <a:schemeClr val="bg1">
                      <a:lumMod val="50000"/>
                    </a:schemeClr>
                  </a:solidFill>
                </a:rPr>
                <a:t>LOCAL-SCALE FACTORS</a:t>
              </a:r>
              <a:endParaRPr lang="en-US" i="1" dirty="0">
                <a:solidFill>
                  <a:schemeClr val="bg1">
                    <a:lumMod val="50000"/>
                  </a:schemeClr>
                </a:solidFill>
              </a:endParaRPr>
            </a:p>
          </p:txBody>
        </p:sp>
        <p:sp>
          <p:nvSpPr>
            <p:cNvPr id="61" name="TextBox 60"/>
            <p:cNvSpPr txBox="1"/>
            <p:nvPr/>
          </p:nvSpPr>
          <p:spPr>
            <a:xfrm rot="5400000">
              <a:off x="10287232" y="5137830"/>
              <a:ext cx="3355847" cy="369332"/>
            </a:xfrm>
            <a:prstGeom prst="rect">
              <a:avLst/>
            </a:prstGeom>
            <a:noFill/>
          </p:spPr>
          <p:txBody>
            <a:bodyPr wrap="square" rtlCol="0">
              <a:spAutoFit/>
            </a:bodyPr>
            <a:lstStyle/>
            <a:p>
              <a:pPr algn="r"/>
              <a:r>
                <a:rPr lang="sv-SE" i="1" dirty="0" smtClean="0">
                  <a:solidFill>
                    <a:schemeClr val="bg1">
                      <a:lumMod val="50000"/>
                    </a:schemeClr>
                  </a:solidFill>
                </a:rPr>
                <a:t>BIOTIC INTERACTIONS</a:t>
              </a:r>
              <a:endParaRPr lang="en-US" i="1" dirty="0">
                <a:solidFill>
                  <a:schemeClr val="bg1">
                    <a:lumMod val="50000"/>
                  </a:schemeClr>
                </a:solidFill>
              </a:endParaRPr>
            </a:p>
          </p:txBody>
        </p:sp>
        <p:sp>
          <p:nvSpPr>
            <p:cNvPr id="63" name="TextBox 62"/>
            <p:cNvSpPr txBox="1"/>
            <p:nvPr/>
          </p:nvSpPr>
          <p:spPr>
            <a:xfrm rot="5400000">
              <a:off x="11179792" y="394163"/>
              <a:ext cx="1570728" cy="369332"/>
            </a:xfrm>
            <a:prstGeom prst="rect">
              <a:avLst/>
            </a:prstGeom>
            <a:noFill/>
          </p:spPr>
          <p:txBody>
            <a:bodyPr wrap="square" rtlCol="0">
              <a:spAutoFit/>
            </a:bodyPr>
            <a:lstStyle/>
            <a:p>
              <a:pPr algn="r"/>
              <a:r>
                <a:rPr lang="sv-SE" i="1" dirty="0" smtClean="0">
                  <a:solidFill>
                    <a:schemeClr val="bg1">
                      <a:lumMod val="50000"/>
                    </a:schemeClr>
                  </a:solidFill>
                </a:rPr>
                <a:t>TIME FACTORS</a:t>
              </a:r>
              <a:endParaRPr lang="en-US" i="1" dirty="0">
                <a:solidFill>
                  <a:schemeClr val="bg1">
                    <a:lumMod val="50000"/>
                  </a:schemeClr>
                </a:solidFill>
              </a:endParaRPr>
            </a:p>
          </p:txBody>
        </p:sp>
        <p:sp>
          <p:nvSpPr>
            <p:cNvPr id="4" name="TextBox 3"/>
            <p:cNvSpPr txBox="1"/>
            <p:nvPr/>
          </p:nvSpPr>
          <p:spPr>
            <a:xfrm>
              <a:off x="2054292" y="513970"/>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697429" y="6477316"/>
              <a:ext cx="2355748" cy="461665"/>
            </a:xfrm>
            <a:prstGeom prst="rect">
              <a:avLst/>
            </a:prstGeom>
            <a:solidFill>
              <a:schemeClr val="bg1"/>
            </a:solidFill>
            <a:ln w="19050">
              <a:solidFill>
                <a:schemeClr val="tx1"/>
              </a:solidFill>
            </a:ln>
          </p:spPr>
          <p:txBody>
            <a:bodyPr wrap="square" rtlCol="0">
              <a:spAutoFit/>
            </a:bodyPr>
            <a:lstStyle/>
            <a:p>
              <a:pPr algn="ctr"/>
              <a:r>
                <a:rPr lang="sv-SE" sz="2400" dirty="0" smtClean="0"/>
                <a:t>STREAM WIDTH</a:t>
              </a:r>
            </a:p>
          </p:txBody>
        </p:sp>
        <p:sp>
          <p:nvSpPr>
            <p:cNvPr id="7" name="TextBox 6"/>
            <p:cNvSpPr txBox="1"/>
            <p:nvPr/>
          </p:nvSpPr>
          <p:spPr>
            <a:xfrm>
              <a:off x="2620131" y="5970420"/>
              <a:ext cx="1543619" cy="461665"/>
            </a:xfrm>
            <a:prstGeom prst="rect">
              <a:avLst/>
            </a:prstGeom>
            <a:solidFill>
              <a:schemeClr val="bg1"/>
            </a:solid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grpSp>
    </p:spTree>
    <p:extLst>
      <p:ext uri="{BB962C8B-B14F-4D97-AF65-F5344CB8AC3E}">
        <p14:creationId xmlns:p14="http://schemas.microsoft.com/office/powerpoint/2010/main" val="66881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7625" y="-28575"/>
            <a:ext cx="11963400" cy="7294305"/>
          </a:xfrm>
          <a:prstGeom prst="rect">
            <a:avLst/>
          </a:prstGeom>
          <a:noFill/>
        </p:spPr>
        <p:txBody>
          <a:bodyPr wrap="square" rtlCol="0">
            <a:spAutoFit/>
          </a:bodyPr>
          <a:lstStyle/>
          <a:p>
            <a:r>
              <a:rPr lang="sv-SE" dirty="0" smtClean="0"/>
              <a:t>if</a:t>
            </a:r>
          </a:p>
          <a:p>
            <a:r>
              <a:rPr lang="en-US" dirty="0"/>
              <a:t>############# exclude type of migration - I use AV2 (NAs for migration type included) </a:t>
            </a:r>
            <a:r>
              <a:rPr lang="en-US" dirty="0" smtClean="0"/>
              <a:t>(the </a:t>
            </a:r>
            <a:r>
              <a:rPr lang="en-US" dirty="0"/>
              <a:t>same model on AV_Migration_NAremoved2 </a:t>
            </a:r>
            <a:r>
              <a:rPr lang="en-US" dirty="0" smtClean="0"/>
              <a:t>does not improve explained variation)</a:t>
            </a:r>
            <a:endParaRPr lang="en-US" dirty="0"/>
          </a:p>
          <a:p>
            <a:endParaRPr lang="en-US" dirty="0"/>
          </a:p>
          <a:p>
            <a:r>
              <a:rPr lang="en-US" dirty="0"/>
              <a:t># 1) if </a:t>
            </a:r>
            <a:r>
              <a:rPr lang="en-US" u="sng" dirty="0" smtClean="0"/>
              <a:t>include </a:t>
            </a:r>
            <a:r>
              <a:rPr lang="en-US" u="sng" dirty="0"/>
              <a:t>velocity </a:t>
            </a:r>
            <a:r>
              <a:rPr lang="en-US" dirty="0"/>
              <a:t>(</a:t>
            </a:r>
            <a:r>
              <a:rPr lang="en-US" dirty="0" err="1"/>
              <a:t>vif</a:t>
            </a:r>
            <a:r>
              <a:rPr lang="en-US" dirty="0"/>
              <a:t> with slope is fine): substrate is not </a:t>
            </a:r>
            <a:r>
              <a:rPr lang="en-US" dirty="0" err="1"/>
              <a:t>signif</a:t>
            </a:r>
            <a:r>
              <a:rPr lang="en-US" dirty="0"/>
              <a:t> for salmon but velocity is. </a:t>
            </a:r>
          </a:p>
          <a:p>
            <a:r>
              <a:rPr lang="en-US" dirty="0"/>
              <a:t># And both velocity and slope affect (+) wood. explained variation does not change, but good for </a:t>
            </a:r>
            <a:r>
              <a:rPr lang="en-US" dirty="0" err="1"/>
              <a:t>interpetation</a:t>
            </a:r>
            <a:endParaRPr lang="en-US" dirty="0"/>
          </a:p>
          <a:p>
            <a:r>
              <a:rPr lang="en-US" dirty="0"/>
              <a:t># 2) </a:t>
            </a:r>
            <a:r>
              <a:rPr lang="en-US" dirty="0" smtClean="0"/>
              <a:t>if </a:t>
            </a:r>
            <a:r>
              <a:rPr lang="en-US" u="sng" dirty="0"/>
              <a:t>substitute altitude to </a:t>
            </a:r>
            <a:r>
              <a:rPr lang="en-US" u="sng" dirty="0" err="1"/>
              <a:t>dist</a:t>
            </a:r>
            <a:r>
              <a:rPr lang="en-US" u="sng" dirty="0"/>
              <a:t> to sea</a:t>
            </a:r>
            <a:r>
              <a:rPr lang="en-US" dirty="0"/>
              <a:t>: air temp is not </a:t>
            </a:r>
            <a:r>
              <a:rPr lang="en-US" dirty="0" err="1"/>
              <a:t>signif</a:t>
            </a:r>
            <a:r>
              <a:rPr lang="en-US" dirty="0"/>
              <a:t> any more for salmon (ok!). and we get to 6% </a:t>
            </a:r>
          </a:p>
          <a:p>
            <a:r>
              <a:rPr lang="en-US" dirty="0"/>
              <a:t># explained variation for salmon although 10 for LWD </a:t>
            </a:r>
            <a:r>
              <a:rPr lang="en-US" dirty="0" smtClean="0"/>
              <a:t>instead </a:t>
            </a:r>
            <a:r>
              <a:rPr lang="en-US" dirty="0"/>
              <a:t>of 11</a:t>
            </a:r>
            <a:r>
              <a:rPr lang="en-US" dirty="0" smtClean="0"/>
              <a:t>.  </a:t>
            </a:r>
            <a:r>
              <a:rPr lang="en-US" dirty="0"/>
              <a:t>(with both altitude and </a:t>
            </a:r>
            <a:r>
              <a:rPr lang="en-US" dirty="0" err="1" smtClean="0"/>
              <a:t>dist</a:t>
            </a:r>
            <a:r>
              <a:rPr lang="en-US" dirty="0" smtClean="0"/>
              <a:t> </a:t>
            </a:r>
            <a:r>
              <a:rPr lang="en-US" dirty="0"/>
              <a:t>to the sea: nope collinear with temperature and distance to </a:t>
            </a:r>
            <a:r>
              <a:rPr lang="en-US" dirty="0" smtClean="0"/>
              <a:t>sea)</a:t>
            </a:r>
          </a:p>
          <a:p>
            <a:endParaRPr lang="sv-SE" dirty="0"/>
          </a:p>
          <a:p>
            <a:r>
              <a:rPr lang="sv-SE" u="sng" dirty="0" smtClean="0"/>
              <a:t>NB: in this best model so far, the link date-to-LWD disppears, good!</a:t>
            </a:r>
            <a:endParaRPr lang="en-US" u="sng" dirty="0" smtClean="0"/>
          </a:p>
          <a:p>
            <a:endParaRPr lang="en-US" dirty="0" smtClean="0"/>
          </a:p>
          <a:p>
            <a:r>
              <a:rPr lang="en-US" dirty="0" smtClean="0"/>
              <a:t># </a:t>
            </a:r>
            <a:r>
              <a:rPr lang="en-US" dirty="0"/>
              <a:t>3)interaction </a:t>
            </a:r>
            <a:r>
              <a:rPr lang="en-US" u="sng" dirty="0" err="1"/>
              <a:t>julian</a:t>
            </a:r>
            <a:r>
              <a:rPr lang="en-US" u="sng" dirty="0"/>
              <a:t> date and </a:t>
            </a:r>
            <a:r>
              <a:rPr lang="en-US" u="sng" dirty="0" err="1"/>
              <a:t>altitud</a:t>
            </a:r>
            <a:r>
              <a:rPr lang="en-US" u="sng" dirty="0"/>
              <a:t> </a:t>
            </a:r>
            <a:r>
              <a:rPr lang="en-US" dirty="0"/>
              <a:t>(better than temp</a:t>
            </a:r>
            <a:r>
              <a:rPr lang="en-US" dirty="0" smtClean="0"/>
              <a:t>): explained variation: 7% </a:t>
            </a:r>
            <a:r>
              <a:rPr lang="en-US" dirty="0"/>
              <a:t>and 11%but the model is </a:t>
            </a:r>
          </a:p>
          <a:p>
            <a:r>
              <a:rPr lang="en-US" dirty="0"/>
              <a:t># completely identified so it does not work. Try again after including the type of forest. # best </a:t>
            </a:r>
            <a:r>
              <a:rPr lang="en-US" dirty="0" smtClean="0"/>
              <a:t>interpretation of interaction: </a:t>
            </a:r>
            <a:r>
              <a:rPr lang="en-US" dirty="0"/>
              <a:t>wood decrease with altitudes and the negative effect of altitude on LWD weaken over the season,</a:t>
            </a:r>
          </a:p>
          <a:p>
            <a:r>
              <a:rPr lang="en-US" dirty="0"/>
              <a:t># (and disappear later in the season, ca at the end of October - but there are few points at the extreme of the range </a:t>
            </a:r>
          </a:p>
          <a:p>
            <a:r>
              <a:rPr lang="en-US" dirty="0"/>
              <a:t># so would not trust the graph too much). # weak negative correlation between altitude and </a:t>
            </a:r>
            <a:r>
              <a:rPr lang="en-US" dirty="0" err="1"/>
              <a:t>julian</a:t>
            </a:r>
            <a:r>
              <a:rPr lang="en-US" dirty="0"/>
              <a:t> date indicates that sites at higher altitude may have been </a:t>
            </a:r>
            <a:r>
              <a:rPr lang="en-US" dirty="0" smtClean="0"/>
              <a:t>sampled </a:t>
            </a:r>
            <a:r>
              <a:rPr lang="en-US" dirty="0"/>
              <a:t>a bit earlier than sites at lower altitudes. which does not explain the negative main effect of </a:t>
            </a:r>
            <a:r>
              <a:rPr lang="en-US" dirty="0" err="1"/>
              <a:t>julian</a:t>
            </a:r>
            <a:r>
              <a:rPr lang="en-US" dirty="0"/>
              <a:t> </a:t>
            </a:r>
            <a:r>
              <a:rPr lang="en-US" dirty="0" smtClean="0"/>
              <a:t>date </a:t>
            </a:r>
            <a:r>
              <a:rPr lang="en-US" dirty="0"/>
              <a:t>on wood. So the sampling is fine.</a:t>
            </a:r>
            <a:endParaRPr lang="en-US" dirty="0" smtClean="0"/>
          </a:p>
          <a:p>
            <a:endParaRPr lang="sv-SE" dirty="0"/>
          </a:p>
          <a:p>
            <a:r>
              <a:rPr lang="sv-SE" dirty="0" smtClean="0"/>
              <a:t>If you don’t include the interaction, to explain link between date and lwd remember that:</a:t>
            </a:r>
            <a:endParaRPr lang="sv-SE" dirty="0"/>
          </a:p>
          <a:p>
            <a:r>
              <a:rPr lang="sv-SE" dirty="0" smtClean="0">
                <a:solidFill>
                  <a:srgbClr val="FF0000"/>
                </a:solidFill>
              </a:rPr>
              <a:t>NOTE</a:t>
            </a:r>
            <a:r>
              <a:rPr lang="sv-SE" dirty="0" smtClean="0"/>
              <a:t>: averaging is not good when the relationship between variables is not linear or even monotonic. If I have a hump shaped curve, eg. between LWD and Julian date, this may not show up after taking averages of julian dates by river, e.g. in spring and autumn there may be low wood but if I take the average of the dates I get a value that correpsonds to summer! Which will be associated to low fish abundance!</a:t>
            </a:r>
            <a:endParaRPr lang="en-US" dirty="0"/>
          </a:p>
        </p:txBody>
      </p:sp>
      <p:pic>
        <p:nvPicPr>
          <p:cNvPr id="3" name="Picture 2"/>
          <p:cNvPicPr>
            <a:picLocks noChangeAspect="1"/>
          </p:cNvPicPr>
          <p:nvPr/>
        </p:nvPicPr>
        <p:blipFill>
          <a:blip r:embed="rId3"/>
          <a:stretch>
            <a:fillRect/>
          </a:stretch>
        </p:blipFill>
        <p:spPr>
          <a:xfrm>
            <a:off x="9626497" y="609600"/>
            <a:ext cx="3603728" cy="3132501"/>
          </a:xfrm>
          <a:prstGeom prst="rect">
            <a:avLst/>
          </a:prstGeom>
        </p:spPr>
      </p:pic>
      <p:pic>
        <p:nvPicPr>
          <p:cNvPr id="4" name="Picture 3"/>
          <p:cNvPicPr>
            <a:picLocks noChangeAspect="1"/>
          </p:cNvPicPr>
          <p:nvPr/>
        </p:nvPicPr>
        <p:blipFill>
          <a:blip r:embed="rId4"/>
          <a:stretch>
            <a:fillRect/>
          </a:stretch>
        </p:blipFill>
        <p:spPr>
          <a:xfrm>
            <a:off x="9661358" y="4912651"/>
            <a:ext cx="3534006" cy="3071548"/>
          </a:xfrm>
          <a:prstGeom prst="rect">
            <a:avLst/>
          </a:prstGeom>
        </p:spPr>
      </p:pic>
    </p:spTree>
    <p:extLst>
      <p:ext uri="{BB962C8B-B14F-4D97-AF65-F5344CB8AC3E}">
        <p14:creationId xmlns:p14="http://schemas.microsoft.com/office/powerpoint/2010/main" val="404810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209550" y="171450"/>
            <a:ext cx="11772900" cy="6186309"/>
          </a:xfrm>
          <a:prstGeom prst="rect">
            <a:avLst/>
          </a:prstGeom>
          <a:noFill/>
        </p:spPr>
        <p:txBody>
          <a:bodyPr wrap="square" rtlCol="0">
            <a:spAutoFit/>
          </a:bodyPr>
          <a:lstStyle/>
          <a:p>
            <a:r>
              <a:rPr lang="sv-SE" dirty="0" smtClean="0"/>
              <a:t>Meeting </a:t>
            </a:r>
            <a:r>
              <a:rPr lang="sv-SE" dirty="0" err="1" smtClean="0"/>
              <a:t>March</a:t>
            </a:r>
            <a:r>
              <a:rPr lang="sv-SE" dirty="0" smtClean="0"/>
              <a:t> 16´th 2017 </a:t>
            </a:r>
            <a:r>
              <a:rPr lang="sv-SE" dirty="0" err="1" smtClean="0"/>
              <a:t>with</a:t>
            </a:r>
            <a:r>
              <a:rPr lang="sv-SE" dirty="0" smtClean="0"/>
              <a:t> Erik and Calle:</a:t>
            </a:r>
          </a:p>
          <a:p>
            <a:endParaRPr lang="sv-SE" dirty="0" smtClean="0"/>
          </a:p>
          <a:p>
            <a:r>
              <a:rPr lang="sv-SE" dirty="0" smtClean="0"/>
              <a:t>To do:</a:t>
            </a:r>
            <a:endParaRPr lang="sv-SE" dirty="0"/>
          </a:p>
          <a:p>
            <a:pPr marL="285750" indent="-285750">
              <a:buFont typeface="Arial" panose="020B0604020202020204" pitchFamily="34" charset="0"/>
              <a:buChar char="•"/>
            </a:pPr>
            <a:r>
              <a:rPr lang="sv-SE" dirty="0" smtClean="0"/>
              <a:t>Try </a:t>
            </a:r>
            <a:r>
              <a:rPr lang="sv-SE" u="sng" dirty="0"/>
              <a:t>both slope and velocity</a:t>
            </a:r>
            <a:r>
              <a:rPr lang="sv-SE" dirty="0"/>
              <a:t>. </a:t>
            </a:r>
            <a:r>
              <a:rPr lang="sv-SE" dirty="0" smtClean="0"/>
              <a:t>Signif! Include in the trout model as well!</a:t>
            </a:r>
          </a:p>
          <a:p>
            <a:pPr marL="285750" indent="-285750">
              <a:buFont typeface="Arial" panose="020B0604020202020204" pitchFamily="34" charset="0"/>
              <a:buChar char="•"/>
            </a:pPr>
            <a:r>
              <a:rPr lang="sv-SE" dirty="0" smtClean="0"/>
              <a:t>Try interaction </a:t>
            </a:r>
            <a:r>
              <a:rPr lang="sv-SE" u="sng" dirty="0" smtClean="0"/>
              <a:t>julian date*width/depth</a:t>
            </a:r>
            <a:r>
              <a:rPr lang="sv-SE" dirty="0" smtClean="0"/>
              <a:t>, or </a:t>
            </a:r>
            <a:r>
              <a:rPr lang="sv-SE" u="sng" dirty="0" smtClean="0"/>
              <a:t>date*lat/altitude</a:t>
            </a:r>
            <a:r>
              <a:rPr lang="sv-SE" dirty="0" smtClean="0"/>
              <a:t> also for trout</a:t>
            </a:r>
          </a:p>
          <a:p>
            <a:pPr marL="285750" indent="-285750">
              <a:buFont typeface="Arial" panose="020B0604020202020204" pitchFamily="34" charset="0"/>
              <a:buChar char="•"/>
            </a:pPr>
            <a:r>
              <a:rPr lang="sv-SE" dirty="0" smtClean="0"/>
              <a:t>Try to include altitude: </a:t>
            </a:r>
            <a:r>
              <a:rPr lang="en-US" dirty="0"/>
              <a:t>nope collinear with temperature and distance to </a:t>
            </a:r>
            <a:r>
              <a:rPr lang="en-US" dirty="0" smtClean="0"/>
              <a:t>sea.</a:t>
            </a:r>
            <a:r>
              <a:rPr lang="sv-SE" dirty="0" smtClean="0"/>
              <a:t> or </a:t>
            </a:r>
            <a:r>
              <a:rPr lang="sv-SE" u="sng" dirty="0" smtClean="0"/>
              <a:t>replace dist to sea with altitude</a:t>
            </a:r>
            <a:r>
              <a:rPr lang="sv-SE" dirty="0" smtClean="0"/>
              <a:t>. Also for trout.</a:t>
            </a:r>
          </a:p>
          <a:p>
            <a:pPr marL="285750" indent="-285750">
              <a:buFont typeface="Arial" panose="020B0604020202020204" pitchFamily="34" charset="0"/>
              <a:buChar char="•"/>
            </a:pPr>
            <a:r>
              <a:rPr lang="sv-SE" dirty="0" err="1" smtClean="0"/>
              <a:t>Add</a:t>
            </a:r>
            <a:r>
              <a:rPr lang="sv-SE" dirty="0" smtClean="0"/>
              <a:t> data on </a:t>
            </a:r>
            <a:r>
              <a:rPr lang="sv-SE" dirty="0" err="1" smtClean="0"/>
              <a:t>forest</a:t>
            </a:r>
            <a:r>
              <a:rPr lang="sv-SE" dirty="0" smtClean="0"/>
              <a:t> cover and </a:t>
            </a:r>
            <a:r>
              <a:rPr lang="sv-SE" dirty="0" err="1" smtClean="0"/>
              <a:t>type</a:t>
            </a:r>
            <a:endParaRPr lang="sv-SE" dirty="0" smtClean="0"/>
          </a:p>
          <a:p>
            <a:pPr marL="285750" indent="-285750">
              <a:buFont typeface="Arial" panose="020B0604020202020204" pitchFamily="34" charset="0"/>
              <a:buChar char="•"/>
            </a:pPr>
            <a:r>
              <a:rPr lang="sv-SE" dirty="0" smtClean="0"/>
              <a:t>Look into standardized coefficients for trout and salmon: </a:t>
            </a:r>
            <a:r>
              <a:rPr lang="en-US" dirty="0" smtClean="0"/>
              <a:t># scale on range </a:t>
            </a:r>
            <a:r>
              <a:rPr lang="en-US" dirty="0"/>
              <a:t>gives </a:t>
            </a:r>
            <a:r>
              <a:rPr lang="en-US" dirty="0" smtClean="0"/>
              <a:t>problem </a:t>
            </a:r>
            <a:r>
              <a:rPr lang="en-US" dirty="0"/>
              <a:t>with temp correlation. If I delete it: it works</a:t>
            </a:r>
            <a:endParaRPr lang="sv-SE" dirty="0" smtClean="0"/>
          </a:p>
          <a:p>
            <a:pPr marL="285750" indent="-285750">
              <a:buFont typeface="Arial" panose="020B0604020202020204" pitchFamily="34" charset="0"/>
              <a:buChar char="•"/>
            </a:pPr>
            <a:r>
              <a:rPr lang="sv-SE" dirty="0" smtClean="0"/>
              <a:t>Try </a:t>
            </a:r>
            <a:r>
              <a:rPr lang="sv-SE" dirty="0"/>
              <a:t>model with </a:t>
            </a:r>
            <a:r>
              <a:rPr lang="sv-SE" dirty="0" smtClean="0"/>
              <a:t>Cottus</a:t>
            </a:r>
          </a:p>
          <a:p>
            <a:pPr marL="285750" indent="-285750">
              <a:buFont typeface="Arial" panose="020B0604020202020204" pitchFamily="34" charset="0"/>
              <a:buChar char="•"/>
            </a:pPr>
            <a:endParaRPr lang="sv-SE" dirty="0" smtClean="0"/>
          </a:p>
          <a:p>
            <a:pPr marL="285750" indent="-285750">
              <a:buFont typeface="Arial" panose="020B0604020202020204" pitchFamily="34" charset="0"/>
              <a:buChar char="•"/>
            </a:pPr>
            <a:endParaRPr lang="sv-SE" dirty="0"/>
          </a:p>
          <a:p>
            <a:pPr marL="285750" indent="-285750">
              <a:buFont typeface="Arial" panose="020B0604020202020204" pitchFamily="34" charset="0"/>
              <a:buChar char="•"/>
            </a:pPr>
            <a:endParaRPr lang="sv-SE" dirty="0" smtClean="0"/>
          </a:p>
          <a:p>
            <a:r>
              <a:rPr lang="sv-SE" dirty="0" err="1" smtClean="0"/>
              <a:t>Comments</a:t>
            </a:r>
            <a:r>
              <a:rPr lang="sv-SE" dirty="0" smtClean="0"/>
              <a:t>:</a:t>
            </a:r>
          </a:p>
          <a:p>
            <a:pPr marL="285750" indent="-285750">
              <a:buFont typeface="Arial" panose="020B0604020202020204" pitchFamily="34" charset="0"/>
              <a:buChar char="•"/>
            </a:pPr>
            <a:r>
              <a:rPr lang="sv-SE" dirty="0" err="1" smtClean="0"/>
              <a:t>What</a:t>
            </a:r>
            <a:r>
              <a:rPr lang="sv-SE" dirty="0" smtClean="0"/>
              <a:t> is new </a:t>
            </a:r>
            <a:r>
              <a:rPr lang="sv-SE" dirty="0" err="1" smtClean="0"/>
              <a:t>about</a:t>
            </a:r>
            <a:r>
              <a:rPr lang="sv-SE" dirty="0" smtClean="0"/>
              <a:t> </a:t>
            </a:r>
            <a:r>
              <a:rPr lang="sv-SE" dirty="0" err="1" smtClean="0"/>
              <a:t>our</a:t>
            </a:r>
            <a:r>
              <a:rPr lang="sv-SE" dirty="0" smtClean="0"/>
              <a:t> </a:t>
            </a:r>
            <a:r>
              <a:rPr lang="sv-SE" dirty="0" err="1" smtClean="0"/>
              <a:t>results</a:t>
            </a:r>
            <a:r>
              <a:rPr lang="sv-SE" dirty="0" smtClean="0"/>
              <a:t>: LWD </a:t>
            </a:r>
            <a:r>
              <a:rPr lang="sv-SE" dirty="0" err="1" smtClean="0"/>
              <a:t>does</a:t>
            </a:r>
            <a:r>
              <a:rPr lang="sv-SE" dirty="0" smtClean="0"/>
              <a:t> not </a:t>
            </a:r>
            <a:r>
              <a:rPr lang="sv-SE" dirty="0" err="1" smtClean="0"/>
              <a:t>help</a:t>
            </a:r>
            <a:r>
              <a:rPr lang="sv-SE" dirty="0" smtClean="0"/>
              <a:t> </a:t>
            </a:r>
            <a:r>
              <a:rPr lang="sv-SE" dirty="0" err="1" smtClean="0"/>
              <a:t>salmon</a:t>
            </a:r>
            <a:r>
              <a:rPr lang="sv-SE" dirty="0" smtClean="0"/>
              <a:t> population. </a:t>
            </a:r>
            <a:r>
              <a:rPr lang="sv-SE" dirty="0" err="1" smtClean="0"/>
              <a:t>Also</a:t>
            </a:r>
            <a:r>
              <a:rPr lang="sv-SE" dirty="0" smtClean="0"/>
              <a:t>, the predators </a:t>
            </a:r>
            <a:r>
              <a:rPr lang="sv-SE" dirty="0" err="1" smtClean="0"/>
              <a:t>of</a:t>
            </a:r>
            <a:r>
              <a:rPr lang="sv-SE" dirty="0" smtClean="0"/>
              <a:t> </a:t>
            </a:r>
            <a:r>
              <a:rPr lang="sv-SE" dirty="0" err="1" smtClean="0"/>
              <a:t>trout</a:t>
            </a:r>
            <a:r>
              <a:rPr lang="sv-SE" dirty="0" smtClean="0"/>
              <a:t> (</a:t>
            </a:r>
            <a:r>
              <a:rPr lang="sv-SE" dirty="0" err="1" smtClean="0"/>
              <a:t>Pike</a:t>
            </a:r>
            <a:r>
              <a:rPr lang="sv-SE" dirty="0" smtClean="0"/>
              <a:t> and </a:t>
            </a:r>
            <a:r>
              <a:rPr lang="sv-SE" dirty="0" err="1" smtClean="0"/>
              <a:t>burbot</a:t>
            </a:r>
            <a:r>
              <a:rPr lang="sv-SE" dirty="0" smtClean="0"/>
              <a:t>) do no </a:t>
            </a:r>
            <a:r>
              <a:rPr lang="sv-SE" dirty="0" err="1" smtClean="0"/>
              <a:t>affect</a:t>
            </a:r>
            <a:r>
              <a:rPr lang="sv-SE" dirty="0" smtClean="0"/>
              <a:t> </a:t>
            </a:r>
            <a:r>
              <a:rPr lang="sv-SE" dirty="0" err="1" smtClean="0"/>
              <a:t>salmon</a:t>
            </a:r>
            <a:endParaRPr lang="sv-SE" dirty="0" smtClean="0"/>
          </a:p>
          <a:p>
            <a:pPr marL="285750" indent="-285750">
              <a:buFont typeface="Arial" panose="020B0604020202020204" pitchFamily="34" charset="0"/>
              <a:buChar char="•"/>
            </a:pPr>
            <a:r>
              <a:rPr lang="sv-SE" dirty="0" err="1"/>
              <a:t>Number</a:t>
            </a:r>
            <a:r>
              <a:rPr lang="sv-SE" dirty="0"/>
              <a:t> </a:t>
            </a:r>
            <a:r>
              <a:rPr lang="sv-SE" dirty="0" err="1"/>
              <a:t>of</a:t>
            </a:r>
            <a:r>
              <a:rPr lang="sv-SE" dirty="0"/>
              <a:t> dams is </a:t>
            </a:r>
            <a:r>
              <a:rPr lang="sv-SE" dirty="0" err="1"/>
              <a:t>unlikely</a:t>
            </a:r>
            <a:r>
              <a:rPr lang="sv-SE" dirty="0"/>
              <a:t> to </a:t>
            </a:r>
            <a:r>
              <a:rPr lang="sv-SE" dirty="0" err="1"/>
              <a:t>explain</a:t>
            </a:r>
            <a:r>
              <a:rPr lang="sv-SE" dirty="0"/>
              <a:t> </a:t>
            </a:r>
            <a:r>
              <a:rPr lang="sv-SE" dirty="0" err="1"/>
              <a:t>much</a:t>
            </a:r>
            <a:r>
              <a:rPr lang="sv-SE" dirty="0"/>
              <a:t> </a:t>
            </a:r>
            <a:r>
              <a:rPr lang="sv-SE" dirty="0" err="1"/>
              <a:t>according</a:t>
            </a:r>
            <a:r>
              <a:rPr lang="sv-SE" dirty="0"/>
              <a:t> to </a:t>
            </a:r>
            <a:r>
              <a:rPr lang="sv-SE" dirty="0" smtClean="0"/>
              <a:t>Erik</a:t>
            </a:r>
          </a:p>
          <a:p>
            <a:pPr marL="285750" indent="-285750">
              <a:buFont typeface="Arial" panose="020B0604020202020204" pitchFamily="34" charset="0"/>
              <a:buChar char="•"/>
            </a:pPr>
            <a:r>
              <a:rPr lang="sv-SE" dirty="0" err="1" smtClean="0"/>
              <a:t>Cottus</a:t>
            </a:r>
            <a:r>
              <a:rPr lang="sv-SE" dirty="0" smtClean="0"/>
              <a:t> </a:t>
            </a:r>
            <a:r>
              <a:rPr lang="sv-SE" dirty="0" err="1" smtClean="0"/>
              <a:t>does</a:t>
            </a:r>
            <a:r>
              <a:rPr lang="sv-SE" dirty="0" smtClean="0"/>
              <a:t> not </a:t>
            </a:r>
            <a:r>
              <a:rPr lang="sv-SE" dirty="0" err="1" smtClean="0"/>
              <a:t>have</a:t>
            </a:r>
            <a:r>
              <a:rPr lang="sv-SE" dirty="0" smtClean="0"/>
              <a:t> </a:t>
            </a:r>
            <a:r>
              <a:rPr lang="sv-SE" dirty="0" err="1" smtClean="0"/>
              <a:t>swim</a:t>
            </a:r>
            <a:r>
              <a:rPr lang="sv-SE" dirty="0" smtClean="0"/>
              <a:t> bladder, is not a </a:t>
            </a:r>
            <a:r>
              <a:rPr lang="sv-SE" dirty="0" err="1" smtClean="0"/>
              <a:t>good</a:t>
            </a:r>
            <a:r>
              <a:rPr lang="sv-SE" dirty="0" smtClean="0"/>
              <a:t> </a:t>
            </a:r>
            <a:r>
              <a:rPr lang="sv-SE" dirty="0" err="1" smtClean="0"/>
              <a:t>swimmer</a:t>
            </a:r>
            <a:r>
              <a:rPr lang="sv-SE" dirty="0" smtClean="0"/>
              <a:t>, </a:t>
            </a:r>
            <a:r>
              <a:rPr lang="sv-SE" dirty="0" err="1" smtClean="0"/>
              <a:t>can</a:t>
            </a:r>
            <a:r>
              <a:rPr lang="sv-SE" dirty="0" smtClean="0"/>
              <a:t> not </a:t>
            </a:r>
            <a:r>
              <a:rPr lang="sv-SE" dirty="0" err="1" smtClean="0"/>
              <a:t>travel</a:t>
            </a:r>
            <a:r>
              <a:rPr lang="sv-SE" dirty="0" smtClean="0"/>
              <a:t> far in the </a:t>
            </a:r>
            <a:r>
              <a:rPr lang="sv-SE" dirty="0" err="1" smtClean="0"/>
              <a:t>streams</a:t>
            </a:r>
            <a:r>
              <a:rPr lang="sv-SE" dirty="0" smtClean="0"/>
              <a:t>.</a:t>
            </a:r>
          </a:p>
          <a:p>
            <a:pPr marL="285750" indent="-285750">
              <a:buFont typeface="Arial" panose="020B0604020202020204" pitchFamily="34" charset="0"/>
              <a:buChar char="•"/>
            </a:pPr>
            <a:r>
              <a:rPr lang="sv-SE" dirty="0" err="1" smtClean="0"/>
              <a:t>Electrofishing</a:t>
            </a:r>
            <a:r>
              <a:rPr lang="sv-SE" dirty="0" smtClean="0"/>
              <a:t> is not a </a:t>
            </a:r>
            <a:r>
              <a:rPr lang="sv-SE" dirty="0" err="1" smtClean="0"/>
              <a:t>good</a:t>
            </a:r>
            <a:r>
              <a:rPr lang="sv-SE" dirty="0" smtClean="0"/>
              <a:t> </a:t>
            </a:r>
            <a:r>
              <a:rPr lang="sv-SE" dirty="0" err="1" smtClean="0"/>
              <a:t>way</a:t>
            </a:r>
            <a:r>
              <a:rPr lang="sv-SE" dirty="0" smtClean="0"/>
              <a:t> to </a:t>
            </a:r>
            <a:r>
              <a:rPr lang="sv-SE" dirty="0" err="1" smtClean="0"/>
              <a:t>sample</a:t>
            </a:r>
            <a:r>
              <a:rPr lang="sv-SE" dirty="0" smtClean="0"/>
              <a:t> </a:t>
            </a:r>
            <a:r>
              <a:rPr lang="sv-SE" dirty="0" err="1" smtClean="0"/>
              <a:t>Lampetra</a:t>
            </a:r>
            <a:endParaRPr lang="sv-SE" dirty="0" smtClean="0"/>
          </a:p>
          <a:p>
            <a:pPr marL="285750" indent="-285750">
              <a:buFont typeface="Arial" panose="020B0604020202020204" pitchFamily="34" charset="0"/>
              <a:buChar char="•"/>
            </a:pPr>
            <a:r>
              <a:rPr lang="sv-SE" dirty="0"/>
              <a:t>Skip site level model, no worth so far</a:t>
            </a:r>
          </a:p>
          <a:p>
            <a:pPr marL="285750" indent="-285750">
              <a:buFont typeface="Arial" panose="020B0604020202020204" pitchFamily="34" charset="0"/>
              <a:buChar char="•"/>
            </a:pPr>
            <a:endParaRPr lang="sv-SE" dirty="0" smtClean="0"/>
          </a:p>
        </p:txBody>
      </p:sp>
    </p:spTree>
    <p:extLst>
      <p:ext uri="{BB962C8B-B14F-4D97-AF65-F5344CB8AC3E}">
        <p14:creationId xmlns:p14="http://schemas.microsoft.com/office/powerpoint/2010/main" val="56958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COTTUS</a:t>
            </a:r>
            <a:endParaRPr lang="en-US" sz="3600" dirty="0"/>
          </a:p>
        </p:txBody>
      </p:sp>
      <p:sp>
        <p:nvSpPr>
          <p:cNvPr id="3" name="TextBox 2"/>
          <p:cNvSpPr txBox="1"/>
          <p:nvPr/>
        </p:nvSpPr>
        <p:spPr>
          <a:xfrm>
            <a:off x="85725" y="466725"/>
            <a:ext cx="4943475" cy="6124754"/>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(log_Cottus_spp~Average_air_temperature+Av_depth+Slope_percent+Altitude,</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(log_LWD~Average_air_temperature+Altitude+Av_depth+Wetted_width+Year+Slope_percent+Velocity+Forest_age+Forest_coverage,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log_Cottus_spp</a:t>
            </a:r>
            <a:r>
              <a:rPr lang="en-US" sz="800" dirty="0"/>
              <a:t> ~ </a:t>
            </a:r>
            <a:r>
              <a:rPr lang="en-US" sz="800" dirty="0" err="1"/>
              <a:t>Wetted_width</a:t>
            </a:r>
            <a:r>
              <a:rPr lang="en-US" sz="800" dirty="0"/>
              <a:t> + ...  -0.0026    0.0054 3600    -0.4811  0.6305</a:t>
            </a:r>
          </a:p>
          <a:p>
            <a:r>
              <a:rPr lang="en-US" sz="800" dirty="0"/>
              <a:t>2            </a:t>
            </a:r>
            <a:r>
              <a:rPr lang="en-US" sz="800" dirty="0" err="1"/>
              <a:t>log_Cottus_spp</a:t>
            </a:r>
            <a:r>
              <a:rPr lang="en-US" sz="800" dirty="0"/>
              <a:t> ~ Year + ...  -0.0015    0.0022 3600    -0.6924  0.4887</a:t>
            </a:r>
          </a:p>
          <a:p>
            <a:r>
              <a:rPr lang="en-US" sz="800" dirty="0"/>
              <a:t>3        </a:t>
            </a:r>
            <a:r>
              <a:rPr lang="en-US" sz="800" dirty="0" err="1"/>
              <a:t>log_Cottus_spp</a:t>
            </a:r>
            <a:r>
              <a:rPr lang="en-US" sz="800" dirty="0"/>
              <a:t> ~ Velocity + ...  -0.0150    0.0203 3600    -0.7358  0.4619</a:t>
            </a:r>
          </a:p>
          <a:p>
            <a:r>
              <a:rPr lang="en-US" sz="800" dirty="0"/>
              <a:t>4      </a:t>
            </a:r>
            <a:r>
              <a:rPr lang="en-US" sz="800" dirty="0" err="1"/>
              <a:t>log_Cottus_spp</a:t>
            </a:r>
            <a:r>
              <a:rPr lang="en-US" sz="800" dirty="0"/>
              <a:t> ~ </a:t>
            </a:r>
            <a:r>
              <a:rPr lang="en-US" sz="800" dirty="0" err="1"/>
              <a:t>Forest_age</a:t>
            </a:r>
            <a:r>
              <a:rPr lang="en-US" sz="800" dirty="0"/>
              <a:t> + ...  -0.0015    0.0012 3600    -1.2444  0.2134</a:t>
            </a:r>
          </a:p>
          <a:p>
            <a:r>
              <a:rPr lang="en-US" sz="800" dirty="0"/>
              <a:t>5 </a:t>
            </a:r>
            <a:r>
              <a:rPr lang="en-US" sz="800" dirty="0" err="1"/>
              <a:t>log_Cottus_spp</a:t>
            </a:r>
            <a:r>
              <a:rPr lang="en-US" sz="800" dirty="0"/>
              <a:t> ~ </a:t>
            </a:r>
            <a:r>
              <a:rPr lang="en-US" sz="800" dirty="0" err="1"/>
              <a:t>Forest_coverage</a:t>
            </a:r>
            <a:r>
              <a:rPr lang="en-US" sz="800" dirty="0"/>
              <a:t> + ...  -0.0009    0.0007 3600    -1.3380  0.1810</a:t>
            </a:r>
          </a:p>
          <a:p>
            <a:r>
              <a:rPr lang="en-US" sz="800" dirty="0"/>
              <a:t>6         </a:t>
            </a:r>
            <a:r>
              <a:rPr lang="en-US" sz="800" dirty="0" err="1"/>
              <a:t>log_Cottus_spp</a:t>
            </a:r>
            <a:r>
              <a:rPr lang="en-US" sz="800" dirty="0"/>
              <a:t> ~ </a:t>
            </a:r>
            <a:r>
              <a:rPr lang="en-US" sz="800" dirty="0" err="1"/>
              <a:t>log_LWD</a:t>
            </a:r>
            <a:r>
              <a:rPr lang="en-US" sz="800" dirty="0"/>
              <a:t> + ...   0.0185    0.0138 3595     1.3338  0.1824</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1    13.81 12   0.313</a:t>
            </a:r>
          </a:p>
          <a:p>
            <a:endParaRPr lang="en-US" sz="800" dirty="0"/>
          </a:p>
          <a:p>
            <a:r>
              <a:rPr lang="en-US" sz="800" dirty="0"/>
              <a:t>$AIC</a:t>
            </a:r>
          </a:p>
          <a:p>
            <a:r>
              <a:rPr lang="en-US" sz="800" dirty="0"/>
              <a:t>    AIC   </a:t>
            </a:r>
            <a:r>
              <a:rPr lang="en-US" sz="800" dirty="0" err="1"/>
              <a:t>AICc</a:t>
            </a:r>
            <a:r>
              <a:rPr lang="en-US" sz="800" dirty="0"/>
              <a:t>  K    n</a:t>
            </a:r>
          </a:p>
          <a:p>
            <a:r>
              <a:rPr lang="en-US" sz="800" dirty="0"/>
              <a:t>1 59.81 60.049 23 4644</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-0.315423335 0.0178251008  0.0000</a:t>
            </a:r>
          </a:p>
          <a:p>
            <a:r>
              <a:rPr lang="en-US" sz="800" dirty="0"/>
              <a:t>4  </a:t>
            </a:r>
            <a:r>
              <a:rPr lang="en-US" sz="800" dirty="0" err="1"/>
              <a:t>log_Cottus_spp</a:t>
            </a:r>
            <a:r>
              <a:rPr lang="en-US" sz="800" dirty="0"/>
              <a:t>                Altitude -0.003832582 0.0004519108  0.0000</a:t>
            </a:r>
          </a:p>
          <a:p>
            <a:r>
              <a:rPr lang="en-US" sz="800" dirty="0"/>
              <a:t>2  </a:t>
            </a:r>
            <a:r>
              <a:rPr lang="en-US" sz="800" dirty="0" err="1"/>
              <a:t>log_Cottus_spp</a:t>
            </a:r>
            <a:r>
              <a:rPr lang="en-US" sz="800" dirty="0"/>
              <a:t>                </a:t>
            </a:r>
            <a:r>
              <a:rPr lang="en-US" sz="800" dirty="0" err="1"/>
              <a:t>Av_depth</a:t>
            </a:r>
            <a:r>
              <a:rPr lang="en-US" sz="800" dirty="0"/>
              <a:t> -0.448715960 0.1021913881  0.0000</a:t>
            </a:r>
          </a:p>
          <a:p>
            <a:r>
              <a:rPr lang="en-US" sz="800" dirty="0"/>
              <a:t>3  </a:t>
            </a:r>
            <a:r>
              <a:rPr lang="en-US" sz="800" dirty="0" err="1"/>
              <a:t>log_Cottus_spp</a:t>
            </a:r>
            <a:r>
              <a:rPr lang="en-US" sz="800" dirty="0"/>
              <a:t>           </a:t>
            </a:r>
            <a:r>
              <a:rPr lang="en-US" sz="800" dirty="0" err="1"/>
              <a:t>Slope_percent</a:t>
            </a:r>
            <a:r>
              <a:rPr lang="en-US" sz="800" dirty="0"/>
              <a:t> -0.048019695 0.0149782872  0.0014</a:t>
            </a:r>
          </a:p>
          <a:p>
            <a:r>
              <a:rPr lang="en-US" sz="800" dirty="0"/>
              <a:t>8         </a:t>
            </a:r>
            <a:r>
              <a:rPr lang="en-US" sz="800" dirty="0" err="1"/>
              <a:t>log_LWD</a:t>
            </a:r>
            <a:r>
              <a:rPr lang="en-US" sz="800" dirty="0"/>
              <a:t>            </a:t>
            </a:r>
            <a:r>
              <a:rPr lang="en-US" sz="800" dirty="0" err="1"/>
              <a:t>Wetted_width</a:t>
            </a:r>
            <a:r>
              <a:rPr lang="en-US" sz="800" dirty="0"/>
              <a:t> -0.056239540 0.0049596478  0.0000</a:t>
            </a:r>
          </a:p>
          <a:p>
            <a:r>
              <a:rPr lang="en-US" sz="800" dirty="0"/>
              <a:t>13        </a:t>
            </a:r>
            <a:r>
              <a:rPr lang="en-US" sz="800" dirty="0" err="1"/>
              <a:t>log_LWD</a:t>
            </a:r>
            <a:r>
              <a:rPr lang="en-US" sz="800" dirty="0"/>
              <a:t>         </a:t>
            </a:r>
            <a:r>
              <a:rPr lang="en-US" sz="800" dirty="0" err="1"/>
              <a:t>Forest_coverage</a:t>
            </a:r>
            <a:r>
              <a:rPr lang="en-US" sz="800" dirty="0"/>
              <a:t>  0.004201259 0.0005516879  0.0000</a:t>
            </a:r>
          </a:p>
          <a:p>
            <a:r>
              <a:rPr lang="en-US" sz="800" dirty="0"/>
              <a:t>9         </a:t>
            </a:r>
            <a:r>
              <a:rPr lang="en-US" sz="800" dirty="0" err="1"/>
              <a:t>log_LWD</a:t>
            </a:r>
            <a:r>
              <a:rPr lang="en-US" sz="800" dirty="0"/>
              <a:t>                    Year  0.017540214 0.0026741561  0.0000</a:t>
            </a:r>
          </a:p>
          <a:p>
            <a:r>
              <a:rPr lang="en-US" sz="800" dirty="0"/>
              <a:t>5         </a:t>
            </a:r>
            <a:r>
              <a:rPr lang="en-US" sz="800" dirty="0" err="1"/>
              <a:t>log_LWD</a:t>
            </a:r>
            <a:r>
              <a:rPr lang="en-US" sz="800" dirty="0"/>
              <a:t> </a:t>
            </a:r>
            <a:r>
              <a:rPr lang="en-US" sz="800" dirty="0" err="1"/>
              <a:t>Average_air_temperature</a:t>
            </a:r>
            <a:r>
              <a:rPr lang="en-US" sz="800" dirty="0"/>
              <a:t> -0.072102869 0.0133412002  0.0000</a:t>
            </a:r>
          </a:p>
          <a:p>
            <a:r>
              <a:rPr lang="en-US" sz="800" dirty="0"/>
              <a:t>6         </a:t>
            </a:r>
            <a:r>
              <a:rPr lang="en-US" sz="800" dirty="0" err="1"/>
              <a:t>log_LWD</a:t>
            </a:r>
            <a:r>
              <a:rPr lang="en-US" sz="800" dirty="0"/>
              <a:t>                Altitude -0.001879069 0.0003597234  0.0000</a:t>
            </a:r>
          </a:p>
          <a:p>
            <a:r>
              <a:rPr lang="en-US" sz="800" dirty="0"/>
              <a:t>10        </a:t>
            </a:r>
            <a:r>
              <a:rPr lang="en-US" sz="800" dirty="0" err="1"/>
              <a:t>log_LWD</a:t>
            </a:r>
            <a:r>
              <a:rPr lang="en-US" sz="800" dirty="0"/>
              <a:t>           </a:t>
            </a:r>
            <a:r>
              <a:rPr lang="en-US" sz="800" dirty="0" err="1"/>
              <a:t>Slope_percent</a:t>
            </a:r>
            <a:r>
              <a:rPr lang="en-US" sz="800" dirty="0"/>
              <a:t>  0.059832686 0.0124511980  0.0000</a:t>
            </a:r>
          </a:p>
          <a:p>
            <a:r>
              <a:rPr lang="en-US" sz="800" dirty="0"/>
              <a:t>7         </a:t>
            </a:r>
            <a:r>
              <a:rPr lang="en-US" sz="800" dirty="0" err="1"/>
              <a:t>log_LWD</a:t>
            </a:r>
            <a:r>
              <a:rPr lang="en-US" sz="800" dirty="0"/>
              <a:t>                </a:t>
            </a:r>
            <a:r>
              <a:rPr lang="en-US" sz="800" dirty="0" err="1"/>
              <a:t>Av_depth</a:t>
            </a:r>
            <a:r>
              <a:rPr lang="en-US" sz="800" dirty="0"/>
              <a:t> -0.508021755 0.1136434916  0.0000</a:t>
            </a:r>
          </a:p>
          <a:p>
            <a:r>
              <a:rPr lang="en-US" sz="800" dirty="0"/>
              <a:t>12        </a:t>
            </a:r>
            <a:r>
              <a:rPr lang="en-US" sz="800" dirty="0" err="1"/>
              <a:t>log_LWD</a:t>
            </a:r>
            <a:r>
              <a:rPr lang="en-US" sz="800" dirty="0"/>
              <a:t>              </a:t>
            </a:r>
            <a:r>
              <a:rPr lang="en-US" sz="800" dirty="0" err="1"/>
              <a:t>Forest_age</a:t>
            </a:r>
            <a:r>
              <a:rPr lang="en-US" sz="800" dirty="0"/>
              <a:t> -0.004768149 0.0012403597  0.0001</a:t>
            </a:r>
          </a:p>
          <a:p>
            <a:r>
              <a:rPr lang="en-US" sz="800" dirty="0"/>
              <a:t>11        </a:t>
            </a:r>
            <a:r>
              <a:rPr lang="en-US" sz="800" dirty="0" err="1"/>
              <a:t>log_LWD</a:t>
            </a:r>
            <a:r>
              <a:rPr lang="en-US" sz="800" dirty="0"/>
              <a:t>                Velocity  0.081870409 0.0218052023  0.0002</a:t>
            </a:r>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4644 0.1831571   0.8240737</a:t>
            </a:r>
          </a:p>
          <a:p>
            <a:r>
              <a:rPr lang="en-US" sz="800" b="1" dirty="0"/>
              <a:t>2   </a:t>
            </a:r>
            <a:r>
              <a:rPr lang="en-US" sz="800" b="1" dirty="0" err="1"/>
              <a:t>lme</a:t>
            </a:r>
            <a:r>
              <a:rPr lang="en-US" sz="800" b="1" dirty="0"/>
              <a:t> </a:t>
            </a:r>
            <a:r>
              <a:rPr lang="en-US" sz="800" b="1" dirty="0" err="1"/>
              <a:t>gaussian</a:t>
            </a:r>
            <a:r>
              <a:rPr lang="en-US" sz="800" b="1" dirty="0"/>
              <a:t> identity 4644 0.1346153   0.5099806</a:t>
            </a:r>
          </a:p>
          <a:p>
            <a:r>
              <a:rPr lang="en-US" sz="800" b="1" dirty="0" smtClean="0"/>
              <a:t>&gt;</a:t>
            </a:r>
            <a:endParaRPr lang="en-US" sz="800" b="1" dirty="0"/>
          </a:p>
        </p:txBody>
      </p:sp>
      <p:sp>
        <p:nvSpPr>
          <p:cNvPr id="4" name="TextBox 3"/>
          <p:cNvSpPr txBox="1"/>
          <p:nvPr/>
        </p:nvSpPr>
        <p:spPr>
          <a:xfrm>
            <a:off x="4011267" y="2533888"/>
            <a:ext cx="5600700" cy="3908762"/>
          </a:xfrm>
          <a:prstGeom prst="rect">
            <a:avLst/>
          </a:prstGeom>
          <a:noFill/>
        </p:spPr>
        <p:txBody>
          <a:bodyPr wrap="square" rtlCol="0">
            <a:spAutoFit/>
          </a:bodyPr>
          <a:lstStyle/>
          <a:p>
            <a:r>
              <a:rPr lang="en-US" sz="800" dirty="0" err="1"/>
              <a:t>sem.plot</a:t>
            </a:r>
            <a:r>
              <a:rPr lang="en-US" sz="800" dirty="0"/>
              <a:t>(M2, AV2)</a:t>
            </a:r>
          </a:p>
          <a:p>
            <a:r>
              <a:rPr lang="en-US" sz="800" dirty="0"/>
              <a:t>&gt; </a:t>
            </a:r>
            <a:r>
              <a:rPr lang="en-US" sz="800" dirty="0" err="1"/>
              <a:t>sem.coefs</a:t>
            </a:r>
            <a:r>
              <a:rPr lang="en-US" sz="800" dirty="0"/>
              <a:t>(M2,AV2,standardize = "scale")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-0.46096484 0.027820880  0.0000</a:t>
            </a:r>
          </a:p>
          <a:p>
            <a:r>
              <a:rPr lang="en-US" sz="800" dirty="0"/>
              <a:t>4  </a:t>
            </a:r>
            <a:r>
              <a:rPr lang="en-US" sz="800" dirty="0" err="1"/>
              <a:t>log_Cottus_spp</a:t>
            </a:r>
            <a:r>
              <a:rPr lang="en-US" sz="800" dirty="0"/>
              <a:t>                Altitude -0.18668624 0.023065373  0.0000</a:t>
            </a:r>
          </a:p>
          <a:p>
            <a:r>
              <a:rPr lang="en-US" sz="800" dirty="0"/>
              <a:t>2  </a:t>
            </a:r>
            <a:r>
              <a:rPr lang="en-US" sz="800" dirty="0" err="1"/>
              <a:t>log_Cottus_spp</a:t>
            </a:r>
            <a:r>
              <a:rPr lang="en-US" sz="800" dirty="0"/>
              <a:t>                </a:t>
            </a:r>
            <a:r>
              <a:rPr lang="en-US" sz="800" dirty="0" err="1"/>
              <a:t>Av_depth</a:t>
            </a:r>
            <a:r>
              <a:rPr lang="en-US" sz="800" dirty="0"/>
              <a:t> -0.03578097 0.007196495  0.0000</a:t>
            </a:r>
          </a:p>
          <a:p>
            <a:r>
              <a:rPr lang="en-US" sz="800" dirty="0"/>
              <a:t>3  </a:t>
            </a:r>
            <a:r>
              <a:rPr lang="en-US" sz="800" dirty="0" err="1"/>
              <a:t>log_Cottus_spp</a:t>
            </a:r>
            <a:r>
              <a:rPr lang="en-US" sz="800" dirty="0"/>
              <a:t>           </a:t>
            </a:r>
            <a:r>
              <a:rPr lang="en-US" sz="800" dirty="0" err="1"/>
              <a:t>Slope_percent</a:t>
            </a:r>
            <a:r>
              <a:rPr lang="en-US" sz="800" dirty="0"/>
              <a:t> -0.05371830 0.016987854  0.0016</a:t>
            </a:r>
          </a:p>
          <a:p>
            <a:r>
              <a:rPr lang="en-US" sz="800" dirty="0"/>
              <a:t>8         </a:t>
            </a:r>
            <a:r>
              <a:rPr lang="en-US" sz="800" dirty="0" err="1"/>
              <a:t>log_LWD</a:t>
            </a:r>
            <a:r>
              <a:rPr lang="en-US" sz="800" dirty="0"/>
              <a:t>            </a:t>
            </a:r>
            <a:r>
              <a:rPr lang="en-US" sz="800" dirty="0" err="1"/>
              <a:t>Wetted_width</a:t>
            </a:r>
            <a:r>
              <a:rPr lang="en-US" sz="800" dirty="0"/>
              <a:t> -0.20470891 0.020441160  0.0000</a:t>
            </a:r>
          </a:p>
          <a:p>
            <a:r>
              <a:rPr lang="en-US" sz="800" dirty="0"/>
              <a:t>13        </a:t>
            </a:r>
            <a:r>
              <a:rPr lang="en-US" sz="800" dirty="0" err="1"/>
              <a:t>log_LWD</a:t>
            </a:r>
            <a:r>
              <a:rPr lang="en-US" sz="800" dirty="0"/>
              <a:t>         </a:t>
            </a:r>
            <a:r>
              <a:rPr lang="en-US" sz="800" dirty="0" err="1"/>
              <a:t>Forest_coverage</a:t>
            </a:r>
            <a:r>
              <a:rPr lang="en-US" sz="800" dirty="0"/>
              <a:t>  0.19138257 0.026457157  0.0000</a:t>
            </a:r>
          </a:p>
          <a:p>
            <a:r>
              <a:rPr lang="en-US" sz="800" dirty="0"/>
              <a:t>9         </a:t>
            </a:r>
            <a:r>
              <a:rPr lang="en-US" sz="800" dirty="0" err="1"/>
              <a:t>log_LWD</a:t>
            </a:r>
            <a:r>
              <a:rPr lang="en-US" sz="800" dirty="0"/>
              <a:t>                    Year  0.09738202 0.017384153  0.0000</a:t>
            </a:r>
          </a:p>
          <a:p>
            <a:r>
              <a:rPr lang="en-US" sz="800" dirty="0"/>
              <a:t>7         </a:t>
            </a:r>
            <a:r>
              <a:rPr lang="en-US" sz="800" dirty="0" err="1"/>
              <a:t>log_LWD</a:t>
            </a:r>
            <a:r>
              <a:rPr lang="en-US" sz="800" dirty="0"/>
              <a:t>                </a:t>
            </a:r>
            <a:r>
              <a:rPr lang="en-US" sz="800" dirty="0" err="1"/>
              <a:t>Av_depth</a:t>
            </a:r>
            <a:r>
              <a:rPr lang="en-US" sz="800" dirty="0"/>
              <a:t> -0.06038282 0.012224216  0.0000</a:t>
            </a:r>
          </a:p>
          <a:p>
            <a:r>
              <a:rPr lang="en-US" sz="800" dirty="0"/>
              <a:t>10        </a:t>
            </a:r>
            <a:r>
              <a:rPr lang="en-US" sz="800" dirty="0" err="1"/>
              <a:t>log_LWD</a:t>
            </a:r>
            <a:r>
              <a:rPr lang="en-US" sz="800" dirty="0"/>
              <a:t>           </a:t>
            </a:r>
            <a:r>
              <a:rPr lang="en-US" sz="800" dirty="0" err="1"/>
              <a:t>Slope_percent</a:t>
            </a:r>
            <a:r>
              <a:rPr lang="en-US" sz="800" dirty="0"/>
              <a:t>  0.10496276 0.021818912  0.0000</a:t>
            </a:r>
          </a:p>
          <a:p>
            <a:r>
              <a:rPr lang="en-US" sz="800" dirty="0"/>
              <a:t>6         </a:t>
            </a:r>
            <a:r>
              <a:rPr lang="en-US" sz="800" dirty="0" err="1"/>
              <a:t>log_LWD</a:t>
            </a:r>
            <a:r>
              <a:rPr lang="en-US" sz="800" dirty="0"/>
              <a:t>                Altitude -0.12944259 0.028565705  0.0000</a:t>
            </a:r>
          </a:p>
          <a:p>
            <a:r>
              <a:rPr lang="en-US" sz="800" dirty="0"/>
              <a:t>11        </a:t>
            </a:r>
            <a:r>
              <a:rPr lang="en-US" sz="800" dirty="0" err="1"/>
              <a:t>log_LWD</a:t>
            </a:r>
            <a:r>
              <a:rPr lang="en-US" sz="800" dirty="0"/>
              <a:t>                Velocity  0.05221966 0.012275405  0.0000</a:t>
            </a:r>
          </a:p>
          <a:p>
            <a:r>
              <a:rPr lang="en-US" sz="800" dirty="0"/>
              <a:t>5         </a:t>
            </a:r>
            <a:r>
              <a:rPr lang="en-US" sz="800" dirty="0" err="1"/>
              <a:t>log_LWD</a:t>
            </a:r>
            <a:r>
              <a:rPr lang="en-US" sz="800" dirty="0"/>
              <a:t> </a:t>
            </a:r>
            <a:r>
              <a:rPr lang="en-US" sz="800" dirty="0" err="1"/>
              <a:t>Average_air_temperature</a:t>
            </a:r>
            <a:r>
              <a:rPr lang="en-US" sz="800" dirty="0"/>
              <a:t> -0.11596941 0.031884128  0.0003</a:t>
            </a:r>
          </a:p>
          <a:p>
            <a:r>
              <a:rPr lang="en-US" sz="800" dirty="0"/>
              <a:t>12        </a:t>
            </a:r>
            <a:r>
              <a:rPr lang="en-US" sz="800" dirty="0" err="1"/>
              <a:t>log_LWD</a:t>
            </a:r>
            <a:r>
              <a:rPr lang="en-US" sz="800" dirty="0"/>
              <a:t>              </a:t>
            </a:r>
            <a:r>
              <a:rPr lang="en-US" sz="800" dirty="0" err="1"/>
              <a:t>Forest_age</a:t>
            </a:r>
            <a:r>
              <a:rPr lang="en-US" sz="800" dirty="0"/>
              <a:t> -0.07173840 0.020090539  0.0004</a:t>
            </a:r>
          </a:p>
          <a:p>
            <a:r>
              <a:rPr lang="en-US" sz="800" dirty="0"/>
              <a:t>&gt; </a:t>
            </a:r>
            <a:r>
              <a:rPr lang="en-US" sz="800" dirty="0" err="1"/>
              <a:t>sem.coefs</a:t>
            </a:r>
            <a:r>
              <a:rPr lang="en-US" sz="800" dirty="0"/>
              <a:t>(M2,AV2,standardize = "range")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-0.43306645 0.026710918  0.0000</a:t>
            </a:r>
          </a:p>
          <a:p>
            <a:r>
              <a:rPr lang="en-US" sz="800" dirty="0"/>
              <a:t>4  </a:t>
            </a:r>
            <a:r>
              <a:rPr lang="en-US" sz="800" dirty="0" err="1"/>
              <a:t>log_Cottus_spp</a:t>
            </a:r>
            <a:r>
              <a:rPr lang="en-US" sz="800" dirty="0"/>
              <a:t>                Altitude -0.24977691 0.032518024  0.0000</a:t>
            </a:r>
          </a:p>
          <a:p>
            <a:r>
              <a:rPr lang="en-US" sz="800" dirty="0"/>
              <a:t>2  </a:t>
            </a:r>
            <a:r>
              <a:rPr lang="en-US" sz="800" dirty="0" err="1"/>
              <a:t>log_Cottus_spp</a:t>
            </a:r>
            <a:r>
              <a:rPr lang="en-US" sz="800" dirty="0"/>
              <a:t>                </a:t>
            </a:r>
            <a:r>
              <a:rPr lang="en-US" sz="800" dirty="0" err="1"/>
              <a:t>Av_depth</a:t>
            </a:r>
            <a:r>
              <a:rPr lang="en-US" sz="800" dirty="0"/>
              <a:t> -0.05570036 0.010622396  0.0000</a:t>
            </a:r>
          </a:p>
          <a:p>
            <a:r>
              <a:rPr lang="en-US" sz="800" dirty="0"/>
              <a:t>3  </a:t>
            </a:r>
            <a:r>
              <a:rPr lang="en-US" sz="800" dirty="0" err="1"/>
              <a:t>log_Cottus_spp</a:t>
            </a:r>
            <a:r>
              <a:rPr lang="en-US" sz="800" dirty="0"/>
              <a:t>           </a:t>
            </a:r>
            <a:r>
              <a:rPr lang="en-US" sz="800" dirty="0" err="1"/>
              <a:t>Slope_percent</a:t>
            </a:r>
            <a:r>
              <a:rPr lang="en-US" sz="800" dirty="0"/>
              <a:t> -0.07966538 0.025396456  0.0017</a:t>
            </a:r>
          </a:p>
          <a:p>
            <a:r>
              <a:rPr lang="en-US" sz="800" dirty="0"/>
              <a:t>8         </a:t>
            </a:r>
            <a:r>
              <a:rPr lang="en-US" sz="800" dirty="0" err="1"/>
              <a:t>log_LWD</a:t>
            </a:r>
            <a:r>
              <a:rPr lang="en-US" sz="800" dirty="0"/>
              <a:t>            </a:t>
            </a:r>
            <a:r>
              <a:rPr lang="en-US" sz="800" dirty="0" err="1"/>
              <a:t>Wetted_width</a:t>
            </a:r>
            <a:r>
              <a:rPr lang="en-US" sz="800" dirty="0"/>
              <a:t> -0.32645981 0.034807427  0.0000</a:t>
            </a:r>
          </a:p>
          <a:p>
            <a:r>
              <a:rPr lang="en-US" sz="800" dirty="0"/>
              <a:t>13        </a:t>
            </a:r>
            <a:r>
              <a:rPr lang="en-US" sz="800" dirty="0" err="1"/>
              <a:t>log_LWD</a:t>
            </a:r>
            <a:r>
              <a:rPr lang="en-US" sz="800" dirty="0"/>
              <a:t>         </a:t>
            </a:r>
            <a:r>
              <a:rPr lang="en-US" sz="800" dirty="0" err="1"/>
              <a:t>Forest_coverage</a:t>
            </a:r>
            <a:r>
              <a:rPr lang="en-US" sz="800" dirty="0"/>
              <a:t>  0.10816338 0.017035648  0.0000</a:t>
            </a:r>
          </a:p>
          <a:p>
            <a:r>
              <a:rPr lang="en-US" sz="800" dirty="0"/>
              <a:t>9         </a:t>
            </a:r>
            <a:r>
              <a:rPr lang="en-US" sz="800" dirty="0" err="1"/>
              <a:t>log_LWD</a:t>
            </a:r>
            <a:r>
              <a:rPr lang="en-US" sz="800" dirty="0"/>
              <a:t>                    Year  0.06775982 0.013034877  0.0000</a:t>
            </a:r>
          </a:p>
          <a:p>
            <a:r>
              <a:rPr lang="en-US" sz="800" dirty="0"/>
              <a:t>7         </a:t>
            </a:r>
            <a:r>
              <a:rPr lang="en-US" sz="800" dirty="0" err="1"/>
              <a:t>log_LWD</a:t>
            </a:r>
            <a:r>
              <a:rPr lang="en-US" sz="800" dirty="0"/>
              <a:t>                </a:t>
            </a:r>
            <a:r>
              <a:rPr lang="en-US" sz="800" dirty="0" err="1"/>
              <a:t>Av_depth</a:t>
            </a:r>
            <a:r>
              <a:rPr lang="en-US" sz="800" dirty="0"/>
              <a:t> -0.07538245 0.016171084  0.0000</a:t>
            </a:r>
          </a:p>
          <a:p>
            <a:r>
              <a:rPr lang="en-US" sz="800" dirty="0"/>
              <a:t>10        </a:t>
            </a:r>
            <a:r>
              <a:rPr lang="en-US" sz="800" dirty="0" err="1"/>
              <a:t>log_LWD</a:t>
            </a:r>
            <a:r>
              <a:rPr lang="en-US" sz="800" dirty="0"/>
              <a:t>           </a:t>
            </a:r>
            <a:r>
              <a:rPr lang="en-US" sz="800" dirty="0" err="1"/>
              <a:t>Slope_percent</a:t>
            </a:r>
            <a:r>
              <a:rPr lang="en-US" sz="800" dirty="0"/>
              <a:t>  0.13030605 0.029451580  0.0000</a:t>
            </a:r>
          </a:p>
          <a:p>
            <a:r>
              <a:rPr lang="en-US" sz="800" dirty="0"/>
              <a:t>11        </a:t>
            </a:r>
            <a:r>
              <a:rPr lang="en-US" sz="800" dirty="0" err="1"/>
              <a:t>log_LWD</a:t>
            </a:r>
            <a:r>
              <a:rPr lang="en-US" sz="800" dirty="0"/>
              <a:t>                Velocity  0.02983098 0.007729479  0.0001</a:t>
            </a:r>
          </a:p>
          <a:p>
            <a:r>
              <a:rPr lang="en-US" sz="800" dirty="0"/>
              <a:t>6         </a:t>
            </a:r>
            <a:r>
              <a:rPr lang="en-US" sz="800" dirty="0" err="1"/>
              <a:t>log_LWD</a:t>
            </a:r>
            <a:r>
              <a:rPr lang="en-US" sz="800" dirty="0"/>
              <a:t>                Altitude -0.13788765 0.037317832  0.0002</a:t>
            </a:r>
          </a:p>
          <a:p>
            <a:r>
              <a:rPr lang="en-US" sz="800" dirty="0"/>
              <a:t>5         </a:t>
            </a:r>
            <a:r>
              <a:rPr lang="en-US" sz="800" dirty="0" err="1"/>
              <a:t>log_LWD</a:t>
            </a:r>
            <a:r>
              <a:rPr lang="en-US" sz="800" dirty="0"/>
              <a:t> </a:t>
            </a:r>
            <a:r>
              <a:rPr lang="en-US" sz="800" dirty="0" err="1"/>
              <a:t>Average_air_temperature</a:t>
            </a:r>
            <a:r>
              <a:rPr lang="en-US" sz="800" dirty="0"/>
              <a:t> -0.08980293 0.028324190  0.0015</a:t>
            </a:r>
          </a:p>
          <a:p>
            <a:r>
              <a:rPr lang="en-US" sz="800" dirty="0"/>
              <a:t>12        </a:t>
            </a:r>
            <a:r>
              <a:rPr lang="en-US" sz="800" dirty="0" err="1"/>
              <a:t>log_LWD</a:t>
            </a:r>
            <a:r>
              <a:rPr lang="en-US" sz="800" dirty="0"/>
              <a:t>              </a:t>
            </a:r>
            <a:r>
              <a:rPr lang="en-US" sz="800" dirty="0" err="1"/>
              <a:t>Forest_age</a:t>
            </a:r>
            <a:r>
              <a:rPr lang="en-US" sz="800" dirty="0"/>
              <a:t> -0.08662494 0.029276289  0.0031</a:t>
            </a:r>
          </a:p>
        </p:txBody>
      </p:sp>
      <p:sp>
        <p:nvSpPr>
          <p:cNvPr id="6" name="TextBox 5"/>
          <p:cNvSpPr txBox="1"/>
          <p:nvPr/>
        </p:nvSpPr>
        <p:spPr>
          <a:xfrm>
            <a:off x="85725" y="6442650"/>
            <a:ext cx="10220325" cy="369332"/>
          </a:xfrm>
          <a:prstGeom prst="rect">
            <a:avLst/>
          </a:prstGeom>
          <a:noFill/>
        </p:spPr>
        <p:txBody>
          <a:bodyPr wrap="square" rtlCol="0">
            <a:spAutoFit/>
          </a:bodyPr>
          <a:lstStyle/>
          <a:p>
            <a:r>
              <a:rPr lang="sv-SE" dirty="0" smtClean="0"/>
              <a:t>Positive link from lake to Cottus and from number of spiecies are signif but don’t make sense</a:t>
            </a:r>
            <a:endParaRPr lang="en-US" dirty="0"/>
          </a:p>
        </p:txBody>
      </p:sp>
      <p:pic>
        <p:nvPicPr>
          <p:cNvPr id="5" name="Picture 4"/>
          <p:cNvPicPr>
            <a:picLocks noChangeAspect="1"/>
          </p:cNvPicPr>
          <p:nvPr/>
        </p:nvPicPr>
        <p:blipFill>
          <a:blip r:embed="rId3"/>
          <a:stretch>
            <a:fillRect/>
          </a:stretch>
        </p:blipFill>
        <p:spPr>
          <a:xfrm>
            <a:off x="7952801" y="0"/>
            <a:ext cx="4351172" cy="3104135"/>
          </a:xfrm>
          <a:prstGeom prst="rect">
            <a:avLst/>
          </a:prstGeom>
        </p:spPr>
      </p:pic>
      <p:sp>
        <p:nvSpPr>
          <p:cNvPr id="9" name="5-Point Star 8"/>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5-Point Star 9"/>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 name="5-Point Star 10"/>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221648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12516" y="-344123"/>
            <a:ext cx="12216382" cy="7531733"/>
            <a:chOff x="12516" y="-344123"/>
            <a:chExt cx="12216382" cy="7531733"/>
          </a:xfrm>
        </p:grpSpPr>
        <p:sp>
          <p:nvSpPr>
            <p:cNvPr id="41" name="Rectangle 40"/>
            <p:cNvSpPr/>
            <p:nvPr/>
          </p:nvSpPr>
          <p:spPr>
            <a:xfrm>
              <a:off x="7408995" y="4362811"/>
              <a:ext cx="4783006" cy="2824798"/>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2" name="Rectangle 41"/>
            <p:cNvSpPr/>
            <p:nvPr/>
          </p:nvSpPr>
          <p:spPr>
            <a:xfrm>
              <a:off x="7022115" y="-264759"/>
              <a:ext cx="52067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p:cNvSpPr/>
            <p:nvPr/>
          </p:nvSpPr>
          <p:spPr>
            <a:xfrm>
              <a:off x="397287" y="-284448"/>
              <a:ext cx="703638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4" name="Rectangle 43"/>
            <p:cNvSpPr/>
            <p:nvPr/>
          </p:nvSpPr>
          <p:spPr>
            <a:xfrm>
              <a:off x="397288" y="2605732"/>
              <a:ext cx="7036384" cy="458187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TextBox 45"/>
            <p:cNvSpPr txBox="1"/>
            <p:nvPr/>
          </p:nvSpPr>
          <p:spPr>
            <a:xfrm>
              <a:off x="12516" y="-344123"/>
              <a:ext cx="914400" cy="369332"/>
            </a:xfrm>
            <a:prstGeom prst="rect">
              <a:avLst/>
            </a:prstGeom>
            <a:noFill/>
          </p:spPr>
          <p:txBody>
            <a:bodyPr wrap="square" rtlCol="0">
              <a:spAutoFit/>
            </a:bodyPr>
            <a:lstStyle/>
            <a:p>
              <a:r>
                <a:rPr lang="sv-SE" dirty="0" smtClean="0"/>
                <a:t>C)</a:t>
              </a:r>
              <a:endParaRPr lang="en-US" dirty="0"/>
            </a:p>
          </p:txBody>
        </p:sp>
        <p:sp>
          <p:nvSpPr>
            <p:cNvPr id="47" name="TextBox 46"/>
            <p:cNvSpPr txBox="1"/>
            <p:nvPr/>
          </p:nvSpPr>
          <p:spPr>
            <a:xfrm rot="16200000">
              <a:off x="-518574" y="650554"/>
              <a:ext cx="2345913" cy="369332"/>
            </a:xfrm>
            <a:prstGeom prst="rect">
              <a:avLst/>
            </a:prstGeom>
            <a:noFill/>
          </p:spPr>
          <p:txBody>
            <a:bodyPr wrap="square" rtlCol="0">
              <a:spAutoFit/>
            </a:bodyPr>
            <a:lstStyle/>
            <a:p>
              <a:r>
                <a:rPr lang="sv-SE" i="1" dirty="0" smtClean="0">
                  <a:solidFill>
                    <a:schemeClr val="bg1">
                      <a:lumMod val="50000"/>
                    </a:schemeClr>
                  </a:solidFill>
                </a:rPr>
                <a:t>LARGE-SCALE FACTORS</a:t>
              </a:r>
              <a:endParaRPr lang="en-US" i="1" dirty="0">
                <a:solidFill>
                  <a:schemeClr val="bg1">
                    <a:lumMod val="50000"/>
                  </a:schemeClr>
                </a:solidFill>
              </a:endParaRPr>
            </a:p>
          </p:txBody>
        </p:sp>
        <p:sp>
          <p:nvSpPr>
            <p:cNvPr id="51" name="TextBox 50"/>
            <p:cNvSpPr txBox="1"/>
            <p:nvPr/>
          </p:nvSpPr>
          <p:spPr>
            <a:xfrm rot="16200000">
              <a:off x="-901586" y="5307730"/>
              <a:ext cx="3282979" cy="369332"/>
            </a:xfrm>
            <a:prstGeom prst="rect">
              <a:avLst/>
            </a:prstGeom>
            <a:noFill/>
          </p:spPr>
          <p:txBody>
            <a:bodyPr wrap="square" rtlCol="0">
              <a:spAutoFit/>
            </a:bodyPr>
            <a:lstStyle/>
            <a:p>
              <a:r>
                <a:rPr lang="sv-SE" i="1" dirty="0" smtClean="0">
                  <a:solidFill>
                    <a:schemeClr val="bg1">
                      <a:lumMod val="50000"/>
                    </a:schemeClr>
                  </a:solidFill>
                </a:rPr>
                <a:t>LOCAL-SCALE FACTORS</a:t>
              </a:r>
              <a:endParaRPr lang="en-US" i="1" dirty="0">
                <a:solidFill>
                  <a:schemeClr val="bg1">
                    <a:lumMod val="50000"/>
                  </a:schemeClr>
                </a:solidFill>
              </a:endParaRPr>
            </a:p>
          </p:txBody>
        </p:sp>
        <p:sp>
          <p:nvSpPr>
            <p:cNvPr id="52" name="TextBox 51"/>
            <p:cNvSpPr txBox="1"/>
            <p:nvPr/>
          </p:nvSpPr>
          <p:spPr>
            <a:xfrm rot="5400000">
              <a:off x="10287232" y="5137830"/>
              <a:ext cx="3355847" cy="369332"/>
            </a:xfrm>
            <a:prstGeom prst="rect">
              <a:avLst/>
            </a:prstGeom>
            <a:noFill/>
          </p:spPr>
          <p:txBody>
            <a:bodyPr wrap="square" rtlCol="0">
              <a:spAutoFit/>
            </a:bodyPr>
            <a:lstStyle/>
            <a:p>
              <a:pPr algn="r"/>
              <a:r>
                <a:rPr lang="sv-SE" i="1" dirty="0" smtClean="0">
                  <a:solidFill>
                    <a:schemeClr val="bg1">
                      <a:lumMod val="50000"/>
                    </a:schemeClr>
                  </a:solidFill>
                </a:rPr>
                <a:t>BIOTIC INTERACTIONS</a:t>
              </a:r>
              <a:endParaRPr lang="en-US" i="1" dirty="0">
                <a:solidFill>
                  <a:schemeClr val="bg1">
                    <a:lumMod val="50000"/>
                  </a:schemeClr>
                </a:solidFill>
              </a:endParaRPr>
            </a:p>
          </p:txBody>
        </p:sp>
        <p:sp>
          <p:nvSpPr>
            <p:cNvPr id="53" name="TextBox 52"/>
            <p:cNvSpPr txBox="1"/>
            <p:nvPr/>
          </p:nvSpPr>
          <p:spPr>
            <a:xfrm rot="5400000">
              <a:off x="11179792" y="394163"/>
              <a:ext cx="1570728" cy="369332"/>
            </a:xfrm>
            <a:prstGeom prst="rect">
              <a:avLst/>
            </a:prstGeom>
            <a:noFill/>
          </p:spPr>
          <p:txBody>
            <a:bodyPr wrap="square" rtlCol="0">
              <a:spAutoFit/>
            </a:bodyPr>
            <a:lstStyle/>
            <a:p>
              <a:pPr algn="r"/>
              <a:r>
                <a:rPr lang="sv-SE" i="1" dirty="0" smtClean="0">
                  <a:solidFill>
                    <a:schemeClr val="bg1">
                      <a:lumMod val="50000"/>
                    </a:schemeClr>
                  </a:solidFill>
                </a:rPr>
                <a:t>TIME FACTORS</a:t>
              </a:r>
              <a:endParaRPr lang="en-US" i="1" dirty="0">
                <a:solidFill>
                  <a:schemeClr val="bg1">
                    <a:lumMod val="50000"/>
                  </a:schemeClr>
                </a:solidFill>
              </a:endParaRPr>
            </a:p>
          </p:txBody>
        </p:sp>
        <p:sp>
          <p:nvSpPr>
            <p:cNvPr id="12" name="TextBox 11"/>
            <p:cNvSpPr txBox="1"/>
            <p:nvPr/>
          </p:nvSpPr>
          <p:spPr>
            <a:xfrm>
              <a:off x="5150169" y="2810257"/>
              <a:ext cx="1490467"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377479" y="2770187"/>
              <a:ext cx="1930976"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SCULPIN FISH</a:t>
              </a:r>
            </a:p>
            <a:p>
              <a:pPr algn="ctr"/>
              <a:r>
                <a:rPr lang="sv-SE" sz="2400" dirty="0" smtClean="0"/>
                <a:t>ABUNDANCE</a:t>
              </a:r>
            </a:p>
          </p:txBody>
        </p:sp>
        <p:cxnSp>
          <p:nvCxnSpPr>
            <p:cNvPr id="27" name="Straight Arrow Connector 26"/>
            <p:cNvCxnSpPr>
              <a:stCxn id="5" idx="0"/>
              <a:endCxn id="12" idx="2"/>
            </p:cNvCxnSpPr>
            <p:nvPr/>
          </p:nvCxnSpPr>
          <p:spPr>
            <a:xfrm flipV="1">
              <a:off x="5892560" y="3641254"/>
              <a:ext cx="2843" cy="2885453"/>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354291" y="3641254"/>
              <a:ext cx="1541112" cy="24858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354291" y="3185686"/>
              <a:ext cx="5023188" cy="29414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0369" y="3641254"/>
              <a:ext cx="2665034" cy="7560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797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345630" y="1069206"/>
              <a:ext cx="2546930" cy="1745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88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36555"/>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a:endCxn id="12" idx="2"/>
            </p:cNvCxnSpPr>
            <p:nvPr/>
          </p:nvCxnSpPr>
          <p:spPr>
            <a:xfrm flipV="1">
              <a:off x="3630163" y="3641254"/>
              <a:ext cx="2265240" cy="1607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p:cNvCxnSpPr>
            <p:nvPr/>
          </p:nvCxnSpPr>
          <p:spPr>
            <a:xfrm flipH="1">
              <a:off x="6640636" y="1358744"/>
              <a:ext cx="2740813" cy="18769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a:endCxn id="13" idx="1"/>
            </p:cNvCxnSpPr>
            <p:nvPr/>
          </p:nvCxnSpPr>
          <p:spPr>
            <a:xfrm>
              <a:off x="3345630" y="1069206"/>
              <a:ext cx="6031849" cy="21164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 idx="2"/>
              <a:endCxn id="13" idx="1"/>
            </p:cNvCxnSpPr>
            <p:nvPr/>
          </p:nvCxnSpPr>
          <p:spPr>
            <a:xfrm>
              <a:off x="5332614" y="330470"/>
              <a:ext cx="4044865" cy="2855216"/>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13" idx="1"/>
            </p:cNvCxnSpPr>
            <p:nvPr/>
          </p:nvCxnSpPr>
          <p:spPr>
            <a:xfrm flipV="1">
              <a:off x="3630163" y="3185686"/>
              <a:ext cx="5747316" cy="206281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512548" y="2265490"/>
              <a:ext cx="977355" cy="523220"/>
            </a:xfrm>
            <a:prstGeom prst="rect">
              <a:avLst/>
            </a:prstGeom>
            <a:noFill/>
          </p:spPr>
          <p:txBody>
            <a:bodyPr wrap="square" rtlCol="0">
              <a:spAutoFit/>
            </a:bodyPr>
            <a:lstStyle/>
            <a:p>
              <a:r>
                <a:rPr lang="en-US" sz="1400" dirty="0" smtClean="0"/>
                <a:t>R</a:t>
              </a:r>
              <a:r>
                <a:rPr lang="en-US" sz="1400" baseline="-25000" dirty="0" smtClean="0"/>
                <a:t>m</a:t>
              </a:r>
              <a:r>
                <a:rPr lang="en-US" sz="1400" baseline="30000" dirty="0" smtClean="0"/>
                <a:t>2 </a:t>
              </a:r>
              <a:r>
                <a:rPr lang="sv-SE" sz="1400" dirty="0" smtClean="0"/>
                <a:t>= 0.18</a:t>
              </a:r>
            </a:p>
            <a:p>
              <a:r>
                <a:rPr lang="en-US" sz="1400" dirty="0" smtClean="0"/>
                <a:t>R</a:t>
              </a:r>
              <a:r>
                <a:rPr lang="en-US" sz="1400" baseline="-25000" dirty="0" smtClean="0"/>
                <a:t>c</a:t>
              </a:r>
              <a:r>
                <a:rPr lang="en-US" sz="1400" baseline="30000" dirty="0" smtClean="0"/>
                <a:t>2</a:t>
              </a:r>
              <a:r>
                <a:rPr lang="en-US" sz="1400" dirty="0" smtClean="0"/>
                <a:t> </a:t>
              </a:r>
              <a:r>
                <a:rPr lang="en-US" sz="1400" baseline="30000" dirty="0" smtClean="0"/>
                <a:t> </a:t>
              </a:r>
              <a:r>
                <a:rPr lang="sv-SE" sz="1400" dirty="0" smtClean="0"/>
                <a:t>= 0.82 </a:t>
              </a:r>
              <a:endParaRPr lang="sv-SE" sz="1400" dirty="0"/>
            </a:p>
          </p:txBody>
        </p:sp>
        <p:sp>
          <p:nvSpPr>
            <p:cNvPr id="55" name="TextBox 54"/>
            <p:cNvSpPr txBox="1"/>
            <p:nvPr/>
          </p:nvSpPr>
          <p:spPr>
            <a:xfrm>
              <a:off x="5875303" y="2321895"/>
              <a:ext cx="985151" cy="523220"/>
            </a:xfrm>
            <a:prstGeom prst="rect">
              <a:avLst/>
            </a:prstGeom>
            <a:noFill/>
          </p:spPr>
          <p:txBody>
            <a:bodyPr wrap="square" rtlCol="0">
              <a:spAutoFit/>
            </a:bodyPr>
            <a:lstStyle/>
            <a:p>
              <a:r>
                <a:rPr lang="en-US" sz="1400" dirty="0" smtClean="0"/>
                <a:t>R</a:t>
              </a:r>
              <a:r>
                <a:rPr lang="en-US" sz="1400" baseline="-25000" dirty="0" smtClean="0"/>
                <a:t>m</a:t>
              </a:r>
              <a:r>
                <a:rPr lang="en-US" sz="1400" baseline="30000" dirty="0" smtClean="0"/>
                <a:t>2</a:t>
              </a:r>
              <a:r>
                <a:rPr lang="en-US" sz="1400" dirty="0" smtClean="0"/>
                <a:t> </a:t>
              </a:r>
              <a:r>
                <a:rPr lang="sv-SE" sz="1400" dirty="0" smtClean="0"/>
                <a:t>= 0.14</a:t>
              </a:r>
            </a:p>
            <a:p>
              <a:r>
                <a:rPr lang="en-US" sz="1400" dirty="0" smtClean="0"/>
                <a:t>R</a:t>
              </a:r>
              <a:r>
                <a:rPr lang="en-US" sz="1400" baseline="-25000" dirty="0" smtClean="0"/>
                <a:t>c</a:t>
              </a:r>
              <a:r>
                <a:rPr lang="en-US" sz="1400" baseline="30000" dirty="0" smtClean="0"/>
                <a:t>2   </a:t>
              </a:r>
              <a:r>
                <a:rPr lang="sv-SE" sz="1400" dirty="0" smtClean="0"/>
                <a:t>= 0.52 </a:t>
              </a:r>
              <a:endParaRPr lang="sv-SE" sz="1400" dirty="0"/>
            </a:p>
          </p:txBody>
        </p:sp>
        <p:sp>
          <p:nvSpPr>
            <p:cNvPr id="3" name="TextBox 2"/>
            <p:cNvSpPr txBox="1"/>
            <p:nvPr/>
          </p:nvSpPr>
          <p:spPr>
            <a:xfrm>
              <a:off x="3983591" y="-131195"/>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996607" y="607541"/>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714686" y="6526707"/>
              <a:ext cx="2355748" cy="461665"/>
            </a:xfrm>
            <a:prstGeom prst="rect">
              <a:avLst/>
            </a:prstGeom>
            <a:solidFill>
              <a:schemeClr val="bg1"/>
            </a:solidFill>
            <a:ln w="19050">
              <a:solidFill>
                <a:schemeClr val="tx1"/>
              </a:solidFill>
            </a:ln>
          </p:spPr>
          <p:txBody>
            <a:bodyPr wrap="square" rtlCol="0">
              <a:spAutoFit/>
            </a:bodyPr>
            <a:lstStyle/>
            <a:p>
              <a:pPr algn="ctr"/>
              <a:r>
                <a:rPr lang="sv-SE" sz="2400" dirty="0" smtClean="0"/>
                <a:t>STREAM WIDTH</a:t>
              </a:r>
            </a:p>
          </p:txBody>
        </p:sp>
        <p:sp>
          <p:nvSpPr>
            <p:cNvPr id="7" name="TextBox 6"/>
            <p:cNvSpPr txBox="1"/>
            <p:nvPr/>
          </p:nvSpPr>
          <p:spPr>
            <a:xfrm>
              <a:off x="2810672" y="5896261"/>
              <a:ext cx="1543619" cy="461665"/>
            </a:xfrm>
            <a:prstGeom prst="rect">
              <a:avLst/>
            </a:prstGeom>
            <a:solidFill>
              <a:schemeClr val="bg1"/>
            </a:solid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30831" y="5017669"/>
              <a:ext cx="1399332" cy="461665"/>
            </a:xfrm>
            <a:prstGeom prst="rect">
              <a:avLst/>
            </a:prstGeom>
            <a:solidFill>
              <a:schemeClr val="bg1"/>
            </a:solid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solidFill>
              <a:schemeClr val="bg1"/>
            </a:solid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solidFill>
              <a:schemeClr val="bg1"/>
            </a:solid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39337" y="4166458"/>
              <a:ext cx="1691032" cy="461665"/>
            </a:xfrm>
            <a:prstGeom prst="rect">
              <a:avLst/>
            </a:prstGeom>
            <a:solidFill>
              <a:schemeClr val="bg1"/>
            </a:solidFill>
            <a:ln w="19050">
              <a:solidFill>
                <a:schemeClr val="tx1"/>
              </a:solidFill>
            </a:ln>
          </p:spPr>
          <p:txBody>
            <a:bodyPr wrap="square" rtlCol="0">
              <a:spAutoFit/>
            </a:bodyPr>
            <a:lstStyle/>
            <a:p>
              <a:pPr algn="ctr"/>
              <a:r>
                <a:rPr lang="sv-SE" sz="2400" dirty="0" smtClean="0"/>
                <a:t>VELOCITY</a:t>
              </a:r>
              <a:endParaRPr lang="sv-SE" sz="2400" dirty="0"/>
            </a:p>
          </p:txBody>
        </p:sp>
        <p:sp>
          <p:nvSpPr>
            <p:cNvPr id="15" name="TextBox 14"/>
            <p:cNvSpPr txBox="1"/>
            <p:nvPr/>
          </p:nvSpPr>
          <p:spPr>
            <a:xfrm>
              <a:off x="8935794" y="897079"/>
              <a:ext cx="891309" cy="461665"/>
            </a:xfrm>
            <a:prstGeom prst="rect">
              <a:avLst/>
            </a:prstGeom>
            <a:solidFill>
              <a:schemeClr val="bg1"/>
            </a:solidFill>
            <a:ln w="19050">
              <a:solidFill>
                <a:schemeClr val="tx1"/>
              </a:solidFill>
            </a:ln>
          </p:spPr>
          <p:txBody>
            <a:bodyPr wrap="square" rtlCol="0">
              <a:spAutoFit/>
            </a:bodyPr>
            <a:lstStyle/>
            <a:p>
              <a:pPr algn="ctr"/>
              <a:r>
                <a:rPr lang="sv-SE" sz="2400" dirty="0" smtClean="0"/>
                <a:t>YEAR</a:t>
              </a:r>
              <a:endParaRPr lang="sv-SE" sz="2400" dirty="0"/>
            </a:p>
          </p:txBody>
        </p:sp>
      </p:grpSp>
    </p:spTree>
    <p:extLst>
      <p:ext uri="{BB962C8B-B14F-4D97-AF65-F5344CB8AC3E}">
        <p14:creationId xmlns:p14="http://schemas.microsoft.com/office/powerpoint/2010/main" val="800409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1318436" y="-715087"/>
            <a:ext cx="4961100" cy="9221936"/>
            <a:chOff x="1318436" y="-715087"/>
            <a:chExt cx="4961100" cy="9221936"/>
          </a:xfrm>
        </p:grpSpPr>
        <p:pic>
          <p:nvPicPr>
            <p:cNvPr id="2" name="Picture 1"/>
            <p:cNvPicPr>
              <a:picLocks noChangeAspect="1"/>
            </p:cNvPicPr>
            <p:nvPr/>
          </p:nvPicPr>
          <p:blipFill>
            <a:blip r:embed="rId2"/>
            <a:stretch>
              <a:fillRect/>
            </a:stretch>
          </p:blipFill>
          <p:spPr>
            <a:xfrm>
              <a:off x="1318437" y="-715087"/>
              <a:ext cx="4961098" cy="3060000"/>
            </a:xfrm>
            <a:prstGeom prst="rect">
              <a:avLst/>
            </a:prstGeom>
          </p:spPr>
        </p:pic>
        <p:pic>
          <p:nvPicPr>
            <p:cNvPr id="3" name="Picture 2"/>
            <p:cNvPicPr>
              <a:picLocks noChangeAspect="1"/>
            </p:cNvPicPr>
            <p:nvPr/>
          </p:nvPicPr>
          <p:blipFill>
            <a:blip r:embed="rId3"/>
            <a:stretch>
              <a:fillRect/>
            </a:stretch>
          </p:blipFill>
          <p:spPr>
            <a:xfrm>
              <a:off x="1318438" y="2365881"/>
              <a:ext cx="4961098" cy="3060000"/>
            </a:xfrm>
            <a:prstGeom prst="rect">
              <a:avLst/>
            </a:prstGeom>
          </p:spPr>
        </p:pic>
        <p:pic>
          <p:nvPicPr>
            <p:cNvPr id="41" name="Picture 40"/>
            <p:cNvPicPr>
              <a:picLocks noChangeAspect="1"/>
            </p:cNvPicPr>
            <p:nvPr/>
          </p:nvPicPr>
          <p:blipFill>
            <a:blip r:embed="rId4"/>
            <a:stretch>
              <a:fillRect/>
            </a:stretch>
          </p:blipFill>
          <p:spPr>
            <a:xfrm>
              <a:off x="1318436" y="5446849"/>
              <a:ext cx="4961099" cy="3060000"/>
            </a:xfrm>
            <a:prstGeom prst="rect">
              <a:avLst/>
            </a:prstGeom>
          </p:spPr>
        </p:pic>
      </p:grpSp>
    </p:spTree>
    <p:extLst>
      <p:ext uri="{BB962C8B-B14F-4D97-AF65-F5344CB8AC3E}">
        <p14:creationId xmlns:p14="http://schemas.microsoft.com/office/powerpoint/2010/main" val="3887831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912" y="2321169"/>
            <a:ext cx="9435402" cy="369332"/>
          </a:xfrm>
          <a:prstGeom prst="rect">
            <a:avLst/>
          </a:prstGeom>
          <a:noFill/>
        </p:spPr>
        <p:txBody>
          <a:bodyPr wrap="square" rtlCol="0">
            <a:spAutoFit/>
          </a:bodyPr>
          <a:lstStyle/>
          <a:p>
            <a:r>
              <a:rPr lang="sv-SE" dirty="0" smtClean="0"/>
              <a:t>USING FISH SPP AS ENDOGENOUS</a:t>
            </a:r>
            <a:endParaRPr lang="en-US" dirty="0"/>
          </a:p>
        </p:txBody>
      </p:sp>
    </p:spTree>
    <p:extLst>
      <p:ext uri="{BB962C8B-B14F-4D97-AF65-F5344CB8AC3E}">
        <p14:creationId xmlns:p14="http://schemas.microsoft.com/office/powerpoint/2010/main" val="428840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TextBox 8"/>
          <p:cNvSpPr txBox="1"/>
          <p:nvPr/>
        </p:nvSpPr>
        <p:spPr>
          <a:xfrm>
            <a:off x="2697235" y="412677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3476426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TROUT and SALMON</a:t>
            </a:r>
            <a:endParaRPr lang="en-US" sz="3600" dirty="0"/>
          </a:p>
        </p:txBody>
      </p:sp>
      <p:sp>
        <p:nvSpPr>
          <p:cNvPr id="3" name="TextBox 2"/>
          <p:cNvSpPr txBox="1"/>
          <p:nvPr/>
        </p:nvSpPr>
        <p:spPr>
          <a:xfrm>
            <a:off x="3386" y="450574"/>
            <a:ext cx="12039600" cy="6463308"/>
          </a:xfrm>
          <a:prstGeom prst="rect">
            <a:avLst/>
          </a:prstGeom>
          <a:noFill/>
        </p:spPr>
        <p:txBody>
          <a:bodyPr wrap="square" rtlCol="0">
            <a:spAutoFit/>
          </a:bodyPr>
          <a:lstStyle/>
          <a:p>
            <a:r>
              <a:rPr lang="en-US" sz="900" dirty="0"/>
              <a:t>M2 = list(</a:t>
            </a:r>
          </a:p>
          <a:p>
            <a:r>
              <a:rPr lang="en-US" sz="900" dirty="0"/>
              <a:t>  </a:t>
            </a:r>
            <a:r>
              <a:rPr lang="en-US" sz="900" dirty="0" err="1"/>
              <a:t>lme</a:t>
            </a:r>
            <a:r>
              <a:rPr lang="en-US" sz="900" dirty="0"/>
              <a:t>(log_OringTOT~Average_air_temperature+Wetted_width+Av_depth+log_LWD+SUB1+Julian_date+Slope_percent</a:t>
            </a:r>
          </a:p>
          <a:p>
            <a:r>
              <a:rPr lang="en-US" sz="900" dirty="0"/>
              <a:t>      +</a:t>
            </a:r>
            <a:r>
              <a:rPr lang="en-US" sz="900" dirty="0" err="1"/>
              <a:t>log_GEdda+log_Lake+Type_migration_continuous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(log_LaxTOT~Average_air_temperature+Av_depth+Wetted_width+SUB1+Julian_date+Year</a:t>
            </a:r>
          </a:p>
          <a:p>
            <a:r>
              <a:rPr lang="en-US" sz="900" dirty="0"/>
              <a:t>      +</a:t>
            </a:r>
            <a:r>
              <a:rPr lang="en-US" sz="900" dirty="0" err="1"/>
              <a:t>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err="1"/>
              <a:t>sem.fit</a:t>
            </a:r>
            <a:r>
              <a:rPr lang="en-US" sz="900" dirty="0"/>
              <a:t>(M2,AV_Migration_NAremoved2)</a:t>
            </a:r>
          </a:p>
          <a:p>
            <a:r>
              <a:rPr lang="en-US" sz="900" dirty="0" err="1"/>
              <a:t>sem.fit</a:t>
            </a:r>
            <a:r>
              <a:rPr lang="en-US" sz="900" dirty="0"/>
              <a:t>(M2,AV_Migration_NAremoved2,corr.errors = c("</a:t>
            </a:r>
            <a:r>
              <a:rPr lang="en-US" sz="900" dirty="0" err="1"/>
              <a:t>GEdda</a:t>
            </a:r>
            <a:r>
              <a:rPr lang="en-US" sz="900" dirty="0"/>
              <a:t>~~</a:t>
            </a:r>
            <a:r>
              <a:rPr lang="en-US" sz="900" dirty="0" err="1"/>
              <a:t>log_LaxTOT</a:t>
            </a:r>
            <a:r>
              <a:rPr lang="en-US" sz="900" dirty="0"/>
              <a:t>",</a:t>
            </a:r>
          </a:p>
          <a:p>
            <a:r>
              <a:rPr lang="en-US" sz="900" dirty="0"/>
              <a:t>                                                   "Lake~~log_</a:t>
            </a:r>
            <a:r>
              <a:rPr lang="en-US" sz="900" dirty="0" err="1"/>
              <a:t>LaxTOT</a:t>
            </a:r>
            <a:r>
              <a:rPr lang="en-US" sz="900" dirty="0"/>
              <a:t>","</a:t>
            </a:r>
            <a:r>
              <a:rPr lang="en-US" sz="900" dirty="0" err="1"/>
              <a:t>log_OringTOT</a:t>
            </a:r>
            <a:r>
              <a:rPr lang="en-US" sz="900" dirty="0"/>
              <a:t>~~</a:t>
            </a:r>
            <a:r>
              <a:rPr lang="en-US" sz="900" dirty="0" err="1"/>
              <a:t>log_LaxTOT</a:t>
            </a:r>
            <a:r>
              <a:rPr lang="en-US" sz="900" dirty="0"/>
              <a:t>" </a:t>
            </a:r>
            <a:r>
              <a:rPr lang="en-US" sz="900" dirty="0" smtClean="0"/>
              <a:t>))</a:t>
            </a:r>
          </a:p>
          <a:p>
            <a:endParaRPr lang="en-US" sz="900" dirty="0" smtClean="0"/>
          </a:p>
          <a:p>
            <a:r>
              <a:rPr lang="en-US" sz="900" b="1" dirty="0"/>
              <a:t>&gt; </a:t>
            </a:r>
            <a:r>
              <a:rPr lang="en-US" sz="900" b="1" dirty="0" err="1"/>
              <a:t>sem.model.fits</a:t>
            </a:r>
            <a:r>
              <a:rPr lang="en-US" sz="900" b="1" dirty="0"/>
              <a:t>(M2)</a:t>
            </a:r>
          </a:p>
          <a:p>
            <a:r>
              <a:rPr lang="en-US" sz="900" b="1" dirty="0"/>
              <a:t>  Class   Family     Link    N  Marginal Conditional</a:t>
            </a:r>
          </a:p>
          <a:p>
            <a:r>
              <a:rPr lang="en-US" sz="900" b="1" dirty="0"/>
              <a:t>1   </a:t>
            </a:r>
            <a:r>
              <a:rPr lang="en-US" sz="900" b="1" dirty="0" err="1"/>
              <a:t>lme</a:t>
            </a:r>
            <a:r>
              <a:rPr lang="en-US" sz="900" b="1" dirty="0"/>
              <a:t> </a:t>
            </a:r>
            <a:r>
              <a:rPr lang="en-US" sz="900" b="1" dirty="0" err="1"/>
              <a:t>gaussian</a:t>
            </a:r>
            <a:r>
              <a:rPr lang="en-US" sz="900" b="1" dirty="0"/>
              <a:t> identity 4976 0.2099421   0.7837104</a:t>
            </a:r>
          </a:p>
          <a:p>
            <a:r>
              <a:rPr lang="en-US" sz="900" b="1" dirty="0"/>
              <a:t>2   </a:t>
            </a:r>
            <a:r>
              <a:rPr lang="en-US" sz="900" b="1" dirty="0" err="1"/>
              <a:t>lme</a:t>
            </a:r>
            <a:r>
              <a:rPr lang="en-US" sz="900" b="1" dirty="0"/>
              <a:t> </a:t>
            </a:r>
            <a:r>
              <a:rPr lang="en-US" sz="900" b="1" dirty="0" err="1"/>
              <a:t>gaussian</a:t>
            </a:r>
            <a:r>
              <a:rPr lang="en-US" sz="900" b="1" dirty="0"/>
              <a:t> identity 4976 0.1165081   0.5212916</a:t>
            </a:r>
          </a:p>
          <a:p>
            <a:r>
              <a:rPr lang="en-US" sz="900" b="1" dirty="0"/>
              <a:t>3   </a:t>
            </a:r>
            <a:r>
              <a:rPr lang="en-US" sz="900" b="1" dirty="0" err="1"/>
              <a:t>lme</a:t>
            </a:r>
            <a:r>
              <a:rPr lang="en-US" sz="900" b="1" dirty="0"/>
              <a:t> </a:t>
            </a:r>
            <a:r>
              <a:rPr lang="en-US" sz="900" b="1" dirty="0" err="1"/>
              <a:t>gaussian</a:t>
            </a:r>
            <a:r>
              <a:rPr lang="en-US" sz="900" b="1" dirty="0"/>
              <a:t> identity 4976 0.1166788   0.6864710</a:t>
            </a:r>
          </a:p>
          <a:p>
            <a:r>
              <a:rPr lang="en-US" sz="900" dirty="0"/>
              <a:t>&gt; </a:t>
            </a:r>
            <a:r>
              <a:rPr lang="en-US" sz="900" dirty="0" err="1"/>
              <a:t>sem.coefs</a:t>
            </a:r>
            <a:r>
              <a:rPr lang="en-US" sz="900" dirty="0"/>
              <a:t>(M2,AV_Migration_NAremoved2)</a:t>
            </a:r>
          </a:p>
          <a:p>
            <a:r>
              <a:rPr lang="en-US" sz="900" dirty="0"/>
              <a:t>       response                 predictor      estimate    </a:t>
            </a:r>
            <a:r>
              <a:rPr lang="en-US" sz="900" dirty="0" err="1"/>
              <a:t>std.error</a:t>
            </a:r>
            <a:r>
              <a:rPr lang="en-US" sz="900" dirty="0"/>
              <a:t> </a:t>
            </a:r>
            <a:r>
              <a:rPr lang="en-US" sz="900" dirty="0" err="1"/>
              <a:t>p.value</a:t>
            </a:r>
            <a:endParaRPr lang="en-US" sz="900" dirty="0"/>
          </a:p>
          <a:p>
            <a:r>
              <a:rPr lang="en-US" sz="900" dirty="0"/>
              <a:t>10 </a:t>
            </a:r>
            <a:r>
              <a:rPr lang="en-US" sz="900" dirty="0" err="1"/>
              <a:t>log_OringTOT</a:t>
            </a:r>
            <a:r>
              <a:rPr lang="en-US" sz="900" dirty="0"/>
              <a:t> </a:t>
            </a:r>
            <a:r>
              <a:rPr lang="en-US" sz="900" dirty="0" err="1"/>
              <a:t>Type_migration_continuous</a:t>
            </a:r>
            <a:r>
              <a:rPr lang="en-US" sz="900" dirty="0"/>
              <a:t>  0.9303504693 0.0638278313  0.0000</a:t>
            </a:r>
          </a:p>
          <a:p>
            <a:r>
              <a:rPr lang="en-US" sz="900" dirty="0"/>
              <a:t>3  </a:t>
            </a:r>
            <a:r>
              <a:rPr lang="en-US" sz="900" dirty="0" err="1"/>
              <a:t>log_OringTOT</a:t>
            </a:r>
            <a:r>
              <a:rPr lang="en-US" sz="900" dirty="0"/>
              <a:t>                  </a:t>
            </a:r>
            <a:r>
              <a:rPr lang="en-US" sz="900" dirty="0" err="1"/>
              <a:t>Av_depth</a:t>
            </a:r>
            <a:r>
              <a:rPr lang="en-US" sz="900" dirty="0"/>
              <a:t> -1.9940688147 0.1593675774  0.0000</a:t>
            </a:r>
          </a:p>
          <a:p>
            <a:r>
              <a:rPr lang="en-US" sz="900" dirty="0"/>
              <a:t>2  </a:t>
            </a:r>
            <a:r>
              <a:rPr lang="en-US" sz="900" dirty="0" err="1"/>
              <a:t>log_OringTOT</a:t>
            </a:r>
            <a:r>
              <a:rPr lang="en-US" sz="900" dirty="0"/>
              <a:t>              </a:t>
            </a:r>
            <a:r>
              <a:rPr lang="en-US" sz="900" dirty="0" err="1"/>
              <a:t>Wetted_width</a:t>
            </a:r>
            <a:r>
              <a:rPr lang="en-US" sz="900" dirty="0"/>
              <a:t> -0.0884879824 0.0078038760  0.0000</a:t>
            </a:r>
          </a:p>
          <a:p>
            <a:r>
              <a:rPr lang="en-US" sz="900" dirty="0"/>
              <a:t>1  </a:t>
            </a:r>
            <a:r>
              <a:rPr lang="en-US" sz="900" dirty="0" err="1"/>
              <a:t>log_OringTOT</a:t>
            </a:r>
            <a:r>
              <a:rPr lang="en-US" sz="900" dirty="0"/>
              <a:t>   </a:t>
            </a:r>
            <a:r>
              <a:rPr lang="en-US" sz="900" dirty="0" err="1"/>
              <a:t>Average_air_temperature</a:t>
            </a:r>
            <a:r>
              <a:rPr lang="en-US" sz="900" dirty="0"/>
              <a:t>  0.1274179757 0.0190095300  0.0000</a:t>
            </a:r>
          </a:p>
          <a:p>
            <a:r>
              <a:rPr lang="en-US" sz="900" dirty="0"/>
              <a:t>6  </a:t>
            </a:r>
            <a:r>
              <a:rPr lang="en-US" sz="900" dirty="0" err="1"/>
              <a:t>log_OringTOT</a:t>
            </a:r>
            <a:r>
              <a:rPr lang="en-US" sz="900" dirty="0"/>
              <a:t>               </a:t>
            </a:r>
            <a:r>
              <a:rPr lang="en-US" sz="900" dirty="0" err="1"/>
              <a:t>Julian_date</a:t>
            </a:r>
            <a:r>
              <a:rPr lang="en-US" sz="900" dirty="0"/>
              <a:t> -0.0043669674 0.0006661024  0.0000</a:t>
            </a:r>
          </a:p>
          <a:p>
            <a:r>
              <a:rPr lang="en-US" sz="900" dirty="0"/>
              <a:t>4  </a:t>
            </a:r>
            <a:r>
              <a:rPr lang="en-US" sz="900" dirty="0" err="1"/>
              <a:t>log_OringTOT</a:t>
            </a:r>
            <a:r>
              <a:rPr lang="en-US" sz="900" dirty="0"/>
              <a:t>                   </a:t>
            </a:r>
            <a:r>
              <a:rPr lang="en-US" sz="900" dirty="0" err="1"/>
              <a:t>log_LWD</a:t>
            </a:r>
            <a:r>
              <a:rPr lang="en-US" sz="900" dirty="0"/>
              <a:t>  0.1038938500 0.0199223867  0.0000</a:t>
            </a:r>
          </a:p>
          <a:p>
            <a:r>
              <a:rPr lang="en-US" sz="900" dirty="0"/>
              <a:t>5  </a:t>
            </a:r>
            <a:r>
              <a:rPr lang="en-US" sz="900" dirty="0" err="1"/>
              <a:t>log_OringTOT</a:t>
            </a:r>
            <a:r>
              <a:rPr lang="en-US" sz="900" dirty="0"/>
              <a:t>                      SUB1  0.0897413038 0.0203916310  0.0000</a:t>
            </a:r>
          </a:p>
          <a:p>
            <a:r>
              <a:rPr lang="en-US" sz="900" dirty="0"/>
              <a:t>9  </a:t>
            </a:r>
            <a:r>
              <a:rPr lang="en-US" sz="900" dirty="0" err="1"/>
              <a:t>log_OringTOT</a:t>
            </a:r>
            <a:r>
              <a:rPr lang="en-US" sz="900" dirty="0"/>
              <a:t>                  </a:t>
            </a:r>
            <a:r>
              <a:rPr lang="en-US" sz="900" dirty="0" err="1"/>
              <a:t>log_Lake</a:t>
            </a:r>
            <a:r>
              <a:rPr lang="en-US" sz="900" dirty="0"/>
              <a:t> -0.1757893690 0.0409918365  0.0000</a:t>
            </a:r>
          </a:p>
          <a:p>
            <a:r>
              <a:rPr lang="en-US" sz="900" dirty="0"/>
              <a:t>8  </a:t>
            </a:r>
            <a:r>
              <a:rPr lang="en-US" sz="900" dirty="0" err="1"/>
              <a:t>log_OringTOT</a:t>
            </a:r>
            <a:r>
              <a:rPr lang="en-US" sz="900" dirty="0"/>
              <a:t>                 </a:t>
            </a:r>
            <a:r>
              <a:rPr lang="en-US" sz="900" dirty="0" err="1"/>
              <a:t>log_GEdda</a:t>
            </a:r>
            <a:r>
              <a:rPr lang="en-US" sz="900" dirty="0"/>
              <a:t> -0.1770802382 0.0420944168  0.0000</a:t>
            </a:r>
          </a:p>
          <a:p>
            <a:r>
              <a:rPr lang="en-US" sz="900" dirty="0"/>
              <a:t>7  </a:t>
            </a:r>
            <a:r>
              <a:rPr lang="en-US" sz="900" dirty="0" err="1"/>
              <a:t>log_OringTOT</a:t>
            </a:r>
            <a:r>
              <a:rPr lang="en-US" sz="900" dirty="0"/>
              <a:t>             </a:t>
            </a:r>
            <a:r>
              <a:rPr lang="en-US" sz="900" dirty="0" err="1"/>
              <a:t>Slope_percent</a:t>
            </a:r>
            <a:r>
              <a:rPr lang="en-US" sz="900" dirty="0"/>
              <a:t>  0.0516827108 0.0200777553  0.0101</a:t>
            </a:r>
          </a:p>
          <a:p>
            <a:r>
              <a:rPr lang="en-US" sz="900" dirty="0"/>
              <a:t>14      </a:t>
            </a:r>
            <a:r>
              <a:rPr lang="en-US" sz="900" dirty="0" err="1"/>
              <a:t>log_LWD</a:t>
            </a:r>
            <a:r>
              <a:rPr lang="en-US" sz="900" dirty="0"/>
              <a:t>              </a:t>
            </a:r>
            <a:r>
              <a:rPr lang="en-US" sz="900" dirty="0" err="1"/>
              <a:t>Wetted_width</a:t>
            </a:r>
            <a:r>
              <a:rPr lang="en-US" sz="900" dirty="0"/>
              <a:t> -0.0534539753 0.0048149057  0.0000</a:t>
            </a:r>
          </a:p>
          <a:p>
            <a:r>
              <a:rPr lang="en-US" sz="900" dirty="0"/>
              <a:t>11      </a:t>
            </a:r>
            <a:r>
              <a:rPr lang="en-US" sz="900" dirty="0" err="1"/>
              <a:t>log_LWD</a:t>
            </a:r>
            <a:r>
              <a:rPr lang="en-US" sz="900" dirty="0"/>
              <a:t>   </a:t>
            </a:r>
            <a:r>
              <a:rPr lang="en-US" sz="900" dirty="0" err="1"/>
              <a:t>Average_air_temperature</a:t>
            </a:r>
            <a:r>
              <a:rPr lang="en-US" sz="900" dirty="0"/>
              <a:t> -0.0823572305 0.0115259697  0.0000</a:t>
            </a:r>
          </a:p>
          <a:p>
            <a:r>
              <a:rPr lang="en-US" sz="900" dirty="0"/>
              <a:t>17      </a:t>
            </a:r>
            <a:r>
              <a:rPr lang="en-US" sz="900" dirty="0" err="1"/>
              <a:t>log_LWD</a:t>
            </a:r>
            <a:r>
              <a:rPr lang="en-US" sz="900" dirty="0"/>
              <a:t>             </a:t>
            </a:r>
            <a:r>
              <a:rPr lang="en-US" sz="900" dirty="0" err="1"/>
              <a:t>Slope_percent</a:t>
            </a:r>
            <a:r>
              <a:rPr lang="en-US" sz="900" dirty="0"/>
              <a:t>  0.0694740741 0.0122190308  0.0000</a:t>
            </a:r>
          </a:p>
          <a:p>
            <a:r>
              <a:rPr lang="en-US" sz="900" dirty="0"/>
              <a:t>15      </a:t>
            </a:r>
            <a:r>
              <a:rPr lang="en-US" sz="900" dirty="0" err="1"/>
              <a:t>log_LWD</a:t>
            </a:r>
            <a:r>
              <a:rPr lang="en-US" sz="900" dirty="0"/>
              <a:t>                      Year  0.0144923198 0.0025569008  0.0000</a:t>
            </a:r>
          </a:p>
          <a:p>
            <a:r>
              <a:rPr lang="en-US" sz="900" dirty="0"/>
              <a:t>12      </a:t>
            </a:r>
            <a:r>
              <a:rPr lang="en-US" sz="900" dirty="0" err="1"/>
              <a:t>log_LWD</a:t>
            </a:r>
            <a:r>
              <a:rPr lang="en-US" sz="900" dirty="0"/>
              <a:t>           </a:t>
            </a:r>
            <a:r>
              <a:rPr lang="en-US" sz="900" dirty="0" err="1"/>
              <a:t>Distance_to_sea</a:t>
            </a:r>
            <a:r>
              <a:rPr lang="en-US" sz="900" dirty="0"/>
              <a:t> -0.0018303805 0.0003939320  0.0000</a:t>
            </a:r>
          </a:p>
          <a:p>
            <a:r>
              <a:rPr lang="en-US" sz="900" dirty="0"/>
              <a:t>13      </a:t>
            </a:r>
            <a:r>
              <a:rPr lang="en-US" sz="900" dirty="0" err="1"/>
              <a:t>log_LWD</a:t>
            </a:r>
            <a:r>
              <a:rPr lang="en-US" sz="900" dirty="0"/>
              <a:t>                  </a:t>
            </a:r>
            <a:r>
              <a:rPr lang="en-US" sz="900" dirty="0" err="1"/>
              <a:t>Av_depth</a:t>
            </a:r>
            <a:r>
              <a:rPr lang="en-US" sz="900" dirty="0"/>
              <a:t> -0.4220141378 0.1086691382  0.0001</a:t>
            </a:r>
          </a:p>
          <a:p>
            <a:r>
              <a:rPr lang="en-US" sz="900" dirty="0"/>
              <a:t>16      </a:t>
            </a:r>
            <a:r>
              <a:rPr lang="en-US" sz="900" dirty="0" err="1"/>
              <a:t>log_LWD</a:t>
            </a:r>
            <a:r>
              <a:rPr lang="en-US" sz="900" dirty="0"/>
              <a:t>               </a:t>
            </a:r>
            <a:r>
              <a:rPr lang="en-US" sz="900" dirty="0" err="1"/>
              <a:t>Julian_date</a:t>
            </a:r>
            <a:r>
              <a:rPr lang="en-US" sz="900" dirty="0"/>
              <a:t> -0.0009598465 0.0004532223  0.0343</a:t>
            </a:r>
          </a:p>
          <a:p>
            <a:r>
              <a:rPr lang="en-US" sz="900" dirty="0"/>
              <a:t>24   </a:t>
            </a:r>
            <a:r>
              <a:rPr lang="en-US" sz="900" dirty="0" err="1"/>
              <a:t>log_LaxTOT</a:t>
            </a:r>
            <a:r>
              <a:rPr lang="en-US" sz="900" dirty="0"/>
              <a:t> </a:t>
            </a:r>
            <a:r>
              <a:rPr lang="en-US" sz="900" dirty="0" err="1"/>
              <a:t>Type_migration_continuous</a:t>
            </a:r>
            <a:r>
              <a:rPr lang="en-US" sz="900" dirty="0"/>
              <a:t>  0.6088760161 0.0444380982  0.0000</a:t>
            </a:r>
          </a:p>
          <a:p>
            <a:r>
              <a:rPr lang="en-US" sz="900" dirty="0"/>
              <a:t>20   </a:t>
            </a:r>
            <a:r>
              <a:rPr lang="en-US" sz="900" dirty="0" err="1"/>
              <a:t>log_LaxTOT</a:t>
            </a:r>
            <a:r>
              <a:rPr lang="en-US" sz="900" dirty="0"/>
              <a:t>              </a:t>
            </a:r>
            <a:r>
              <a:rPr lang="en-US" sz="900" dirty="0" err="1"/>
              <a:t>Wetted_width</a:t>
            </a:r>
            <a:r>
              <a:rPr lang="en-US" sz="900" dirty="0"/>
              <a:t>  0.0441641044 0.0052548764  0.0000</a:t>
            </a:r>
          </a:p>
          <a:p>
            <a:r>
              <a:rPr lang="en-US" sz="900" dirty="0"/>
              <a:t>23   </a:t>
            </a:r>
            <a:r>
              <a:rPr lang="en-US" sz="900" dirty="0" err="1"/>
              <a:t>log_LaxTOT</a:t>
            </a:r>
            <a:r>
              <a:rPr lang="en-US" sz="900" dirty="0"/>
              <a:t>                      Year  0.0115668468 0.0023080664  0.0000</a:t>
            </a:r>
          </a:p>
          <a:p>
            <a:r>
              <a:rPr lang="en-US" sz="900" dirty="0"/>
              <a:t>22   </a:t>
            </a:r>
            <a:r>
              <a:rPr lang="en-US" sz="900" dirty="0" err="1"/>
              <a:t>log_LaxTOT</a:t>
            </a:r>
            <a:r>
              <a:rPr lang="en-US" sz="900" dirty="0"/>
              <a:t>               </a:t>
            </a:r>
            <a:r>
              <a:rPr lang="en-US" sz="900" dirty="0" err="1"/>
              <a:t>Julian_date</a:t>
            </a:r>
            <a:r>
              <a:rPr lang="en-US" sz="900" dirty="0"/>
              <a:t> -0.0023412572 0.0004683927  0.0000</a:t>
            </a:r>
          </a:p>
          <a:p>
            <a:r>
              <a:rPr lang="en-US" sz="900" dirty="0"/>
              <a:t>18   </a:t>
            </a:r>
            <a:r>
              <a:rPr lang="en-US" sz="900" dirty="0" err="1"/>
              <a:t>log_LaxTOT</a:t>
            </a:r>
            <a:r>
              <a:rPr lang="en-US" sz="900" dirty="0"/>
              <a:t>   </a:t>
            </a:r>
            <a:r>
              <a:rPr lang="en-US" sz="900" dirty="0" err="1"/>
              <a:t>Average_air_temperature</a:t>
            </a:r>
            <a:r>
              <a:rPr lang="en-US" sz="900" dirty="0"/>
              <a:t>  0.0622694624 0.0125051899  0.0000</a:t>
            </a:r>
          </a:p>
          <a:p>
            <a:r>
              <a:rPr lang="en-US" sz="900" dirty="0"/>
              <a:t>19   </a:t>
            </a:r>
            <a:r>
              <a:rPr lang="en-US" sz="900" dirty="0" err="1"/>
              <a:t>log_LaxTOT</a:t>
            </a:r>
            <a:r>
              <a:rPr lang="en-US" sz="900" dirty="0"/>
              <a:t>                  </a:t>
            </a:r>
            <a:r>
              <a:rPr lang="en-US" sz="900" dirty="0" err="1"/>
              <a:t>Av_depth</a:t>
            </a:r>
            <a:r>
              <a:rPr lang="en-US" sz="900" dirty="0"/>
              <a:t> -0.4018136269 0.1114183387  0.0003</a:t>
            </a:r>
          </a:p>
          <a:p>
            <a:r>
              <a:rPr lang="en-US" sz="900" dirty="0"/>
              <a:t>21   </a:t>
            </a:r>
            <a:r>
              <a:rPr lang="en-US" sz="900" dirty="0" err="1"/>
              <a:t>log_LaxTOT</a:t>
            </a:r>
            <a:r>
              <a:rPr lang="en-US" sz="900" dirty="0"/>
              <a:t>                      SUB1  0.0394182640 0.0143162397  0.0059</a:t>
            </a:r>
          </a:p>
          <a:p>
            <a:r>
              <a:rPr lang="en-US" sz="900" dirty="0"/>
              <a:t>&gt; </a:t>
            </a:r>
          </a:p>
          <a:p>
            <a:endParaRPr lang="en-US" sz="900" dirty="0"/>
          </a:p>
        </p:txBody>
      </p:sp>
      <p:pic>
        <p:nvPicPr>
          <p:cNvPr id="6" name="Picture 5"/>
          <p:cNvPicPr>
            <a:picLocks noChangeAspect="1"/>
          </p:cNvPicPr>
          <p:nvPr/>
        </p:nvPicPr>
        <p:blipFill>
          <a:blip r:embed="rId3"/>
          <a:stretch>
            <a:fillRect/>
          </a:stretch>
        </p:blipFill>
        <p:spPr>
          <a:xfrm>
            <a:off x="7629135" y="136147"/>
            <a:ext cx="4496190" cy="4259949"/>
          </a:xfrm>
          <a:prstGeom prst="rect">
            <a:avLst/>
          </a:prstGeom>
        </p:spPr>
      </p:pic>
      <p:sp>
        <p:nvSpPr>
          <p:cNvPr id="7" name="TextBox 6"/>
          <p:cNvSpPr txBox="1"/>
          <p:nvPr/>
        </p:nvSpPr>
        <p:spPr>
          <a:xfrm>
            <a:off x="3882887" y="4112300"/>
            <a:ext cx="8451988" cy="2585323"/>
          </a:xfrm>
          <a:prstGeom prst="rect">
            <a:avLst/>
          </a:prstGeom>
          <a:noFill/>
        </p:spPr>
        <p:txBody>
          <a:bodyPr wrap="square" rtlCol="0">
            <a:spAutoFit/>
          </a:bodyPr>
          <a:lstStyle/>
          <a:p>
            <a:r>
              <a:rPr lang="sv-SE" dirty="0"/>
              <a:t>Same output ca when Gädda and Lake are log </a:t>
            </a:r>
            <a:r>
              <a:rPr lang="sv-SE" dirty="0" smtClean="0"/>
              <a:t>transformed or not, the coeff obviously change slightly.</a:t>
            </a:r>
            <a:endParaRPr lang="sv-SE" dirty="0"/>
          </a:p>
          <a:p>
            <a:endParaRPr lang="sv-SE" dirty="0" smtClean="0"/>
          </a:p>
          <a:p>
            <a:r>
              <a:rPr lang="sv-SE" dirty="0" smtClean="0"/>
              <a:t>Deleting </a:t>
            </a:r>
            <a:r>
              <a:rPr lang="sv-SE" dirty="0"/>
              <a:t>interaction distance to sea*Julian </a:t>
            </a:r>
            <a:r>
              <a:rPr lang="sv-SE" dirty="0" smtClean="0"/>
              <a:t>date. Not much of a difference, interaction is barely signif so I would skip it. With the intearction </a:t>
            </a:r>
            <a:r>
              <a:rPr lang="en-US" dirty="0" smtClean="0"/>
              <a:t>I </a:t>
            </a:r>
            <a:r>
              <a:rPr lang="en-US" dirty="0"/>
              <a:t>need to model several correlated </a:t>
            </a:r>
            <a:r>
              <a:rPr lang="en-US" dirty="0" smtClean="0"/>
              <a:t>errors ("</a:t>
            </a:r>
            <a:r>
              <a:rPr lang="en-US" dirty="0" err="1"/>
              <a:t>Slope_percent</a:t>
            </a:r>
            <a:r>
              <a:rPr lang="en-US" dirty="0"/>
              <a:t>~~</a:t>
            </a:r>
            <a:r>
              <a:rPr lang="en-US" dirty="0" err="1"/>
              <a:t>log_LaxTOT</a:t>
            </a:r>
            <a:r>
              <a:rPr lang="en-US" dirty="0"/>
              <a:t>", "</a:t>
            </a:r>
            <a:r>
              <a:rPr lang="en-US" dirty="0" err="1"/>
              <a:t>GEdda</a:t>
            </a:r>
            <a:r>
              <a:rPr lang="en-US" dirty="0"/>
              <a:t>~~</a:t>
            </a:r>
            <a:r>
              <a:rPr lang="en-US" dirty="0" err="1"/>
              <a:t>log_LaxTOT</a:t>
            </a:r>
            <a:r>
              <a:rPr lang="en-US" dirty="0" smtClean="0"/>
              <a:t>", "</a:t>
            </a:r>
            <a:r>
              <a:rPr lang="en-US" dirty="0"/>
              <a:t>Lake~~</a:t>
            </a:r>
            <a:r>
              <a:rPr lang="en-US" dirty="0" err="1"/>
              <a:t>log_LaxTOT</a:t>
            </a:r>
            <a:r>
              <a:rPr lang="en-US" dirty="0"/>
              <a:t>" </a:t>
            </a:r>
            <a:r>
              <a:rPr lang="en-US" dirty="0" smtClean="0"/>
              <a:t>))</a:t>
            </a:r>
            <a:endParaRPr lang="sv-SE" dirty="0" smtClean="0"/>
          </a:p>
          <a:p>
            <a:endParaRPr lang="sv-SE" dirty="0" smtClean="0"/>
          </a:p>
          <a:p>
            <a:r>
              <a:rPr lang="sv-SE" dirty="0" smtClean="0"/>
              <a:t>Using velocity instead of slope: velocity is not signif for trout but signif and + for salmon and LWD. Explained variation decreases slightly for LWD</a:t>
            </a:r>
            <a:endParaRPr lang="sv-SE" dirty="0">
              <a:solidFill>
                <a:srgbClr val="FF0000"/>
              </a:solidFill>
            </a:endParaRPr>
          </a:p>
        </p:txBody>
      </p:sp>
      <p:sp>
        <p:nvSpPr>
          <p:cNvPr id="4" name="TextBox 3"/>
          <p:cNvSpPr txBox="1"/>
          <p:nvPr/>
        </p:nvSpPr>
        <p:spPr>
          <a:xfrm>
            <a:off x="229160" y="136147"/>
            <a:ext cx="3399865" cy="369332"/>
          </a:xfrm>
          <a:prstGeom prst="rect">
            <a:avLst/>
          </a:prstGeom>
          <a:noFill/>
        </p:spPr>
        <p:txBody>
          <a:bodyPr wrap="square" rtlCol="0">
            <a:spAutoFit/>
          </a:bodyPr>
          <a:lstStyle/>
          <a:p>
            <a:r>
              <a:rPr lang="sv-SE" dirty="0" smtClean="0">
                <a:solidFill>
                  <a:srgbClr val="FF0000"/>
                </a:solidFill>
              </a:rPr>
              <a:t>To reconsider with the last models</a:t>
            </a:r>
            <a:endParaRPr lang="en-US" dirty="0">
              <a:solidFill>
                <a:srgbClr val="FF0000"/>
              </a:solidFill>
            </a:endParaRPr>
          </a:p>
        </p:txBody>
      </p:sp>
    </p:spTree>
    <p:extLst>
      <p:ext uri="{BB962C8B-B14F-4D97-AF65-F5344CB8AC3E}">
        <p14:creationId xmlns:p14="http://schemas.microsoft.com/office/powerpoint/2010/main" val="1130639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70338" y="713433"/>
            <a:ext cx="12007781" cy="5663089"/>
          </a:xfrm>
          <a:prstGeom prst="rect">
            <a:avLst/>
          </a:prstGeom>
          <a:noFill/>
        </p:spPr>
        <p:txBody>
          <a:bodyPr wrap="square" rtlCol="0">
            <a:spAutoFit/>
          </a:bodyPr>
          <a:lstStyle/>
          <a:p>
            <a:pPr marL="285750" indent="-285750">
              <a:buFontTx/>
              <a:buChar char="-"/>
            </a:pPr>
            <a:r>
              <a:rPr lang="sv-SE" dirty="0" smtClean="0"/>
              <a:t>Using air temp or </a:t>
            </a:r>
            <a:r>
              <a:rPr lang="sv-SE" dirty="0" err="1" smtClean="0"/>
              <a:t>latitude</a:t>
            </a:r>
            <a:r>
              <a:rPr lang="sv-SE" dirty="0" smtClean="0"/>
              <a:t> </a:t>
            </a:r>
            <a:r>
              <a:rPr lang="sv-SE" dirty="0" err="1" smtClean="0"/>
              <a:t>doesn’t</a:t>
            </a:r>
            <a:r>
              <a:rPr lang="sv-SE" dirty="0" smtClean="0"/>
              <a:t> make much difference</a:t>
            </a:r>
          </a:p>
          <a:p>
            <a:pPr marL="285750" indent="-285750">
              <a:buFontTx/>
              <a:buChar char="-"/>
            </a:pPr>
            <a:r>
              <a:rPr lang="sv-SE" dirty="0"/>
              <a:t>Testing effects of predators or competitors (BEcrOTOT+ HarrTOT+ Cottus_spp+OringTOT</a:t>
            </a:r>
            <a:r>
              <a:rPr lang="sv-SE" dirty="0" smtClean="0"/>
              <a:t>): no main effects. No effects of interactions: Lwd*Gedda / lake, Air temp*Gedda, </a:t>
            </a:r>
            <a:r>
              <a:rPr lang="en-US" dirty="0" smtClean="0"/>
              <a:t>slope/depth/width/temp*</a:t>
            </a:r>
            <a:r>
              <a:rPr lang="en-US" dirty="0" err="1" smtClean="0"/>
              <a:t>OringTOT</a:t>
            </a:r>
            <a:r>
              <a:rPr lang="en-US" dirty="0" smtClean="0"/>
              <a:t>/</a:t>
            </a:r>
            <a:r>
              <a:rPr lang="en-US" dirty="0" err="1" smtClean="0"/>
              <a:t>BEcrOTOT</a:t>
            </a:r>
            <a:r>
              <a:rPr lang="en-US" dirty="0" smtClean="0"/>
              <a:t>.  </a:t>
            </a:r>
            <a:r>
              <a:rPr lang="sv-SE" dirty="0" smtClean="0"/>
              <a:t>Using species as binary: </a:t>
            </a:r>
            <a:r>
              <a:rPr lang="en-US" dirty="0" err="1" smtClean="0">
                <a:solidFill>
                  <a:srgbClr val="FF0000"/>
                </a:solidFill>
              </a:rPr>
              <a:t>BEcrOTOT_KLASS</a:t>
            </a:r>
            <a:r>
              <a:rPr lang="en-US" dirty="0" smtClean="0">
                <a:solidFill>
                  <a:srgbClr val="FF0000"/>
                </a:solidFill>
              </a:rPr>
              <a:t>, </a:t>
            </a:r>
            <a:r>
              <a:rPr lang="en-US" dirty="0" err="1" smtClean="0">
                <a:solidFill>
                  <a:srgbClr val="FF0000"/>
                </a:solidFill>
              </a:rPr>
              <a:t>Cottus_spp_KLASS,OringTOT_KLASs</a:t>
            </a:r>
            <a:r>
              <a:rPr lang="en-US" dirty="0" smtClean="0">
                <a:solidFill>
                  <a:srgbClr val="FF0000"/>
                </a:solidFill>
              </a:rPr>
              <a:t> </a:t>
            </a:r>
            <a:r>
              <a:rPr lang="en-US" dirty="0">
                <a:solidFill>
                  <a:srgbClr val="FF0000"/>
                </a:solidFill>
              </a:rPr>
              <a:t>seem to have a + </a:t>
            </a:r>
            <a:r>
              <a:rPr lang="en-US" dirty="0" smtClean="0">
                <a:solidFill>
                  <a:srgbClr val="FF0000"/>
                </a:solidFill>
              </a:rPr>
              <a:t>effect </a:t>
            </a:r>
            <a:r>
              <a:rPr lang="en-US" dirty="0">
                <a:solidFill>
                  <a:srgbClr val="FF0000"/>
                </a:solidFill>
              </a:rPr>
              <a:t>on salmon, does it make sense?</a:t>
            </a:r>
            <a:r>
              <a:rPr lang="sv-SE" dirty="0" smtClean="0">
                <a:solidFill>
                  <a:srgbClr val="FF0000"/>
                </a:solidFill>
              </a:rPr>
              <a:t> </a:t>
            </a:r>
            <a:endParaRPr lang="en-US" dirty="0" smtClean="0">
              <a:solidFill>
                <a:srgbClr val="FF0000"/>
              </a:solidFill>
            </a:endParaRPr>
          </a:p>
          <a:p>
            <a:pPr marL="285750" indent="-285750">
              <a:buFontTx/>
              <a:buChar char="-"/>
            </a:pPr>
            <a:r>
              <a:rPr lang="sv-SE" dirty="0" smtClean="0"/>
              <a:t>Number of fish spp: signif but positive. Include or skip? Skip for now.</a:t>
            </a:r>
          </a:p>
          <a:p>
            <a:pPr marL="285750" indent="-285750">
              <a:buFontTx/>
              <a:buChar char="-"/>
            </a:pPr>
            <a:r>
              <a:rPr lang="sv-SE" dirty="0" smtClean="0"/>
              <a:t>Interaction LWD*width: nope</a:t>
            </a:r>
          </a:p>
          <a:p>
            <a:pPr marL="285750" indent="-285750">
              <a:buFontTx/>
              <a:buChar char="-"/>
            </a:pPr>
            <a:r>
              <a:rPr lang="sv-SE" dirty="0" smtClean="0"/>
              <a:t>Interaction Julina date* distance to sea on Lax or LWD: signif on Lax</a:t>
            </a:r>
            <a:r>
              <a:rPr lang="sv-SE" dirty="0"/>
              <a:t>,</a:t>
            </a:r>
            <a:r>
              <a:rPr lang="sv-SE" dirty="0" smtClean="0"/>
              <a:t> </a:t>
            </a:r>
            <a:r>
              <a:rPr lang="sv-SE" dirty="0" err="1" smtClean="0"/>
              <a:t>But</a:t>
            </a:r>
            <a:r>
              <a:rPr lang="sv-SE" dirty="0" smtClean="0"/>
              <a:t> </a:t>
            </a:r>
            <a:r>
              <a:rPr lang="sv-SE" dirty="0" err="1" smtClean="0"/>
              <a:t>barely</a:t>
            </a:r>
            <a:endParaRPr lang="sv-SE" dirty="0" smtClean="0"/>
          </a:p>
          <a:p>
            <a:endParaRPr lang="sv-SE" dirty="0" smtClean="0"/>
          </a:p>
          <a:p>
            <a:r>
              <a:rPr lang="sv-SE" sz="1000" dirty="0"/>
              <a:t>M2 = list(</a:t>
            </a:r>
          </a:p>
          <a:p>
            <a:r>
              <a:rPr lang="sv-SE" sz="1000" dirty="0"/>
              <a:t>  lme(log_LaxTOT~Average_air_temperature+Av_depth+Wetted_width+SUB1+Distance_to_sea*Julian_date+Year</a:t>
            </a:r>
          </a:p>
          <a:p>
            <a:r>
              <a:rPr lang="sv-SE" sz="1000" dirty="0"/>
              <a:t>      +Type_migration_continuous,</a:t>
            </a:r>
          </a:p>
          <a:p>
            <a:r>
              <a:rPr lang="sv-SE" sz="1000" dirty="0"/>
              <a:t>      random=~1|River_name/Catchment_number, corAR1(form=~Year),data=AV_Migration_NAremoved2),</a:t>
            </a:r>
          </a:p>
          <a:p>
            <a:r>
              <a:rPr lang="sv-SE" sz="1000" dirty="0"/>
              <a:t>  lme(log_LWD~Average_air_temperature+Distance_to_sea+Julian_date+Av_depth+Wetted_width+Year+Slope_percent,</a:t>
            </a:r>
          </a:p>
          <a:p>
            <a:r>
              <a:rPr lang="sv-SE" sz="1000" dirty="0"/>
              <a:t>      random=~1|River_name/Catchment_number, corAR1(form=~Year),data=AV_Migration_NAremoved2))</a:t>
            </a:r>
          </a:p>
          <a:p>
            <a:r>
              <a:rPr lang="sv-SE" sz="1000" dirty="0"/>
              <a:t>sem.fit(M2,AV_Migration_NAremoved2)</a:t>
            </a:r>
          </a:p>
          <a:p>
            <a:r>
              <a:rPr lang="sv-SE" sz="1000" dirty="0"/>
              <a:t>sem.fit(M2,AV_Migration_NAremoved2,corr.errors = c("Slope_percent~~log_LaxTOT"))</a:t>
            </a:r>
          </a:p>
          <a:p>
            <a:r>
              <a:rPr lang="sv-SE" sz="1000" dirty="0"/>
              <a:t>sem.coefs(M2,AV_Migration_NAremoved2)</a:t>
            </a:r>
          </a:p>
          <a:p>
            <a:r>
              <a:rPr lang="sv-SE" sz="1000" dirty="0"/>
              <a:t>sem.model.fits(M2)</a:t>
            </a:r>
          </a:p>
          <a:p>
            <a:r>
              <a:rPr lang="sv-SE" sz="1000" dirty="0"/>
              <a:t>sem.plot(M2, AV_Migration_NAremoved2</a:t>
            </a:r>
            <a:r>
              <a:rPr lang="sv-SE" sz="1000" dirty="0" smtClean="0"/>
              <a:t>)</a:t>
            </a:r>
          </a:p>
          <a:p>
            <a:endParaRPr lang="sv-SE" dirty="0"/>
          </a:p>
          <a:p>
            <a:r>
              <a:rPr lang="sv-SE" dirty="0" smtClean="0"/>
              <a:t>Explained variance: 12% and 12%</a:t>
            </a:r>
          </a:p>
          <a:p>
            <a:pPr marL="285750" indent="-285750">
              <a:buFontTx/>
              <a:buChar char="-"/>
            </a:pPr>
            <a:endParaRPr lang="sv-SE" dirty="0"/>
          </a:p>
          <a:p>
            <a:r>
              <a:rPr lang="sv-SE" b="1" dirty="0" smtClean="0"/>
              <a:t>NB: LWD is not significant!</a:t>
            </a:r>
          </a:p>
          <a:p>
            <a:pPr marL="285750" indent="-285750">
              <a:buFontTx/>
              <a:buChar char="-"/>
            </a:pPr>
            <a:endParaRPr lang="sv-SE" dirty="0" smtClean="0"/>
          </a:p>
          <a:p>
            <a:pPr marL="285750" indent="-285750">
              <a:buFontTx/>
              <a:buChar char="-"/>
            </a:pPr>
            <a:endParaRPr lang="en-US" dirty="0"/>
          </a:p>
        </p:txBody>
      </p:sp>
      <p:pic>
        <p:nvPicPr>
          <p:cNvPr id="5" name="Picture 4"/>
          <p:cNvPicPr>
            <a:picLocks noChangeAspect="1"/>
          </p:cNvPicPr>
          <p:nvPr/>
        </p:nvPicPr>
        <p:blipFill rotWithShape="1">
          <a:blip r:embed="rId3"/>
          <a:srcRect l="6309" t="18026" r="5149" b="17897"/>
          <a:stretch/>
        </p:blipFill>
        <p:spPr>
          <a:xfrm>
            <a:off x="5950634" y="2799877"/>
            <a:ext cx="6127485" cy="3854142"/>
          </a:xfrm>
          <a:prstGeom prst="rect">
            <a:avLst/>
          </a:prstGeom>
        </p:spPr>
      </p:pic>
      <p:sp>
        <p:nvSpPr>
          <p:cNvPr id="6" name="TextBox 5"/>
          <p:cNvSpPr txBox="1"/>
          <p:nvPr/>
        </p:nvSpPr>
        <p:spPr>
          <a:xfrm>
            <a:off x="271096" y="138499"/>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627405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5353050" cy="6370975"/>
          </a:xfrm>
          <a:prstGeom prst="rect">
            <a:avLst/>
          </a:prstGeom>
          <a:noFill/>
        </p:spPr>
        <p:txBody>
          <a:bodyPr wrap="square" rtlCol="0">
            <a:spAutoFit/>
          </a:bodyPr>
          <a:lstStyle/>
          <a:p>
            <a:r>
              <a:rPr lang="sv-SE" sz="1600" dirty="0" smtClean="0"/>
              <a:t>MODEL OUTPUT:</a:t>
            </a:r>
          </a:p>
          <a:p>
            <a:r>
              <a:rPr lang="en-US" sz="800" dirty="0"/>
              <a:t> M2 = list(</a:t>
            </a:r>
          </a:p>
          <a:p>
            <a:r>
              <a:rPr lang="en-US" sz="800" dirty="0"/>
              <a:t>+   </a:t>
            </a:r>
            <a:r>
              <a:rPr lang="en-US" sz="800" dirty="0" err="1"/>
              <a:t>lme</a:t>
            </a:r>
            <a:r>
              <a:rPr lang="en-US" sz="800" dirty="0"/>
              <a:t>(log_LaxTOT~Average_air_temperature+Av_depth+Wetted_width+SUB1+Distance_to_sea*</a:t>
            </a:r>
            <a:r>
              <a:rPr lang="en-US" sz="800" dirty="0" err="1"/>
              <a:t>Julian_date+Year</a:t>
            </a:r>
            <a:endParaRPr lang="en-US" sz="800" dirty="0"/>
          </a:p>
          <a:p>
            <a:r>
              <a:rPr lang="en-US" sz="800" dirty="0"/>
              <a:t>+       +</a:t>
            </a:r>
            <a:r>
              <a:rPr lang="en-US" sz="800" dirty="0" err="1"/>
              <a:t>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(log_LWD~Average_air_temperature+Distance_to_sea+Julian_date+Av_depth+Wetted_width+Year+Slope_percent,</a:t>
            </a:r>
          </a:p>
          <a:p>
            <a:r>
              <a:rPr lang="en-US" sz="800" dirty="0"/>
              <a:t>+       random=~1|River_name/</a:t>
            </a:r>
            <a:r>
              <a:rPr lang="en-US" sz="800" dirty="0" err="1"/>
              <a:t>Catchment_number</a:t>
            </a:r>
            <a:r>
              <a:rPr lang="en-US" sz="800" dirty="0"/>
              <a:t>, corAR1(form=~Year),data=AV_Migration_NAremoved2))</a:t>
            </a:r>
          </a:p>
          <a:p>
            <a:endParaRPr lang="en-US" sz="800" dirty="0"/>
          </a:p>
          <a:p>
            <a:r>
              <a:rPr lang="en-US" sz="800" dirty="0"/>
              <a:t>&gt; </a:t>
            </a:r>
            <a:r>
              <a:rPr lang="en-US" sz="800" dirty="0" err="1"/>
              <a:t>sem.fit</a:t>
            </a:r>
            <a:r>
              <a:rPr lang="en-US" sz="800" dirty="0"/>
              <a:t>(M2,AV_Migration_NAremoved2,corr.errors = c("</a:t>
            </a:r>
            <a:r>
              <a:rPr lang="en-US" sz="800" dirty="0" err="1"/>
              <a:t>Slope_percent</a:t>
            </a:r>
            <a:r>
              <a:rPr lang="en-US" sz="800" dirty="0"/>
              <a:t>~~</a:t>
            </a:r>
            <a:r>
              <a:rPr lang="en-US" sz="800" dirty="0" err="1"/>
              <a:t>log_LaxTOT</a:t>
            </a:r>
            <a:r>
              <a:rPr lang="en-US" sz="800" dirty="0"/>
              <a:t>"))</a:t>
            </a:r>
          </a:p>
          <a:p>
            <a:endParaRPr lang="en-US" sz="800" dirty="0" smtClean="0"/>
          </a:p>
          <a:p>
            <a:r>
              <a:rPr lang="en-US" sz="800" dirty="0" smtClean="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0.0044    0.0138 3891     0.3163  0.7518 </a:t>
            </a:r>
          </a:p>
          <a:p>
            <a:r>
              <a:rPr lang="en-US" sz="800" dirty="0"/>
              <a:t>2   </a:t>
            </a:r>
            <a:r>
              <a:rPr lang="en-US" sz="800" dirty="0" err="1"/>
              <a:t>log_LWD</a:t>
            </a:r>
            <a:r>
              <a:rPr lang="en-US" sz="800" dirty="0"/>
              <a:t> ~ </a:t>
            </a:r>
            <a:r>
              <a:rPr lang="en-US" sz="800" dirty="0" err="1"/>
              <a:t>Type_migration_continuous</a:t>
            </a:r>
            <a:r>
              <a:rPr lang="en-US" sz="800" dirty="0"/>
              <a:t> + ...  -0.0317    0.0414 3891    -0.7676  0.4428 </a:t>
            </a:r>
          </a:p>
          <a:p>
            <a:r>
              <a:rPr lang="en-US" sz="800" dirty="0"/>
              <a:t>3 </a:t>
            </a:r>
            <a:r>
              <a:rPr lang="en-US" sz="800" dirty="0" err="1"/>
              <a:t>log_LWD</a:t>
            </a:r>
            <a:r>
              <a:rPr lang="en-US" sz="800" dirty="0"/>
              <a:t> ~ </a:t>
            </a:r>
            <a:r>
              <a:rPr lang="en-US" sz="800" dirty="0" err="1"/>
              <a:t>Distance_to_sea</a:t>
            </a:r>
            <a:r>
              <a:rPr lang="en-US" sz="800" dirty="0"/>
              <a:t>*</a:t>
            </a:r>
            <a:r>
              <a:rPr lang="en-US" sz="800" dirty="0" err="1"/>
              <a:t>Julian_date</a:t>
            </a:r>
            <a:r>
              <a:rPr lang="en-US" sz="800" dirty="0"/>
              <a:t> + ...   0.0000    0.0000 3891     0.2332  0.8156 </a:t>
            </a:r>
          </a:p>
          <a:p>
            <a:r>
              <a:rPr lang="en-US" sz="800" dirty="0"/>
              <a:t>4                  </a:t>
            </a:r>
            <a:r>
              <a:rPr lang="en-US" sz="800" dirty="0" err="1"/>
              <a:t>log_LWD</a:t>
            </a:r>
            <a:r>
              <a:rPr lang="en-US" sz="800" dirty="0"/>
              <a:t> ~ </a:t>
            </a:r>
            <a:r>
              <a:rPr lang="en-US" sz="800" dirty="0" err="1"/>
              <a:t>log_LaxTOT</a:t>
            </a:r>
            <a:r>
              <a:rPr lang="en-US" sz="800" dirty="0"/>
              <a:t> + ...   0.0000    0.0000 3888     0.1604  0.8726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1     2.88  8   0.942</a:t>
            </a:r>
          </a:p>
          <a:p>
            <a:endParaRPr lang="en-US" sz="800" dirty="0"/>
          </a:p>
          <a:p>
            <a:r>
              <a:rPr lang="en-US" sz="800" dirty="0"/>
              <a:t>$AIC</a:t>
            </a:r>
          </a:p>
          <a:p>
            <a:r>
              <a:rPr lang="en-US" sz="800" dirty="0"/>
              <a:t>    AIC   </a:t>
            </a:r>
            <a:r>
              <a:rPr lang="en-US" sz="800" dirty="0" err="1"/>
              <a:t>AICc</a:t>
            </a:r>
            <a:r>
              <a:rPr lang="en-US" sz="800" dirty="0"/>
              <a:t>  K    n</a:t>
            </a:r>
          </a:p>
          <a:p>
            <a:r>
              <a:rPr lang="en-US" sz="800" dirty="0"/>
              <a:t>1 54.88 55.164 26 4976</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6.141295e-01 4.556165e-02  0.0000 ***</a:t>
            </a:r>
          </a:p>
          <a:p>
            <a:r>
              <a:rPr lang="en-US" sz="800" dirty="0"/>
              <a:t>2  </a:t>
            </a:r>
            <a:r>
              <a:rPr lang="en-US" sz="800" dirty="0" err="1"/>
              <a:t>log_LaxTOT</a:t>
            </a:r>
            <a:r>
              <a:rPr lang="en-US" sz="800" dirty="0"/>
              <a:t>                </a:t>
            </a:r>
            <a:r>
              <a:rPr lang="en-US" sz="800" dirty="0" err="1"/>
              <a:t>Wetted_width</a:t>
            </a:r>
            <a:r>
              <a:rPr lang="en-US" sz="800" dirty="0"/>
              <a:t>  4.457081e-02 5.255919e-03  0.0000 ***</a:t>
            </a:r>
          </a:p>
          <a:p>
            <a:r>
              <a:rPr lang="en-US" sz="800" dirty="0"/>
              <a:t>3  </a:t>
            </a:r>
            <a:r>
              <a:rPr lang="en-US" sz="800" dirty="0" err="1"/>
              <a:t>log_LaxTOT</a:t>
            </a:r>
            <a:r>
              <a:rPr lang="en-US" sz="800" dirty="0"/>
              <a:t>                 </a:t>
            </a:r>
            <a:r>
              <a:rPr lang="en-US" sz="800" dirty="0" err="1"/>
              <a:t>Julian_date</a:t>
            </a:r>
            <a:r>
              <a:rPr lang="en-US" sz="800" dirty="0"/>
              <a:t> -3.090002e-03 5.969176e-04  0.0000 ***</a:t>
            </a:r>
          </a:p>
          <a:p>
            <a:r>
              <a:rPr lang="en-US" sz="800" dirty="0"/>
              <a:t>4  </a:t>
            </a:r>
            <a:r>
              <a:rPr lang="en-US" sz="800" dirty="0" err="1"/>
              <a:t>log_LaxTOT</a:t>
            </a:r>
            <a:r>
              <a:rPr lang="en-US" sz="800" dirty="0"/>
              <a:t>                        Year  1.151170e-02 2.306998e-03  0.0000 ***</a:t>
            </a:r>
          </a:p>
          <a:p>
            <a:r>
              <a:rPr lang="en-US" sz="800" dirty="0"/>
              <a:t>5  </a:t>
            </a:r>
            <a:r>
              <a:rPr lang="en-US" sz="800" dirty="0" err="1"/>
              <a:t>log_LaxTOT</a:t>
            </a:r>
            <a:r>
              <a:rPr lang="en-US" sz="800" dirty="0"/>
              <a:t>     </a:t>
            </a:r>
            <a:r>
              <a:rPr lang="en-US" sz="800" dirty="0" err="1"/>
              <a:t>Average_air_temperature</a:t>
            </a:r>
            <a:r>
              <a:rPr lang="en-US" sz="800" dirty="0"/>
              <a:t>  6.481410e-02 1.351642e-02  0.0000 ***</a:t>
            </a:r>
          </a:p>
          <a:p>
            <a:r>
              <a:rPr lang="en-US" sz="800" dirty="0"/>
              <a:t>6  </a:t>
            </a:r>
            <a:r>
              <a:rPr lang="en-US" sz="800" dirty="0" err="1"/>
              <a:t>log_LaxTOT</a:t>
            </a:r>
            <a:r>
              <a:rPr lang="en-US" sz="800" dirty="0"/>
              <a:t>                    </a:t>
            </a:r>
            <a:r>
              <a:rPr lang="en-US" sz="800" dirty="0" err="1"/>
              <a:t>Av_depth</a:t>
            </a:r>
            <a:r>
              <a:rPr lang="en-US" sz="800" dirty="0"/>
              <a:t> -4.054432e-01 1.115548e-01  0.0003 ***</a:t>
            </a:r>
          </a:p>
          <a:p>
            <a:r>
              <a:rPr lang="en-US" sz="800" dirty="0"/>
              <a:t>7  </a:t>
            </a:r>
            <a:r>
              <a:rPr lang="en-US" sz="800" dirty="0" err="1"/>
              <a:t>log_LaxTOT</a:t>
            </a:r>
            <a:r>
              <a:rPr lang="en-US" sz="800" dirty="0"/>
              <a:t>                        SUB1  3.878132e-02 1.431649e-02  0.0068  **</a:t>
            </a:r>
          </a:p>
          <a:p>
            <a:r>
              <a:rPr lang="en-US" sz="800" dirty="0"/>
              <a:t>8  </a:t>
            </a:r>
            <a:r>
              <a:rPr lang="en-US" sz="800" dirty="0" err="1"/>
              <a:t>log_LaxTOT</a:t>
            </a:r>
            <a:r>
              <a:rPr lang="en-US" sz="800" dirty="0"/>
              <a:t> </a:t>
            </a:r>
            <a:r>
              <a:rPr lang="en-US" sz="800" dirty="0" err="1"/>
              <a:t>Distance_to_sea:Julian_date</a:t>
            </a:r>
            <a:r>
              <a:rPr lang="en-US" sz="800" dirty="0"/>
              <a:t>  1.901779e-05 9.385722e-06  0.0428   *</a:t>
            </a:r>
          </a:p>
          <a:p>
            <a:r>
              <a:rPr lang="en-US" sz="800" dirty="0"/>
              <a:t>9  </a:t>
            </a:r>
            <a:r>
              <a:rPr lang="en-US" sz="800" dirty="0" err="1"/>
              <a:t>log_LaxTOT</a:t>
            </a:r>
            <a:r>
              <a:rPr lang="en-US" sz="800" dirty="0"/>
              <a:t>             </a:t>
            </a:r>
            <a:r>
              <a:rPr lang="en-US" sz="800" dirty="0" err="1"/>
              <a:t>Distance_to_sea</a:t>
            </a:r>
            <a:r>
              <a:rPr lang="en-US" sz="800" dirty="0"/>
              <a:t> -4.429554e-03 2.333119e-03  0.0577    </a:t>
            </a:r>
          </a:p>
          <a:p>
            <a:r>
              <a:rPr lang="en-US" sz="800" dirty="0"/>
              <a:t>10    </a:t>
            </a:r>
            <a:r>
              <a:rPr lang="en-US" sz="800" dirty="0" err="1"/>
              <a:t>log_LWD</a:t>
            </a:r>
            <a:r>
              <a:rPr lang="en-US" sz="800" dirty="0"/>
              <a:t>                </a:t>
            </a:r>
            <a:r>
              <a:rPr lang="en-US" sz="800" dirty="0" err="1"/>
              <a:t>Wetted_width</a:t>
            </a:r>
            <a:r>
              <a:rPr lang="en-US" sz="800" dirty="0"/>
              <a:t> -5.345399e-02 4.814905e-03  0.0000 ***</a:t>
            </a:r>
          </a:p>
          <a:p>
            <a:r>
              <a:rPr lang="en-US" sz="800" dirty="0"/>
              <a:t>11    </a:t>
            </a:r>
            <a:r>
              <a:rPr lang="en-US" sz="800" dirty="0" err="1"/>
              <a:t>log_LWD</a:t>
            </a:r>
            <a:r>
              <a:rPr lang="en-US" sz="800" dirty="0"/>
              <a:t>     </a:t>
            </a:r>
            <a:r>
              <a:rPr lang="en-US" sz="800" dirty="0" err="1"/>
              <a:t>Average_air_temperature</a:t>
            </a:r>
            <a:r>
              <a:rPr lang="en-US" sz="800" dirty="0"/>
              <a:t> -8.235725e-02 1.152597e-02  0.0000 ***</a:t>
            </a:r>
          </a:p>
          <a:p>
            <a:r>
              <a:rPr lang="en-US" sz="800" dirty="0"/>
              <a:t>12    </a:t>
            </a:r>
            <a:r>
              <a:rPr lang="en-US" sz="800" dirty="0" err="1"/>
              <a:t>log_LWD</a:t>
            </a:r>
            <a:r>
              <a:rPr lang="en-US" sz="800" dirty="0"/>
              <a:t>               </a:t>
            </a:r>
            <a:r>
              <a:rPr lang="en-US" sz="800" dirty="0" err="1"/>
              <a:t>Slope_percent</a:t>
            </a:r>
            <a:r>
              <a:rPr lang="en-US" sz="800" dirty="0"/>
              <a:t>  6.947408e-02 1.221903e-02  0.0000 ***</a:t>
            </a:r>
          </a:p>
          <a:p>
            <a:r>
              <a:rPr lang="en-US" sz="800" dirty="0"/>
              <a:t>13    </a:t>
            </a:r>
            <a:r>
              <a:rPr lang="en-US" sz="800" dirty="0" err="1"/>
              <a:t>log_LWD</a:t>
            </a:r>
            <a:r>
              <a:rPr lang="en-US" sz="800" dirty="0"/>
              <a:t>                        Year  1.449232e-02 2.556901e-03  0.0000 ***</a:t>
            </a:r>
          </a:p>
          <a:p>
            <a:r>
              <a:rPr lang="en-US" sz="800" dirty="0"/>
              <a:t>14    </a:t>
            </a:r>
            <a:r>
              <a:rPr lang="en-US" sz="800" dirty="0" err="1"/>
              <a:t>log_LWD</a:t>
            </a:r>
            <a:r>
              <a:rPr lang="en-US" sz="800" dirty="0"/>
              <a:t>             </a:t>
            </a:r>
            <a:r>
              <a:rPr lang="en-US" sz="800" dirty="0" err="1"/>
              <a:t>Distance_to_sea</a:t>
            </a:r>
            <a:r>
              <a:rPr lang="en-US" sz="800" dirty="0"/>
              <a:t> -1.830381e-03 3.939320e-04  0.0000 ***</a:t>
            </a:r>
          </a:p>
          <a:p>
            <a:r>
              <a:rPr lang="en-US" sz="800" dirty="0"/>
              <a:t>15    </a:t>
            </a:r>
            <a:r>
              <a:rPr lang="en-US" sz="800" dirty="0" err="1"/>
              <a:t>log_LWD</a:t>
            </a:r>
            <a:r>
              <a:rPr lang="en-US" sz="800" dirty="0"/>
              <a:t>                    </a:t>
            </a:r>
            <a:r>
              <a:rPr lang="en-US" sz="800" dirty="0" err="1"/>
              <a:t>Av_depth</a:t>
            </a:r>
            <a:r>
              <a:rPr lang="en-US" sz="800" dirty="0"/>
              <a:t> -4.220141e-01 1.086691e-01  0.0001 ***</a:t>
            </a:r>
          </a:p>
          <a:p>
            <a:pPr marL="228600" indent="-228600">
              <a:buAutoNum type="arabicPlain" startAt="16"/>
            </a:pPr>
            <a:r>
              <a:rPr lang="en-US" sz="800" dirty="0" err="1" smtClean="0"/>
              <a:t>log_LWD</a:t>
            </a:r>
            <a:r>
              <a:rPr lang="en-US" sz="800" dirty="0" smtClean="0"/>
              <a:t>                 </a:t>
            </a:r>
            <a:r>
              <a:rPr lang="en-US" sz="800" dirty="0" err="1"/>
              <a:t>Julian_date</a:t>
            </a:r>
            <a:r>
              <a:rPr lang="en-US" sz="800" dirty="0"/>
              <a:t> -9.598465e-04 4.532223e-04  0.0343   </a:t>
            </a:r>
            <a:r>
              <a:rPr lang="en-US" sz="800" dirty="0" smtClean="0"/>
              <a:t>*</a:t>
            </a:r>
          </a:p>
          <a:p>
            <a:pPr marL="228600" indent="-228600">
              <a:buAutoNum type="arabicPlain" startAt="16"/>
            </a:pPr>
            <a:endParaRPr lang="en-US" sz="800" dirty="0"/>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0.1180882   0.6861813</a:t>
            </a:r>
          </a:p>
          <a:p>
            <a:r>
              <a:rPr lang="en-US" sz="800" b="1" dirty="0" smtClean="0"/>
              <a:t>2   </a:t>
            </a:r>
            <a:r>
              <a:rPr lang="en-US" sz="800" b="1" dirty="0" err="1" smtClean="0"/>
              <a:t>lme</a:t>
            </a:r>
            <a:r>
              <a:rPr lang="en-US" sz="800" b="1" dirty="0" smtClean="0"/>
              <a:t> </a:t>
            </a:r>
            <a:r>
              <a:rPr lang="en-US" sz="800" b="1" dirty="0" err="1"/>
              <a:t>gaussian</a:t>
            </a:r>
            <a:r>
              <a:rPr lang="en-US" sz="800" b="1" dirty="0"/>
              <a:t> identity 4976 0.1165082   </a:t>
            </a:r>
            <a:r>
              <a:rPr lang="en-US" sz="800" b="1" dirty="0" smtClean="0"/>
              <a:t>0.5212915</a:t>
            </a:r>
          </a:p>
          <a:p>
            <a:endParaRPr lang="en-US" sz="800" dirty="0" smtClean="0"/>
          </a:p>
          <a:p>
            <a:endParaRPr lang="en-US" sz="800" dirty="0" smtClean="0"/>
          </a:p>
        </p:txBody>
      </p:sp>
      <p:sp>
        <p:nvSpPr>
          <p:cNvPr id="3" name="TextBox 2"/>
          <p:cNvSpPr txBox="1"/>
          <p:nvPr/>
        </p:nvSpPr>
        <p:spPr>
          <a:xfrm>
            <a:off x="3648075" y="1846660"/>
            <a:ext cx="7543446" cy="4524315"/>
          </a:xfrm>
          <a:prstGeom prst="rect">
            <a:avLst/>
          </a:prstGeom>
          <a:noFill/>
        </p:spPr>
        <p:txBody>
          <a:bodyPr wrap="square" rtlCol="0">
            <a:spAutoFit/>
          </a:bodyPr>
          <a:lstStyle/>
          <a:p>
            <a:endParaRPr lang="en-US" sz="800" dirty="0"/>
          </a:p>
          <a:p>
            <a:r>
              <a:rPr lang="en-US" sz="800" dirty="0"/>
              <a:t>&gt; </a:t>
            </a:r>
            <a:r>
              <a:rPr lang="en-US" sz="800" dirty="0" err="1"/>
              <a:t>sem.coefs</a:t>
            </a:r>
            <a:r>
              <a:rPr lang="en-US" sz="800" dirty="0"/>
              <a:t>(M2,AV_Migration_NAremoved2,standardize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0.232625931 0.016104547  0.0000 ***</a:t>
            </a:r>
          </a:p>
          <a:p>
            <a:r>
              <a:rPr lang="en-US" sz="800" dirty="0"/>
              <a:t>2  </a:t>
            </a:r>
            <a:r>
              <a:rPr lang="en-US" sz="800" dirty="0" err="1"/>
              <a:t>log_LaxTOT</a:t>
            </a:r>
            <a:r>
              <a:rPr lang="en-US" sz="800" dirty="0"/>
              <a:t>                </a:t>
            </a:r>
            <a:r>
              <a:rPr lang="en-US" sz="800" dirty="0" err="1"/>
              <a:t>Wetted_width</a:t>
            </a:r>
            <a:r>
              <a:rPr lang="en-US" sz="800" dirty="0"/>
              <a:t>  0.113643500 0.014506591  0.0000 ***</a:t>
            </a:r>
          </a:p>
          <a:p>
            <a:r>
              <a:rPr lang="en-US" sz="800" dirty="0"/>
              <a:t>3  </a:t>
            </a:r>
            <a:r>
              <a:rPr lang="en-US" sz="800" dirty="0" err="1"/>
              <a:t>log_LaxTOT</a:t>
            </a:r>
            <a:r>
              <a:rPr lang="en-US" sz="800" dirty="0"/>
              <a:t>                    </a:t>
            </a:r>
            <a:r>
              <a:rPr lang="en-US" sz="800" dirty="0" err="1"/>
              <a:t>Av_depth</a:t>
            </a:r>
            <a:r>
              <a:rPr lang="en-US" sz="800" dirty="0"/>
              <a:t> -0.034227129 0.008262372  0.0000 ***</a:t>
            </a:r>
          </a:p>
          <a:p>
            <a:r>
              <a:rPr lang="en-US" sz="800" dirty="0"/>
              <a:t>4  </a:t>
            </a:r>
            <a:r>
              <a:rPr lang="en-US" sz="800" dirty="0" err="1"/>
              <a:t>log_LaxTOT</a:t>
            </a:r>
            <a:r>
              <a:rPr lang="en-US" sz="800" dirty="0"/>
              <a:t>     </a:t>
            </a:r>
            <a:r>
              <a:rPr lang="en-US" sz="800" dirty="0" err="1"/>
              <a:t>Average_air_temperature</a:t>
            </a:r>
            <a:r>
              <a:rPr lang="en-US" sz="800" dirty="0"/>
              <a:t>  0.079139394 0.021132386  0.0002 ***</a:t>
            </a:r>
          </a:p>
          <a:p>
            <a:r>
              <a:rPr lang="en-US" sz="800" dirty="0"/>
              <a:t>5  </a:t>
            </a:r>
            <a:r>
              <a:rPr lang="en-US" sz="800" dirty="0" err="1"/>
              <a:t>log_LaxTOT</a:t>
            </a:r>
            <a:r>
              <a:rPr lang="en-US" sz="800" dirty="0"/>
              <a:t>                 </a:t>
            </a:r>
            <a:r>
              <a:rPr lang="en-US" sz="800" dirty="0" err="1"/>
              <a:t>Julian_date</a:t>
            </a:r>
            <a:r>
              <a:rPr lang="en-US" sz="800" dirty="0"/>
              <a:t> -0.031080046 0.008954775  0.0005 ***</a:t>
            </a:r>
          </a:p>
          <a:p>
            <a:r>
              <a:rPr lang="en-US" sz="800" dirty="0"/>
              <a:t>6  </a:t>
            </a:r>
            <a:r>
              <a:rPr lang="en-US" sz="800" dirty="0" err="1"/>
              <a:t>log_LaxTOT</a:t>
            </a:r>
            <a:r>
              <a:rPr lang="en-US" sz="800" dirty="0"/>
              <a:t>                        SUB1  0.032269458 0.010210601  0.0016  **</a:t>
            </a:r>
          </a:p>
          <a:p>
            <a:r>
              <a:rPr lang="en-US" sz="800" dirty="0"/>
              <a:t>7  </a:t>
            </a:r>
            <a:r>
              <a:rPr lang="en-US" sz="800" dirty="0" err="1"/>
              <a:t>log_LaxTOT</a:t>
            </a:r>
            <a:r>
              <a:rPr lang="en-US" sz="800" dirty="0"/>
              <a:t> </a:t>
            </a:r>
            <a:r>
              <a:rPr lang="en-US" sz="800" dirty="0" err="1"/>
              <a:t>Distance_to_sea:Julian_date</a:t>
            </a:r>
            <a:r>
              <a:rPr lang="en-US" sz="800" dirty="0"/>
              <a:t>  0.016447841 0.009104251  0.0709    </a:t>
            </a:r>
          </a:p>
          <a:p>
            <a:r>
              <a:rPr lang="en-US" sz="800" dirty="0"/>
              <a:t>8  </a:t>
            </a:r>
            <a:r>
              <a:rPr lang="en-US" sz="800" dirty="0" err="1"/>
              <a:t>log_LaxTOT</a:t>
            </a:r>
            <a:r>
              <a:rPr lang="en-US" sz="800" dirty="0"/>
              <a:t>                        Year  0.020459644 0.012555706  0.1033    </a:t>
            </a:r>
          </a:p>
          <a:p>
            <a:r>
              <a:rPr lang="en-US" sz="800" dirty="0"/>
              <a:t>9  </a:t>
            </a:r>
            <a:r>
              <a:rPr lang="en-US" sz="800" dirty="0" err="1"/>
              <a:t>log_LaxTOT</a:t>
            </a:r>
            <a:r>
              <a:rPr lang="en-US" sz="800" dirty="0"/>
              <a:t>             </a:t>
            </a:r>
            <a:r>
              <a:rPr lang="en-US" sz="800" dirty="0" err="1"/>
              <a:t>Distance_to_sea</a:t>
            </a:r>
            <a:r>
              <a:rPr lang="en-US" sz="800" dirty="0"/>
              <a:t>  0.002808738 0.018704355  0.8806    </a:t>
            </a:r>
          </a:p>
          <a:p>
            <a:r>
              <a:rPr lang="en-US" sz="800" dirty="0"/>
              <a:t>10    </a:t>
            </a:r>
            <a:r>
              <a:rPr lang="en-US" sz="800" dirty="0" err="1"/>
              <a:t>log_LWD</a:t>
            </a:r>
            <a:r>
              <a:rPr lang="en-US" sz="800" dirty="0"/>
              <a:t>                </a:t>
            </a:r>
            <a:r>
              <a:rPr lang="en-US" sz="800" dirty="0" err="1"/>
              <a:t>Wetted_width</a:t>
            </a:r>
            <a:r>
              <a:rPr lang="en-US" sz="800" dirty="0"/>
              <a:t> -0.197897473 0.020095807  0.0000 ***</a:t>
            </a:r>
          </a:p>
          <a:p>
            <a:r>
              <a:rPr lang="en-US" sz="800" dirty="0"/>
              <a:t>11    </a:t>
            </a:r>
            <a:r>
              <a:rPr lang="en-US" sz="800" dirty="0" err="1"/>
              <a:t>log_LWD</a:t>
            </a:r>
            <a:r>
              <a:rPr lang="en-US" sz="800" dirty="0"/>
              <a:t>               </a:t>
            </a:r>
            <a:r>
              <a:rPr lang="en-US" sz="800" dirty="0" err="1"/>
              <a:t>Slope_percent</a:t>
            </a:r>
            <a:r>
              <a:rPr lang="en-US" sz="800" dirty="0"/>
              <a:t>  0.127897149 0.021545317  0.0000 ***</a:t>
            </a:r>
          </a:p>
          <a:p>
            <a:r>
              <a:rPr lang="en-US" sz="800" dirty="0"/>
              <a:t>12    </a:t>
            </a:r>
            <a:r>
              <a:rPr lang="en-US" sz="800" dirty="0" err="1"/>
              <a:t>log_LWD</a:t>
            </a:r>
            <a:r>
              <a:rPr lang="en-US" sz="800" dirty="0"/>
              <a:t>     </a:t>
            </a:r>
            <a:r>
              <a:rPr lang="en-US" sz="800" dirty="0" err="1"/>
              <a:t>Average_air_temperature</a:t>
            </a:r>
            <a:r>
              <a:rPr lang="en-US" sz="800" dirty="0"/>
              <a:t> -0.150003358 0.028466619  0.0000 ***</a:t>
            </a:r>
          </a:p>
          <a:p>
            <a:r>
              <a:rPr lang="en-US" sz="800" dirty="0"/>
              <a:t>13    </a:t>
            </a:r>
            <a:r>
              <a:rPr lang="en-US" sz="800" dirty="0" err="1"/>
              <a:t>log_LWD</a:t>
            </a:r>
            <a:r>
              <a:rPr lang="en-US" sz="800" dirty="0"/>
              <a:t>                        Year  0.077049450 0.016682493  0.0000 ***</a:t>
            </a:r>
          </a:p>
          <a:p>
            <a:r>
              <a:rPr lang="en-US" sz="800" dirty="0"/>
              <a:t>14    </a:t>
            </a:r>
            <a:r>
              <a:rPr lang="en-US" sz="800" dirty="0" err="1"/>
              <a:t>log_LWD</a:t>
            </a:r>
            <a:r>
              <a:rPr lang="en-US" sz="800" dirty="0"/>
              <a:t>                    </a:t>
            </a:r>
            <a:r>
              <a:rPr lang="en-US" sz="800" dirty="0" err="1"/>
              <a:t>Av_depth</a:t>
            </a:r>
            <a:r>
              <a:rPr lang="en-US" sz="800" dirty="0"/>
              <a:t> -0.051360360 0.011642294  0.0000 ***</a:t>
            </a:r>
          </a:p>
          <a:p>
            <a:r>
              <a:rPr lang="en-US" sz="800" dirty="0"/>
              <a:t>15    </a:t>
            </a:r>
            <a:r>
              <a:rPr lang="en-US" sz="800" dirty="0" err="1"/>
              <a:t>log_LWD</a:t>
            </a:r>
            <a:r>
              <a:rPr lang="en-US" sz="800" dirty="0"/>
              <a:t>             </a:t>
            </a:r>
            <a:r>
              <a:rPr lang="en-US" sz="800" dirty="0" err="1"/>
              <a:t>Distance_to_sea</a:t>
            </a:r>
            <a:r>
              <a:rPr lang="en-US" sz="800" dirty="0"/>
              <a:t> -0.089918130 0.024582919  0.0003 ***</a:t>
            </a:r>
          </a:p>
          <a:p>
            <a:r>
              <a:rPr lang="en-US" sz="800" dirty="0"/>
              <a:t>16    </a:t>
            </a:r>
            <a:r>
              <a:rPr lang="en-US" sz="800" dirty="0" err="1"/>
              <a:t>log_LWD</a:t>
            </a:r>
            <a:r>
              <a:rPr lang="en-US" sz="800" dirty="0"/>
              <a:t>                 </a:t>
            </a:r>
            <a:r>
              <a:rPr lang="en-US" sz="800" dirty="0" err="1"/>
              <a:t>Julian_date</a:t>
            </a:r>
            <a:r>
              <a:rPr lang="en-US" sz="800" dirty="0"/>
              <a:t> -0.016629931 0.012513189  0.1839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a:t>
            </a:r>
            <a:r>
              <a:rPr lang="en-US" sz="800" dirty="0" smtClean="0"/>
              <a:t>used</a:t>
            </a:r>
          </a:p>
          <a:p>
            <a:endParaRPr lang="sv-SE" sz="800" dirty="0" smtClean="0"/>
          </a:p>
          <a:p>
            <a:endParaRPr lang="sv-SE" sz="800" dirty="0"/>
          </a:p>
          <a:p>
            <a:r>
              <a:rPr lang="sv-SE" sz="800" dirty="0" smtClean="0">
                <a:solidFill>
                  <a:srgbClr val="FF0000"/>
                </a:solidFill>
              </a:rPr>
              <a:t>Problems:</a:t>
            </a:r>
          </a:p>
          <a:p>
            <a:endParaRPr lang="sv-SE" sz="800" dirty="0">
              <a:solidFill>
                <a:srgbClr val="FF0000"/>
              </a:solidFill>
            </a:endParaRPr>
          </a:p>
          <a:p>
            <a:r>
              <a:rPr lang="en-US" sz="800" dirty="0">
                <a:solidFill>
                  <a:srgbClr val="FF0000"/>
                </a:solidFill>
              </a:rPr>
              <a:t>&gt; </a:t>
            </a:r>
            <a:r>
              <a:rPr lang="en-US" sz="800" dirty="0" err="1">
                <a:solidFill>
                  <a:srgbClr val="FF0000"/>
                </a:solidFill>
              </a:rPr>
              <a:t>sem.coefs</a:t>
            </a:r>
            <a:r>
              <a:rPr lang="en-US" sz="800" dirty="0">
                <a:solidFill>
                  <a:srgbClr val="FF0000"/>
                </a:solidFill>
              </a:rPr>
              <a:t>(M2,AV_Migration_NAremoved2,standardize = "range")</a:t>
            </a:r>
          </a:p>
          <a:p>
            <a:r>
              <a:rPr lang="en-US" sz="800" dirty="0">
                <a:solidFill>
                  <a:srgbClr val="FF0000"/>
                </a:solidFill>
              </a:rPr>
              <a:t>Error in `</a:t>
            </a:r>
            <a:r>
              <a:rPr lang="en-US" sz="800" dirty="0" err="1">
                <a:solidFill>
                  <a:srgbClr val="FF0000"/>
                </a:solidFill>
              </a:rPr>
              <a:t>coef</a:t>
            </a:r>
            <a:r>
              <a:rPr lang="en-US" sz="800" dirty="0">
                <a:solidFill>
                  <a:srgbClr val="FF0000"/>
                </a:solidFill>
              </a:rPr>
              <a:t>&lt;-.</a:t>
            </a:r>
            <a:r>
              <a:rPr lang="en-US" sz="800" dirty="0" err="1">
                <a:solidFill>
                  <a:srgbClr val="FF0000"/>
                </a:solidFill>
              </a:rPr>
              <a:t>corARMA</a:t>
            </a:r>
            <a:r>
              <a:rPr lang="en-US" sz="800" dirty="0">
                <a:solidFill>
                  <a:srgbClr val="FF0000"/>
                </a:solidFill>
              </a:rPr>
              <a:t>`(`*</a:t>
            </a:r>
            <a:r>
              <a:rPr lang="en-US" sz="800" dirty="0" err="1">
                <a:solidFill>
                  <a:srgbClr val="FF0000"/>
                </a:solidFill>
              </a:rPr>
              <a:t>tmp</a:t>
            </a:r>
            <a:r>
              <a:rPr lang="en-US" sz="800" dirty="0">
                <a:solidFill>
                  <a:srgbClr val="FF0000"/>
                </a:solidFill>
              </a:rPr>
              <a:t>*`, value = value[</a:t>
            </a:r>
            <a:r>
              <a:rPr lang="en-US" sz="800" dirty="0" err="1">
                <a:solidFill>
                  <a:srgbClr val="FF0000"/>
                </a:solidFill>
              </a:rPr>
              <a:t>parMap</a:t>
            </a:r>
            <a:r>
              <a:rPr lang="en-US" sz="800" dirty="0">
                <a:solidFill>
                  <a:srgbClr val="FF0000"/>
                </a:solidFill>
              </a:rPr>
              <a:t>[, </a:t>
            </a:r>
            <a:r>
              <a:rPr lang="en-US" sz="800" dirty="0" err="1">
                <a:solidFill>
                  <a:srgbClr val="FF0000"/>
                </a:solidFill>
              </a:rPr>
              <a:t>i</a:t>
            </a:r>
            <a:r>
              <a:rPr lang="en-US" sz="800" dirty="0">
                <a:solidFill>
                  <a:srgbClr val="FF0000"/>
                </a:solidFill>
              </a:rPr>
              <a:t>]]) : </a:t>
            </a:r>
          </a:p>
          <a:p>
            <a:r>
              <a:rPr lang="en-US" sz="800" dirty="0">
                <a:solidFill>
                  <a:srgbClr val="FF0000"/>
                </a:solidFill>
              </a:rPr>
              <a:t>  Coefficient matrix not invertible</a:t>
            </a:r>
          </a:p>
          <a:p>
            <a:r>
              <a:rPr lang="en-US" sz="800" dirty="0">
                <a:solidFill>
                  <a:srgbClr val="FF0000"/>
                </a:solidFill>
              </a:rPr>
              <a:t>In addition: Warning messages:</a:t>
            </a:r>
          </a:p>
          <a:p>
            <a:r>
              <a:rPr lang="en-US" sz="800" dirty="0">
                <a:solidFill>
                  <a:srgbClr val="FF0000"/>
                </a:solidFill>
              </a:rPr>
              <a:t>1: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a:p>
            <a:r>
              <a:rPr lang="en-US" sz="800" dirty="0">
                <a:solidFill>
                  <a:srgbClr val="FF0000"/>
                </a:solidFill>
              </a:rPr>
              <a:t>2: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p:txBody>
      </p:sp>
      <p:pic>
        <p:nvPicPr>
          <p:cNvPr id="4" name="Picture 3"/>
          <p:cNvPicPr>
            <a:picLocks noChangeAspect="1"/>
          </p:cNvPicPr>
          <p:nvPr/>
        </p:nvPicPr>
        <p:blipFill rotWithShape="1">
          <a:blip r:embed="rId2"/>
          <a:srcRect l="6411" t="13014" r="3766" b="13391"/>
          <a:stretch/>
        </p:blipFill>
        <p:spPr>
          <a:xfrm>
            <a:off x="7562673" y="304801"/>
            <a:ext cx="4533900" cy="3714750"/>
          </a:xfrm>
          <a:prstGeom prst="rect">
            <a:avLst/>
          </a:prstGeom>
        </p:spPr>
      </p:pic>
      <p:sp>
        <p:nvSpPr>
          <p:cNvPr id="5" name="TextBox 4"/>
          <p:cNvSpPr txBox="1"/>
          <p:nvPr/>
        </p:nvSpPr>
        <p:spPr>
          <a:xfrm>
            <a:off x="5248275" y="120135"/>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773978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32586" y="1261808"/>
            <a:ext cx="1278413" cy="923330"/>
          </a:xfrm>
          <a:prstGeom prst="rect">
            <a:avLst/>
          </a:prstGeom>
          <a:noFill/>
        </p:spPr>
        <p:txBody>
          <a:bodyPr wrap="square" rtlCol="0">
            <a:spAutoFit/>
          </a:bodyPr>
          <a:lstStyle/>
          <a:p>
            <a:pPr algn="ctr"/>
            <a:r>
              <a:rPr lang="sv-SE" dirty="0" smtClean="0"/>
              <a:t>*distance </a:t>
            </a:r>
            <a:r>
              <a:rPr lang="sv-SE" dirty="0"/>
              <a:t>to sea </a:t>
            </a:r>
          </a:p>
          <a:p>
            <a:pPr algn="ctr"/>
            <a:endParaRPr lang="sv-SE" dirty="0"/>
          </a:p>
        </p:txBody>
      </p:sp>
      <p:cxnSp>
        <p:nvCxnSpPr>
          <p:cNvPr id="47" name="Straight Arrow Connector 46"/>
          <p:cNvCxnSpPr/>
          <p:nvPr/>
        </p:nvCxnSpPr>
        <p:spPr>
          <a:xfrm>
            <a:off x="7877175" y="1744786"/>
            <a:ext cx="2140106" cy="13198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5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dirty="0"/>
              <a:t>&gt; M2 = list(</a:t>
            </a:r>
          </a:p>
          <a:p>
            <a:r>
              <a:rPr lang="en-US" sz="900" dirty="0"/>
              <a:t>+   </a:t>
            </a:r>
            <a:r>
              <a:rPr lang="en-US" sz="900" dirty="0" err="1"/>
              <a:t>lme</a:t>
            </a:r>
            <a:r>
              <a:rPr lang="en-US" sz="900" dirty="0"/>
              <a:t>(log_OringTOT~Average_air_temperature+Distance_to_sea+Wetted_width+Av_depth+log_LWD+SUB1+Julian_date+Slope_percent</a:t>
            </a:r>
          </a:p>
          <a:p>
            <a:r>
              <a:rPr lang="en-US" sz="900" dirty="0"/>
              <a:t>+       +</a:t>
            </a:r>
            <a:r>
              <a:rPr lang="en-US" sz="900" dirty="0" err="1"/>
              <a:t>GEdda+Lake</a:t>
            </a:r>
            <a:r>
              <a:rPr lang="en-US" sz="900" dirty="0"/>
              <a:t>,</a:t>
            </a:r>
          </a:p>
          <a:p>
            <a:r>
              <a:rPr lang="en-US" sz="900" dirty="0"/>
              <a:t>+       random=~1|River_name/</a:t>
            </a:r>
            <a:r>
              <a:rPr lang="en-US" sz="900" dirty="0" err="1"/>
              <a:t>Catchment_number</a:t>
            </a:r>
            <a:r>
              <a:rPr lang="en-US" sz="900" dirty="0"/>
              <a:t>, corAR1(form=~Year),data=AV2),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corAR1(form=~Year),data=AV2))</a:t>
            </a:r>
          </a:p>
          <a:p>
            <a:r>
              <a:rPr lang="en-US" sz="900" dirty="0"/>
              <a:t>&gt; </a:t>
            </a:r>
            <a:r>
              <a:rPr lang="en-US" sz="900" dirty="0" err="1"/>
              <a:t>sem.fit</a:t>
            </a:r>
            <a:r>
              <a:rPr lang="en-US" sz="900" dirty="0"/>
              <a:t>(M2,AV2)</a:t>
            </a:r>
          </a:p>
          <a:p>
            <a:r>
              <a:rPr lang="en-US" sz="900" dirty="0"/>
              <a:t>  |===============================================================================================================| 100%</a:t>
            </a:r>
          </a:p>
          <a:p>
            <a:r>
              <a:rPr lang="en-US" sz="900" dirty="0"/>
              <a:t>Conditional variables have been omitted from output table for clarity (or use argument conditional = T)</a:t>
            </a:r>
          </a:p>
          <a:p>
            <a:r>
              <a:rPr lang="en-US" sz="900" dirty="0"/>
              <a:t>$</a:t>
            </a:r>
            <a:r>
              <a:rPr lang="en-US" sz="900" dirty="0" err="1"/>
              <a:t>missing.paths</a:t>
            </a:r>
            <a:endParaRPr lang="en-US" sz="900" dirty="0"/>
          </a:p>
          <a:p>
            <a:r>
              <a:rPr lang="en-US" sz="900" dirty="0"/>
              <a:t>               </a:t>
            </a:r>
            <a:r>
              <a:rPr lang="en-US" sz="900" dirty="0" err="1"/>
              <a:t>missing.path</a:t>
            </a:r>
            <a:r>
              <a:rPr lang="en-US" sz="900" dirty="0"/>
              <a:t> estimate </a:t>
            </a:r>
            <a:r>
              <a:rPr lang="en-US" sz="900" dirty="0" err="1"/>
              <a:t>std.error</a:t>
            </a:r>
            <a:r>
              <a:rPr lang="en-US" sz="900" dirty="0"/>
              <a:t>   </a:t>
            </a:r>
            <a:r>
              <a:rPr lang="en-US" sz="900" dirty="0" err="1"/>
              <a:t>df</a:t>
            </a:r>
            <a:r>
              <a:rPr lang="en-US" sz="900" dirty="0"/>
              <a:t> </a:t>
            </a:r>
            <a:r>
              <a:rPr lang="en-US" sz="900" dirty="0" err="1"/>
              <a:t>crit.value</a:t>
            </a:r>
            <a:r>
              <a:rPr lang="en-US" sz="900" dirty="0"/>
              <a:t> </a:t>
            </a:r>
            <a:r>
              <a:rPr lang="en-US" sz="900" dirty="0" err="1"/>
              <a:t>p.value</a:t>
            </a:r>
            <a:r>
              <a:rPr lang="en-US" sz="900" dirty="0"/>
              <a:t> </a:t>
            </a:r>
          </a:p>
          <a:p>
            <a:r>
              <a:rPr lang="en-US" sz="900" dirty="0"/>
              <a:t>1      </a:t>
            </a:r>
            <a:r>
              <a:rPr lang="en-US" sz="900" dirty="0" err="1"/>
              <a:t>log_LWD</a:t>
            </a:r>
            <a:r>
              <a:rPr lang="en-US" sz="900" dirty="0"/>
              <a:t> ~ SUB1 + ...  -0.0045    0.0132 4073    -0.3387  0.7349 </a:t>
            </a:r>
          </a:p>
          <a:p>
            <a:r>
              <a:rPr lang="en-US" sz="900" dirty="0"/>
              <a:t>2     </a:t>
            </a:r>
            <a:r>
              <a:rPr lang="en-US" sz="900" dirty="0" err="1"/>
              <a:t>log_LWD</a:t>
            </a:r>
            <a:r>
              <a:rPr lang="en-US" sz="900" dirty="0"/>
              <a:t> ~ </a:t>
            </a:r>
            <a:r>
              <a:rPr lang="en-US" sz="900" dirty="0" err="1"/>
              <a:t>GEdda</a:t>
            </a:r>
            <a:r>
              <a:rPr lang="en-US" sz="900" dirty="0"/>
              <a:t> + ...  -0.0131    0.0110 4073    -1.1876  0.2351 </a:t>
            </a:r>
          </a:p>
          <a:p>
            <a:r>
              <a:rPr lang="en-US" sz="900" dirty="0"/>
              <a:t>3      </a:t>
            </a:r>
            <a:r>
              <a:rPr lang="en-US" sz="900" dirty="0" err="1"/>
              <a:t>log_LWD</a:t>
            </a:r>
            <a:r>
              <a:rPr lang="en-US" sz="900" dirty="0"/>
              <a:t> ~ Lake + ...  -0.0062    0.0056 4073    -1.1110  0.2666 </a:t>
            </a:r>
          </a:p>
          <a:p>
            <a:r>
              <a:rPr lang="en-US" sz="900" dirty="0"/>
              <a:t>4 </a:t>
            </a:r>
            <a:r>
              <a:rPr lang="en-US" sz="900" dirty="0" err="1"/>
              <a:t>log_OringTOT</a:t>
            </a:r>
            <a:r>
              <a:rPr lang="en-US" sz="900" dirty="0"/>
              <a:t> ~ Year + ...   0.0038    0.0028 4070     1.3699  0.1708 </a:t>
            </a:r>
          </a:p>
          <a:p>
            <a:endParaRPr lang="en-US" sz="900" dirty="0"/>
          </a:p>
          <a:p>
            <a:r>
              <a:rPr lang="en-US" sz="900" dirty="0"/>
              <a:t>$</a:t>
            </a:r>
            <a:r>
              <a:rPr lang="en-US" sz="900" dirty="0" err="1"/>
              <a:t>Fisher.C</a:t>
            </a:r>
            <a:endParaRPr lang="en-US" sz="900" dirty="0"/>
          </a:p>
          <a:p>
            <a:r>
              <a:rPr lang="en-US" sz="900" dirty="0"/>
              <a:t>  </a:t>
            </a:r>
            <a:r>
              <a:rPr lang="en-US" sz="900" dirty="0" err="1"/>
              <a:t>fisher.c</a:t>
            </a:r>
            <a:r>
              <a:rPr lang="en-US" sz="900" dirty="0"/>
              <a:t> </a:t>
            </a:r>
            <a:r>
              <a:rPr lang="en-US" sz="900" dirty="0" err="1"/>
              <a:t>df</a:t>
            </a:r>
            <a:r>
              <a:rPr lang="en-US" sz="900" dirty="0"/>
              <a:t> </a:t>
            </a:r>
            <a:r>
              <a:rPr lang="en-US" sz="900" dirty="0" err="1"/>
              <a:t>p.value</a:t>
            </a:r>
            <a:endParaRPr lang="en-US" sz="900" dirty="0"/>
          </a:p>
          <a:p>
            <a:r>
              <a:rPr lang="en-US" sz="900" dirty="0"/>
              <a:t>1     9.69  8   0.287</a:t>
            </a:r>
          </a:p>
          <a:p>
            <a:endParaRPr lang="en-US" sz="900" dirty="0"/>
          </a:p>
          <a:p>
            <a:r>
              <a:rPr lang="en-US" sz="900" dirty="0"/>
              <a:t>$AIC</a:t>
            </a:r>
          </a:p>
          <a:p>
            <a:r>
              <a:rPr lang="en-US" sz="900" dirty="0"/>
              <a:t>    AIC   </a:t>
            </a:r>
            <a:r>
              <a:rPr lang="en-US" sz="900" dirty="0" err="1"/>
              <a:t>AICc</a:t>
            </a:r>
            <a:r>
              <a:rPr lang="en-US" sz="900" dirty="0"/>
              <a:t>  K    n</a:t>
            </a:r>
          </a:p>
          <a:p>
            <a:r>
              <a:rPr lang="en-US" sz="900" dirty="0"/>
              <a:t>1 63.69 63.979 27 5263</a:t>
            </a:r>
          </a:p>
          <a:p>
            <a:endParaRPr lang="en-US" sz="900" dirty="0"/>
          </a:p>
          <a:p>
            <a:r>
              <a:rPr lang="en-US" sz="900" dirty="0"/>
              <a:t>&gt; </a:t>
            </a:r>
            <a:r>
              <a:rPr lang="en-US" sz="900" dirty="0" err="1"/>
              <a:t>sem.coefs</a:t>
            </a:r>
            <a:r>
              <a:rPr lang="en-US" sz="900" dirty="0"/>
              <a:t>(M2,AV2)</a:t>
            </a:r>
          </a:p>
          <a:p>
            <a:r>
              <a:rPr lang="en-US" sz="900" dirty="0"/>
              <a:t>       response               predictor     estimate    </a:t>
            </a:r>
            <a:r>
              <a:rPr lang="en-US" sz="900" dirty="0" err="1"/>
              <a:t>std.error</a:t>
            </a:r>
            <a:r>
              <a:rPr lang="en-US" sz="900" dirty="0"/>
              <a:t> </a:t>
            </a:r>
            <a:r>
              <a:rPr lang="en-US" sz="900" dirty="0" err="1"/>
              <a:t>p.value</a:t>
            </a:r>
            <a:r>
              <a:rPr lang="en-US" sz="900" dirty="0"/>
              <a:t>    </a:t>
            </a:r>
          </a:p>
          <a:p>
            <a:r>
              <a:rPr lang="en-US" sz="900" dirty="0"/>
              <a:t>1  </a:t>
            </a:r>
            <a:r>
              <a:rPr lang="en-US" sz="900" dirty="0" err="1"/>
              <a:t>log_OringTOT</a:t>
            </a:r>
            <a:r>
              <a:rPr lang="en-US" sz="900" dirty="0"/>
              <a:t>                </a:t>
            </a:r>
            <a:r>
              <a:rPr lang="en-US" sz="900" dirty="0" err="1"/>
              <a:t>Av_depth</a:t>
            </a:r>
            <a:r>
              <a:rPr lang="en-US" sz="900" dirty="0"/>
              <a:t> -2.104019123 0.1553658557  0.0000 ***</a:t>
            </a:r>
          </a:p>
          <a:p>
            <a:r>
              <a:rPr lang="en-US" sz="900" dirty="0"/>
              <a:t>2  </a:t>
            </a:r>
            <a:r>
              <a:rPr lang="en-US" sz="900" dirty="0" err="1"/>
              <a:t>log_OringTOT</a:t>
            </a:r>
            <a:r>
              <a:rPr lang="en-US" sz="900" dirty="0"/>
              <a:t>            </a:t>
            </a:r>
            <a:r>
              <a:rPr lang="en-US" sz="900" dirty="0" err="1"/>
              <a:t>Wetted_width</a:t>
            </a:r>
            <a:r>
              <a:rPr lang="en-US" sz="900" dirty="0"/>
              <a:t> -0.071268825 0.0077064390  0.0000 ***</a:t>
            </a:r>
          </a:p>
          <a:p>
            <a:r>
              <a:rPr lang="en-US" sz="900" dirty="0"/>
              <a:t>3  </a:t>
            </a:r>
            <a:r>
              <a:rPr lang="en-US" sz="900" dirty="0" err="1"/>
              <a:t>log_OringTOT</a:t>
            </a:r>
            <a:r>
              <a:rPr lang="en-US" sz="900" dirty="0"/>
              <a:t>             </a:t>
            </a:r>
            <a:r>
              <a:rPr lang="en-US" sz="900" dirty="0" err="1"/>
              <a:t>Julian_date</a:t>
            </a:r>
            <a:r>
              <a:rPr lang="en-US" sz="900" dirty="0"/>
              <a:t> -0.004188240 0.0006583019  0.0000 ***</a:t>
            </a:r>
          </a:p>
          <a:p>
            <a:r>
              <a:rPr lang="en-US" sz="900" dirty="0"/>
              <a:t>4  </a:t>
            </a:r>
            <a:r>
              <a:rPr lang="en-US" sz="900" dirty="0" err="1"/>
              <a:t>log_OringTOT</a:t>
            </a:r>
            <a:r>
              <a:rPr lang="en-US" sz="900" dirty="0"/>
              <a:t>                    SUB1  0.101571172 0.0199066129  0.0000 ***</a:t>
            </a:r>
          </a:p>
          <a:p>
            <a:r>
              <a:rPr lang="en-US" sz="900" dirty="0"/>
              <a:t>5  </a:t>
            </a:r>
            <a:r>
              <a:rPr lang="en-US" sz="900" dirty="0" err="1"/>
              <a:t>log_OringTOT</a:t>
            </a:r>
            <a:r>
              <a:rPr lang="en-US" sz="900" dirty="0"/>
              <a:t>                    Lake -0.040256787 0.0082705694  0.0000 ***</a:t>
            </a:r>
          </a:p>
          <a:p>
            <a:r>
              <a:rPr lang="en-US" sz="900" dirty="0"/>
              <a:t>6  </a:t>
            </a:r>
            <a:r>
              <a:rPr lang="en-US" sz="900" dirty="0" err="1"/>
              <a:t>log_OringTOT</a:t>
            </a:r>
            <a:r>
              <a:rPr lang="en-US" sz="900" dirty="0"/>
              <a:t>         </a:t>
            </a:r>
            <a:r>
              <a:rPr lang="en-US" sz="900" dirty="0" err="1"/>
              <a:t>Distance_to_sea</a:t>
            </a:r>
            <a:r>
              <a:rPr lang="en-US" sz="900" dirty="0"/>
              <a:t> -0.003216887 0.0007022876  0.0000 ***</a:t>
            </a:r>
          </a:p>
          <a:p>
            <a:r>
              <a:rPr lang="en-US" sz="900" dirty="0"/>
              <a:t>7  </a:t>
            </a:r>
            <a:r>
              <a:rPr lang="en-US" sz="900" dirty="0" err="1"/>
              <a:t>log_OringTOT</a:t>
            </a:r>
            <a:r>
              <a:rPr lang="en-US" sz="900" dirty="0"/>
              <a:t>                   </a:t>
            </a:r>
            <a:r>
              <a:rPr lang="en-US" sz="900" dirty="0" err="1"/>
              <a:t>GEdda</a:t>
            </a:r>
            <a:r>
              <a:rPr lang="en-US" sz="900" dirty="0"/>
              <a:t> -0.075370583 0.0169252705  0.0000 ***</a:t>
            </a:r>
          </a:p>
          <a:p>
            <a:r>
              <a:rPr lang="en-US" sz="900" dirty="0"/>
              <a:t>8  </a:t>
            </a:r>
            <a:r>
              <a:rPr lang="en-US" sz="900" dirty="0" err="1"/>
              <a:t>log_OringTOT</a:t>
            </a:r>
            <a:r>
              <a:rPr lang="en-US" sz="900" dirty="0"/>
              <a:t> </a:t>
            </a:r>
            <a:r>
              <a:rPr lang="en-US" sz="900" dirty="0" err="1"/>
              <a:t>Average_air_temperature</a:t>
            </a:r>
            <a:r>
              <a:rPr lang="en-US" sz="900" dirty="0"/>
              <a:t>  0.096423355 0.0219233320  0.0000 ***</a:t>
            </a:r>
          </a:p>
          <a:p>
            <a:r>
              <a:rPr lang="en-US" sz="900" dirty="0"/>
              <a:t>9  </a:t>
            </a:r>
            <a:r>
              <a:rPr lang="en-US" sz="900" dirty="0" err="1"/>
              <a:t>log_OringTOT</a:t>
            </a:r>
            <a:r>
              <a:rPr lang="en-US" sz="900" dirty="0"/>
              <a:t>                 </a:t>
            </a:r>
            <a:r>
              <a:rPr lang="en-US" sz="900" dirty="0" err="1"/>
              <a:t>log_LWD</a:t>
            </a:r>
            <a:r>
              <a:rPr lang="en-US" sz="900" dirty="0"/>
              <a:t>  0.085588780 0.0195752458  0.0000 ***</a:t>
            </a:r>
          </a:p>
          <a:p>
            <a:r>
              <a:rPr lang="en-US" sz="900" dirty="0"/>
              <a:t>10 </a:t>
            </a:r>
            <a:r>
              <a:rPr lang="en-US" sz="900" dirty="0" err="1"/>
              <a:t>log_OringTOT</a:t>
            </a:r>
            <a:r>
              <a:rPr lang="en-US" sz="900" dirty="0"/>
              <a:t>           </a:t>
            </a:r>
            <a:r>
              <a:rPr lang="en-US" sz="900" dirty="0" err="1"/>
              <a:t>Slope_percent</a:t>
            </a:r>
            <a:r>
              <a:rPr lang="en-US" sz="900" dirty="0"/>
              <a:t>  0.053750129 0.0203756264  0.0084  **</a:t>
            </a:r>
          </a:p>
          <a:p>
            <a:r>
              <a:rPr lang="en-US" sz="900" dirty="0"/>
              <a:t>11      </a:t>
            </a:r>
            <a:r>
              <a:rPr lang="en-US" sz="900" dirty="0" err="1"/>
              <a:t>log_LWD</a:t>
            </a:r>
            <a:r>
              <a:rPr lang="en-US" sz="900" dirty="0"/>
              <a:t>            </a:t>
            </a:r>
            <a:r>
              <a:rPr lang="en-US" sz="900" dirty="0" err="1"/>
              <a:t>Wetted_width</a:t>
            </a:r>
            <a:r>
              <a:rPr lang="en-US" sz="900" dirty="0"/>
              <a:t> -0.051306457 0.0045786817  0.0000 ***</a:t>
            </a:r>
          </a:p>
          <a:p>
            <a:r>
              <a:rPr lang="en-US" sz="900" dirty="0"/>
              <a:t>12      </a:t>
            </a:r>
            <a:r>
              <a:rPr lang="en-US" sz="900" dirty="0" err="1"/>
              <a:t>log_LWD</a:t>
            </a:r>
            <a:r>
              <a:rPr lang="en-US" sz="900" dirty="0"/>
              <a:t> </a:t>
            </a:r>
            <a:r>
              <a:rPr lang="en-US" sz="900" dirty="0" err="1"/>
              <a:t>Average_air_temperature</a:t>
            </a:r>
            <a:r>
              <a:rPr lang="en-US" sz="900" dirty="0"/>
              <a:t> -0.086397067 0.0109774258  0.0000 ***</a:t>
            </a:r>
          </a:p>
          <a:p>
            <a:r>
              <a:rPr lang="en-US" sz="900" dirty="0"/>
              <a:t>13      </a:t>
            </a:r>
            <a:r>
              <a:rPr lang="en-US" sz="900" dirty="0" err="1"/>
              <a:t>log_LWD</a:t>
            </a:r>
            <a:r>
              <a:rPr lang="en-US" sz="900" dirty="0"/>
              <a:t>                    Year  0.014690672 0.0024931123  0.0000 ***</a:t>
            </a:r>
          </a:p>
          <a:p>
            <a:r>
              <a:rPr lang="en-US" sz="900" dirty="0"/>
              <a:t>14      </a:t>
            </a:r>
            <a:r>
              <a:rPr lang="en-US" sz="900" dirty="0" err="1"/>
              <a:t>log_LWD</a:t>
            </a:r>
            <a:r>
              <a:rPr lang="en-US" sz="900" dirty="0"/>
              <a:t>         </a:t>
            </a:r>
            <a:r>
              <a:rPr lang="en-US" sz="900" dirty="0" err="1"/>
              <a:t>Distance_to_sea</a:t>
            </a:r>
            <a:r>
              <a:rPr lang="en-US" sz="900" dirty="0"/>
              <a:t> -0.002011219 0.0003625159  0.0000 ***</a:t>
            </a:r>
          </a:p>
          <a:p>
            <a:r>
              <a:rPr lang="en-US" sz="900" dirty="0"/>
              <a:t>15      </a:t>
            </a:r>
            <a:r>
              <a:rPr lang="en-US" sz="900" dirty="0" err="1"/>
              <a:t>log_LWD</a:t>
            </a:r>
            <a:r>
              <a:rPr lang="en-US" sz="900" dirty="0"/>
              <a:t>           </a:t>
            </a:r>
            <a:r>
              <a:rPr lang="en-US" sz="900" dirty="0" err="1"/>
              <a:t>Slope_percent</a:t>
            </a:r>
            <a:r>
              <a:rPr lang="en-US" sz="900" dirty="0"/>
              <a:t>  0.060812149 0.0115345003  0.0000 ***</a:t>
            </a:r>
          </a:p>
          <a:p>
            <a:r>
              <a:rPr lang="en-US" sz="900" dirty="0"/>
              <a:t>16      </a:t>
            </a:r>
            <a:r>
              <a:rPr lang="en-US" sz="900" dirty="0" err="1"/>
              <a:t>log_LWD</a:t>
            </a:r>
            <a:r>
              <a:rPr lang="en-US" sz="900" dirty="0"/>
              <a:t>                </a:t>
            </a:r>
            <a:r>
              <a:rPr lang="en-US" sz="900" dirty="0" err="1"/>
              <a:t>Av_depth</a:t>
            </a:r>
            <a:r>
              <a:rPr lang="en-US" sz="900" dirty="0"/>
              <a:t> -0.485894969 0.1048185319  0.0000 ***</a:t>
            </a:r>
          </a:p>
          <a:p>
            <a:r>
              <a:rPr lang="en-US" sz="900" dirty="0"/>
              <a:t>17      </a:t>
            </a:r>
            <a:r>
              <a:rPr lang="en-US" sz="900" dirty="0" err="1"/>
              <a:t>log_LWD</a:t>
            </a:r>
            <a:r>
              <a:rPr lang="en-US" sz="900" dirty="0"/>
              <a:t>             </a:t>
            </a:r>
            <a:r>
              <a:rPr lang="en-US" sz="900" dirty="0" err="1"/>
              <a:t>Julian_date</a:t>
            </a:r>
            <a:r>
              <a:rPr lang="en-US" sz="900" dirty="0"/>
              <a:t> -0.001054309 0.0004429863  0.0174   *</a:t>
            </a:r>
          </a:p>
          <a:p>
            <a:r>
              <a:rPr lang="en-US" sz="900" dirty="0"/>
              <a:t>&gt; </a:t>
            </a:r>
            <a:r>
              <a:rPr lang="en-US" sz="900" dirty="0" err="1"/>
              <a:t>sem.model.fits</a:t>
            </a:r>
            <a:r>
              <a:rPr lang="en-US" sz="900" dirty="0"/>
              <a:t>(M2)</a:t>
            </a:r>
          </a:p>
          <a:p>
            <a:r>
              <a:rPr lang="en-US" sz="900" dirty="0"/>
              <a:t>  Class   Family     Link    n  Marginal Conditional</a:t>
            </a:r>
          </a:p>
          <a:p>
            <a:r>
              <a:rPr lang="en-US" sz="900" dirty="0"/>
              <a:t>1   </a:t>
            </a:r>
            <a:r>
              <a:rPr lang="en-US" sz="900" dirty="0" err="1"/>
              <a:t>lme</a:t>
            </a:r>
            <a:r>
              <a:rPr lang="en-US" sz="900" dirty="0"/>
              <a:t> </a:t>
            </a:r>
            <a:r>
              <a:rPr lang="en-US" sz="900" dirty="0" err="1"/>
              <a:t>gaussian</a:t>
            </a:r>
            <a:r>
              <a:rPr lang="en-US" sz="900" dirty="0"/>
              <a:t> identity 5263 0.1092847   0.8005838</a:t>
            </a:r>
          </a:p>
          <a:p>
            <a:r>
              <a:rPr lang="en-US" sz="900" dirty="0"/>
              <a:t>2   </a:t>
            </a:r>
            <a:r>
              <a:rPr lang="en-US" sz="900" dirty="0" err="1"/>
              <a:t>lme</a:t>
            </a:r>
            <a:r>
              <a:rPr lang="en-US" sz="900" dirty="0"/>
              <a:t> </a:t>
            </a:r>
            <a:r>
              <a:rPr lang="en-US" sz="900" dirty="0" err="1"/>
              <a:t>gaussian</a:t>
            </a:r>
            <a:r>
              <a:rPr lang="en-US" sz="900" dirty="0"/>
              <a:t> identity 5263 0.1139024   0.5128521</a:t>
            </a:r>
          </a:p>
        </p:txBody>
      </p:sp>
      <p:sp>
        <p:nvSpPr>
          <p:cNvPr id="6" name="TextBox 5"/>
          <p:cNvSpPr txBox="1"/>
          <p:nvPr/>
        </p:nvSpPr>
        <p:spPr>
          <a:xfrm>
            <a:off x="3909976" y="211522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2517941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
        <p:nvSpPr>
          <p:cNvPr id="8" name="TextBox 7"/>
          <p:cNvSpPr txBox="1"/>
          <p:nvPr/>
        </p:nvSpPr>
        <p:spPr>
          <a:xfrm>
            <a:off x="3625702" y="2818479"/>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109440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8508</TotalTime>
  <Words>13878</Words>
  <Application>Microsoft Office PowerPoint</Application>
  <PresentationFormat>Widescreen</PresentationFormat>
  <Paragraphs>1806</Paragraphs>
  <Slides>58</Slides>
  <Notes>28</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528</cp:revision>
  <dcterms:created xsi:type="dcterms:W3CDTF">2016-11-24T11:10:22Z</dcterms:created>
  <dcterms:modified xsi:type="dcterms:W3CDTF">2017-07-25T09:30:59Z</dcterms:modified>
</cp:coreProperties>
</file>