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7" r:id="rId2"/>
    <p:sldId id="259" r:id="rId3"/>
    <p:sldId id="260" r:id="rId4"/>
    <p:sldId id="261" r:id="rId5"/>
    <p:sldId id="264" r:id="rId6"/>
    <p:sldId id="270" r:id="rId7"/>
    <p:sldId id="271" r:id="rId8"/>
    <p:sldId id="267" r:id="rId9"/>
    <p:sldId id="269" r:id="rId10"/>
    <p:sldId id="272" r:id="rId11"/>
    <p:sldId id="273" r:id="rId12"/>
    <p:sldId id="282" r:id="rId13"/>
    <p:sldId id="274" r:id="rId14"/>
    <p:sldId id="275" r:id="rId15"/>
    <p:sldId id="276" r:id="rId16"/>
    <p:sldId id="285" r:id="rId17"/>
    <p:sldId id="328" r:id="rId18"/>
    <p:sldId id="313" r:id="rId19"/>
    <p:sldId id="311" r:id="rId20"/>
    <p:sldId id="312" r:id="rId21"/>
    <p:sldId id="324" r:id="rId22"/>
    <p:sldId id="317" r:id="rId23"/>
    <p:sldId id="321" r:id="rId24"/>
    <p:sldId id="320" r:id="rId25"/>
    <p:sldId id="329" r:id="rId26"/>
    <p:sldId id="330" r:id="rId27"/>
    <p:sldId id="314" r:id="rId28"/>
    <p:sldId id="301" r:id="rId29"/>
    <p:sldId id="309" r:id="rId30"/>
    <p:sldId id="302" r:id="rId31"/>
    <p:sldId id="319" r:id="rId32"/>
    <p:sldId id="325" r:id="rId33"/>
    <p:sldId id="326" r:id="rId34"/>
    <p:sldId id="327" r:id="rId35"/>
    <p:sldId id="322" r:id="rId36"/>
    <p:sldId id="323" r:id="rId37"/>
    <p:sldId id="303" r:id="rId38"/>
    <p:sldId id="304" r:id="rId39"/>
    <p:sldId id="305" r:id="rId40"/>
    <p:sldId id="306" r:id="rId41"/>
    <p:sldId id="307" r:id="rId42"/>
    <p:sldId id="308" r:id="rId43"/>
    <p:sldId id="297" r:id="rId44"/>
    <p:sldId id="298" r:id="rId45"/>
    <p:sldId id="290" r:id="rId46"/>
    <p:sldId id="291" r:id="rId47"/>
    <p:sldId id="280" r:id="rId48"/>
    <p:sldId id="278" r:id="rId49"/>
    <p:sldId id="279" r:id="rId50"/>
    <p:sldId id="288" r:id="rId51"/>
    <p:sldId id="284" r:id="rId52"/>
    <p:sldId id="283" r:id="rId53"/>
    <p:sldId id="265"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structure" id="{C89B8A26-71FB-42C9-BAD6-3949D2EFEC04}">
          <p14:sldIdLst>
            <p14:sldId id="257"/>
            <p14:sldId id="259"/>
            <p14:sldId id="260"/>
            <p14:sldId id="261"/>
            <p14:sldId id="264"/>
            <p14:sldId id="270"/>
            <p14:sldId id="271"/>
            <p14:sldId id="267"/>
            <p14:sldId id="269"/>
            <p14:sldId id="272"/>
          </p14:sldIdLst>
        </p14:section>
        <p14:section name="Collinearity" id="{ADAEA432-774E-44DA-AC0B-57D8B948FBD0}">
          <p14:sldIdLst>
            <p14:sldId id="273"/>
            <p14:sldId id="282"/>
            <p14:sldId id="274"/>
          </p14:sldIdLst>
        </p14:section>
        <p14:section name="Hypotheses" id="{E3ECA0FE-D6D3-452C-8C93-CF2E7176BFB3}">
          <p14:sldIdLst>
            <p14:sldId id="275"/>
            <p14:sldId id="276"/>
          </p14:sldIdLst>
        </p14:section>
        <p14:section name="Fish spp as exogenous" id="{5B39D0F4-3087-45EB-B37F-23A8E6FCAB71}">
          <p14:sldIdLst>
            <p14:sldId id="285"/>
            <p14:sldId id="328"/>
            <p14:sldId id="313"/>
            <p14:sldId id="311"/>
            <p14:sldId id="312"/>
            <p14:sldId id="324"/>
            <p14:sldId id="317"/>
            <p14:sldId id="321"/>
            <p14:sldId id="320"/>
            <p14:sldId id="329"/>
            <p14:sldId id="330"/>
          </p14:sldIdLst>
        </p14:section>
        <p14:section name="Fish spp as endogenous" id="{2A1FF198-2A6B-42BF-BDDE-CA1BB74F1F13}">
          <p14:sldIdLst>
            <p14:sldId id="314"/>
            <p14:sldId id="301"/>
            <p14:sldId id="309"/>
            <p14:sldId id="302"/>
          </p14:sldIdLst>
        </p14:section>
        <p14:section name="Older" id="{0C5B5777-CA2B-4E10-AEC8-D37B5B562E5C}">
          <p14:sldIdLst>
            <p14:sldId id="319"/>
            <p14:sldId id="325"/>
            <p14:sldId id="326"/>
            <p14:sldId id="327"/>
            <p14:sldId id="322"/>
            <p14:sldId id="323"/>
            <p14:sldId id="303"/>
            <p14:sldId id="304"/>
            <p14:sldId id="305"/>
            <p14:sldId id="306"/>
            <p14:sldId id="307"/>
            <p14:sldId id="308"/>
            <p14:sldId id="297"/>
            <p14:sldId id="298"/>
            <p14:sldId id="290"/>
            <p14:sldId id="291"/>
            <p14:sldId id="280"/>
            <p14:sldId id="278"/>
            <p14:sldId id="279"/>
            <p14:sldId id="288"/>
            <p14:sldId id="284"/>
            <p14:sldId id="28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046" autoAdjust="0"/>
  </p:normalViewPr>
  <p:slideViewPr>
    <p:cSldViewPr snapToGrid="0">
      <p:cViewPr varScale="1">
        <p:scale>
          <a:sx n="101" d="100"/>
          <a:sy n="101" d="100"/>
        </p:scale>
        <p:origin x="93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5EF98-215B-436D-B004-E8A0B0DA5F43}" type="datetimeFigureOut">
              <a:rPr lang="en-US" smtClean="0"/>
              <a:t>3/17/2017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A51494-B860-491D-BDAB-7AAC977A0DD8}" type="slidenum">
              <a:rPr lang="en-US" smtClean="0"/>
              <a:t>‹#›</a:t>
            </a:fld>
            <a:endParaRPr lang="en-US"/>
          </a:p>
        </p:txBody>
      </p:sp>
    </p:spTree>
    <p:extLst>
      <p:ext uri="{BB962C8B-B14F-4D97-AF65-F5344CB8AC3E}">
        <p14:creationId xmlns:p14="http://schemas.microsoft.com/office/powerpoint/2010/main" val="3507396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a:t>
            </a:fld>
            <a:endParaRPr lang="en-US"/>
          </a:p>
        </p:txBody>
      </p:sp>
    </p:spTree>
    <p:extLst>
      <p:ext uri="{BB962C8B-B14F-4D97-AF65-F5344CB8AC3E}">
        <p14:creationId xmlns:p14="http://schemas.microsoft.com/office/powerpoint/2010/main" val="2337960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Coeff for year and for the interaction julian date* distance to sea are signif when unstardidized but not when standardized.</a:t>
            </a:r>
            <a:endParaRPr lang="sv-SE" b="0" i="0" dirty="0" smtClean="0">
              <a:solidFill>
                <a:srgbClr val="FF0000"/>
              </a:solidFill>
            </a:endParaRPr>
          </a:p>
          <a:p>
            <a:pPr marL="0" indent="0">
              <a:buFont typeface="Arial" panose="020B0604020202020204" pitchFamily="34" charset="0"/>
              <a:buNone/>
            </a:pPr>
            <a:endParaRPr lang="sv-SE" b="0" i="0" baseline="0" dirty="0" smtClean="0">
              <a:solidFill>
                <a:srgbClr val="FF0000"/>
              </a:solidFill>
            </a:endParaRP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p>
        </p:txBody>
      </p:sp>
      <p:sp>
        <p:nvSpPr>
          <p:cNvPr id="4" name="Slide Number Placeholder 3"/>
          <p:cNvSpPr>
            <a:spLocks noGrp="1"/>
          </p:cNvSpPr>
          <p:nvPr>
            <p:ph type="sldNum" sz="quarter" idx="10"/>
          </p:nvPr>
        </p:nvSpPr>
        <p:spPr/>
        <p:txBody>
          <a:bodyPr/>
          <a:lstStyle/>
          <a:p>
            <a:fld id="{6AA51494-B860-491D-BDAB-7AAC977A0DD8}" type="slidenum">
              <a:rPr lang="en-US" smtClean="0"/>
              <a:t>22</a:t>
            </a:fld>
            <a:endParaRPr lang="en-US"/>
          </a:p>
        </p:txBody>
      </p:sp>
    </p:spTree>
    <p:extLst>
      <p:ext uri="{BB962C8B-B14F-4D97-AF65-F5344CB8AC3E}">
        <p14:creationId xmlns:p14="http://schemas.microsoft.com/office/powerpoint/2010/main" val="204525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23</a:t>
            </a:fld>
            <a:endParaRPr lang="en-US"/>
          </a:p>
        </p:txBody>
      </p:sp>
    </p:spTree>
    <p:extLst>
      <p:ext uri="{BB962C8B-B14F-4D97-AF65-F5344CB8AC3E}">
        <p14:creationId xmlns:p14="http://schemas.microsoft.com/office/powerpoint/2010/main" val="1784434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No interaction temp*Gedda</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25</a:t>
            </a:fld>
            <a:endParaRPr lang="en-US"/>
          </a:p>
        </p:txBody>
      </p:sp>
    </p:spTree>
    <p:extLst>
      <p:ext uri="{BB962C8B-B14F-4D97-AF65-F5344CB8AC3E}">
        <p14:creationId xmlns:p14="http://schemas.microsoft.com/office/powerpoint/2010/main" val="4244408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adding competitors:</a:t>
            </a:r>
          </a:p>
          <a:p>
            <a:r>
              <a:rPr lang="en-US" dirty="0" smtClean="0"/>
              <a:t># interaction lax or harr or </a:t>
            </a:r>
            <a:r>
              <a:rPr lang="en-US" dirty="0" err="1" smtClean="0"/>
              <a:t>cottus</a:t>
            </a:r>
            <a:r>
              <a:rPr lang="en-US" dirty="0" smtClean="0"/>
              <a:t> with slope explaining </a:t>
            </a:r>
            <a:r>
              <a:rPr lang="en-US" dirty="0" err="1" smtClean="0"/>
              <a:t>öring</a:t>
            </a:r>
            <a:r>
              <a:rPr lang="en-US" dirty="0" smtClean="0"/>
              <a:t>: does not converge for Harr, not </a:t>
            </a:r>
            <a:r>
              <a:rPr lang="en-US" dirty="0" err="1" smtClean="0"/>
              <a:t>signif</a:t>
            </a:r>
            <a:r>
              <a:rPr lang="en-US" dirty="0" smtClean="0"/>
              <a:t> for lax and </a:t>
            </a:r>
            <a:r>
              <a:rPr lang="en-US" dirty="0" err="1" smtClean="0"/>
              <a:t>cottus</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28</a:t>
            </a:fld>
            <a:endParaRPr lang="en-US"/>
          </a:p>
        </p:txBody>
      </p:sp>
    </p:spTree>
    <p:extLst>
      <p:ext uri="{BB962C8B-B14F-4D97-AF65-F5344CB8AC3E}">
        <p14:creationId xmlns:p14="http://schemas.microsoft.com/office/powerpoint/2010/main" val="3718903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Same output ca when Gädda</a:t>
            </a:r>
            <a:r>
              <a:rPr lang="sv-SE" baseline="0" dirty="0" smtClean="0"/>
              <a:t> and Lake are log tarsnformed</a:t>
            </a:r>
          </a:p>
          <a:p>
            <a:endParaRPr lang="sv-SE" baseline="0" dirty="0" smtClean="0"/>
          </a:p>
          <a:p>
            <a:r>
              <a:rPr lang="sv-SE" baseline="0" dirty="0" smtClean="0"/>
              <a:t>Adding slope as predictor for salmon and deleting interaction distance to sea*Julian date: </a:t>
            </a:r>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31</a:t>
            </a:fld>
            <a:endParaRPr lang="en-US"/>
          </a:p>
        </p:txBody>
      </p:sp>
    </p:spTree>
    <p:extLst>
      <p:ext uri="{BB962C8B-B14F-4D97-AF65-F5344CB8AC3E}">
        <p14:creationId xmlns:p14="http://schemas.microsoft.com/office/powerpoint/2010/main" val="1596338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sv-SE" dirty="0" smtClean="0"/>
          </a:p>
          <a:p>
            <a:r>
              <a:rPr lang="sv-SE" dirty="0" smtClean="0"/>
              <a:t>Other:</a:t>
            </a:r>
          </a:p>
          <a:p>
            <a:r>
              <a:rPr lang="sv-SE" dirty="0" smtClean="0"/>
              <a:t># mygration type:</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32</a:t>
            </a:fld>
            <a:endParaRPr lang="en-US"/>
          </a:p>
        </p:txBody>
      </p:sp>
    </p:spTree>
    <p:extLst>
      <p:ext uri="{BB962C8B-B14F-4D97-AF65-F5344CB8AC3E}">
        <p14:creationId xmlns:p14="http://schemas.microsoft.com/office/powerpoint/2010/main" val="2717507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sv-SE" b="0" i="0" dirty="0" smtClean="0">
                <a:solidFill>
                  <a:srgbClr val="FF0000"/>
                </a:solidFill>
              </a:rPr>
              <a:t>Thickness of arrow is proportional at coefficient standardized on scales (on</a:t>
            </a:r>
            <a:r>
              <a:rPr lang="sv-SE" b="0" i="0" baseline="0" dirty="0" smtClean="0">
                <a:solidFill>
                  <a:srgbClr val="FF0000"/>
                </a:solidFill>
              </a:rPr>
              <a:t> </a:t>
            </a:r>
            <a:r>
              <a:rPr lang="sv-SE" b="0" i="0" dirty="0" smtClean="0">
                <a:solidFill>
                  <a:srgbClr val="FF0000"/>
                </a:solidFill>
              </a:rPr>
              <a:t>range</a:t>
            </a:r>
            <a:r>
              <a:rPr lang="sv-SE" b="0" i="0" baseline="0" dirty="0" smtClean="0">
                <a:solidFill>
                  <a:srgbClr val="FF0000"/>
                </a:solidFill>
              </a:rPr>
              <a:t> problems)</a:t>
            </a:r>
            <a:r>
              <a:rPr lang="sv-SE" b="0" i="0" dirty="0" smtClean="0">
                <a:solidFill>
                  <a:srgbClr val="FF0000"/>
                </a:solidFill>
              </a:rPr>
              <a:t>.</a:t>
            </a:r>
            <a:r>
              <a:rPr lang="sv-SE" b="0" i="0" baseline="0" dirty="0" smtClean="0">
                <a:solidFill>
                  <a:srgbClr val="FF0000"/>
                </a:solidFill>
              </a:rPr>
              <a:t> Coeff for year and for the interaction julian date* distance to sea are signif when unstardidized but not when standardized.</a:t>
            </a:r>
            <a:endParaRPr lang="sv-SE" b="0" i="0" dirty="0" smtClean="0">
              <a:solidFill>
                <a:srgbClr val="FF0000"/>
              </a:solidFill>
            </a:endParaRPr>
          </a:p>
          <a:p>
            <a:pPr marL="0" indent="0">
              <a:buFont typeface="Arial" panose="020B0604020202020204" pitchFamily="34" charset="0"/>
              <a:buNone/>
            </a:pPr>
            <a:endParaRPr lang="sv-SE" b="0" i="0" baseline="0" dirty="0" smtClean="0">
              <a:solidFill>
                <a:srgbClr val="FF0000"/>
              </a:solidFill>
            </a:endParaRPr>
          </a:p>
          <a:p>
            <a:pPr marL="0" indent="0">
              <a:buFont typeface="Arial" panose="020B0604020202020204" pitchFamily="34" charset="0"/>
              <a:buNone/>
            </a:pPr>
            <a:r>
              <a:rPr lang="sv-SE" b="0" i="0" baseline="0" dirty="0" smtClean="0">
                <a:solidFill>
                  <a:srgbClr val="FF0000"/>
                </a:solidFill>
              </a:rPr>
              <a:t>Arrows with different colors from trouts:</a:t>
            </a:r>
          </a:p>
          <a:p>
            <a:pPr marL="0" indent="0">
              <a:buFont typeface="Arial" panose="020B0604020202020204" pitchFamily="34" charset="0"/>
              <a:buNone/>
            </a:pPr>
            <a:r>
              <a:rPr lang="sv-SE" b="0" i="0" baseline="0" dirty="0" smtClean="0">
                <a:solidFill>
                  <a:srgbClr val="FF0000"/>
                </a:solidFill>
              </a:rPr>
              <a:t>width has + effect on salmon</a:t>
            </a:r>
          </a:p>
        </p:txBody>
      </p:sp>
      <p:sp>
        <p:nvSpPr>
          <p:cNvPr id="4" name="Slide Number Placeholder 3"/>
          <p:cNvSpPr>
            <a:spLocks noGrp="1"/>
          </p:cNvSpPr>
          <p:nvPr>
            <p:ph type="sldNum" sz="quarter" idx="10"/>
          </p:nvPr>
        </p:nvSpPr>
        <p:spPr/>
        <p:txBody>
          <a:bodyPr/>
          <a:lstStyle/>
          <a:p>
            <a:fld id="{6AA51494-B860-491D-BDAB-7AAC977A0DD8}" type="slidenum">
              <a:rPr lang="en-US" smtClean="0"/>
              <a:t>34</a:t>
            </a:fld>
            <a:endParaRPr lang="en-US"/>
          </a:p>
        </p:txBody>
      </p:sp>
    </p:spTree>
    <p:extLst>
      <p:ext uri="{BB962C8B-B14F-4D97-AF65-F5344CB8AC3E}">
        <p14:creationId xmlns:p14="http://schemas.microsoft.com/office/powerpoint/2010/main" val="21895066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brook trout and grayling (</a:t>
            </a:r>
            <a:r>
              <a:rPr lang="en-US" dirty="0" err="1" smtClean="0"/>
              <a:t>competitiors</a:t>
            </a:r>
            <a:r>
              <a:rPr lang="en-US" dirty="0" smtClean="0"/>
              <a:t>) as explanatory factors: not </a:t>
            </a:r>
            <a:r>
              <a:rPr lang="en-US" dirty="0" err="1" smtClean="0"/>
              <a:t>signif</a:t>
            </a:r>
            <a:endParaRPr lang="en-US" dirty="0" smtClean="0"/>
          </a:p>
          <a:p>
            <a:r>
              <a:rPr lang="en-US" dirty="0" smtClean="0"/>
              <a:t># </a:t>
            </a:r>
            <a:r>
              <a:rPr lang="en-US" dirty="0" err="1" smtClean="0"/>
              <a:t>LAxTOT</a:t>
            </a:r>
            <a:r>
              <a:rPr lang="en-US" dirty="0" smtClean="0"/>
              <a:t> seems to have a weak positive effect on </a:t>
            </a:r>
            <a:r>
              <a:rPr lang="en-US" dirty="0" err="1" smtClean="0"/>
              <a:t>Öring</a:t>
            </a:r>
            <a:r>
              <a:rPr lang="en-US" dirty="0" smtClean="0"/>
              <a:t>, which does not make sense</a:t>
            </a:r>
          </a:p>
          <a:p>
            <a:r>
              <a:rPr lang="en-US" dirty="0" smtClean="0"/>
              <a:t># including a correlation between SUB1 and slope doesn't change anything</a:t>
            </a:r>
          </a:p>
          <a:p>
            <a:r>
              <a:rPr lang="en-US" dirty="0" smtClean="0"/>
              <a:t># including sub as endogenous explained by slope doesn't work smoothly, I d need to </a:t>
            </a:r>
            <a:r>
              <a:rPr lang="en-US" dirty="0" err="1" smtClean="0"/>
              <a:t>addd</a:t>
            </a:r>
            <a:r>
              <a:rPr lang="en-US" dirty="0" smtClean="0"/>
              <a:t> many other links</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35</a:t>
            </a:fld>
            <a:endParaRPr lang="en-US"/>
          </a:p>
        </p:txBody>
      </p:sp>
    </p:spTree>
    <p:extLst>
      <p:ext uri="{BB962C8B-B14F-4D97-AF65-F5344CB8AC3E}">
        <p14:creationId xmlns:p14="http://schemas.microsoft.com/office/powerpoint/2010/main" val="3166603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Using month instead of Julian data works as well, slightly lower</a:t>
            </a:r>
            <a:r>
              <a:rPr lang="sv-SE" baseline="0" dirty="0" smtClean="0"/>
              <a:t> marginal R2 for Öring</a:t>
            </a:r>
          </a:p>
          <a:p>
            <a:endParaRPr lang="sv-SE" baseline="0" dirty="0" smtClean="0"/>
          </a:p>
          <a:p>
            <a:r>
              <a:rPr lang="sv-SE" baseline="0" dirty="0" smtClean="0"/>
              <a:t>Explore possibility of including slope – and dependency of substrate on it</a:t>
            </a:r>
          </a:p>
          <a:p>
            <a:endParaRPr lang="sv-SE" baseline="0" dirty="0" smtClean="0"/>
          </a:p>
          <a:p>
            <a:r>
              <a:rPr lang="en-US" sz="1200" b="1" kern="1200" dirty="0" smtClean="0">
                <a:solidFill>
                  <a:schemeClr val="tx1"/>
                </a:solidFill>
                <a:effectLst/>
                <a:latin typeface="+mn-lt"/>
                <a:ea typeface="+mn-ea"/>
                <a:cs typeface="+mn-cs"/>
              </a:rPr>
              <a:t>STANDARDIZE PATH COEFFICIENTS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Once a model was chosen, we compared the relative importance of its predictor variables using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path coefficients. We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coefficients to the relevant ranges of the component variables as recommended by Grace (2006). A raw coefficient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expressing the effect of x on y is range-</a:t>
            </a:r>
          </a:p>
          <a:p>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as </a:t>
            </a:r>
            <a:r>
              <a:rPr lang="en-US" sz="1200" kern="1200" dirty="0" err="1" smtClean="0">
                <a:solidFill>
                  <a:schemeClr val="tx1"/>
                </a:solidFill>
                <a:effectLst/>
                <a:latin typeface="+mn-lt"/>
                <a:ea typeface="+mn-ea"/>
                <a:cs typeface="+mn-cs"/>
              </a:rPr>
              <a:t>brangexy</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bxy</a:t>
            </a:r>
            <a:r>
              <a:rPr lang="en-US" sz="1200" kern="1200" dirty="0" smtClean="0">
                <a:solidFill>
                  <a:schemeClr val="tx1"/>
                </a:solidFill>
                <a:effectLst/>
                <a:latin typeface="+mn-lt"/>
                <a:ea typeface="+mn-ea"/>
                <a:cs typeface="+mn-cs"/>
              </a:rPr>
              <a:t> 9 (</a:t>
            </a:r>
            <a:r>
              <a:rPr lang="en-US" sz="1200" kern="1200" dirty="0" err="1" smtClean="0">
                <a:solidFill>
                  <a:schemeClr val="tx1"/>
                </a:solidFill>
                <a:effectLst/>
                <a:latin typeface="+mn-lt"/>
                <a:ea typeface="+mn-ea"/>
                <a:cs typeface="+mn-cs"/>
              </a:rPr>
              <a:t>xmax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xmin</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ymax</a:t>
            </a:r>
            <a:r>
              <a:rPr lang="en-US" sz="1200" kern="1200" dirty="0" smtClean="0">
                <a:solidFill>
                  <a:schemeClr val="tx1"/>
                </a:solidFill>
                <a:effectLst/>
                <a:latin typeface="+mn-lt"/>
                <a:ea typeface="+mn-ea"/>
                <a:cs typeface="+mn-cs"/>
              </a:rPr>
              <a:t> ? </a:t>
            </a:r>
            <a:r>
              <a:rPr lang="en-US" sz="1200" kern="1200" dirty="0" err="1" smtClean="0">
                <a:solidFill>
                  <a:schemeClr val="tx1"/>
                </a:solidFill>
                <a:effectLst/>
                <a:latin typeface="+mn-lt"/>
                <a:ea typeface="+mn-ea"/>
                <a:cs typeface="+mn-cs"/>
              </a:rPr>
              <a:t>ymin</a:t>
            </a:r>
            <a:r>
              <a:rPr lang="en-US" sz="1200" kern="1200" dirty="0" smtClean="0">
                <a:solidFill>
                  <a:schemeClr val="tx1"/>
                </a:solidFill>
                <a:effectLst/>
                <a:latin typeface="+mn-lt"/>
                <a:ea typeface="+mn-ea"/>
                <a:cs typeface="+mn-cs"/>
              </a:rPr>
              <a:t>), where the max and min values represent the largest and small- </a:t>
            </a:r>
            <a:r>
              <a:rPr lang="en-US" sz="1200" kern="1200" dirty="0" err="1" smtClean="0">
                <a:solidFill>
                  <a:schemeClr val="tx1"/>
                </a:solidFill>
                <a:effectLst/>
                <a:latin typeface="+mn-lt"/>
                <a:ea typeface="+mn-ea"/>
                <a:cs typeface="+mn-cs"/>
              </a:rPr>
              <a:t>est</a:t>
            </a:r>
            <a:r>
              <a:rPr lang="en-US" sz="1200" kern="1200" dirty="0" smtClean="0">
                <a:solidFill>
                  <a:schemeClr val="tx1"/>
                </a:solidFill>
                <a:effectLst/>
                <a:latin typeface="+mn-lt"/>
                <a:ea typeface="+mn-ea"/>
                <a:cs typeface="+mn-cs"/>
              </a:rPr>
              <a:t> values of the variables recorded in the data set (see Fig. S1). This approach produces a dimensionless coefficient that is easily interpretable in the original units. For example a b</a:t>
            </a:r>
          </a:p>
          <a:p>
            <a:r>
              <a:rPr lang="en-US" sz="1200" kern="1200" dirty="0" smtClean="0">
                <a:solidFill>
                  <a:schemeClr val="tx1"/>
                </a:solidFill>
                <a:effectLst/>
                <a:latin typeface="+mn-lt"/>
                <a:ea typeface="+mn-ea"/>
                <a:cs typeface="+mn-cs"/>
              </a:rPr>
              <a:t>value of ?0.349 for effect of grazer richness on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means that </a:t>
            </a:r>
            <a:r>
              <a:rPr lang="en-US" sz="1200" kern="1200" dirty="0" err="1" smtClean="0">
                <a:solidFill>
                  <a:schemeClr val="tx1"/>
                </a:solidFill>
                <a:effectLst/>
                <a:latin typeface="+mn-lt"/>
                <a:ea typeface="+mn-ea"/>
                <a:cs typeface="+mn-cs"/>
              </a:rPr>
              <a:t>microalgal</a:t>
            </a:r>
            <a:r>
              <a:rPr lang="en-US" sz="1200" kern="1200" dirty="0" smtClean="0">
                <a:solidFill>
                  <a:schemeClr val="tx1"/>
                </a:solidFill>
                <a:effectLst/>
                <a:latin typeface="+mn-lt"/>
                <a:ea typeface="+mn-ea"/>
                <a:cs typeface="+mn-cs"/>
              </a:rPr>
              <a:t> biomass is expected to decline by 35% of its measured range as one moves across the entire measured range of grazer richness, when the influence of other variables is controlled for. Marginal R2 values for endogenous variables were calculated from the best model (model 10) using an approach designed for hierarchical mixed models (Nakagawa &amp; </a:t>
            </a:r>
            <a:r>
              <a:rPr lang="en-US" sz="1200" kern="1200" dirty="0" err="1" smtClean="0">
                <a:solidFill>
                  <a:schemeClr val="tx1"/>
                </a:solidFill>
                <a:effectLst/>
                <a:latin typeface="+mn-lt"/>
                <a:ea typeface="+mn-ea"/>
                <a:cs typeface="+mn-cs"/>
              </a:rPr>
              <a:t>Schielzeth</a:t>
            </a:r>
            <a:r>
              <a:rPr lang="en-US" sz="1200" kern="1200" dirty="0" smtClean="0">
                <a:solidFill>
                  <a:schemeClr val="tx1"/>
                </a:solidFill>
                <a:effectLst/>
                <a:latin typeface="+mn-lt"/>
                <a:ea typeface="+mn-ea"/>
                <a:cs typeface="+mn-cs"/>
              </a:rPr>
              <a:t> 2013).</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38</a:t>
            </a:fld>
            <a:endParaRPr lang="en-US"/>
          </a:p>
        </p:txBody>
      </p:sp>
    </p:spTree>
    <p:extLst>
      <p:ext uri="{BB962C8B-B14F-4D97-AF65-F5344CB8AC3E}">
        <p14:creationId xmlns:p14="http://schemas.microsoft.com/office/powerpoint/2010/main" val="545776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39</a:t>
            </a:fld>
            <a:endParaRPr lang="en-US"/>
          </a:p>
        </p:txBody>
      </p:sp>
    </p:spTree>
    <p:extLst>
      <p:ext uri="{BB962C8B-B14F-4D97-AF65-F5344CB8AC3E}">
        <p14:creationId xmlns:p14="http://schemas.microsoft.com/office/powerpoint/2010/main" val="3754035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Check </a:t>
            </a:r>
            <a:r>
              <a:rPr lang="sv-SE" dirty="0" err="1" smtClean="0"/>
              <a:t>if</a:t>
            </a:r>
            <a:r>
              <a:rPr lang="sv-SE" dirty="0" smtClean="0"/>
              <a:t> </a:t>
            </a:r>
            <a:r>
              <a:rPr lang="sv-SE" dirty="0" err="1" smtClean="0"/>
              <a:t>boxes</a:t>
            </a:r>
            <a:r>
              <a:rPr lang="sv-SE" dirty="0" smtClean="0"/>
              <a:t> </a:t>
            </a:r>
            <a:r>
              <a:rPr lang="sv-SE" dirty="0" err="1" smtClean="0"/>
              <a:t>are</a:t>
            </a:r>
            <a:r>
              <a:rPr lang="sv-SE" dirty="0" smtClean="0"/>
              <a:t> </a:t>
            </a:r>
            <a:r>
              <a:rPr lang="sv-SE" dirty="0" err="1" smtClean="0"/>
              <a:t>horizontally</a:t>
            </a:r>
            <a:r>
              <a:rPr lang="sv-SE" dirty="0" smtClean="0"/>
              <a:t> </a:t>
            </a:r>
            <a:r>
              <a:rPr lang="sv-SE" dirty="0" err="1" smtClean="0"/>
              <a:t>aligned</a:t>
            </a:r>
            <a:r>
              <a:rPr lang="sv-SE" dirty="0" smtClean="0"/>
              <a:t> = small variation </a:t>
            </a:r>
            <a:r>
              <a:rPr lang="sv-SE" dirty="0" err="1" smtClean="0"/>
              <a:t>between</a:t>
            </a:r>
            <a:r>
              <a:rPr lang="sv-SE" dirty="0" smtClean="0"/>
              <a:t> </a:t>
            </a:r>
            <a:r>
              <a:rPr lang="sv-SE" dirty="0" err="1" smtClean="0"/>
              <a:t>catchments</a:t>
            </a:r>
            <a:r>
              <a:rPr lang="sv-SE" dirty="0" smtClean="0"/>
              <a:t>.</a:t>
            </a:r>
          </a:p>
          <a:p>
            <a:r>
              <a:rPr lang="sv-SE" dirty="0" smtClean="0"/>
              <a:t>If</a:t>
            </a:r>
            <a:r>
              <a:rPr lang="sv-SE" baseline="0" dirty="0" smtClean="0"/>
              <a:t> </a:t>
            </a:r>
            <a:r>
              <a:rPr lang="sv-SE" baseline="0" dirty="0" err="1" smtClean="0"/>
              <a:t>they</a:t>
            </a:r>
            <a:r>
              <a:rPr lang="sv-SE" baseline="0" dirty="0" smtClean="0"/>
              <a:t> </a:t>
            </a:r>
            <a:r>
              <a:rPr lang="sv-SE" baseline="0" dirty="0" err="1" smtClean="0"/>
              <a:t>are</a:t>
            </a:r>
            <a:r>
              <a:rPr lang="sv-SE" baseline="0" dirty="0" smtClean="0"/>
              <a:t> </a:t>
            </a:r>
            <a:r>
              <a:rPr lang="sv-SE" baseline="0" dirty="0" err="1" smtClean="0"/>
              <a:t>very</a:t>
            </a:r>
            <a:r>
              <a:rPr lang="sv-SE" baseline="0" dirty="0" smtClean="0"/>
              <a:t> </a:t>
            </a:r>
            <a:r>
              <a:rPr lang="sv-SE" baseline="0" dirty="0" err="1" smtClean="0"/>
              <a:t>shifted</a:t>
            </a:r>
            <a:r>
              <a:rPr lang="sv-SE" baseline="0" dirty="0" smtClean="0"/>
              <a:t> = </a:t>
            </a:r>
            <a:r>
              <a:rPr lang="sv-SE" baseline="0" dirty="0" err="1" smtClean="0"/>
              <a:t>large</a:t>
            </a:r>
            <a:r>
              <a:rPr lang="sv-SE" baseline="0" dirty="0" smtClean="0"/>
              <a:t> variation </a:t>
            </a:r>
            <a:r>
              <a:rPr lang="sv-SE" baseline="0" dirty="0" err="1" smtClean="0"/>
              <a:t>between</a:t>
            </a:r>
            <a:r>
              <a:rPr lang="sv-SE" baseline="0" dirty="0" smtClean="0"/>
              <a:t> </a:t>
            </a:r>
            <a:r>
              <a:rPr lang="sv-SE" baseline="0" dirty="0" err="1" smtClean="0"/>
              <a:t>catchments</a:t>
            </a:r>
            <a:r>
              <a:rPr lang="sv-SE" baseline="0" dirty="0" smtClean="0"/>
              <a:t>.</a:t>
            </a:r>
          </a:p>
          <a:p>
            <a:r>
              <a:rPr lang="sv-SE" baseline="0" dirty="0" smtClean="0"/>
              <a:t>Vertical dimension gives the variation within each catment</a:t>
            </a:r>
          </a:p>
          <a:p>
            <a:endParaRPr lang="sv-SE" baseline="0" dirty="0" smtClean="0"/>
          </a:p>
          <a:p>
            <a:r>
              <a:rPr lang="sv-SE" baseline="0" dirty="0" smtClean="0"/>
              <a:t>Was this fig madew ith means of sites per river?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6</a:t>
            </a:fld>
            <a:endParaRPr lang="en-US"/>
          </a:p>
        </p:txBody>
      </p:sp>
    </p:spTree>
    <p:extLst>
      <p:ext uri="{BB962C8B-B14F-4D97-AF65-F5344CB8AC3E}">
        <p14:creationId xmlns:p14="http://schemas.microsoft.com/office/powerpoint/2010/main" val="795821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43</a:t>
            </a:fld>
            <a:endParaRPr lang="en-US"/>
          </a:p>
        </p:txBody>
      </p:sp>
    </p:spTree>
    <p:extLst>
      <p:ext uri="{BB962C8B-B14F-4D97-AF65-F5344CB8AC3E}">
        <p14:creationId xmlns:p14="http://schemas.microsoft.com/office/powerpoint/2010/main" val="2011626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include interaction predators*LWD: not </a:t>
            </a:r>
            <a:r>
              <a:rPr lang="en-US" dirty="0" err="1" smtClean="0"/>
              <a:t>signif</a:t>
            </a:r>
            <a:endParaRPr lang="en-US" dirty="0" smtClean="0"/>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45</a:t>
            </a:fld>
            <a:endParaRPr lang="en-US"/>
          </a:p>
        </p:txBody>
      </p:sp>
    </p:spTree>
    <p:extLst>
      <p:ext uri="{BB962C8B-B14F-4D97-AF65-F5344CB8AC3E}">
        <p14:creationId xmlns:p14="http://schemas.microsoft.com/office/powerpoint/2010/main" val="37481347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If I add slope, account for possible</a:t>
            </a:r>
            <a:r>
              <a:rPr lang="sv-SE" baseline="0" dirty="0" smtClean="0"/>
              <a:t> </a:t>
            </a:r>
            <a:r>
              <a:rPr lang="sv-SE" dirty="0" smtClean="0"/>
              <a:t>dependence between slope and substarte</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47</a:t>
            </a:fld>
            <a:endParaRPr lang="en-US"/>
          </a:p>
        </p:txBody>
      </p:sp>
    </p:spTree>
    <p:extLst>
      <p:ext uri="{BB962C8B-B14F-4D97-AF65-F5344CB8AC3E}">
        <p14:creationId xmlns:p14="http://schemas.microsoft.com/office/powerpoint/2010/main" val="607840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Full dataset does not work as there are too many NAs. </a:t>
            </a:r>
          </a:p>
          <a:p>
            <a:endParaRPr lang="sv-SE" dirty="0" smtClean="0"/>
          </a:p>
          <a:p>
            <a:r>
              <a:rPr lang="sv-SE" dirty="0" smtClean="0"/>
              <a:t>Playing with predictors:</a:t>
            </a:r>
            <a:r>
              <a:rPr lang="sv-SE" baseline="0" dirty="0" smtClean="0"/>
              <a:t> </a:t>
            </a:r>
          </a:p>
          <a:p>
            <a:r>
              <a:rPr lang="sv-SE" baseline="0" dirty="0" smtClean="0"/>
              <a:t>CIMATIC: when avg air temp is replaced with lat in both repsonse variable models, results are very similar (only slightly different R2, see next slide). With altitude instead, fit is worse.</a:t>
            </a:r>
          </a:p>
          <a:p>
            <a:r>
              <a:rPr lang="sv-SE" baseline="0" dirty="0" smtClean="0"/>
              <a:t>STREAM SIZE: exakt area is not significant when including wetted widht and avg depth. When using max depth  instead of avg depth, max depth only explain öring but not LWD and R squared are slightly lower.</a:t>
            </a:r>
          </a:p>
          <a:p>
            <a:r>
              <a:rPr lang="en-US" dirty="0" smtClean="0"/>
              <a:t>LOCAL</a:t>
            </a:r>
            <a:r>
              <a:rPr lang="en-US" baseline="0" dirty="0" smtClean="0"/>
              <a:t> FEATURES: </a:t>
            </a:r>
            <a:r>
              <a:rPr lang="en-US" dirty="0" smtClean="0"/>
              <a:t>velocity for LWD: not </a:t>
            </a:r>
            <a:r>
              <a:rPr lang="en-US" dirty="0" err="1" smtClean="0"/>
              <a:t>signif</a:t>
            </a:r>
            <a:r>
              <a:rPr lang="en-US" dirty="0" smtClean="0"/>
              <a:t>. </a:t>
            </a:r>
            <a:r>
              <a:rPr lang="en-US" dirty="0" err="1" smtClean="0"/>
              <a:t>Slope_percent</a:t>
            </a:r>
            <a:r>
              <a:rPr lang="en-US" dirty="0" smtClean="0"/>
              <a:t> for LWD: yes, but also a link to </a:t>
            </a:r>
            <a:r>
              <a:rPr lang="en-US" dirty="0" err="1" smtClean="0"/>
              <a:t>Öring</a:t>
            </a:r>
            <a:r>
              <a:rPr lang="en-US" dirty="0" smtClean="0"/>
              <a:t> is suggested, links are positive in both cases, R2 are higher, but are the links supported by</a:t>
            </a:r>
            <a:r>
              <a:rPr lang="en-US" baseline="0" dirty="0" smtClean="0"/>
              <a:t> theory?</a:t>
            </a:r>
          </a:p>
          <a:p>
            <a:r>
              <a:rPr lang="en-US" baseline="0" dirty="0" smtClean="0"/>
              <a:t>SEASONALITY: month or Julian date are </a:t>
            </a:r>
            <a:r>
              <a:rPr lang="en-US" baseline="0" dirty="0" err="1" smtClean="0"/>
              <a:t>signif</a:t>
            </a:r>
            <a:r>
              <a:rPr lang="en-US" baseline="0" dirty="0" smtClean="0"/>
              <a:t> for both responses, R2 increase (more with Julian date)</a:t>
            </a:r>
          </a:p>
          <a:p>
            <a:r>
              <a:rPr lang="en-US" baseline="0" dirty="0" smtClean="0"/>
              <a:t>BIOTIC INTERACTIONS: </a:t>
            </a:r>
            <a:r>
              <a:rPr lang="en-US" baseline="0" dirty="0" err="1" smtClean="0"/>
              <a:t>GEdda+Lampetra+Sticklebacks+LaxTOT+Abbor+Lake+Cottus_spp</a:t>
            </a:r>
            <a:r>
              <a:rPr lang="en-US" baseline="0" dirty="0" smtClean="0"/>
              <a:t> were </a:t>
            </a:r>
            <a:r>
              <a:rPr lang="en-US" baseline="0" dirty="0" err="1" smtClean="0"/>
              <a:t>signif</a:t>
            </a:r>
            <a:r>
              <a:rPr lang="en-US" baseline="0" dirty="0" smtClean="0"/>
              <a:t> (see below), but overall fit not good</a:t>
            </a:r>
          </a:p>
          <a:p>
            <a:r>
              <a:rPr lang="en-US" baseline="0" dirty="0" smtClean="0"/>
              <a:t># talk to Erik to know what makes sense. For now I keep only </a:t>
            </a:r>
            <a:r>
              <a:rPr lang="en-US" baseline="0" dirty="0" err="1" smtClean="0"/>
              <a:t>Gedda</a:t>
            </a:r>
            <a:endParaRPr lang="en-US" baseline="0" dirty="0" smtClean="0"/>
          </a:p>
          <a:p>
            <a:r>
              <a:rPr lang="en-US" baseline="0" dirty="0" smtClean="0"/>
              <a:t>&gt; </a:t>
            </a:r>
            <a:r>
              <a:rPr lang="en-US" baseline="0" dirty="0" err="1" smtClean="0"/>
              <a:t>sem.coefs</a:t>
            </a:r>
            <a:r>
              <a:rPr lang="en-US" baseline="0" dirty="0" smtClean="0"/>
              <a:t>(M2,AV2)</a:t>
            </a:r>
          </a:p>
          <a:p>
            <a:r>
              <a:rPr lang="en-US" baseline="0" dirty="0" smtClean="0"/>
              <a:t>            response               predictor     estimate    </a:t>
            </a:r>
            <a:r>
              <a:rPr lang="en-US" baseline="0" dirty="0" err="1" smtClean="0"/>
              <a:t>std.error</a:t>
            </a:r>
            <a:r>
              <a:rPr lang="en-US" baseline="0" dirty="0" smtClean="0"/>
              <a:t> </a:t>
            </a:r>
            <a:r>
              <a:rPr lang="en-US" baseline="0" dirty="0" err="1" smtClean="0"/>
              <a:t>p.value</a:t>
            </a:r>
            <a:endParaRPr lang="en-US" baseline="0" dirty="0" smtClean="0"/>
          </a:p>
          <a:p>
            <a:r>
              <a:rPr lang="en-US" baseline="0" dirty="0" smtClean="0"/>
              <a:t>4  log(</a:t>
            </a:r>
            <a:r>
              <a:rPr lang="en-US" baseline="0" dirty="0" err="1" smtClean="0"/>
              <a:t>OringTOT</a:t>
            </a:r>
            <a:r>
              <a:rPr lang="en-US" baseline="0" dirty="0" smtClean="0"/>
              <a:t> + 1)                </a:t>
            </a:r>
            <a:r>
              <a:rPr lang="en-US" baseline="0" dirty="0" err="1" smtClean="0"/>
              <a:t>Av_depth</a:t>
            </a:r>
            <a:r>
              <a:rPr lang="en-US" baseline="0" dirty="0" smtClean="0"/>
              <a:t> -2.055590693 0.1554829375  0.0000</a:t>
            </a:r>
          </a:p>
          <a:p>
            <a:r>
              <a:rPr lang="en-US" baseline="0" dirty="0" smtClean="0"/>
              <a:t>3  log(</a:t>
            </a:r>
            <a:r>
              <a:rPr lang="en-US" baseline="0" dirty="0" err="1" smtClean="0"/>
              <a:t>OringTOT</a:t>
            </a:r>
            <a:r>
              <a:rPr lang="en-US" baseline="0" dirty="0" smtClean="0"/>
              <a:t> + 1)            </a:t>
            </a:r>
            <a:r>
              <a:rPr lang="en-US" baseline="0" dirty="0" err="1" smtClean="0"/>
              <a:t>Wetted_width</a:t>
            </a:r>
            <a:r>
              <a:rPr lang="en-US" baseline="0" dirty="0" smtClean="0"/>
              <a:t> -0.073083904 0.0076255206  0.0000</a:t>
            </a:r>
          </a:p>
          <a:p>
            <a:r>
              <a:rPr lang="en-US" baseline="0" dirty="0" smtClean="0"/>
              <a:t>14 log(</a:t>
            </a:r>
            <a:r>
              <a:rPr lang="en-US" baseline="0" dirty="0" err="1" smtClean="0"/>
              <a:t>OringTOT</a:t>
            </a:r>
            <a:r>
              <a:rPr lang="en-US" baseline="0" dirty="0" smtClean="0"/>
              <a:t> + 1)              </a:t>
            </a:r>
            <a:r>
              <a:rPr lang="en-US" baseline="0" dirty="0" err="1" smtClean="0"/>
              <a:t>Cottus_spp</a:t>
            </a:r>
            <a:r>
              <a:rPr lang="en-US" baseline="0" dirty="0" smtClean="0"/>
              <a:t>  0.003920483 0.0006336577  0.0000</a:t>
            </a:r>
          </a:p>
          <a:p>
            <a:r>
              <a:rPr lang="en-US" baseline="0" dirty="0" smtClean="0"/>
              <a:t>7  log(</a:t>
            </a:r>
            <a:r>
              <a:rPr lang="en-US" baseline="0" dirty="0" err="1" smtClean="0"/>
              <a:t>OringTOT</a:t>
            </a:r>
            <a:r>
              <a:rPr lang="en-US" baseline="0" dirty="0" smtClean="0"/>
              <a:t> + 1)             </a:t>
            </a:r>
            <a:r>
              <a:rPr lang="en-US" baseline="0" dirty="0" err="1" smtClean="0"/>
              <a:t>Julian_date</a:t>
            </a:r>
            <a:r>
              <a:rPr lang="en-US" baseline="0" dirty="0" smtClean="0"/>
              <a:t> -0.004058484 0.0006592314  0.0000</a:t>
            </a:r>
          </a:p>
          <a:p>
            <a:r>
              <a:rPr lang="en-US" baseline="0" dirty="0" smtClean="0"/>
              <a:t>13 log(</a:t>
            </a:r>
            <a:r>
              <a:rPr lang="en-US" baseline="0" dirty="0" err="1" smtClean="0"/>
              <a:t>OringTOT</a:t>
            </a:r>
            <a:r>
              <a:rPr lang="en-US" baseline="0" dirty="0" smtClean="0"/>
              <a:t> + 1)                    Lake -0.044322901 0.0082402212  0.0000</a:t>
            </a:r>
          </a:p>
          <a:p>
            <a:r>
              <a:rPr lang="en-US" baseline="0" dirty="0" smtClean="0"/>
              <a:t>6  log(</a:t>
            </a:r>
            <a:r>
              <a:rPr lang="en-US" baseline="0" dirty="0" err="1" smtClean="0"/>
              <a:t>OringTOT</a:t>
            </a:r>
            <a:r>
              <a:rPr lang="en-US" baseline="0" dirty="0" smtClean="0"/>
              <a:t> + 1)                    SUB1  0.100477837 0.0197948401  0.0000</a:t>
            </a:r>
          </a:p>
          <a:p>
            <a:r>
              <a:rPr lang="en-US" baseline="0" dirty="0" smtClean="0"/>
              <a:t>8  log(</a:t>
            </a:r>
            <a:r>
              <a:rPr lang="en-US" baseline="0" dirty="0" err="1" smtClean="0"/>
              <a:t>OringTOT</a:t>
            </a:r>
            <a:r>
              <a:rPr lang="en-US" baseline="0" dirty="0" smtClean="0"/>
              <a:t> + 1)                   </a:t>
            </a:r>
            <a:r>
              <a:rPr lang="en-US" baseline="0" dirty="0" err="1" smtClean="0"/>
              <a:t>GEdda</a:t>
            </a:r>
            <a:r>
              <a:rPr lang="en-US" baseline="0" dirty="0" smtClean="0"/>
              <a:t> -0.080355621 0.0168033968  0.0000</a:t>
            </a:r>
          </a:p>
          <a:p>
            <a:r>
              <a:rPr lang="en-US" baseline="0" dirty="0" smtClean="0"/>
              <a:t>1  log(</a:t>
            </a:r>
            <a:r>
              <a:rPr lang="en-US" baseline="0" dirty="0" err="1" smtClean="0"/>
              <a:t>OringTOT</a:t>
            </a:r>
            <a:r>
              <a:rPr lang="en-US" baseline="0" dirty="0" smtClean="0"/>
              <a:t> + 1) </a:t>
            </a:r>
            <a:r>
              <a:rPr lang="en-US" baseline="0" dirty="0" err="1" smtClean="0"/>
              <a:t>Average_air_temperature</a:t>
            </a:r>
            <a:r>
              <a:rPr lang="en-US" baseline="0" dirty="0" smtClean="0"/>
              <a:t>  0.102528677 0.0215576316  0.0000</a:t>
            </a:r>
          </a:p>
          <a:p>
            <a:r>
              <a:rPr lang="en-US" baseline="0" dirty="0" smtClean="0"/>
              <a:t>2  log(</a:t>
            </a:r>
            <a:r>
              <a:rPr lang="en-US" baseline="0" dirty="0" err="1" smtClean="0"/>
              <a:t>OringTOT</a:t>
            </a:r>
            <a:r>
              <a:rPr lang="en-US" baseline="0" dirty="0" smtClean="0"/>
              <a:t> + 1)         </a:t>
            </a:r>
            <a:r>
              <a:rPr lang="en-US" baseline="0" dirty="0" err="1" smtClean="0"/>
              <a:t>Distance_to_sea</a:t>
            </a:r>
            <a:r>
              <a:rPr lang="en-US" baseline="0" dirty="0" smtClean="0"/>
              <a:t> -0.003140073 0.0006913931  0.0000</a:t>
            </a:r>
          </a:p>
          <a:p>
            <a:r>
              <a:rPr lang="en-US" baseline="0" dirty="0" smtClean="0"/>
              <a:t>5  log(</a:t>
            </a:r>
            <a:r>
              <a:rPr lang="en-US" baseline="0" dirty="0" err="1" smtClean="0"/>
              <a:t>OringTOT</a:t>
            </a:r>
            <a:r>
              <a:rPr lang="en-US" baseline="0" dirty="0" smtClean="0"/>
              <a:t> + 1)            log(LWD + 1)  0.085107344 0.0195263661  0.0000</a:t>
            </a:r>
          </a:p>
          <a:p>
            <a:r>
              <a:rPr lang="en-US" baseline="0" dirty="0" smtClean="0"/>
              <a:t>10 log(</a:t>
            </a:r>
            <a:r>
              <a:rPr lang="en-US" baseline="0" dirty="0" err="1" smtClean="0"/>
              <a:t>OringTOT</a:t>
            </a:r>
            <a:r>
              <a:rPr lang="en-US" baseline="0" dirty="0" smtClean="0"/>
              <a:t> + 1)            Sticklebacks -0.003169144 0.0007614131  0.0000</a:t>
            </a:r>
          </a:p>
          <a:p>
            <a:r>
              <a:rPr lang="en-US" baseline="0" dirty="0" smtClean="0"/>
              <a:t>12 log(</a:t>
            </a:r>
            <a:r>
              <a:rPr lang="en-US" baseline="0" dirty="0" err="1" smtClean="0"/>
              <a:t>OringTOT</a:t>
            </a:r>
            <a:r>
              <a:rPr lang="en-US" baseline="0" dirty="0" smtClean="0"/>
              <a:t> + 1)                   </a:t>
            </a:r>
            <a:r>
              <a:rPr lang="en-US" baseline="0" dirty="0" err="1" smtClean="0"/>
              <a:t>Abbor</a:t>
            </a:r>
            <a:r>
              <a:rPr lang="en-US" baseline="0" dirty="0" smtClean="0"/>
              <a:t> -0.011688403 0.0036358854  0.0013</a:t>
            </a:r>
          </a:p>
          <a:p>
            <a:r>
              <a:rPr lang="en-US" baseline="0" dirty="0" smtClean="0"/>
              <a:t>9  log(</a:t>
            </a:r>
            <a:r>
              <a:rPr lang="en-US" baseline="0" dirty="0" err="1" smtClean="0"/>
              <a:t>OringTOT</a:t>
            </a:r>
            <a:r>
              <a:rPr lang="en-US" baseline="0" dirty="0" smtClean="0"/>
              <a:t> + 1)                </a:t>
            </a:r>
            <a:r>
              <a:rPr lang="en-US" baseline="0" dirty="0" err="1" smtClean="0"/>
              <a:t>Lampetra</a:t>
            </a:r>
            <a:r>
              <a:rPr lang="en-US" baseline="0" dirty="0" smtClean="0"/>
              <a:t>  0.004391320 0.0015543489  0.0047</a:t>
            </a:r>
          </a:p>
          <a:p>
            <a:r>
              <a:rPr lang="en-US" baseline="0" dirty="0" smtClean="0"/>
              <a:t>11 log(</a:t>
            </a:r>
            <a:r>
              <a:rPr lang="en-US" baseline="0" dirty="0" err="1" smtClean="0"/>
              <a:t>OringTOT</a:t>
            </a:r>
            <a:r>
              <a:rPr lang="en-US" baseline="0" dirty="0" smtClean="0"/>
              <a:t> + 1)                  </a:t>
            </a:r>
            <a:r>
              <a:rPr lang="en-US" baseline="0" dirty="0" err="1" smtClean="0"/>
              <a:t>LaxTOT</a:t>
            </a:r>
            <a:r>
              <a:rPr lang="en-US" baseline="0" dirty="0" smtClean="0"/>
              <a:t>  0.001755352 0.0007746250  0.0235</a:t>
            </a:r>
          </a:p>
          <a:p>
            <a:r>
              <a:rPr lang="en-US" baseline="0" dirty="0" smtClean="0"/>
              <a:t>18      log(LWD + 1)            </a:t>
            </a:r>
            <a:r>
              <a:rPr lang="en-US" baseline="0" dirty="0" err="1" smtClean="0"/>
              <a:t>Wetted_width</a:t>
            </a:r>
            <a:r>
              <a:rPr lang="en-US" baseline="0" dirty="0" smtClean="0"/>
              <a:t> -0.053860393 0.0045734869  0.0000</a:t>
            </a:r>
          </a:p>
          <a:p>
            <a:r>
              <a:rPr lang="en-US" baseline="0" dirty="0" smtClean="0"/>
              <a:t>15      log(LWD + 1) </a:t>
            </a:r>
            <a:r>
              <a:rPr lang="en-US" baseline="0" dirty="0" err="1" smtClean="0"/>
              <a:t>Average_air_temperature</a:t>
            </a:r>
            <a:r>
              <a:rPr lang="en-US" baseline="0" dirty="0" smtClean="0"/>
              <a:t> -0.093366739 0.0110073457  0.0000</a:t>
            </a:r>
          </a:p>
          <a:p>
            <a:r>
              <a:rPr lang="en-US" baseline="0" dirty="0" smtClean="0"/>
              <a:t>19      log(LWD + 1)                    Year  0.014844441 0.0024975949  0.0000</a:t>
            </a:r>
          </a:p>
          <a:p>
            <a:r>
              <a:rPr lang="en-US" baseline="0" dirty="0" smtClean="0"/>
              <a:t>16      log(LWD + 1)         </a:t>
            </a:r>
            <a:r>
              <a:rPr lang="en-US" baseline="0" dirty="0" err="1" smtClean="0"/>
              <a:t>Distance_to_sea</a:t>
            </a:r>
            <a:r>
              <a:rPr lang="en-US" baseline="0" dirty="0" smtClean="0"/>
              <a:t> -0.002111485 0.0003655278  0.0000</a:t>
            </a:r>
          </a:p>
          <a:p>
            <a:r>
              <a:rPr lang="en-US" baseline="0" dirty="0" smtClean="0"/>
              <a:t>17      log(LWD + 1)                </a:t>
            </a:r>
            <a:r>
              <a:rPr lang="en-US" baseline="0" dirty="0" err="1" smtClean="0"/>
              <a:t>Av_depth</a:t>
            </a:r>
            <a:r>
              <a:rPr lang="en-US" baseline="0" dirty="0" smtClean="0"/>
              <a:t> -0.521459989 0.1047526216  0.0000</a:t>
            </a:r>
          </a:p>
          <a:p>
            <a:r>
              <a:rPr lang="en-US" baseline="0" dirty="0" smtClean="0"/>
              <a:t>20      log(LWD + 1)             </a:t>
            </a:r>
            <a:r>
              <a:rPr lang="en-US" baseline="0" dirty="0" err="1" smtClean="0"/>
              <a:t>Julian_date</a:t>
            </a:r>
            <a:r>
              <a:rPr lang="en-US" baseline="0" dirty="0" smtClean="0"/>
              <a:t> -0.001066235 0.0004439064  0.0164</a:t>
            </a:r>
          </a:p>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48</a:t>
            </a:fld>
            <a:endParaRPr lang="en-US"/>
          </a:p>
        </p:txBody>
      </p:sp>
    </p:spTree>
    <p:extLst>
      <p:ext uri="{BB962C8B-B14F-4D97-AF65-F5344CB8AC3E}">
        <p14:creationId xmlns:p14="http://schemas.microsoft.com/office/powerpoint/2010/main" val="1714959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smtClean="0"/>
              <a:t>On full dataset:</a:t>
            </a:r>
            <a:r>
              <a:rPr lang="sv-SE" baseline="0" dirty="0" smtClean="0"/>
              <a:t> Nas give problems, hard to converge, takes forever</a:t>
            </a:r>
          </a:p>
          <a:p>
            <a:r>
              <a:rPr lang="sv-SE" baseline="0" dirty="0" smtClean="0"/>
              <a:t>On dataset without Nas: see above. But still I did not model temporal correlation (see above). I triued transforming some predictors to reduce spread:</a:t>
            </a:r>
          </a:p>
          <a:p>
            <a:endParaRPr lang="sv-SE" baseline="0" dirty="0" smtClean="0"/>
          </a:p>
          <a:p>
            <a:r>
              <a:rPr lang="sv-SE" baseline="0" dirty="0" smtClean="0"/>
              <a:t>On data with averages of years: NAs give problems. When removing them: LWD becomes almost but not significant for trout</a:t>
            </a:r>
          </a:p>
          <a:p>
            <a:endParaRPr lang="sv-S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sv-SE" baseline="0" dirty="0" smtClean="0"/>
              <a:t>On data from 1 specific year, i.e. 2009: Nas give problems. When removing them: no converge</a:t>
            </a:r>
          </a:p>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52</a:t>
            </a:fld>
            <a:endParaRPr lang="en-US"/>
          </a:p>
        </p:txBody>
      </p:sp>
    </p:spTree>
    <p:extLst>
      <p:ext uri="{BB962C8B-B14F-4D97-AF65-F5344CB8AC3E}">
        <p14:creationId xmlns:p14="http://schemas.microsoft.com/office/powerpoint/2010/main" val="19714505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53</a:t>
            </a:fld>
            <a:endParaRPr lang="en-US"/>
          </a:p>
        </p:txBody>
      </p:sp>
    </p:spTree>
    <p:extLst>
      <p:ext uri="{BB962C8B-B14F-4D97-AF65-F5344CB8AC3E}">
        <p14:creationId xmlns:p14="http://schemas.microsoft.com/office/powerpoint/2010/main" val="2410078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smtClean="0"/>
              <a:t>But</a:t>
            </a:r>
            <a:r>
              <a:rPr lang="sv-SE" dirty="0" smtClean="0"/>
              <a:t> </a:t>
            </a:r>
            <a:r>
              <a:rPr lang="sv-SE" dirty="0" err="1" smtClean="0"/>
              <a:t>need</a:t>
            </a:r>
            <a:r>
              <a:rPr lang="sv-SE" dirty="0" smtClean="0"/>
              <a:t> to check:</a:t>
            </a:r>
          </a:p>
          <a:p>
            <a:pPr marL="228600" indent="-228600">
              <a:buAutoNum type="arabicParenR"/>
            </a:pPr>
            <a:r>
              <a:rPr lang="sv-SE" dirty="0" smtClean="0"/>
              <a:t>lm</a:t>
            </a:r>
            <a:r>
              <a:rPr lang="sv-SE" baseline="0" dirty="0" smtClean="0"/>
              <a:t> vs </a:t>
            </a:r>
            <a:r>
              <a:rPr lang="sv-SE" baseline="0" dirty="0" err="1" smtClean="0"/>
              <a:t>glm</a:t>
            </a:r>
            <a:r>
              <a:rPr lang="sv-SE" baseline="0" dirty="0" smtClean="0"/>
              <a:t>, vs gam</a:t>
            </a:r>
          </a:p>
          <a:p>
            <a:pPr marL="228600" indent="-228600">
              <a:buAutoNum type="arabicParenR"/>
            </a:pPr>
            <a:r>
              <a:rPr lang="sv-SE" baseline="0" dirty="0" err="1" smtClean="0"/>
              <a:t>consider</a:t>
            </a:r>
            <a:r>
              <a:rPr lang="sv-SE" baseline="0" dirty="0" smtClean="0"/>
              <a:t> </a:t>
            </a:r>
            <a:r>
              <a:rPr lang="sv-SE" baseline="0" dirty="0" err="1" smtClean="0"/>
              <a:t>other</a:t>
            </a:r>
            <a:r>
              <a:rPr lang="sv-SE" baseline="0" dirty="0" smtClean="0"/>
              <a:t> </a:t>
            </a:r>
            <a:r>
              <a:rPr lang="sv-SE" baseline="0" dirty="0" err="1" smtClean="0"/>
              <a:t>response</a:t>
            </a:r>
            <a:r>
              <a:rPr lang="sv-SE" baseline="0" dirty="0" smtClean="0"/>
              <a:t> </a:t>
            </a:r>
            <a:r>
              <a:rPr lang="sv-SE" baseline="0" dirty="0" err="1" smtClean="0"/>
              <a:t>variables</a:t>
            </a:r>
            <a:r>
              <a:rPr lang="sv-SE" baseline="0" dirty="0" smtClean="0"/>
              <a:t>, </a:t>
            </a:r>
            <a:r>
              <a:rPr lang="sv-SE" baseline="0" dirty="0" err="1" smtClean="0"/>
              <a:t>likely</a:t>
            </a:r>
            <a:r>
              <a:rPr lang="sv-SE" baseline="0" dirty="0" smtClean="0"/>
              <a:t> </a:t>
            </a:r>
            <a:r>
              <a:rPr lang="sv-SE" baseline="0" dirty="0" err="1" smtClean="0"/>
              <a:t>binary</a:t>
            </a:r>
            <a:r>
              <a:rPr lang="sv-SE" baseline="0" dirty="0" smtClean="0"/>
              <a:t> </a:t>
            </a:r>
            <a:r>
              <a:rPr lang="sv-SE" baseline="0" dirty="0" err="1" smtClean="0"/>
              <a:t>responses</a:t>
            </a:r>
            <a:endParaRPr lang="sv-SE" baseline="0" dirty="0" smtClean="0"/>
          </a:p>
          <a:p>
            <a:pPr marL="228600" indent="-228600">
              <a:buAutoNum type="arabicParenR"/>
            </a:pPr>
            <a:r>
              <a:rPr lang="sv-SE" baseline="0" dirty="0" smtClean="0"/>
              <a:t> try to </a:t>
            </a:r>
            <a:r>
              <a:rPr lang="sv-SE" baseline="0" dirty="0" err="1" smtClean="0"/>
              <a:t>model</a:t>
            </a:r>
            <a:r>
              <a:rPr lang="sv-SE" baseline="0" dirty="0" smtClean="0"/>
              <a:t> it </a:t>
            </a:r>
            <a:r>
              <a:rPr lang="sv-SE" baseline="0" dirty="0" err="1" smtClean="0"/>
              <a:t>together</a:t>
            </a:r>
            <a:r>
              <a:rPr lang="sv-SE" baseline="0" dirty="0" smtClean="0"/>
              <a:t> </a:t>
            </a:r>
            <a:r>
              <a:rPr lang="sv-SE" baseline="0" dirty="0" err="1" smtClean="0"/>
              <a:t>with</a:t>
            </a:r>
            <a:r>
              <a:rPr lang="sv-SE" baseline="0" dirty="0" smtClean="0"/>
              <a:t> the temporal </a:t>
            </a:r>
            <a:r>
              <a:rPr lang="sv-SE" baseline="0" dirty="0" err="1" smtClean="0"/>
              <a:t>correlation</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7</a:t>
            </a:fld>
            <a:endParaRPr lang="en-US"/>
          </a:p>
        </p:txBody>
      </p:sp>
    </p:spTree>
    <p:extLst>
      <p:ext uri="{BB962C8B-B14F-4D97-AF65-F5344CB8AC3E}">
        <p14:creationId xmlns:p14="http://schemas.microsoft.com/office/powerpoint/2010/main" val="172379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8</a:t>
            </a:fld>
            <a:endParaRPr lang="en-US"/>
          </a:p>
        </p:txBody>
      </p:sp>
    </p:spTree>
    <p:extLst>
      <p:ext uri="{BB962C8B-B14F-4D97-AF65-F5344CB8AC3E}">
        <p14:creationId xmlns:p14="http://schemas.microsoft.com/office/powerpoint/2010/main" val="114653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same river can belong to </a:t>
            </a:r>
            <a:r>
              <a:rPr lang="en-US" dirty="0" err="1" smtClean="0"/>
              <a:t>differnet</a:t>
            </a:r>
            <a:r>
              <a:rPr lang="en-US" dirty="0" smtClean="0"/>
              <a:t> </a:t>
            </a:r>
            <a:r>
              <a:rPr lang="en-US" dirty="0" err="1" smtClean="0"/>
              <a:t>cathment</a:t>
            </a:r>
            <a:r>
              <a:rPr lang="en-US" dirty="0" smtClean="0"/>
              <a:t>,</a:t>
            </a:r>
            <a:r>
              <a:rPr lang="en-US" baseline="0" dirty="0" smtClean="0"/>
              <a:t> that’s why we have nesting</a:t>
            </a:r>
          </a:p>
          <a:p>
            <a:r>
              <a:rPr lang="sv-SE" baseline="0" dirty="0" err="1" smtClean="0"/>
              <a:t>Ideally</a:t>
            </a:r>
            <a:r>
              <a:rPr lang="sv-SE" baseline="0" dirty="0" smtClean="0"/>
              <a:t> I </a:t>
            </a:r>
            <a:r>
              <a:rPr lang="sv-SE" baseline="0" dirty="0" err="1" smtClean="0"/>
              <a:t>want</a:t>
            </a:r>
            <a:r>
              <a:rPr lang="sv-SE" baseline="0" dirty="0" smtClean="0"/>
              <a:t> to </a:t>
            </a:r>
            <a:r>
              <a:rPr lang="sv-SE" baseline="0" dirty="0" err="1" smtClean="0"/>
              <a:t>have</a:t>
            </a:r>
            <a:r>
              <a:rPr lang="sv-SE" baseline="0" dirty="0" smtClean="0"/>
              <a:t> </a:t>
            </a:r>
            <a:r>
              <a:rPr lang="sv-SE" baseline="0" dirty="0" err="1" smtClean="0"/>
              <a:t>both</a:t>
            </a:r>
            <a:r>
              <a:rPr lang="sv-SE" baseline="0" dirty="0" smtClean="0"/>
              <a:t> temporal and spatial </a:t>
            </a:r>
            <a:r>
              <a:rPr lang="sv-SE" baseline="0" dirty="0" err="1" smtClean="0"/>
              <a:t>correlation</a:t>
            </a:r>
            <a:r>
              <a:rPr lang="sv-SE" baseline="0" dirty="0" smtClean="0"/>
              <a:t> </a:t>
            </a:r>
            <a:r>
              <a:rPr lang="sv-SE" baseline="0" dirty="0" err="1" smtClean="0"/>
              <a:t>but</a:t>
            </a:r>
            <a:r>
              <a:rPr lang="sv-SE" baseline="0" dirty="0" smtClean="0"/>
              <a:t> it </a:t>
            </a:r>
            <a:r>
              <a:rPr lang="sv-SE" baseline="0" dirty="0" err="1" smtClean="0"/>
              <a:t>didn´t</a:t>
            </a:r>
            <a:r>
              <a:rPr lang="sv-SE" baseline="0" dirty="0" smtClean="0"/>
              <a:t> </a:t>
            </a:r>
            <a:r>
              <a:rPr lang="sv-SE" baseline="0" dirty="0" err="1" smtClean="0"/>
              <a:t>work</a:t>
            </a:r>
            <a:r>
              <a:rPr lang="sv-SE" baseline="0" dirty="0" smtClean="0"/>
              <a:t> so far</a:t>
            </a:r>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9</a:t>
            </a:fld>
            <a:endParaRPr lang="en-US"/>
          </a:p>
        </p:txBody>
      </p:sp>
    </p:spTree>
    <p:extLst>
      <p:ext uri="{BB962C8B-B14F-4D97-AF65-F5344CB8AC3E}">
        <p14:creationId xmlns:p14="http://schemas.microsoft.com/office/powerpoint/2010/main" val="3908741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6AA51494-B860-491D-BDAB-7AAC977A0DD8}" type="slidenum">
              <a:rPr lang="en-US" smtClean="0"/>
              <a:t>11</a:t>
            </a:fld>
            <a:endParaRPr lang="en-US"/>
          </a:p>
        </p:txBody>
      </p:sp>
    </p:spTree>
    <p:extLst>
      <p:ext uri="{BB962C8B-B14F-4D97-AF65-F5344CB8AC3E}">
        <p14:creationId xmlns:p14="http://schemas.microsoft.com/office/powerpoint/2010/main" val="16338751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liikely to be affected by LWD, if not, exact area should be indipendent. Test: wetted width (or exact area) -&gt; LWD-&gt; depth</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a:t>
            </a:r>
          </a:p>
        </p:txBody>
      </p:sp>
      <p:sp>
        <p:nvSpPr>
          <p:cNvPr id="4" name="Slide Number Placeholder 3"/>
          <p:cNvSpPr>
            <a:spLocks noGrp="1"/>
          </p:cNvSpPr>
          <p:nvPr>
            <p:ph type="sldNum" sz="quarter" idx="10"/>
          </p:nvPr>
        </p:nvSpPr>
        <p:spPr/>
        <p:txBody>
          <a:bodyPr/>
          <a:lstStyle/>
          <a:p>
            <a:fld id="{6AA51494-B860-491D-BDAB-7AAC977A0DD8}" type="slidenum">
              <a:rPr lang="en-US" smtClean="0"/>
              <a:t>14</a:t>
            </a:fld>
            <a:endParaRPr lang="en-US"/>
          </a:p>
        </p:txBody>
      </p:sp>
    </p:spTree>
    <p:extLst>
      <p:ext uri="{BB962C8B-B14F-4D97-AF65-F5344CB8AC3E}">
        <p14:creationId xmlns:p14="http://schemas.microsoft.com/office/powerpoint/2010/main" val="261916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A51494-B860-491D-BDAB-7AAC977A0DD8}" type="slidenum">
              <a:rPr lang="en-US" smtClean="0"/>
              <a:t>18</a:t>
            </a:fld>
            <a:endParaRPr lang="en-US"/>
          </a:p>
        </p:txBody>
      </p:sp>
    </p:spTree>
    <p:extLst>
      <p:ext uri="{BB962C8B-B14F-4D97-AF65-F5344CB8AC3E}">
        <p14:creationId xmlns:p14="http://schemas.microsoft.com/office/powerpoint/2010/main" val="1440395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sv-SE" b="0" i="0" dirty="0" smtClean="0">
                <a:solidFill>
                  <a:srgbClr val="FF0000"/>
                </a:solidFill>
              </a:rPr>
              <a:t>Thickness of arrow is proportional at coefficient standardized on ranges.</a:t>
            </a:r>
            <a:r>
              <a:rPr lang="sv-SE" b="0" i="0" baseline="0" dirty="0" smtClean="0">
                <a:solidFill>
                  <a:srgbClr val="FF0000"/>
                </a:solidFill>
              </a:rPr>
              <a:t> Coeff for julian dtae is signif when unstardidized but not when standardized.</a:t>
            </a:r>
            <a:endParaRPr lang="sv-SE" b="0" i="0" dirty="0" smtClean="0">
              <a:solidFill>
                <a:srgbClr val="FF0000"/>
              </a:solidFill>
            </a:endParaRPr>
          </a:p>
          <a:p>
            <a:pPr marL="171450" indent="-171450">
              <a:buFont typeface="Arial" panose="020B0604020202020204" pitchFamily="34" charset="0"/>
              <a:buChar char="•"/>
            </a:pPr>
            <a:endParaRPr lang="sv-SE" b="0" i="0" dirty="0" smtClean="0">
              <a:solidFill>
                <a:srgbClr val="FF0000"/>
              </a:solidFill>
            </a:endParaRPr>
          </a:p>
          <a:p>
            <a:pPr marL="171450" indent="-171450">
              <a:buFont typeface="Arial" panose="020B0604020202020204" pitchFamily="34" charset="0"/>
              <a:buChar char="•"/>
            </a:pPr>
            <a:endParaRPr lang="sv-SE" b="0" i="0" dirty="0" smtClean="0">
              <a:solidFill>
                <a:srgbClr val="FF0000"/>
              </a:solidFill>
            </a:endParaRPr>
          </a:p>
          <a:p>
            <a:pPr marL="171450" indent="-171450">
              <a:buFont typeface="Arial" panose="020B0604020202020204" pitchFamily="34" charset="0"/>
              <a:buChar char="•"/>
            </a:pPr>
            <a:r>
              <a:rPr lang="sv-SE" b="0" i="0" dirty="0" smtClean="0">
                <a:solidFill>
                  <a:srgbClr val="FF0000"/>
                </a:solidFill>
              </a:rPr>
              <a:t>Woody debris can create pool therefore can potentially affect </a:t>
            </a:r>
            <a:r>
              <a:rPr lang="sv-SE" b="0" i="0" baseline="0" dirty="0" smtClean="0">
                <a:solidFill>
                  <a:srgbClr val="FF0000"/>
                </a:solidFill>
              </a:rPr>
              <a:t> the depth and maybe the width  (</a:t>
            </a:r>
            <a:r>
              <a:rPr lang="en-US" dirty="0" err="1" smtClean="0">
                <a:effectLst/>
              </a:rPr>
              <a:t>Dahlström</a:t>
            </a:r>
            <a:r>
              <a:rPr lang="en-US" dirty="0" smtClean="0">
                <a:effectLst/>
              </a:rPr>
              <a:t> and Nilsson 2004)</a:t>
            </a:r>
            <a:r>
              <a:rPr lang="sv-SE" b="0" i="0" baseline="0" dirty="0" smtClean="0">
                <a:solidFill>
                  <a:srgbClr val="FF0000"/>
                </a:solidFill>
              </a:rPr>
              <a:t>. Talk to Erik. Maybe wetted width is less likely to be affected by LWD, if not, exact area should be indipendent. Test: wetted width (or exact area) -&gt; LWD-&gt; depth. However no problem: Link between LWD and depth is negative, so the causal relationship should go from depth to LWD</a:t>
            </a:r>
          </a:p>
          <a:p>
            <a:pPr marL="171450" indent="-171450">
              <a:buFont typeface="Arial" panose="020B0604020202020204" pitchFamily="34" charset="0"/>
              <a:buChar char="•"/>
            </a:pPr>
            <a:endParaRPr lang="sv-SE" b="0" i="0" baseline="0" dirty="0" smtClean="0">
              <a:solidFill>
                <a:srgbClr val="FF0000"/>
              </a:solidFill>
            </a:endParaRPr>
          </a:p>
          <a:p>
            <a:pPr marL="171450" indent="-171450">
              <a:buFont typeface="Arial" panose="020B0604020202020204" pitchFamily="34" charset="0"/>
              <a:buChar char="•"/>
            </a:pPr>
            <a:r>
              <a:rPr lang="sv-SE" b="0" i="0" baseline="0" dirty="0" smtClean="0">
                <a:solidFill>
                  <a:srgbClr val="FF0000"/>
                </a:solidFill>
              </a:rPr>
              <a:t>LWD: test interaction with predtaors or abiotic such as wetted width (Erik’s graph suggests there may be an interaction: LWD increase öring abundance when stream width is higher of a certain threshold): not signif</a:t>
            </a:r>
          </a:p>
          <a:p>
            <a:pPr marL="171450" indent="-171450">
              <a:buFont typeface="Arial" panose="020B0604020202020204" pitchFamily="34" charset="0"/>
              <a:buChar char="•"/>
            </a:pPr>
            <a:endParaRPr lang="sv-SE" b="0" i="0" baseline="0" dirty="0" smtClean="0">
              <a:solidFill>
                <a:srgbClr val="FF0000"/>
              </a:solidFill>
            </a:endParaRPr>
          </a:p>
          <a:p>
            <a:endParaRPr lang="sv-SE" sz="600" dirty="0" smtClean="0"/>
          </a:p>
          <a:p>
            <a:r>
              <a:rPr lang="sv-SE" sz="1200" dirty="0" smtClean="0"/>
              <a:t>M2 = list(</a:t>
            </a:r>
          </a:p>
          <a:p>
            <a:r>
              <a:rPr lang="sv-SE" sz="1200" dirty="0" smtClean="0"/>
              <a:t>  lme(log_OringTOT~Average_air_temperature+Wetted_width+Av_depth+log_LWD+SUB1+Julian_date+</a:t>
            </a:r>
          </a:p>
          <a:p>
            <a:r>
              <a:rPr lang="sv-SE" sz="1200" dirty="0" smtClean="0"/>
              <a:t>          Slope_percent +GEdda+Lake+Type_migration_continuous,</a:t>
            </a:r>
          </a:p>
          <a:p>
            <a:r>
              <a:rPr lang="sv-SE" sz="1200" dirty="0" smtClean="0"/>
              <a:t>      random=~1|River_name/Catchment_number, corAR1(form=~Year),data=AV_Migration_NAremoved2),</a:t>
            </a:r>
          </a:p>
          <a:p>
            <a:r>
              <a:rPr lang="sv-SE" sz="1200" dirty="0" smtClean="0"/>
              <a:t>  lme(log_LWD~Average_air_temperature+Distance_to_sea+Av_depth+Wetted_width+Year+Julian_date+Slope_percent,</a:t>
            </a:r>
          </a:p>
          <a:p>
            <a:r>
              <a:rPr lang="sv-SE" sz="1200" dirty="0" smtClean="0"/>
              <a:t>      random=~1|River_name/Catchment_number, corAR1(form=~Year),data=AV_Migration_NAremoved2))</a:t>
            </a:r>
          </a:p>
          <a:p>
            <a:r>
              <a:rPr lang="sv-SE" sz="1200" dirty="0" smtClean="0"/>
              <a:t>sem.fit(M2,AV_Migration_NAremoved2)</a:t>
            </a:r>
          </a:p>
          <a:p>
            <a:pPr marL="171450" indent="-171450">
              <a:buFont typeface="Arial" panose="020B0604020202020204" pitchFamily="34" charset="0"/>
              <a:buChar char="•"/>
            </a:pPr>
            <a:endParaRPr lang="sv-SE" b="0" i="0" baseline="0" dirty="0" smtClean="0">
              <a:solidFill>
                <a:srgbClr val="FF0000"/>
              </a:solidFill>
            </a:endParaRPr>
          </a:p>
        </p:txBody>
      </p:sp>
      <p:sp>
        <p:nvSpPr>
          <p:cNvPr id="4" name="Slide Number Placeholder 3"/>
          <p:cNvSpPr>
            <a:spLocks noGrp="1"/>
          </p:cNvSpPr>
          <p:nvPr>
            <p:ph type="sldNum" sz="quarter" idx="10"/>
          </p:nvPr>
        </p:nvSpPr>
        <p:spPr/>
        <p:txBody>
          <a:bodyPr/>
          <a:lstStyle/>
          <a:p>
            <a:fld id="{6AA51494-B860-491D-BDAB-7AAC977A0DD8}" type="slidenum">
              <a:rPr lang="en-US" smtClean="0"/>
              <a:t>19</a:t>
            </a:fld>
            <a:endParaRPr lang="en-US"/>
          </a:p>
        </p:txBody>
      </p:sp>
    </p:spTree>
    <p:extLst>
      <p:ext uri="{BB962C8B-B14F-4D97-AF65-F5344CB8AC3E}">
        <p14:creationId xmlns:p14="http://schemas.microsoft.com/office/powerpoint/2010/main" val="2862094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94441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07662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91145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749960-2F21-4EF5-964C-3B1D5B1C7214}"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408714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49960-2F21-4EF5-964C-3B1D5B1C7214}" type="datetimeFigureOut">
              <a:rPr lang="en-US" smtClean="0"/>
              <a:t>3/17/2017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12714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749960-2F21-4EF5-964C-3B1D5B1C7214}"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242285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749960-2F21-4EF5-964C-3B1D5B1C7214}" type="datetimeFigureOut">
              <a:rPr lang="en-US" smtClean="0"/>
              <a:t>3/17/2017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4130798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749960-2F21-4EF5-964C-3B1D5B1C7214}" type="datetimeFigureOut">
              <a:rPr lang="en-US" smtClean="0"/>
              <a:t>3/17/2017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281502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49960-2F21-4EF5-964C-3B1D5B1C7214}" type="datetimeFigureOut">
              <a:rPr lang="en-US" smtClean="0"/>
              <a:t>3/17/2017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26510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30350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749960-2F21-4EF5-964C-3B1D5B1C7214}" type="datetimeFigureOut">
              <a:rPr lang="en-US" smtClean="0"/>
              <a:t>3/17/2017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ADCDE-AAD0-4C34-8D22-4ADDFF517C24}" type="slidenum">
              <a:rPr lang="en-US" smtClean="0"/>
              <a:t>‹#›</a:t>
            </a:fld>
            <a:endParaRPr lang="en-US"/>
          </a:p>
        </p:txBody>
      </p:sp>
    </p:spTree>
    <p:extLst>
      <p:ext uri="{BB962C8B-B14F-4D97-AF65-F5344CB8AC3E}">
        <p14:creationId xmlns:p14="http://schemas.microsoft.com/office/powerpoint/2010/main" val="384413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49960-2F21-4EF5-964C-3B1D5B1C7214}" type="datetimeFigureOut">
              <a:rPr lang="en-US" smtClean="0"/>
              <a:t>3/17/2017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CADCDE-AAD0-4C34-8D22-4ADDFF517C24}" type="slidenum">
              <a:rPr lang="en-US" smtClean="0"/>
              <a:t>‹#›</a:t>
            </a:fld>
            <a:endParaRPr lang="en-US"/>
          </a:p>
        </p:txBody>
      </p:sp>
    </p:spTree>
    <p:extLst>
      <p:ext uri="{BB962C8B-B14F-4D97-AF65-F5344CB8AC3E}">
        <p14:creationId xmlns:p14="http://schemas.microsoft.com/office/powerpoint/2010/main" val="2964303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NA</a:t>
            </a:r>
            <a:endParaRPr lang="en-US" dirty="0">
              <a:solidFill>
                <a:srgbClr val="FF0000"/>
              </a:solidFill>
            </a:endParaRPr>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058029" y="2922867"/>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TextBox 5"/>
          <p:cNvSpPr txBox="1"/>
          <p:nvPr/>
        </p:nvSpPr>
        <p:spPr>
          <a:xfrm>
            <a:off x="32950" y="39827"/>
            <a:ext cx="4304269" cy="369332"/>
          </a:xfrm>
          <a:prstGeom prst="rect">
            <a:avLst/>
          </a:prstGeom>
          <a:noFill/>
        </p:spPr>
        <p:txBody>
          <a:bodyPr wrap="square" rtlCol="0">
            <a:spAutoFit/>
          </a:bodyPr>
          <a:lstStyle/>
          <a:p>
            <a:r>
              <a:rPr lang="sv-SE" dirty="0" err="1" smtClean="0"/>
              <a:t>Replication</a:t>
            </a:r>
            <a:r>
              <a:rPr lang="sv-SE" dirty="0" smtClean="0"/>
              <a:t> </a:t>
            </a:r>
            <a:r>
              <a:rPr lang="sv-SE" dirty="0" err="1" smtClean="0"/>
              <a:t>levels</a:t>
            </a:r>
            <a:r>
              <a:rPr lang="sv-SE" dirty="0" smtClean="0"/>
              <a:t> </a:t>
            </a:r>
            <a:r>
              <a:rPr lang="sv-SE" dirty="0" err="1" smtClean="0"/>
              <a:t>structure</a:t>
            </a:r>
            <a:endParaRPr lang="en-US" dirty="0"/>
          </a:p>
        </p:txBody>
      </p:sp>
      <p:sp>
        <p:nvSpPr>
          <p:cNvPr id="32" name="TextBox 31"/>
          <p:cNvSpPr txBox="1"/>
          <p:nvPr/>
        </p:nvSpPr>
        <p:spPr>
          <a:xfrm>
            <a:off x="6425516" y="2552180"/>
            <a:ext cx="5766483" cy="3785652"/>
          </a:xfrm>
          <a:prstGeom prst="rect">
            <a:avLst/>
          </a:prstGeom>
          <a:noFill/>
        </p:spPr>
        <p:txBody>
          <a:bodyPr wrap="square" rtlCol="0">
            <a:spAutoFit/>
          </a:bodyPr>
          <a:lstStyle/>
          <a:p>
            <a:r>
              <a:rPr lang="sv-SE" sz="1200" dirty="0" smtClean="0"/>
              <a:t>The </a:t>
            </a:r>
            <a:r>
              <a:rPr lang="sv-SE" sz="1200" dirty="0" err="1" smtClean="0"/>
              <a:t>great</a:t>
            </a:r>
            <a:r>
              <a:rPr lang="sv-SE" sz="1200" dirty="0" smtClean="0"/>
              <a:t> </a:t>
            </a:r>
            <a:r>
              <a:rPr lang="sv-SE" sz="1200" dirty="0" err="1" smtClean="0"/>
              <a:t>majority</a:t>
            </a:r>
            <a:r>
              <a:rPr lang="sv-SE" sz="1200" dirty="0" smtClean="0"/>
              <a:t> </a:t>
            </a:r>
            <a:r>
              <a:rPr lang="sv-SE" sz="1200" dirty="0" err="1" smtClean="0"/>
              <a:t>of</a:t>
            </a:r>
            <a:r>
              <a:rPr lang="sv-SE" sz="1200" dirty="0" smtClean="0"/>
              <a:t> sites </a:t>
            </a:r>
            <a:r>
              <a:rPr lang="sv-SE" sz="1200" dirty="0" err="1" smtClean="0"/>
              <a:t>have</a:t>
            </a:r>
            <a:r>
              <a:rPr lang="sv-SE" sz="1200" dirty="0" smtClean="0"/>
              <a:t> </a:t>
            </a:r>
            <a:r>
              <a:rPr lang="sv-SE" sz="1200" dirty="0" err="1" smtClean="0"/>
              <a:t>only</a:t>
            </a:r>
            <a:r>
              <a:rPr lang="sv-SE" sz="1200" dirty="0" smtClean="0"/>
              <a:t> 1 </a:t>
            </a:r>
            <a:r>
              <a:rPr lang="sv-SE" sz="1200" b="1" dirty="0" smtClean="0"/>
              <a:t>spot</a:t>
            </a:r>
            <a:r>
              <a:rPr lang="sv-SE" sz="1200" dirty="0" smtClean="0"/>
              <a:t> (</a:t>
            </a:r>
            <a:r>
              <a:rPr lang="sv-SE" sz="1200" dirty="0" err="1" smtClean="0"/>
              <a:t>corresponding</a:t>
            </a:r>
            <a:r>
              <a:rPr lang="sv-SE" sz="1200" dirty="0" smtClean="0"/>
              <a:t> to </a:t>
            </a:r>
            <a:r>
              <a:rPr lang="sv-SE" sz="1200" dirty="0" err="1" smtClean="0"/>
              <a:t>specific</a:t>
            </a:r>
            <a:r>
              <a:rPr lang="sv-SE" sz="1200" dirty="0" smtClean="0"/>
              <a:t> </a:t>
            </a:r>
            <a:r>
              <a:rPr lang="sv-SE" sz="1200" dirty="0" err="1" smtClean="0"/>
              <a:t>coordinates</a:t>
            </a:r>
            <a:r>
              <a:rPr lang="sv-SE" sz="1200" dirty="0" smtClean="0"/>
              <a:t> </a:t>
            </a:r>
            <a:r>
              <a:rPr lang="sv-SE" sz="1200" dirty="0" err="1" smtClean="0"/>
              <a:t>of</a:t>
            </a:r>
            <a:r>
              <a:rPr lang="sv-SE" sz="1200" dirty="0" smtClean="0"/>
              <a:t> lat and long), as </a:t>
            </a:r>
            <a:r>
              <a:rPr lang="sv-SE" sz="1200" dirty="0" err="1" smtClean="0"/>
              <a:t>shown</a:t>
            </a:r>
            <a:r>
              <a:rPr lang="sv-SE" sz="1200" dirty="0" smtClean="0"/>
              <a:t> for site 3.</a:t>
            </a:r>
          </a:p>
          <a:p>
            <a:r>
              <a:rPr lang="sv-SE" sz="1200" dirty="0" err="1" smtClean="0"/>
              <a:t>Number</a:t>
            </a:r>
            <a:r>
              <a:rPr lang="sv-SE" sz="1200" dirty="0" smtClean="0"/>
              <a:t> </a:t>
            </a:r>
            <a:r>
              <a:rPr lang="sv-SE" sz="1200" dirty="0" err="1" smtClean="0"/>
              <a:t>of</a:t>
            </a:r>
            <a:r>
              <a:rPr lang="sv-SE" sz="1200" dirty="0" smtClean="0"/>
              <a:t> </a:t>
            </a:r>
            <a:r>
              <a:rPr lang="sv-SE" sz="1200" b="1" dirty="0" err="1" smtClean="0"/>
              <a:t>years</a:t>
            </a:r>
            <a:r>
              <a:rPr lang="sv-SE" sz="1200" dirty="0" smtClean="0"/>
              <a:t> per site (or </a:t>
            </a:r>
            <a:r>
              <a:rPr lang="sv-SE" sz="1200" dirty="0" err="1" smtClean="0"/>
              <a:t>more</a:t>
            </a:r>
            <a:r>
              <a:rPr lang="sv-SE" sz="1200" dirty="0" smtClean="0"/>
              <a:t> </a:t>
            </a:r>
            <a:r>
              <a:rPr lang="sv-SE" sz="1200" dirty="0" err="1" smtClean="0"/>
              <a:t>correctly</a:t>
            </a:r>
            <a:r>
              <a:rPr lang="sv-SE" sz="1200" dirty="0" smtClean="0"/>
              <a:t> spot) </a:t>
            </a:r>
            <a:r>
              <a:rPr lang="sv-SE" sz="1200" dirty="0" err="1" smtClean="0"/>
              <a:t>can</a:t>
            </a:r>
            <a:r>
              <a:rPr lang="sv-SE" sz="1200" dirty="0" smtClean="0"/>
              <a:t> </a:t>
            </a:r>
            <a:r>
              <a:rPr lang="sv-SE" sz="1200" dirty="0" err="1" smtClean="0"/>
              <a:t>vary</a:t>
            </a:r>
            <a:r>
              <a:rPr lang="sv-SE" sz="1200" dirty="0" smtClean="0"/>
              <a:t> from 1 (</a:t>
            </a:r>
            <a:r>
              <a:rPr lang="sv-SE" sz="1200" dirty="0" err="1" smtClean="0"/>
              <a:t>often</a:t>
            </a:r>
            <a:r>
              <a:rPr lang="sv-SE" sz="1200" dirty="0" smtClean="0"/>
              <a:t>) to ca 15, </a:t>
            </a:r>
            <a:r>
              <a:rPr lang="sv-SE" sz="1200" dirty="0" err="1" smtClean="0"/>
              <a:t>most</a:t>
            </a:r>
            <a:r>
              <a:rPr lang="sv-SE" sz="1200" dirty="0" smtClean="0"/>
              <a:t> </a:t>
            </a:r>
            <a:r>
              <a:rPr lang="sv-SE" sz="1200" dirty="0" err="1" smtClean="0"/>
              <a:t>commonly</a:t>
            </a:r>
            <a:r>
              <a:rPr lang="sv-SE" sz="1200" dirty="0" smtClean="0"/>
              <a:t> 2. </a:t>
            </a:r>
            <a:r>
              <a:rPr lang="sv-SE" sz="1200" dirty="0" err="1" smtClean="0"/>
              <a:t>Number</a:t>
            </a:r>
            <a:r>
              <a:rPr lang="sv-SE" sz="1200" dirty="0" smtClean="0"/>
              <a:t> </a:t>
            </a:r>
            <a:r>
              <a:rPr lang="sv-SE" sz="1200" dirty="0" err="1" smtClean="0"/>
              <a:t>of</a:t>
            </a:r>
            <a:r>
              <a:rPr lang="sv-SE" sz="1200" dirty="0" smtClean="0"/>
              <a:t> </a:t>
            </a:r>
            <a:r>
              <a:rPr lang="sv-SE" sz="1200" b="1" dirty="0" smtClean="0"/>
              <a:t>sites</a:t>
            </a:r>
            <a:r>
              <a:rPr lang="sv-SE" sz="1200" dirty="0" smtClean="0"/>
              <a:t> per river </a:t>
            </a:r>
            <a:r>
              <a:rPr lang="sv-SE" sz="1200" dirty="0" err="1" smtClean="0"/>
              <a:t>are</a:t>
            </a:r>
            <a:r>
              <a:rPr lang="sv-SE" sz="1200" dirty="0" smtClean="0"/>
              <a:t> ca 1 to 5.</a:t>
            </a:r>
          </a:p>
          <a:p>
            <a:r>
              <a:rPr lang="sv-SE" sz="1200" dirty="0" smtClean="0"/>
              <a:t>NB: </a:t>
            </a:r>
            <a:r>
              <a:rPr lang="sv-SE" sz="1200" dirty="0" err="1" smtClean="0"/>
              <a:t>There</a:t>
            </a:r>
            <a:r>
              <a:rPr lang="sv-SE" sz="1200" dirty="0" smtClean="0"/>
              <a:t> </a:t>
            </a:r>
            <a:r>
              <a:rPr lang="sv-SE" sz="1200" dirty="0" err="1" smtClean="0"/>
              <a:t>are</a:t>
            </a:r>
            <a:r>
              <a:rPr lang="sv-SE" sz="1200" dirty="0" smtClean="0"/>
              <a:t> NAs at the </a:t>
            </a:r>
            <a:r>
              <a:rPr lang="sv-SE" sz="1200" dirty="0" err="1" smtClean="0"/>
              <a:t>level</a:t>
            </a:r>
            <a:r>
              <a:rPr lang="sv-SE" sz="1200" dirty="0" smtClean="0"/>
              <a:t> </a:t>
            </a:r>
            <a:r>
              <a:rPr lang="sv-SE" sz="1200" dirty="0" err="1" smtClean="0"/>
              <a:t>of</a:t>
            </a:r>
            <a:r>
              <a:rPr lang="sv-SE" sz="1200" dirty="0" smtClean="0"/>
              <a:t> Site!</a:t>
            </a:r>
            <a:endParaRPr lang="en-US" sz="1200" dirty="0" smtClean="0"/>
          </a:p>
          <a:p>
            <a:endParaRPr lang="sv-SE" sz="1200" dirty="0"/>
          </a:p>
          <a:p>
            <a:r>
              <a:rPr lang="sv-SE" sz="1200" dirty="0" smtClean="0"/>
              <a:t>If I </a:t>
            </a:r>
            <a:r>
              <a:rPr lang="sv-SE" sz="1200" dirty="0" err="1" smtClean="0"/>
              <a:t>consider</a:t>
            </a:r>
            <a:r>
              <a:rPr lang="sv-SE" sz="1200" dirty="0" smtClean="0"/>
              <a:t> river as my </a:t>
            </a:r>
            <a:r>
              <a:rPr lang="sv-SE" sz="1200" dirty="0" err="1" smtClean="0"/>
              <a:t>replicate</a:t>
            </a:r>
            <a:r>
              <a:rPr lang="sv-SE" sz="1200" dirty="0" smtClean="0"/>
              <a:t>, </a:t>
            </a:r>
            <a:r>
              <a:rPr lang="sv-SE" sz="1200" dirty="0" err="1" smtClean="0"/>
              <a:t>shall</a:t>
            </a:r>
            <a:r>
              <a:rPr lang="sv-SE" sz="1200" dirty="0" smtClean="0"/>
              <a:t> I </a:t>
            </a:r>
            <a:r>
              <a:rPr lang="sv-SE" sz="1200" dirty="0" err="1" smtClean="0"/>
              <a:t>average</a:t>
            </a:r>
            <a:r>
              <a:rPr lang="sv-SE" sz="1200" dirty="0" smtClean="0"/>
              <a:t> </a:t>
            </a:r>
            <a:r>
              <a:rPr lang="sv-SE" sz="1200" dirty="0" err="1" smtClean="0"/>
              <a:t>away</a:t>
            </a:r>
            <a:r>
              <a:rPr lang="sv-SE" sz="1200" dirty="0" smtClean="0"/>
              <a:t>:</a:t>
            </a:r>
          </a:p>
          <a:p>
            <a:pPr marL="342900" indent="-342900">
              <a:buAutoNum type="arabicParenR"/>
            </a:pPr>
            <a:r>
              <a:rPr lang="sv-SE" sz="1200" dirty="0" smtClean="0"/>
              <a:t>the spatial variation: </a:t>
            </a:r>
            <a:r>
              <a:rPr lang="sv-SE" sz="1200" dirty="0" err="1" smtClean="0"/>
              <a:t>take</a:t>
            </a:r>
            <a:r>
              <a:rPr lang="sv-SE" sz="1200" dirty="0" smtClean="0"/>
              <a:t> </a:t>
            </a:r>
            <a:r>
              <a:rPr lang="sv-SE" sz="1200" dirty="0" err="1" smtClean="0"/>
              <a:t>avg</a:t>
            </a:r>
            <a:r>
              <a:rPr lang="sv-SE" sz="1200" dirty="0" smtClean="0"/>
              <a:t> </a:t>
            </a:r>
            <a:r>
              <a:rPr lang="sv-SE" sz="1200" dirty="0" err="1" smtClean="0"/>
              <a:t>of</a:t>
            </a:r>
            <a:r>
              <a:rPr lang="sv-SE" sz="1200" dirty="0" smtClean="0"/>
              <a:t> sites per </a:t>
            </a:r>
            <a:r>
              <a:rPr lang="sv-SE" sz="1200" dirty="0" err="1" smtClean="0"/>
              <a:t>year</a:t>
            </a:r>
            <a:r>
              <a:rPr lang="sv-SE" sz="1200" dirty="0" smtClean="0"/>
              <a:t>, to </a:t>
            </a:r>
            <a:r>
              <a:rPr lang="sv-SE" sz="1200" dirty="0" err="1" smtClean="0"/>
              <a:t>obtain</a:t>
            </a:r>
            <a:r>
              <a:rPr lang="sv-SE" sz="1200" dirty="0" smtClean="0"/>
              <a:t> </a:t>
            </a:r>
            <a:r>
              <a:rPr lang="sv-SE" sz="1200" dirty="0" err="1" smtClean="0"/>
              <a:t>one</a:t>
            </a:r>
            <a:r>
              <a:rPr lang="sv-SE" sz="1200" dirty="0" smtClean="0"/>
              <a:t> </a:t>
            </a:r>
            <a:r>
              <a:rPr lang="sv-SE" sz="1200" dirty="0" err="1" smtClean="0"/>
              <a:t>value</a:t>
            </a:r>
            <a:r>
              <a:rPr lang="sv-SE" sz="1200" dirty="0" smtClean="0"/>
              <a:t> per river and </a:t>
            </a:r>
            <a:r>
              <a:rPr lang="sv-SE" sz="1200" dirty="0" err="1" smtClean="0"/>
              <a:t>year</a:t>
            </a:r>
            <a:r>
              <a:rPr lang="sv-SE" sz="1200" dirty="0"/>
              <a:t> </a:t>
            </a:r>
            <a:r>
              <a:rPr lang="sv-SE" sz="1200" dirty="0" smtClean="0"/>
              <a:t>combination. </a:t>
            </a:r>
            <a:r>
              <a:rPr lang="sv-SE" sz="1200" dirty="0" err="1" smtClean="0"/>
              <a:t>This</a:t>
            </a:r>
            <a:r>
              <a:rPr lang="sv-SE" sz="1200" dirty="0" smtClean="0"/>
              <a:t> </a:t>
            </a:r>
            <a:r>
              <a:rPr lang="sv-SE" sz="1200" dirty="0" err="1" smtClean="0"/>
              <a:t>would</a:t>
            </a:r>
            <a:r>
              <a:rPr lang="sv-SE" sz="1200" dirty="0" smtClean="0"/>
              <a:t> </a:t>
            </a:r>
            <a:r>
              <a:rPr lang="sv-SE" sz="1200" dirty="0" err="1" smtClean="0"/>
              <a:t>solve</a:t>
            </a:r>
            <a:r>
              <a:rPr lang="sv-SE" sz="1200" dirty="0" smtClean="0"/>
              <a:t> the problem </a:t>
            </a:r>
            <a:r>
              <a:rPr lang="sv-SE" sz="1200" dirty="0" err="1" smtClean="0"/>
              <a:t>of</a:t>
            </a:r>
            <a:r>
              <a:rPr lang="sv-SE" sz="1200" dirty="0" smtClean="0"/>
              <a:t> </a:t>
            </a:r>
            <a:r>
              <a:rPr lang="sv-SE" sz="1200" dirty="0" err="1" smtClean="0"/>
              <a:t>having</a:t>
            </a:r>
            <a:r>
              <a:rPr lang="sv-SE" sz="1200" dirty="0" smtClean="0"/>
              <a:t> different </a:t>
            </a:r>
            <a:r>
              <a:rPr lang="sv-SE" sz="1200" dirty="0" err="1" smtClean="0"/>
              <a:t>spots</a:t>
            </a:r>
            <a:r>
              <a:rPr lang="sv-SE" sz="1200" dirty="0" smtClean="0"/>
              <a:t> per site and NAs in </a:t>
            </a:r>
            <a:r>
              <a:rPr lang="sv-SE" sz="1200" dirty="0" err="1" smtClean="0"/>
              <a:t>site’s</a:t>
            </a:r>
            <a:r>
              <a:rPr lang="sv-SE" sz="1200" dirty="0" smtClean="0"/>
              <a:t> </a:t>
            </a:r>
            <a:r>
              <a:rPr lang="sv-SE" sz="1200" dirty="0" err="1" smtClean="0"/>
              <a:t>labels</a:t>
            </a:r>
            <a:r>
              <a:rPr lang="sv-SE" sz="1200" dirty="0" smtClean="0"/>
              <a:t> (</a:t>
            </a:r>
            <a:r>
              <a:rPr lang="sv-SE" sz="1200" dirty="0" err="1" smtClean="0"/>
              <a:t>which</a:t>
            </a:r>
            <a:r>
              <a:rPr lang="sv-SE" sz="1200" dirty="0" smtClean="0"/>
              <a:t> </a:t>
            </a:r>
            <a:r>
              <a:rPr lang="sv-SE" sz="1200" dirty="0" err="1" smtClean="0"/>
              <a:t>could</a:t>
            </a:r>
            <a:r>
              <a:rPr lang="sv-SE" sz="1200" dirty="0" smtClean="0"/>
              <a:t> </a:t>
            </a:r>
            <a:r>
              <a:rPr lang="sv-SE" sz="1200" dirty="0" err="1" smtClean="0"/>
              <a:t>represent</a:t>
            </a:r>
            <a:r>
              <a:rPr lang="sv-SE" sz="1200" dirty="0" smtClean="0"/>
              <a:t> </a:t>
            </a:r>
            <a:r>
              <a:rPr lang="sv-SE" sz="1200" dirty="0" err="1" smtClean="0"/>
              <a:t>more</a:t>
            </a:r>
            <a:r>
              <a:rPr lang="sv-SE" sz="1200" dirty="0" smtClean="0"/>
              <a:t> </a:t>
            </a:r>
            <a:r>
              <a:rPr lang="sv-SE" sz="1200" dirty="0" err="1" smtClean="0"/>
              <a:t>than</a:t>
            </a:r>
            <a:r>
              <a:rPr lang="sv-SE" sz="1200" dirty="0" smtClean="0"/>
              <a:t> </a:t>
            </a:r>
            <a:r>
              <a:rPr lang="sv-SE" sz="1200" dirty="0" err="1" smtClean="0"/>
              <a:t>one</a:t>
            </a:r>
            <a:r>
              <a:rPr lang="sv-SE" sz="1200" dirty="0" smtClean="0"/>
              <a:t> site)</a:t>
            </a:r>
          </a:p>
          <a:p>
            <a:pPr marL="342900" indent="-342900">
              <a:buAutoNum type="arabicParenR"/>
            </a:pPr>
            <a:r>
              <a:rPr lang="sv-SE" sz="1200" dirty="0" smtClean="0"/>
              <a:t>the temporal variation: </a:t>
            </a:r>
            <a:r>
              <a:rPr lang="sv-SE" sz="1200" dirty="0" err="1" smtClean="0"/>
              <a:t>calculate</a:t>
            </a:r>
            <a:r>
              <a:rPr lang="sv-SE" sz="1200" dirty="0" smtClean="0"/>
              <a:t> </a:t>
            </a:r>
            <a:r>
              <a:rPr lang="sv-SE" sz="1200" dirty="0" err="1" smtClean="0"/>
              <a:t>avg</a:t>
            </a:r>
            <a:r>
              <a:rPr lang="sv-SE" sz="1200" dirty="0" smtClean="0"/>
              <a:t> </a:t>
            </a:r>
            <a:r>
              <a:rPr lang="sv-SE" sz="1200" dirty="0" err="1" smtClean="0"/>
              <a:t>of</a:t>
            </a:r>
            <a:r>
              <a:rPr lang="sv-SE" sz="1200" dirty="0" smtClean="0"/>
              <a:t> </a:t>
            </a:r>
            <a:r>
              <a:rPr lang="sv-SE" sz="1200" dirty="0" err="1" smtClean="0"/>
              <a:t>years</a:t>
            </a:r>
            <a:r>
              <a:rPr lang="sv-SE" sz="1200" dirty="0" smtClean="0"/>
              <a:t> per </a:t>
            </a:r>
            <a:r>
              <a:rPr lang="sv-SE" sz="1200" dirty="0" err="1" smtClean="0"/>
              <a:t>each</a:t>
            </a:r>
            <a:r>
              <a:rPr lang="sv-SE" sz="1200" dirty="0" smtClean="0"/>
              <a:t> site. It </a:t>
            </a:r>
            <a:r>
              <a:rPr lang="sv-SE" sz="1200" dirty="0" err="1" smtClean="0"/>
              <a:t>would</a:t>
            </a:r>
            <a:r>
              <a:rPr lang="sv-SE" sz="1200" dirty="0" smtClean="0"/>
              <a:t> not </a:t>
            </a:r>
            <a:r>
              <a:rPr lang="sv-SE" sz="1200" dirty="0" err="1" smtClean="0"/>
              <a:t>solve</a:t>
            </a:r>
            <a:r>
              <a:rPr lang="sv-SE" sz="1200" dirty="0" smtClean="0"/>
              <a:t> the problem </a:t>
            </a:r>
            <a:r>
              <a:rPr lang="sv-SE" sz="1200" dirty="0" err="1" smtClean="0"/>
              <a:t>of</a:t>
            </a:r>
            <a:r>
              <a:rPr lang="sv-SE" sz="1200" dirty="0" smtClean="0"/>
              <a:t> NAs in </a:t>
            </a:r>
            <a:r>
              <a:rPr lang="sv-SE" sz="1200" dirty="0" err="1" smtClean="0"/>
              <a:t>site’s</a:t>
            </a:r>
            <a:r>
              <a:rPr lang="sv-SE" sz="1200" dirty="0" smtClean="0"/>
              <a:t> </a:t>
            </a:r>
            <a:r>
              <a:rPr lang="sv-SE" sz="1200" dirty="0" err="1" smtClean="0"/>
              <a:t>label</a:t>
            </a:r>
            <a:r>
              <a:rPr lang="sv-SE" sz="1200" dirty="0" smtClean="0"/>
              <a:t>, </a:t>
            </a:r>
            <a:r>
              <a:rPr lang="sv-SE" sz="1200" dirty="0" err="1" smtClean="0"/>
              <a:t>but</a:t>
            </a:r>
            <a:r>
              <a:rPr lang="sv-SE" sz="1200" dirty="0" smtClean="0"/>
              <a:t> lat-long show </a:t>
            </a:r>
            <a:r>
              <a:rPr lang="sv-SE" sz="1200" dirty="0" err="1" smtClean="0"/>
              <a:t>that</a:t>
            </a:r>
            <a:r>
              <a:rPr lang="sv-SE" sz="1200" dirty="0" smtClean="0"/>
              <a:t> NAs </a:t>
            </a:r>
            <a:r>
              <a:rPr lang="sv-SE" sz="1200" dirty="0" err="1" smtClean="0"/>
              <a:t>corrispond</a:t>
            </a:r>
            <a:r>
              <a:rPr lang="sv-SE" sz="1200" dirty="0" smtClean="0"/>
              <a:t> to </a:t>
            </a:r>
            <a:r>
              <a:rPr lang="sv-SE" sz="1200" dirty="0" err="1" smtClean="0"/>
              <a:t>one</a:t>
            </a:r>
            <a:r>
              <a:rPr lang="sv-SE" sz="1200" dirty="0" smtClean="0"/>
              <a:t> site </a:t>
            </a:r>
            <a:r>
              <a:rPr lang="sv-SE" sz="1200" dirty="0" err="1" smtClean="0"/>
              <a:t>most</a:t>
            </a:r>
            <a:r>
              <a:rPr lang="sv-SE" sz="1200" dirty="0" smtClean="0"/>
              <a:t> </a:t>
            </a:r>
            <a:r>
              <a:rPr lang="sv-SE" sz="1200" dirty="0" err="1" smtClean="0"/>
              <a:t>of</a:t>
            </a:r>
            <a:r>
              <a:rPr lang="sv-SE" sz="1200" dirty="0" smtClean="0"/>
              <a:t> the </a:t>
            </a:r>
            <a:r>
              <a:rPr lang="sv-SE" sz="1200" dirty="0" err="1" smtClean="0"/>
              <a:t>time</a:t>
            </a:r>
            <a:r>
              <a:rPr lang="sv-SE" sz="1200" dirty="0" smtClean="0"/>
              <a:t> </a:t>
            </a:r>
            <a:r>
              <a:rPr lang="sv-SE" sz="1200" dirty="0" err="1" smtClean="0"/>
              <a:t>rather</a:t>
            </a:r>
            <a:r>
              <a:rPr lang="sv-SE" sz="1200" dirty="0" smtClean="0"/>
              <a:t> </a:t>
            </a:r>
            <a:r>
              <a:rPr lang="sv-SE" sz="1200" dirty="0" err="1" smtClean="0"/>
              <a:t>than</a:t>
            </a:r>
            <a:r>
              <a:rPr lang="sv-SE" sz="1200" dirty="0" smtClean="0"/>
              <a:t> </a:t>
            </a:r>
            <a:r>
              <a:rPr lang="sv-SE" sz="1200" dirty="0" err="1" smtClean="0"/>
              <a:t>mutliple</a:t>
            </a:r>
            <a:r>
              <a:rPr lang="sv-SE" sz="1200" dirty="0" smtClean="0"/>
              <a:t> site, so as far as Site is </a:t>
            </a:r>
            <a:r>
              <a:rPr lang="sv-SE" sz="1200" dirty="0" err="1" smtClean="0"/>
              <a:t>nested</a:t>
            </a:r>
            <a:r>
              <a:rPr lang="sv-SE" sz="1200" dirty="0" smtClean="0"/>
              <a:t> in River (site/river) it </a:t>
            </a:r>
            <a:r>
              <a:rPr lang="sv-SE" sz="1200" dirty="0" err="1" smtClean="0"/>
              <a:t>can</a:t>
            </a:r>
            <a:r>
              <a:rPr lang="sv-SE" sz="1200" dirty="0" smtClean="0"/>
              <a:t> be </a:t>
            </a:r>
            <a:r>
              <a:rPr lang="sv-SE" sz="1200" dirty="0" err="1" smtClean="0"/>
              <a:t>okeysh</a:t>
            </a:r>
            <a:r>
              <a:rPr lang="sv-SE" sz="1200" dirty="0" smtClean="0"/>
              <a:t>. </a:t>
            </a:r>
          </a:p>
          <a:p>
            <a:pPr marL="342900" indent="-342900">
              <a:buAutoNum type="arabicParenR"/>
            </a:pPr>
            <a:endParaRPr lang="sv-SE" sz="1200" dirty="0"/>
          </a:p>
          <a:p>
            <a:r>
              <a:rPr lang="sv-SE" sz="1200" dirty="0" smtClean="0"/>
              <a:t>Not to </a:t>
            </a:r>
            <a:r>
              <a:rPr lang="sv-SE" sz="1200" dirty="0" err="1" smtClean="0"/>
              <a:t>loose</a:t>
            </a:r>
            <a:r>
              <a:rPr lang="sv-SE" sz="1200" dirty="0" smtClean="0"/>
              <a:t> information and </a:t>
            </a:r>
            <a:r>
              <a:rPr lang="sv-SE" sz="1200" dirty="0" err="1" smtClean="0"/>
              <a:t>homogenize</a:t>
            </a:r>
            <a:r>
              <a:rPr lang="sv-SE" sz="1200" dirty="0" smtClean="0"/>
              <a:t> </a:t>
            </a:r>
            <a:r>
              <a:rPr lang="sv-SE" sz="1200" dirty="0" err="1" smtClean="0"/>
              <a:t>everything</a:t>
            </a:r>
            <a:r>
              <a:rPr lang="sv-SE" sz="1200" dirty="0" smtClean="0"/>
              <a:t>, I </a:t>
            </a:r>
            <a:r>
              <a:rPr lang="sv-SE" sz="1200" dirty="0" err="1" smtClean="0"/>
              <a:t>should</a:t>
            </a:r>
            <a:r>
              <a:rPr lang="sv-SE" sz="1200" dirty="0" smtClean="0"/>
              <a:t> </a:t>
            </a:r>
            <a:r>
              <a:rPr lang="sv-SE" sz="1200" dirty="0" err="1" smtClean="0"/>
              <a:t>average</a:t>
            </a:r>
            <a:r>
              <a:rPr lang="sv-SE" sz="1200" dirty="0" smtClean="0"/>
              <a:t> </a:t>
            </a:r>
            <a:r>
              <a:rPr lang="sv-SE" sz="1200" dirty="0" err="1" smtClean="0"/>
              <a:t>where</a:t>
            </a:r>
            <a:r>
              <a:rPr lang="sv-SE" sz="1200" dirty="0" smtClean="0"/>
              <a:t> the </a:t>
            </a:r>
            <a:r>
              <a:rPr lang="sv-SE" sz="1200" dirty="0" err="1" smtClean="0"/>
              <a:t>variability</a:t>
            </a:r>
            <a:r>
              <a:rPr lang="sv-SE" sz="1200" dirty="0" smtClean="0"/>
              <a:t> is </a:t>
            </a:r>
            <a:r>
              <a:rPr lang="sv-SE" sz="1200" dirty="0" err="1" smtClean="0"/>
              <a:t>lowest</a:t>
            </a:r>
            <a:r>
              <a:rPr lang="sv-SE" sz="1200" dirty="0" smtClean="0"/>
              <a:t>: from </a:t>
            </a:r>
            <a:r>
              <a:rPr lang="sv-SE" sz="1200" dirty="0" err="1" smtClean="0"/>
              <a:t>year</a:t>
            </a:r>
            <a:r>
              <a:rPr lang="sv-SE" sz="1200" dirty="0" smtClean="0"/>
              <a:t> to </a:t>
            </a:r>
            <a:r>
              <a:rPr lang="sv-SE" sz="1200" dirty="0" err="1" smtClean="0"/>
              <a:t>year</a:t>
            </a:r>
            <a:r>
              <a:rPr lang="sv-SE" sz="1200" dirty="0" smtClean="0"/>
              <a:t> or </a:t>
            </a:r>
            <a:r>
              <a:rPr lang="sv-SE" sz="1200" dirty="0" err="1" smtClean="0"/>
              <a:t>between</a:t>
            </a:r>
            <a:r>
              <a:rPr lang="sv-SE" sz="1200" dirty="0" smtClean="0"/>
              <a:t> sites </a:t>
            </a:r>
            <a:r>
              <a:rPr lang="sv-SE" sz="1200" dirty="0" err="1" smtClean="0"/>
              <a:t>of</a:t>
            </a:r>
            <a:r>
              <a:rPr lang="sv-SE" sz="1200" dirty="0" smtClean="0"/>
              <a:t> the same river? Test by </a:t>
            </a:r>
            <a:r>
              <a:rPr lang="sv-SE" sz="1200" dirty="0" err="1" smtClean="0"/>
              <a:t>plotting</a:t>
            </a:r>
            <a:r>
              <a:rPr lang="sv-SE" sz="1200" dirty="0" smtClean="0"/>
              <a:t> </a:t>
            </a:r>
            <a:r>
              <a:rPr lang="sv-SE" sz="1200" dirty="0" err="1" smtClean="0"/>
              <a:t>response</a:t>
            </a:r>
            <a:r>
              <a:rPr lang="sv-SE" sz="1200" dirty="0" smtClean="0"/>
              <a:t> </a:t>
            </a:r>
            <a:r>
              <a:rPr lang="sv-SE" sz="1200" dirty="0" err="1" smtClean="0"/>
              <a:t>variables</a:t>
            </a:r>
            <a:r>
              <a:rPr lang="sv-SE" sz="1200" dirty="0" smtClean="0"/>
              <a:t> (LWD and </a:t>
            </a:r>
            <a:r>
              <a:rPr lang="sv-SE" sz="1200" dirty="0" err="1" smtClean="0"/>
              <a:t>fish</a:t>
            </a:r>
            <a:r>
              <a:rPr lang="sv-SE" sz="1200" dirty="0" smtClean="0"/>
              <a:t>) vs site (</a:t>
            </a:r>
            <a:r>
              <a:rPr lang="sv-SE" sz="1200" dirty="0" err="1" smtClean="0"/>
              <a:t>boxplot</a:t>
            </a:r>
            <a:r>
              <a:rPr lang="sv-SE" sz="1200" dirty="0" smtClean="0"/>
              <a:t>) to </a:t>
            </a:r>
            <a:r>
              <a:rPr lang="sv-SE" sz="1200" dirty="0" err="1" smtClean="0"/>
              <a:t>see</a:t>
            </a:r>
            <a:r>
              <a:rPr lang="sv-SE" sz="1200" dirty="0" smtClean="0"/>
              <a:t> temporal variation, or vs river per </a:t>
            </a:r>
            <a:r>
              <a:rPr lang="sv-SE" sz="1200" dirty="0" err="1" smtClean="0"/>
              <a:t>year</a:t>
            </a:r>
            <a:r>
              <a:rPr lang="sv-SE" sz="1200" dirty="0" smtClean="0"/>
              <a:t> (</a:t>
            </a:r>
            <a:r>
              <a:rPr lang="sv-SE" sz="1200" dirty="0" err="1" smtClean="0"/>
              <a:t>xyplot</a:t>
            </a:r>
            <a:r>
              <a:rPr lang="sv-SE" sz="1200" dirty="0" smtClean="0"/>
              <a:t>) to </a:t>
            </a:r>
            <a:r>
              <a:rPr lang="sv-SE" sz="1200" dirty="0" err="1" smtClean="0"/>
              <a:t>see</a:t>
            </a:r>
            <a:r>
              <a:rPr lang="sv-SE" sz="1200" dirty="0" smtClean="0"/>
              <a:t> spatial variation </a:t>
            </a:r>
            <a:r>
              <a:rPr lang="sv-SE" sz="1200" dirty="0" err="1" smtClean="0"/>
              <a:t>between</a:t>
            </a:r>
            <a:r>
              <a:rPr lang="sv-SE" sz="1200" dirty="0" smtClean="0"/>
              <a:t> sites </a:t>
            </a:r>
            <a:r>
              <a:rPr lang="sv-SE" sz="1200" dirty="0" err="1" smtClean="0"/>
              <a:t>of</a:t>
            </a:r>
            <a:r>
              <a:rPr lang="sv-SE" sz="1200" dirty="0" smtClean="0"/>
              <a:t> the same river.</a:t>
            </a:r>
            <a:endParaRPr lang="sv-SE" sz="1200" dirty="0"/>
          </a:p>
          <a:p>
            <a:endParaRPr lang="sv-SE" sz="1200" dirty="0" smtClean="0"/>
          </a:p>
        </p:txBody>
      </p:sp>
    </p:spTree>
    <p:extLst>
      <p:ext uri="{BB962C8B-B14F-4D97-AF65-F5344CB8AC3E}">
        <p14:creationId xmlns:p14="http://schemas.microsoft.com/office/powerpoint/2010/main" val="224301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593" y="178676"/>
            <a:ext cx="11939752" cy="7571303"/>
          </a:xfrm>
          <a:prstGeom prst="rect">
            <a:avLst/>
          </a:prstGeom>
          <a:noFill/>
        </p:spPr>
        <p:txBody>
          <a:bodyPr wrap="square" rtlCol="0">
            <a:spAutoFit/>
          </a:bodyPr>
          <a:lstStyle/>
          <a:p>
            <a:r>
              <a:rPr lang="en-US" dirty="0"/>
              <a:t>I should </a:t>
            </a:r>
            <a:r>
              <a:rPr lang="en-US" u="sng" dirty="0"/>
              <a:t>include both spatial and temporal autocorrelation</a:t>
            </a:r>
            <a:r>
              <a:rPr lang="en-US" dirty="0" smtClean="0"/>
              <a:t>.</a:t>
            </a:r>
          </a:p>
          <a:p>
            <a:endParaRPr lang="en-US" dirty="0"/>
          </a:p>
          <a:p>
            <a:r>
              <a:rPr lang="en-US" dirty="0"/>
              <a:t>In Peter’s dam removal study, I used this script:</a:t>
            </a:r>
          </a:p>
          <a:p>
            <a:r>
              <a:rPr lang="sv-SE" dirty="0"/>
              <a:t># temporal corr signif?</a:t>
            </a:r>
          </a:p>
          <a:p>
            <a:r>
              <a:rPr lang="sv-SE" dirty="0"/>
              <a:t>model1&lt;-lme(lnR~Time..months. +Catchment...undisturbed + Discharge..m3.s. , random=~1|DAM.CODE, data=reservoir)</a:t>
            </a:r>
          </a:p>
          <a:p>
            <a:r>
              <a:rPr lang="sv-SE" dirty="0"/>
              <a:t>model2&lt;-lme(lnR~Time..months. +Catchment...undisturbed + Discharge..m3.s. , </a:t>
            </a:r>
            <a:r>
              <a:rPr lang="sv-SE" b="1" dirty="0"/>
              <a:t>random=~1|DAM.CODE</a:t>
            </a:r>
            <a:r>
              <a:rPr lang="sv-SE" dirty="0"/>
              <a:t>, data=reservoir, </a:t>
            </a:r>
            <a:r>
              <a:rPr lang="sv-SE" b="1" dirty="0"/>
              <a:t>correlation=corExp(form=~Time..months.+DISTANCE+Initial.State)</a:t>
            </a:r>
            <a:r>
              <a:rPr lang="sv-SE" dirty="0"/>
              <a:t>)</a:t>
            </a:r>
          </a:p>
          <a:p>
            <a:r>
              <a:rPr lang="sv-SE" dirty="0"/>
              <a:t>anova(model1,model2) #nope</a:t>
            </a:r>
          </a:p>
          <a:p>
            <a:r>
              <a:rPr lang="sv-SE" dirty="0"/>
              <a:t>## NB: I included "initial state" in the correlation strc bc there are two points that were measured at the same</a:t>
            </a:r>
          </a:p>
          <a:p>
            <a:r>
              <a:rPr lang="sv-SE" dirty="0"/>
              <a:t># distance and time, that's why R complained that there were zeros distances between points. What differentiate these</a:t>
            </a:r>
          </a:p>
          <a:p>
            <a:r>
              <a:rPr lang="sv-SE" dirty="0"/>
              <a:t># points is the initial status, there were indeed points measured on both side of the lake.</a:t>
            </a:r>
          </a:p>
          <a:p>
            <a:endParaRPr lang="sv-SE" dirty="0"/>
          </a:p>
          <a:p>
            <a:r>
              <a:rPr lang="sv-SE" dirty="0"/>
              <a:t>Spatial and temporal correlation are modelled separately, i.e. I don’t need to include the spatial random factor in the temporal correlation structure. But in the temporal correlation I need to make sure that the values for which I model </a:t>
            </a:r>
            <a:r>
              <a:rPr lang="sv-SE" dirty="0" smtClean="0"/>
              <a:t>the temporal  </a:t>
            </a:r>
            <a:r>
              <a:rPr lang="sv-SE" dirty="0"/>
              <a:t>correlation come from the same spot, i.e. they can differ in year and river but not other spatial variables. E.g.:</a:t>
            </a:r>
          </a:p>
          <a:p>
            <a:endParaRPr lang="sv-SE" dirty="0"/>
          </a:p>
          <a:p>
            <a:r>
              <a:rPr lang="sv-SE" dirty="0"/>
              <a:t>M1&lt;-</a:t>
            </a:r>
            <a:r>
              <a:rPr lang="en-US" dirty="0"/>
              <a:t> </a:t>
            </a:r>
            <a:r>
              <a:rPr lang="en-US" dirty="0" err="1" smtClean="0"/>
              <a:t>lme</a:t>
            </a:r>
            <a:r>
              <a:rPr lang="en-US" dirty="0" smtClean="0"/>
              <a:t>(</a:t>
            </a:r>
            <a:r>
              <a:rPr lang="en-US" dirty="0" err="1" smtClean="0"/>
              <a:t>OringTOT~LWD</a:t>
            </a:r>
            <a:r>
              <a:rPr lang="en-US" dirty="0"/>
              <a:t>, </a:t>
            </a:r>
            <a:r>
              <a:rPr lang="sv-SE" b="1" dirty="0"/>
              <a:t>random=~1|</a:t>
            </a:r>
            <a:r>
              <a:rPr lang="en-US" b="1" dirty="0" err="1"/>
              <a:t>River_name</a:t>
            </a:r>
            <a:r>
              <a:rPr lang="en-US" b="1" dirty="0"/>
              <a:t>/</a:t>
            </a:r>
            <a:r>
              <a:rPr lang="en-US" b="1" dirty="0" err="1"/>
              <a:t>Catchment_number</a:t>
            </a:r>
            <a:r>
              <a:rPr lang="sv-SE" b="1" dirty="0"/>
              <a:t>, </a:t>
            </a:r>
            <a:r>
              <a:rPr lang="en-US" b="1" dirty="0" err="1" smtClean="0"/>
              <a:t>corCompSymm</a:t>
            </a:r>
            <a:r>
              <a:rPr lang="en-US" b="1" dirty="0" smtClean="0"/>
              <a:t>(form</a:t>
            </a:r>
            <a:r>
              <a:rPr lang="en-US" b="1" dirty="0"/>
              <a:t>=~</a:t>
            </a:r>
            <a:r>
              <a:rPr lang="en-US" b="1" dirty="0" smtClean="0"/>
              <a:t>Year), </a:t>
            </a:r>
            <a:r>
              <a:rPr lang="en-US" dirty="0"/>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correlation=corExp(form=~ </a:t>
            </a:r>
            <a:r>
              <a:rPr lang="en-US" b="1" dirty="0" smtClean="0"/>
              <a:t>Year</a:t>
            </a:r>
            <a:r>
              <a:rPr lang="en-US" b="1" dirty="0"/>
              <a:t>), </a:t>
            </a:r>
            <a:r>
              <a:rPr lang="en-US" dirty="0"/>
              <a:t>data=AV</a:t>
            </a:r>
          </a:p>
          <a:p>
            <a:r>
              <a:rPr lang="sv-SE" dirty="0">
                <a:solidFill>
                  <a:srgbClr val="00B0F0"/>
                </a:solidFill>
              </a:rPr>
              <a:t>M1&lt;-</a:t>
            </a:r>
            <a:r>
              <a:rPr lang="en-US" dirty="0">
                <a:solidFill>
                  <a:srgbClr val="00B0F0"/>
                </a:solidFill>
              </a:rPr>
              <a:t> </a:t>
            </a:r>
            <a:r>
              <a:rPr lang="en-US" dirty="0" err="1">
                <a:solidFill>
                  <a:srgbClr val="00B0F0"/>
                </a:solidFill>
              </a:rPr>
              <a:t>lme</a:t>
            </a:r>
            <a:r>
              <a:rPr lang="en-US" dirty="0">
                <a:solidFill>
                  <a:srgbClr val="00B0F0"/>
                </a:solidFill>
              </a:rPr>
              <a:t>(</a:t>
            </a:r>
            <a:r>
              <a:rPr lang="en-US" dirty="0" err="1">
                <a:solidFill>
                  <a:srgbClr val="00B0F0"/>
                </a:solidFill>
              </a:rPr>
              <a:t>OringTOT~LWD</a:t>
            </a:r>
            <a:r>
              <a:rPr lang="en-US" dirty="0">
                <a:solidFill>
                  <a:srgbClr val="00B0F0"/>
                </a:solidFill>
              </a:rPr>
              <a:t>, </a:t>
            </a:r>
            <a:r>
              <a:rPr lang="sv-SE" b="1" dirty="0">
                <a:solidFill>
                  <a:srgbClr val="00B0F0"/>
                </a:solidFill>
              </a:rPr>
              <a:t>random=~1|</a:t>
            </a:r>
            <a:r>
              <a:rPr lang="en-US" b="1" dirty="0" err="1">
                <a:solidFill>
                  <a:srgbClr val="00B0F0"/>
                </a:solidFill>
              </a:rPr>
              <a:t>River_name</a:t>
            </a:r>
            <a:r>
              <a:rPr lang="en-US" b="1" dirty="0">
                <a:solidFill>
                  <a:srgbClr val="00B0F0"/>
                </a:solidFill>
              </a:rPr>
              <a:t>/</a:t>
            </a:r>
            <a:r>
              <a:rPr lang="en-US" b="1" dirty="0" err="1">
                <a:solidFill>
                  <a:srgbClr val="00B0F0"/>
                </a:solidFill>
              </a:rPr>
              <a:t>Catchment_number</a:t>
            </a:r>
            <a:r>
              <a:rPr lang="sv-SE" b="1" dirty="0">
                <a:solidFill>
                  <a:srgbClr val="00B0F0"/>
                </a:solidFill>
              </a:rPr>
              <a:t>, </a:t>
            </a:r>
            <a:r>
              <a:rPr lang="en-US" b="1" dirty="0">
                <a:solidFill>
                  <a:srgbClr val="00B0F0"/>
                </a:solidFill>
              </a:rPr>
              <a:t>corAR1(form</a:t>
            </a:r>
            <a:r>
              <a:rPr lang="en-US" b="1" dirty="0" smtClean="0">
                <a:solidFill>
                  <a:srgbClr val="00B0F0"/>
                </a:solidFill>
              </a:rPr>
              <a:t>=~Year</a:t>
            </a:r>
            <a:r>
              <a:rPr lang="en-US" b="1" dirty="0">
                <a:solidFill>
                  <a:srgbClr val="00B0F0"/>
                </a:solidFill>
              </a:rPr>
              <a:t>), </a:t>
            </a:r>
            <a:r>
              <a:rPr lang="en-US" dirty="0" smtClean="0">
                <a:solidFill>
                  <a:srgbClr val="00B0F0"/>
                </a:solidFill>
              </a:rPr>
              <a:t>data=AV</a:t>
            </a:r>
          </a:p>
          <a:p>
            <a:r>
              <a:rPr lang="sv-SE" dirty="0"/>
              <a:t>M1&lt;-</a:t>
            </a:r>
            <a:r>
              <a:rPr lang="en-US" dirty="0"/>
              <a:t> </a:t>
            </a:r>
            <a:r>
              <a:rPr lang="en-US" dirty="0" err="1"/>
              <a:t>lme</a:t>
            </a:r>
            <a:r>
              <a:rPr lang="en-US" dirty="0"/>
              <a:t>(</a:t>
            </a:r>
            <a:r>
              <a:rPr lang="en-US" dirty="0" err="1"/>
              <a:t>OringTOT~LWD</a:t>
            </a:r>
            <a:r>
              <a:rPr lang="en-US" dirty="0"/>
              <a:t>, </a:t>
            </a:r>
            <a:r>
              <a:rPr lang="sv-SE" b="1" dirty="0"/>
              <a:t>random=~1|</a:t>
            </a:r>
            <a:r>
              <a:rPr lang="en-US" b="1" dirty="0" err="1"/>
              <a:t>River_name</a:t>
            </a:r>
            <a:r>
              <a:rPr lang="en-US" b="1" dirty="0"/>
              <a:t>/</a:t>
            </a:r>
            <a:r>
              <a:rPr lang="en-US" b="1" dirty="0" err="1"/>
              <a:t>Catchment_number</a:t>
            </a:r>
            <a:r>
              <a:rPr lang="sv-SE" b="1" dirty="0"/>
              <a:t>, corLin(form=~</a:t>
            </a:r>
            <a:r>
              <a:rPr lang="sv-SE" b="1" dirty="0" smtClean="0"/>
              <a:t>Year</a:t>
            </a:r>
            <a:r>
              <a:rPr lang="en-US" b="1" dirty="0" smtClean="0"/>
              <a:t>, </a:t>
            </a:r>
            <a:r>
              <a:rPr lang="en-US" dirty="0"/>
              <a:t>data=AV</a:t>
            </a:r>
          </a:p>
          <a:p>
            <a:endParaRPr lang="en-US" dirty="0"/>
          </a:p>
          <a:p>
            <a:r>
              <a:rPr lang="en-US" dirty="0" smtClean="0"/>
              <a:t>CorAR1 is the best (which is the same as </a:t>
            </a:r>
            <a:r>
              <a:rPr lang="en-US" dirty="0" err="1" smtClean="0"/>
              <a:t>corExp</a:t>
            </a:r>
            <a:r>
              <a:rPr lang="en-US" dirty="0" smtClean="0"/>
              <a:t>) and random factor is significant, at least for </a:t>
            </a:r>
            <a:r>
              <a:rPr lang="en-US" dirty="0" err="1" smtClean="0"/>
              <a:t>Öring</a:t>
            </a:r>
            <a:r>
              <a:rPr lang="en-US" dirty="0" smtClean="0"/>
              <a:t>, both continuous and categorical</a:t>
            </a:r>
            <a:endParaRPr lang="en-US" dirty="0"/>
          </a:p>
          <a:p>
            <a:endParaRPr lang="sv-SE" dirty="0"/>
          </a:p>
          <a:p>
            <a:endParaRPr lang="sv-SE" dirty="0"/>
          </a:p>
          <a:p>
            <a:endParaRPr lang="en-US" dirty="0"/>
          </a:p>
          <a:p>
            <a:endParaRPr lang="sv-SE" dirty="0"/>
          </a:p>
        </p:txBody>
      </p:sp>
    </p:spTree>
    <p:extLst>
      <p:ext uri="{BB962C8B-B14F-4D97-AF65-F5344CB8AC3E}">
        <p14:creationId xmlns:p14="http://schemas.microsoft.com/office/powerpoint/2010/main" val="2042729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124" y="-37708"/>
            <a:ext cx="11298621" cy="7017306"/>
          </a:xfrm>
          <a:prstGeom prst="rect">
            <a:avLst/>
          </a:prstGeom>
          <a:noFill/>
        </p:spPr>
        <p:txBody>
          <a:bodyPr wrap="square" rtlCol="0">
            <a:spAutoFit/>
          </a:bodyPr>
          <a:lstStyle/>
          <a:p>
            <a:r>
              <a:rPr lang="sv-SE" dirty="0" smtClean="0"/>
              <a:t>Collinearity among predictors:</a:t>
            </a:r>
          </a:p>
          <a:p>
            <a:r>
              <a:rPr lang="sv-SE" b="1" dirty="0" smtClean="0"/>
              <a:t>DCA</a:t>
            </a:r>
            <a:r>
              <a:rPr lang="sv-SE" dirty="0" smtClean="0"/>
              <a:t>: DCA1    DCA2    DCA3    DCA4</a:t>
            </a:r>
          </a:p>
          <a:p>
            <a:r>
              <a:rPr lang="sv-SE" dirty="0" smtClean="0"/>
              <a:t>Axis </a:t>
            </a:r>
            <a:r>
              <a:rPr lang="sv-SE" dirty="0"/>
              <a:t>lengths    </a:t>
            </a:r>
            <a:r>
              <a:rPr lang="sv-SE" b="1" dirty="0"/>
              <a:t>2.8568 1.74466 </a:t>
            </a:r>
            <a:r>
              <a:rPr lang="sv-SE" dirty="0"/>
              <a:t>1.69388 </a:t>
            </a:r>
            <a:r>
              <a:rPr lang="sv-SE" dirty="0" smtClean="0"/>
              <a:t>1.10429</a:t>
            </a:r>
          </a:p>
          <a:p>
            <a:r>
              <a:rPr lang="en-US" dirty="0" smtClean="0"/>
              <a:t>Gradient </a:t>
            </a:r>
            <a:r>
              <a:rPr lang="en-US" dirty="0"/>
              <a:t>lengths were </a:t>
            </a:r>
            <a:r>
              <a:rPr lang="en-US" dirty="0" smtClean="0"/>
              <a:t>first </a:t>
            </a:r>
            <a:r>
              <a:rPr lang="en-US" dirty="0"/>
              <a:t>estimated in a </a:t>
            </a:r>
            <a:r>
              <a:rPr lang="en-US" dirty="0" err="1"/>
              <a:t>detrended</a:t>
            </a:r>
            <a:r>
              <a:rPr lang="en-US" dirty="0"/>
              <a:t> </a:t>
            </a:r>
            <a:endParaRPr lang="en-US" dirty="0" smtClean="0"/>
          </a:p>
          <a:p>
            <a:r>
              <a:rPr lang="en-US" dirty="0" smtClean="0"/>
              <a:t>correspondence analysis </a:t>
            </a:r>
            <a:r>
              <a:rPr lang="en-US" dirty="0"/>
              <a:t>(DCA). As the lengths of DCA axes </a:t>
            </a:r>
            <a:r>
              <a:rPr lang="en-US" dirty="0" smtClean="0"/>
              <a:t>1</a:t>
            </a:r>
          </a:p>
          <a:p>
            <a:r>
              <a:rPr lang="en-US" dirty="0" smtClean="0"/>
              <a:t>and </a:t>
            </a:r>
            <a:r>
              <a:rPr lang="en-US" dirty="0"/>
              <a:t>2 were both lower than 3, we used PCA, which assumes </a:t>
            </a:r>
            <a:endParaRPr lang="en-US" dirty="0" smtClean="0"/>
          </a:p>
          <a:p>
            <a:r>
              <a:rPr lang="en-US" dirty="0" smtClean="0"/>
              <a:t>linear </a:t>
            </a:r>
            <a:r>
              <a:rPr lang="en-US" dirty="0"/>
              <a:t>responses of species to environmental gradients </a:t>
            </a:r>
            <a:endParaRPr lang="en-US" dirty="0" smtClean="0"/>
          </a:p>
          <a:p>
            <a:r>
              <a:rPr lang="en-US" dirty="0" smtClean="0"/>
              <a:t>(</a:t>
            </a:r>
            <a:r>
              <a:rPr lang="en-US" dirty="0" err="1"/>
              <a:t>ter</a:t>
            </a:r>
            <a:r>
              <a:rPr lang="en-US" dirty="0"/>
              <a:t> </a:t>
            </a:r>
            <a:r>
              <a:rPr lang="en-US" dirty="0" err="1"/>
              <a:t>Braak</a:t>
            </a:r>
            <a:r>
              <a:rPr lang="en-US" dirty="0"/>
              <a:t> and </a:t>
            </a:r>
            <a:r>
              <a:rPr lang="en-US" dirty="0" err="1"/>
              <a:t>Smilauer</a:t>
            </a:r>
            <a:r>
              <a:rPr lang="en-US" dirty="0"/>
              <a:t> 2002).</a:t>
            </a:r>
            <a:endParaRPr lang="sv-SE" dirty="0" smtClean="0"/>
          </a:p>
          <a:p>
            <a:endParaRPr lang="sv-SE" dirty="0"/>
          </a:p>
          <a:p>
            <a:r>
              <a:rPr lang="sv-SE" b="1" dirty="0" smtClean="0"/>
              <a:t>PCA</a:t>
            </a:r>
            <a:r>
              <a:rPr lang="sv-SE" dirty="0" smtClean="0"/>
              <a:t>: 21% by PC1, 14% by PC2</a:t>
            </a:r>
          </a:p>
          <a:p>
            <a:r>
              <a:rPr lang="sv-SE" dirty="0" smtClean="0"/>
              <a:t>Correlated and contributing most to PC1 </a:t>
            </a:r>
            <a:r>
              <a:rPr lang="sv-SE" dirty="0"/>
              <a:t>a</a:t>
            </a:r>
            <a:r>
              <a:rPr lang="sv-SE" dirty="0" smtClean="0"/>
              <a:t>re:</a:t>
            </a:r>
          </a:p>
          <a:p>
            <a:r>
              <a:rPr lang="sv-SE" dirty="0" smtClean="0"/>
              <a:t>-Climatic factors: </a:t>
            </a:r>
            <a:r>
              <a:rPr lang="sv-SE" i="1" dirty="0" smtClean="0"/>
              <a:t>Avg air temp ~~ </a:t>
            </a:r>
            <a:r>
              <a:rPr lang="sv-SE" b="1" i="1" dirty="0" smtClean="0"/>
              <a:t>lat</a:t>
            </a:r>
            <a:r>
              <a:rPr lang="sv-SE" i="1" dirty="0" smtClean="0"/>
              <a:t> and long ~ altitude </a:t>
            </a:r>
          </a:p>
          <a:p>
            <a:r>
              <a:rPr lang="sv-SE" dirty="0" smtClean="0"/>
              <a:t>-Geographical factors: </a:t>
            </a:r>
            <a:r>
              <a:rPr lang="sv-SE" b="1" i="1" dirty="0" smtClean="0"/>
              <a:t>distance to sea</a:t>
            </a:r>
          </a:p>
          <a:p>
            <a:r>
              <a:rPr lang="sv-SE" dirty="0" smtClean="0"/>
              <a:t>-Sampling factors: </a:t>
            </a:r>
            <a:r>
              <a:rPr lang="sv-SE" i="1" dirty="0" smtClean="0"/>
              <a:t>Site length (length walked), site area – </a:t>
            </a:r>
          </a:p>
          <a:p>
            <a:r>
              <a:rPr lang="sv-SE" i="1" dirty="0" smtClean="0"/>
              <a:t>check sampling artifacts (y vs site length or area)</a:t>
            </a:r>
            <a:endParaRPr lang="sv-SE" i="1" dirty="0"/>
          </a:p>
          <a:p>
            <a:endParaRPr lang="sv-SE" dirty="0" smtClean="0"/>
          </a:p>
          <a:p>
            <a:r>
              <a:rPr lang="sv-SE" dirty="0" smtClean="0"/>
              <a:t>To PC2 are:</a:t>
            </a:r>
          </a:p>
          <a:p>
            <a:r>
              <a:rPr lang="sv-SE" dirty="0" smtClean="0"/>
              <a:t>-Stream size</a:t>
            </a:r>
            <a:r>
              <a:rPr lang="sv-SE" i="1" dirty="0" smtClean="0"/>
              <a:t>: Avg depth ~</a:t>
            </a:r>
            <a:r>
              <a:rPr lang="sv-SE" b="1" i="1" dirty="0" smtClean="0"/>
              <a:t>wetted width </a:t>
            </a:r>
            <a:r>
              <a:rPr lang="sv-SE" i="1" dirty="0" smtClean="0"/>
              <a:t>~ max depth~exact area</a:t>
            </a:r>
          </a:p>
          <a:p>
            <a:r>
              <a:rPr lang="sv-SE" dirty="0" smtClean="0"/>
              <a:t>-Stream local features</a:t>
            </a:r>
            <a:r>
              <a:rPr lang="sv-SE" i="1" dirty="0" smtClean="0"/>
              <a:t>: velocity~</a:t>
            </a:r>
            <a:r>
              <a:rPr lang="sv-SE" i="1" dirty="0"/>
              <a:t> </a:t>
            </a:r>
            <a:r>
              <a:rPr lang="sv-SE" b="1" i="1" dirty="0"/>
              <a:t>slope </a:t>
            </a:r>
            <a:r>
              <a:rPr lang="sv-SE" b="1" i="1" dirty="0" smtClean="0"/>
              <a:t>%, SUB1 or substrate1</a:t>
            </a:r>
            <a:endParaRPr lang="sv-SE" b="1" i="1" dirty="0"/>
          </a:p>
          <a:p>
            <a:r>
              <a:rPr lang="sv-SE" i="1" dirty="0" smtClean="0"/>
              <a:t>-</a:t>
            </a:r>
            <a:r>
              <a:rPr lang="sv-SE" dirty="0" smtClean="0"/>
              <a:t>Wood</a:t>
            </a:r>
            <a:r>
              <a:rPr lang="sv-SE" i="1" dirty="0" smtClean="0"/>
              <a:t>: </a:t>
            </a:r>
            <a:r>
              <a:rPr lang="sv-SE" b="1" i="1" dirty="0" smtClean="0"/>
              <a:t>LWD</a:t>
            </a:r>
          </a:p>
          <a:p>
            <a:r>
              <a:rPr lang="sv-SE" b="1" i="1" dirty="0" smtClean="0"/>
              <a:t>-</a:t>
            </a:r>
            <a:r>
              <a:rPr lang="sv-SE" dirty="0" smtClean="0"/>
              <a:t>Seasonality</a:t>
            </a:r>
            <a:r>
              <a:rPr lang="sv-SE" b="1" i="1" dirty="0" smtClean="0"/>
              <a:t>: Julian date </a:t>
            </a:r>
            <a:r>
              <a:rPr lang="sv-SE" i="1" dirty="0" smtClean="0"/>
              <a:t>~month </a:t>
            </a:r>
            <a:r>
              <a:rPr lang="sv-SE" dirty="0" smtClean="0"/>
              <a:t>(between PC1 and PC2)</a:t>
            </a:r>
          </a:p>
          <a:p>
            <a:endParaRPr lang="sv-SE" i="1" dirty="0" smtClean="0"/>
          </a:p>
          <a:p>
            <a:r>
              <a:rPr lang="sv-SE" dirty="0"/>
              <a:t>Extra factors to </a:t>
            </a:r>
            <a:r>
              <a:rPr lang="sv-SE" dirty="0" smtClean="0"/>
              <a:t>consider: </a:t>
            </a:r>
            <a:r>
              <a:rPr lang="sv-SE" b="1" dirty="0" smtClean="0"/>
              <a:t>Year</a:t>
            </a:r>
            <a:r>
              <a:rPr lang="sv-SE" dirty="0" smtClean="0"/>
              <a:t> (year-to-year variation), </a:t>
            </a:r>
            <a:r>
              <a:rPr lang="sv-SE" b="1" dirty="0" smtClean="0"/>
              <a:t>Water </a:t>
            </a:r>
            <a:r>
              <a:rPr lang="sv-SE" b="1" dirty="0"/>
              <a:t>temp </a:t>
            </a:r>
            <a:r>
              <a:rPr lang="sv-SE" dirty="0"/>
              <a:t>influences </a:t>
            </a:r>
            <a:r>
              <a:rPr lang="en-US" dirty="0"/>
              <a:t>catchability. However, standard </a:t>
            </a:r>
            <a:r>
              <a:rPr lang="en-US" dirty="0" err="1"/>
              <a:t>european</a:t>
            </a:r>
            <a:r>
              <a:rPr lang="en-US" dirty="0"/>
              <a:t>: no sampling below 10 degrees. check its weight anyways. Maybe exclude samples taken at temp &lt; 10 C</a:t>
            </a:r>
            <a:r>
              <a:rPr lang="en-US" dirty="0" smtClean="0"/>
              <a:t>?</a:t>
            </a:r>
          </a:p>
          <a:p>
            <a:r>
              <a:rPr lang="en-US" b="1" i="1" dirty="0" smtClean="0">
                <a:solidFill>
                  <a:srgbClr val="FF0000"/>
                </a:solidFill>
              </a:rPr>
              <a:t>PS: VIX or </a:t>
            </a:r>
            <a:r>
              <a:rPr lang="en-US" b="1" i="1" dirty="0" err="1" smtClean="0">
                <a:solidFill>
                  <a:srgbClr val="FF0000"/>
                </a:solidFill>
              </a:rPr>
              <a:t>VIX_klass</a:t>
            </a:r>
            <a:r>
              <a:rPr lang="en-US" i="1" dirty="0" smtClean="0">
                <a:solidFill>
                  <a:srgbClr val="FF0000"/>
                </a:solidFill>
              </a:rPr>
              <a:t>, and </a:t>
            </a:r>
            <a:r>
              <a:rPr lang="en-US" b="1" i="1" dirty="0" smtClean="0">
                <a:solidFill>
                  <a:srgbClr val="FF0000"/>
                </a:solidFill>
              </a:rPr>
              <a:t>number of fish </a:t>
            </a:r>
            <a:r>
              <a:rPr lang="en-US" b="1" i="1" dirty="0" err="1" smtClean="0">
                <a:solidFill>
                  <a:srgbClr val="FF0000"/>
                </a:solidFill>
              </a:rPr>
              <a:t>spp</a:t>
            </a:r>
            <a:r>
              <a:rPr lang="en-US" b="1" i="1" dirty="0" smtClean="0">
                <a:solidFill>
                  <a:srgbClr val="FF0000"/>
                </a:solidFill>
              </a:rPr>
              <a:t> should be response rather than predictors?</a:t>
            </a:r>
            <a:endParaRPr lang="sv-SE" b="1" i="1" dirty="0" smtClean="0">
              <a:solidFill>
                <a:srgbClr val="FF0000"/>
              </a:solidFill>
            </a:endParaRPr>
          </a:p>
        </p:txBody>
      </p:sp>
      <p:pic>
        <p:nvPicPr>
          <p:cNvPr id="3" name="Picture 2"/>
          <p:cNvPicPr>
            <a:picLocks noChangeAspect="1"/>
          </p:cNvPicPr>
          <p:nvPr/>
        </p:nvPicPr>
        <p:blipFill rotWithShape="1">
          <a:blip r:embed="rId3"/>
          <a:srcRect l="18755" t="4101" r="17987" b="1826"/>
          <a:stretch/>
        </p:blipFill>
        <p:spPr>
          <a:xfrm>
            <a:off x="6547945" y="275065"/>
            <a:ext cx="5565498" cy="5653282"/>
          </a:xfrm>
          <a:prstGeom prst="rect">
            <a:avLst/>
          </a:prstGeom>
        </p:spPr>
      </p:pic>
      <p:sp>
        <p:nvSpPr>
          <p:cNvPr id="4" name="TextBox 3"/>
          <p:cNvSpPr txBox="1"/>
          <p:nvPr/>
        </p:nvSpPr>
        <p:spPr>
          <a:xfrm>
            <a:off x="4939645" y="0"/>
            <a:ext cx="7173798" cy="369332"/>
          </a:xfrm>
          <a:prstGeom prst="rect">
            <a:avLst/>
          </a:prstGeom>
          <a:noFill/>
        </p:spPr>
        <p:txBody>
          <a:bodyPr wrap="square" rtlCol="0">
            <a:spAutoFit/>
          </a:bodyPr>
          <a:lstStyle/>
          <a:p>
            <a:r>
              <a:rPr lang="sv-SE" dirty="0" smtClean="0"/>
              <a:t>NB: after removing NAs from matrix of 16.000 rows I end up with 5400 :/</a:t>
            </a:r>
            <a:endParaRPr lang="sv-SE" dirty="0"/>
          </a:p>
        </p:txBody>
      </p:sp>
    </p:spTree>
    <p:extLst>
      <p:ext uri="{BB962C8B-B14F-4D97-AF65-F5344CB8AC3E}">
        <p14:creationId xmlns:p14="http://schemas.microsoft.com/office/powerpoint/2010/main" val="25750270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0694" y="698486"/>
            <a:ext cx="10980936" cy="5766718"/>
          </a:xfrm>
          <a:prstGeom prst="rect">
            <a:avLst/>
          </a:prstGeom>
        </p:spPr>
      </p:pic>
      <p:pic>
        <p:nvPicPr>
          <p:cNvPr id="3" name="Picture 2"/>
          <p:cNvPicPr>
            <a:picLocks noChangeAspect="1"/>
          </p:cNvPicPr>
          <p:nvPr/>
        </p:nvPicPr>
        <p:blipFill>
          <a:blip r:embed="rId3"/>
          <a:stretch>
            <a:fillRect/>
          </a:stretch>
        </p:blipFill>
        <p:spPr>
          <a:xfrm>
            <a:off x="0" y="513015"/>
            <a:ext cx="7299471" cy="6344985"/>
          </a:xfrm>
          <a:prstGeom prst="rect">
            <a:avLst/>
          </a:prstGeom>
        </p:spPr>
      </p:pic>
      <p:sp>
        <p:nvSpPr>
          <p:cNvPr id="2" name="TextBox 1"/>
          <p:cNvSpPr txBox="1"/>
          <p:nvPr/>
        </p:nvSpPr>
        <p:spPr>
          <a:xfrm>
            <a:off x="148856" y="223284"/>
            <a:ext cx="9654363" cy="372139"/>
          </a:xfrm>
          <a:prstGeom prst="rect">
            <a:avLst/>
          </a:prstGeom>
          <a:noFill/>
        </p:spPr>
        <p:txBody>
          <a:bodyPr wrap="square" rtlCol="0">
            <a:spAutoFit/>
          </a:bodyPr>
          <a:lstStyle/>
          <a:p>
            <a:r>
              <a:rPr lang="sv-SE" dirty="0" smtClean="0"/>
              <a:t>PCA on fish spp only</a:t>
            </a:r>
            <a:endParaRPr lang="en-US" dirty="0"/>
          </a:p>
        </p:txBody>
      </p:sp>
    </p:spTree>
    <p:extLst>
      <p:ext uri="{BB962C8B-B14F-4D97-AF65-F5344CB8AC3E}">
        <p14:creationId xmlns:p14="http://schemas.microsoft.com/office/powerpoint/2010/main" val="1173061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109" y="131975"/>
            <a:ext cx="11896627" cy="2031325"/>
          </a:xfrm>
          <a:prstGeom prst="rect">
            <a:avLst/>
          </a:prstGeom>
          <a:noFill/>
        </p:spPr>
        <p:txBody>
          <a:bodyPr wrap="square" rtlCol="0">
            <a:spAutoFit/>
          </a:bodyPr>
          <a:lstStyle/>
          <a:p>
            <a:r>
              <a:rPr lang="sv-SE" dirty="0" smtClean="0"/>
              <a:t>Response variables:</a:t>
            </a:r>
          </a:p>
          <a:p>
            <a:endParaRPr lang="sv-SE" dirty="0"/>
          </a:p>
          <a:p>
            <a:pPr marL="285750" indent="-285750">
              <a:buFontTx/>
              <a:buChar char="-"/>
            </a:pPr>
            <a:r>
              <a:rPr lang="sv-SE" dirty="0" smtClean="0"/>
              <a:t>Individual species abundances: binary or continuous?</a:t>
            </a:r>
          </a:p>
          <a:p>
            <a:pPr marL="285750" indent="-285750">
              <a:buFontTx/>
              <a:buChar char="-"/>
            </a:pPr>
            <a:r>
              <a:rPr lang="sv-SE" dirty="0" smtClean="0"/>
              <a:t>Number of fish species</a:t>
            </a:r>
          </a:p>
          <a:p>
            <a:pPr marL="285750" indent="-285750">
              <a:buFontTx/>
              <a:buChar char="-"/>
            </a:pPr>
            <a:r>
              <a:rPr lang="sv-SE" dirty="0" smtClean="0"/>
              <a:t>Tot fish abundance</a:t>
            </a:r>
          </a:p>
          <a:p>
            <a:pPr marL="285750" indent="-285750">
              <a:buFontTx/>
              <a:buChar char="-"/>
            </a:pPr>
            <a:r>
              <a:rPr lang="sv-SE" dirty="0" smtClean="0"/>
              <a:t>Biomass – but we don’t have lengths right? I think we do actually</a:t>
            </a:r>
          </a:p>
          <a:p>
            <a:pPr marL="285750" indent="-285750">
              <a:buFontTx/>
              <a:buChar char="-"/>
            </a:pPr>
            <a:r>
              <a:rPr lang="sv-SE" dirty="0" smtClean="0"/>
              <a:t>Species composition (multivariate response)</a:t>
            </a:r>
            <a:endParaRPr lang="sv-SE" dirty="0"/>
          </a:p>
        </p:txBody>
      </p:sp>
    </p:spTree>
    <p:extLst>
      <p:ext uri="{BB962C8B-B14F-4D97-AF65-F5344CB8AC3E}">
        <p14:creationId xmlns:p14="http://schemas.microsoft.com/office/powerpoint/2010/main" val="36482556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253295" y="3750810"/>
            <a:ext cx="5285012"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287423" y="-56118"/>
            <a:ext cx="1561884" cy="369332"/>
          </a:xfrm>
          <a:prstGeom prst="rect">
            <a:avLst/>
          </a:prstGeom>
          <a:noFill/>
        </p:spPr>
        <p:txBody>
          <a:bodyPr wrap="square" rtlCol="0">
            <a:spAutoFit/>
          </a:bodyPr>
          <a:lstStyle/>
          <a:p>
            <a:r>
              <a:rPr lang="sv-SE" dirty="0" smtClean="0"/>
              <a:t>Hypotheses:</a:t>
            </a:r>
            <a:endParaRPr lang="sv-SE" dirty="0"/>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688621" y="1907824"/>
            <a:ext cx="2698045" cy="646331"/>
          </a:xfrm>
          <a:prstGeom prst="rect">
            <a:avLst/>
          </a:prstGeom>
          <a:noFill/>
        </p:spPr>
        <p:txBody>
          <a:bodyPr wrap="square" rtlCol="0">
            <a:spAutoFit/>
          </a:bodyPr>
          <a:lstStyle/>
          <a:p>
            <a:pPr algn="ctr"/>
            <a:r>
              <a:rPr lang="sv-SE" dirty="0" smtClean="0"/>
              <a:t>CLIMATE</a:t>
            </a:r>
          </a:p>
          <a:p>
            <a:pPr algn="ctr"/>
            <a:r>
              <a:rPr lang="sv-SE" dirty="0" smtClean="0"/>
              <a:t>(</a:t>
            </a:r>
            <a:r>
              <a:rPr lang="sv-SE" b="1" dirty="0" smtClean="0"/>
              <a:t>lat</a:t>
            </a:r>
            <a:r>
              <a:rPr lang="sv-SE" dirty="0" smtClean="0"/>
              <a:t>, altitude, avg air temp) </a:t>
            </a:r>
            <a:endParaRPr lang="sv-SE" dirty="0"/>
          </a:p>
        </p:txBody>
      </p:sp>
      <p:sp>
        <p:nvSpPr>
          <p:cNvPr id="7" name="TextBox 6"/>
          <p:cNvSpPr txBox="1"/>
          <p:nvPr/>
        </p:nvSpPr>
        <p:spPr>
          <a:xfrm>
            <a:off x="1059716" y="2692514"/>
            <a:ext cx="2698045" cy="646331"/>
          </a:xfrm>
          <a:prstGeom prst="rect">
            <a:avLst/>
          </a:prstGeom>
          <a:noFill/>
        </p:spPr>
        <p:txBody>
          <a:bodyPr wrap="square" rtlCol="0">
            <a:spAutoFit/>
          </a:bodyPr>
          <a:lstStyle/>
          <a:p>
            <a:pPr algn="ctr"/>
            <a:r>
              <a:rPr lang="sv-SE" dirty="0" smtClean="0"/>
              <a:t>Geography</a:t>
            </a:r>
          </a:p>
          <a:p>
            <a:pPr algn="ctr"/>
            <a:r>
              <a:rPr lang="sv-SE" dirty="0" smtClean="0"/>
              <a:t>(distance to sea) </a:t>
            </a:r>
            <a:endParaRPr lang="sv-SE" dirty="0"/>
          </a:p>
        </p:txBody>
      </p:sp>
      <p:sp>
        <p:nvSpPr>
          <p:cNvPr id="9" name="TextBox 8"/>
          <p:cNvSpPr txBox="1"/>
          <p:nvPr/>
        </p:nvSpPr>
        <p:spPr>
          <a:xfrm>
            <a:off x="688621" y="3775902"/>
            <a:ext cx="2931280" cy="923330"/>
          </a:xfrm>
          <a:prstGeom prst="rect">
            <a:avLst/>
          </a:prstGeom>
          <a:noFill/>
        </p:spPr>
        <p:txBody>
          <a:bodyPr wrap="square" rtlCol="0">
            <a:spAutoFit/>
          </a:bodyPr>
          <a:lstStyle/>
          <a:p>
            <a:pPr algn="ctr"/>
            <a:r>
              <a:rPr lang="sv-SE" dirty="0"/>
              <a:t>Stream </a:t>
            </a:r>
            <a:r>
              <a:rPr lang="sv-SE" dirty="0" smtClean="0"/>
              <a:t>size</a:t>
            </a:r>
            <a:endParaRPr lang="sv-SE" i="1" dirty="0" smtClean="0"/>
          </a:p>
          <a:p>
            <a:pPr algn="ctr"/>
            <a:r>
              <a:rPr lang="sv-SE" i="1" dirty="0" smtClean="0"/>
              <a:t>(Avg </a:t>
            </a:r>
            <a:r>
              <a:rPr lang="sv-SE" i="1" dirty="0"/>
              <a:t>depth ~</a:t>
            </a:r>
            <a:r>
              <a:rPr lang="sv-SE" b="1" i="1" dirty="0"/>
              <a:t>wetted width </a:t>
            </a:r>
            <a:r>
              <a:rPr lang="sv-SE" i="1" dirty="0"/>
              <a:t>~ </a:t>
            </a:r>
            <a:r>
              <a:rPr lang="sv-SE" i="1" dirty="0" smtClean="0"/>
              <a:t>max </a:t>
            </a:r>
            <a:r>
              <a:rPr lang="sv-SE" i="1" dirty="0"/>
              <a:t>depth~exact </a:t>
            </a:r>
            <a:r>
              <a:rPr lang="sv-SE" i="1" dirty="0" smtClean="0"/>
              <a:t>area) </a:t>
            </a:r>
            <a:r>
              <a:rPr lang="sv-SE" i="1" dirty="0" smtClean="0">
                <a:solidFill>
                  <a:srgbClr val="FF0000"/>
                </a:solidFill>
              </a:rPr>
              <a:t>*</a:t>
            </a:r>
            <a:endParaRPr lang="sv-SE" dirty="0">
              <a:solidFill>
                <a:srgbClr val="FF0000"/>
              </a:solidFill>
            </a:endParaRPr>
          </a:p>
        </p:txBody>
      </p:sp>
      <p:sp>
        <p:nvSpPr>
          <p:cNvPr id="10" name="TextBox 9"/>
          <p:cNvSpPr txBox="1"/>
          <p:nvPr/>
        </p:nvSpPr>
        <p:spPr>
          <a:xfrm>
            <a:off x="158045" y="4829110"/>
            <a:ext cx="4052712" cy="2031325"/>
          </a:xfrm>
          <a:prstGeom prst="rect">
            <a:avLst/>
          </a:prstGeom>
          <a:noFill/>
        </p:spPr>
        <p:txBody>
          <a:bodyPr wrap="square" rtlCol="0">
            <a:spAutoFit/>
          </a:bodyPr>
          <a:lstStyle/>
          <a:p>
            <a:pPr algn="ctr"/>
            <a:r>
              <a:rPr lang="sv-SE" dirty="0"/>
              <a:t>Stream local features</a:t>
            </a:r>
            <a:r>
              <a:rPr lang="sv-SE" i="1" dirty="0"/>
              <a:t>: </a:t>
            </a:r>
            <a:endParaRPr lang="sv-SE" i="1" dirty="0" smtClean="0"/>
          </a:p>
          <a:p>
            <a:pPr algn="ctr"/>
            <a:r>
              <a:rPr lang="sv-SE" i="1" dirty="0"/>
              <a:t>(</a:t>
            </a:r>
            <a:r>
              <a:rPr lang="sv-SE" i="1" dirty="0" smtClean="0"/>
              <a:t>velocity, </a:t>
            </a:r>
            <a:r>
              <a:rPr lang="sv-SE" b="1" i="1" dirty="0" smtClean="0"/>
              <a:t>slope </a:t>
            </a:r>
            <a:r>
              <a:rPr lang="sv-SE" b="1" i="1" dirty="0"/>
              <a:t>%, </a:t>
            </a:r>
            <a:endParaRPr lang="sv-SE" b="1" i="1" dirty="0" smtClean="0"/>
          </a:p>
          <a:p>
            <a:pPr algn="ctr"/>
            <a:endParaRPr lang="sv-SE" b="1" i="1" dirty="0" smtClean="0"/>
          </a:p>
          <a:p>
            <a:pPr algn="ctr"/>
            <a:endParaRPr lang="sv-SE" b="1" i="1" dirty="0"/>
          </a:p>
          <a:p>
            <a:pPr algn="ctr"/>
            <a:endParaRPr lang="sv-SE" b="1" i="1" dirty="0"/>
          </a:p>
          <a:p>
            <a:pPr algn="ctr"/>
            <a:r>
              <a:rPr lang="sv-SE" b="1" i="1" dirty="0" smtClean="0"/>
              <a:t>SUB1 </a:t>
            </a:r>
            <a:r>
              <a:rPr lang="sv-SE" b="1" i="1" dirty="0"/>
              <a:t>or </a:t>
            </a:r>
            <a:r>
              <a:rPr lang="sv-SE" b="1" i="1" dirty="0" smtClean="0"/>
              <a:t>substrate1)</a:t>
            </a:r>
            <a:endParaRPr lang="sv-SE" b="1" i="1" dirty="0"/>
          </a:p>
          <a:p>
            <a:pPr algn="ctr"/>
            <a:endParaRPr lang="sv-SE" dirty="0"/>
          </a:p>
        </p:txBody>
      </p:sp>
      <p:sp>
        <p:nvSpPr>
          <p:cNvPr id="11" name="TextBox 10"/>
          <p:cNvSpPr txBox="1"/>
          <p:nvPr/>
        </p:nvSpPr>
        <p:spPr>
          <a:xfrm>
            <a:off x="4978400" y="482454"/>
            <a:ext cx="3646311" cy="646331"/>
          </a:xfrm>
          <a:prstGeom prst="rect">
            <a:avLst/>
          </a:prstGeom>
          <a:noFill/>
        </p:spPr>
        <p:txBody>
          <a:bodyPr wrap="square" rtlCol="0">
            <a:spAutoFit/>
          </a:bodyPr>
          <a:lstStyle/>
          <a:p>
            <a:pPr algn="ctr"/>
            <a:r>
              <a:rPr lang="sv-SE" dirty="0" smtClean="0"/>
              <a:t>Seasonality</a:t>
            </a:r>
            <a:endParaRPr lang="sv-SE" b="1" i="1" dirty="0" smtClean="0"/>
          </a:p>
          <a:p>
            <a:pPr algn="ctr"/>
            <a:r>
              <a:rPr lang="sv-SE" b="1" i="1" dirty="0"/>
              <a:t>(</a:t>
            </a:r>
            <a:r>
              <a:rPr lang="sv-SE" b="1" i="1" dirty="0" smtClean="0"/>
              <a:t>Julian </a:t>
            </a:r>
            <a:r>
              <a:rPr lang="sv-SE" b="1" i="1" dirty="0"/>
              <a:t>date </a:t>
            </a:r>
            <a:r>
              <a:rPr lang="sv-SE" i="1" dirty="0"/>
              <a:t>~</a:t>
            </a:r>
            <a:r>
              <a:rPr lang="sv-SE" i="1" dirty="0" smtClean="0"/>
              <a:t>month)</a:t>
            </a:r>
            <a:endParaRPr lang="sv-SE" dirty="0"/>
          </a:p>
        </p:txBody>
      </p:sp>
      <p:sp>
        <p:nvSpPr>
          <p:cNvPr id="12" name="TextBox 11"/>
          <p:cNvSpPr txBox="1"/>
          <p:nvPr/>
        </p:nvSpPr>
        <p:spPr>
          <a:xfrm>
            <a:off x="9165034" y="80363"/>
            <a:ext cx="2339011" cy="923330"/>
          </a:xfrm>
          <a:prstGeom prst="rect">
            <a:avLst/>
          </a:prstGeom>
          <a:noFill/>
        </p:spPr>
        <p:txBody>
          <a:bodyPr wrap="square" rtlCol="0">
            <a:spAutoFit/>
          </a:bodyPr>
          <a:lstStyle/>
          <a:p>
            <a:pPr algn="ctr"/>
            <a:r>
              <a:rPr lang="sv-SE" dirty="0" smtClean="0"/>
              <a:t>Sampling artifacts</a:t>
            </a:r>
          </a:p>
          <a:p>
            <a:pPr algn="ctr"/>
            <a:r>
              <a:rPr lang="sv-SE" dirty="0" smtClean="0"/>
              <a:t>(site length, site area, water temp)</a:t>
            </a:r>
            <a:endParaRPr lang="sv-SE" dirty="0"/>
          </a:p>
        </p:txBody>
      </p:sp>
      <p:sp>
        <p:nvSpPr>
          <p:cNvPr id="13" name="TextBox 12"/>
          <p:cNvSpPr txBox="1"/>
          <p:nvPr/>
        </p:nvSpPr>
        <p:spPr>
          <a:xfrm>
            <a:off x="5454513" y="5861907"/>
            <a:ext cx="2901244" cy="646331"/>
          </a:xfrm>
          <a:prstGeom prst="rect">
            <a:avLst/>
          </a:prstGeom>
          <a:noFill/>
        </p:spPr>
        <p:txBody>
          <a:bodyPr wrap="square" rtlCol="0">
            <a:spAutoFit/>
          </a:bodyPr>
          <a:lstStyle/>
          <a:p>
            <a:pPr algn="ctr"/>
            <a:r>
              <a:rPr lang="sv-SE" dirty="0" smtClean="0"/>
              <a:t>Year-to-year variation</a:t>
            </a:r>
          </a:p>
          <a:p>
            <a:pPr algn="ctr"/>
            <a:r>
              <a:rPr lang="sv-SE" dirty="0" smtClean="0"/>
              <a:t>(Year)</a:t>
            </a:r>
            <a:endParaRPr lang="sv-SE" dirty="0"/>
          </a:p>
        </p:txBody>
      </p:sp>
      <p:cxnSp>
        <p:nvCxnSpPr>
          <p:cNvPr id="15" name="Straight Arrow Connector 14"/>
          <p:cNvCxnSpPr/>
          <p:nvPr/>
        </p:nvCxnSpPr>
        <p:spPr>
          <a:xfrm>
            <a:off x="10254155" y="1003693"/>
            <a:ext cx="254653" cy="2011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879207" y="1023629"/>
            <a:ext cx="2540437" cy="2059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3" idx="0"/>
          </p:cNvCxnSpPr>
          <p:nvPr/>
        </p:nvCxnSpPr>
        <p:spPr>
          <a:xfrm>
            <a:off x="6801556" y="1128785"/>
            <a:ext cx="103579" cy="2142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942667" y="3756591"/>
            <a:ext cx="80564" cy="217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035709" y="3822150"/>
            <a:ext cx="2310560" cy="2194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5" idx="3"/>
          </p:cNvCxnSpPr>
          <p:nvPr/>
        </p:nvCxnSpPr>
        <p:spPr>
          <a:xfrm>
            <a:off x="3386666" y="2230990"/>
            <a:ext cx="3189110" cy="112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5" idx="3"/>
          </p:cNvCxnSpPr>
          <p:nvPr/>
        </p:nvCxnSpPr>
        <p:spPr>
          <a:xfrm>
            <a:off x="3386666" y="2230990"/>
            <a:ext cx="6313808" cy="957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p:cNvCxnSpPr>
          <p:nvPr/>
        </p:nvCxnSpPr>
        <p:spPr>
          <a:xfrm flipV="1">
            <a:off x="3619901" y="3608263"/>
            <a:ext cx="2927654" cy="629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3"/>
          </p:cNvCxnSpPr>
          <p:nvPr/>
        </p:nvCxnSpPr>
        <p:spPr>
          <a:xfrm flipV="1">
            <a:off x="3619901" y="3679681"/>
            <a:ext cx="6086274" cy="557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3262489" y="3778933"/>
            <a:ext cx="3386667" cy="148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3201196" y="3795838"/>
            <a:ext cx="6749961" cy="25382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092983" y="5595135"/>
            <a:ext cx="0" cy="589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3113871" y="2882450"/>
            <a:ext cx="6447818" cy="468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984583" y="44208"/>
            <a:ext cx="2527436" cy="2031325"/>
          </a:xfrm>
          <a:prstGeom prst="rect">
            <a:avLst/>
          </a:prstGeom>
          <a:noFill/>
          <a:ln>
            <a:solidFill>
              <a:srgbClr val="FF0000"/>
            </a:solidFill>
            <a:prstDash val="dash"/>
          </a:ln>
        </p:spPr>
        <p:txBody>
          <a:bodyPr wrap="square" rtlCol="0">
            <a:spAutoFit/>
          </a:bodyPr>
          <a:lstStyle/>
          <a:p>
            <a:pPr algn="ctr"/>
            <a:r>
              <a:rPr lang="sv-SE" dirty="0" smtClean="0"/>
              <a:t>Land use (</a:t>
            </a:r>
            <a:r>
              <a:rPr lang="en-US" dirty="0"/>
              <a:t>land clearing, forestry and </a:t>
            </a:r>
            <a:r>
              <a:rPr lang="en-US" dirty="0" smtClean="0"/>
              <a:t>agriculture)</a:t>
            </a:r>
            <a:endParaRPr lang="sv-SE" dirty="0" smtClean="0"/>
          </a:p>
          <a:p>
            <a:endParaRPr lang="sv-SE" dirty="0"/>
          </a:p>
          <a:p>
            <a:endParaRPr lang="sv-SE" dirty="0" smtClean="0"/>
          </a:p>
          <a:p>
            <a:pPr algn="ctr"/>
            <a:endParaRPr lang="sv-SE" dirty="0" smtClean="0"/>
          </a:p>
          <a:p>
            <a:pPr algn="ctr"/>
            <a:r>
              <a:rPr lang="sv-SE" dirty="0" smtClean="0"/>
              <a:t>input of sediment, nutrients, OM</a:t>
            </a:r>
          </a:p>
        </p:txBody>
      </p:sp>
      <p:cxnSp>
        <p:nvCxnSpPr>
          <p:cNvPr id="58" name="Straight Arrow Connector 57"/>
          <p:cNvCxnSpPr/>
          <p:nvPr/>
        </p:nvCxnSpPr>
        <p:spPr>
          <a:xfrm>
            <a:off x="5021066" y="667077"/>
            <a:ext cx="1678887" cy="266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4367458" y="679956"/>
            <a:ext cx="0" cy="469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016908" y="1831428"/>
            <a:ext cx="4934249" cy="1270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520634" y="4856471"/>
            <a:ext cx="2671366" cy="646331"/>
          </a:xfrm>
          <a:prstGeom prst="rect">
            <a:avLst/>
          </a:prstGeom>
          <a:noFill/>
        </p:spPr>
        <p:txBody>
          <a:bodyPr wrap="square" rtlCol="0">
            <a:spAutoFit/>
          </a:bodyPr>
          <a:lstStyle/>
          <a:p>
            <a:r>
              <a:rPr lang="sv-SE" dirty="0" smtClean="0"/>
              <a:t>BIOTIC INTERACTIONS:</a:t>
            </a:r>
          </a:p>
          <a:p>
            <a:r>
              <a:rPr lang="sv-SE" dirty="0" smtClean="0"/>
              <a:t>Predators and competitors</a:t>
            </a:r>
            <a:endParaRPr lang="sv-SE" dirty="0"/>
          </a:p>
        </p:txBody>
      </p:sp>
      <p:cxnSp>
        <p:nvCxnSpPr>
          <p:cNvPr id="73" name="Straight Arrow Connector 72"/>
          <p:cNvCxnSpPr>
            <a:stCxn id="71" idx="0"/>
          </p:cNvCxnSpPr>
          <p:nvPr/>
        </p:nvCxnSpPr>
        <p:spPr>
          <a:xfrm flipV="1">
            <a:off x="10856317" y="3739963"/>
            <a:ext cx="21633" cy="1116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65133" y="747530"/>
            <a:ext cx="2032666" cy="923330"/>
          </a:xfrm>
          <a:prstGeom prst="rect">
            <a:avLst/>
          </a:prstGeom>
          <a:noFill/>
          <a:ln>
            <a:solidFill>
              <a:srgbClr val="FF0000"/>
            </a:solidFill>
            <a:prstDash val="dash"/>
          </a:ln>
        </p:spPr>
        <p:txBody>
          <a:bodyPr wrap="square" rtlCol="0">
            <a:spAutoFit/>
          </a:bodyPr>
          <a:lstStyle/>
          <a:p>
            <a:r>
              <a:rPr lang="sv-SE" dirty="0" smtClean="0"/>
              <a:t>Presence of dams, other obstacles, and bypasses</a:t>
            </a:r>
            <a:endParaRPr lang="sv-SE" dirty="0"/>
          </a:p>
        </p:txBody>
      </p:sp>
      <p:sp>
        <p:nvSpPr>
          <p:cNvPr id="6" name="TextBox 5"/>
          <p:cNvSpPr txBox="1"/>
          <p:nvPr/>
        </p:nvSpPr>
        <p:spPr>
          <a:xfrm>
            <a:off x="9023420" y="5492575"/>
            <a:ext cx="3024037" cy="1477328"/>
          </a:xfrm>
          <a:prstGeom prst="rect">
            <a:avLst/>
          </a:prstGeom>
          <a:noFill/>
        </p:spPr>
        <p:txBody>
          <a:bodyPr wrap="square" rtlCol="0">
            <a:spAutoFit/>
          </a:bodyPr>
          <a:lstStyle/>
          <a:p>
            <a:r>
              <a:rPr lang="sv-SE" dirty="0" smtClean="0"/>
              <a:t>LWD* Predators</a:t>
            </a:r>
          </a:p>
          <a:p>
            <a:r>
              <a:rPr lang="sv-SE" dirty="0" smtClean="0"/>
              <a:t>Competitors*envir.conditions (slope/depth/temp/width)</a:t>
            </a:r>
          </a:p>
          <a:p>
            <a:r>
              <a:rPr lang="sv-SE" dirty="0" smtClean="0"/>
              <a:t>N. of species</a:t>
            </a:r>
          </a:p>
          <a:p>
            <a:r>
              <a:rPr lang="sv-SE" dirty="0" smtClean="0"/>
              <a:t>Latitude*pike</a:t>
            </a:r>
            <a:endParaRPr lang="en-US" dirty="0"/>
          </a:p>
        </p:txBody>
      </p:sp>
      <p:sp>
        <p:nvSpPr>
          <p:cNvPr id="24" name="TextBox 23"/>
          <p:cNvSpPr txBox="1"/>
          <p:nvPr/>
        </p:nvSpPr>
        <p:spPr>
          <a:xfrm>
            <a:off x="208598" y="2940486"/>
            <a:ext cx="749515" cy="646331"/>
          </a:xfrm>
          <a:prstGeom prst="rect">
            <a:avLst/>
          </a:prstGeom>
          <a:noFill/>
        </p:spPr>
        <p:txBody>
          <a:bodyPr wrap="square" rtlCol="0">
            <a:spAutoFit/>
          </a:bodyPr>
          <a:lstStyle/>
          <a:p>
            <a:r>
              <a:rPr lang="sv-SE" dirty="0" smtClean="0">
                <a:solidFill>
                  <a:schemeClr val="accent2">
                    <a:lumMod val="75000"/>
                  </a:schemeClr>
                </a:solidFill>
              </a:rPr>
              <a:t>Large -scale</a:t>
            </a:r>
            <a:endParaRPr lang="en-US" dirty="0">
              <a:solidFill>
                <a:schemeClr val="accent2">
                  <a:lumMod val="75000"/>
                </a:schemeClr>
              </a:solidFill>
            </a:endParaRPr>
          </a:p>
        </p:txBody>
      </p:sp>
      <p:sp>
        <p:nvSpPr>
          <p:cNvPr id="42" name="TextBox 41"/>
          <p:cNvSpPr txBox="1"/>
          <p:nvPr/>
        </p:nvSpPr>
        <p:spPr>
          <a:xfrm>
            <a:off x="235256" y="6090590"/>
            <a:ext cx="749515" cy="646331"/>
          </a:xfrm>
          <a:prstGeom prst="rect">
            <a:avLst/>
          </a:prstGeom>
          <a:noFill/>
        </p:spPr>
        <p:txBody>
          <a:bodyPr wrap="square" rtlCol="0">
            <a:spAutoFit/>
          </a:bodyPr>
          <a:lstStyle/>
          <a:p>
            <a:r>
              <a:rPr lang="sv-SE" dirty="0" smtClean="0">
                <a:solidFill>
                  <a:schemeClr val="accent6">
                    <a:lumMod val="75000"/>
                  </a:schemeClr>
                </a:solidFill>
              </a:rPr>
              <a:t>Small-scale</a:t>
            </a:r>
            <a:endParaRPr lang="en-US" dirty="0">
              <a:solidFill>
                <a:schemeClr val="accent6">
                  <a:lumMod val="75000"/>
                </a:schemeClr>
              </a:solidFill>
            </a:endParaRPr>
          </a:p>
        </p:txBody>
      </p:sp>
      <p:sp>
        <p:nvSpPr>
          <p:cNvPr id="8" name="TextBox 7"/>
          <p:cNvSpPr txBox="1"/>
          <p:nvPr/>
        </p:nvSpPr>
        <p:spPr>
          <a:xfrm>
            <a:off x="2458499" y="671218"/>
            <a:ext cx="1816850" cy="646331"/>
          </a:xfrm>
          <a:prstGeom prst="rect">
            <a:avLst/>
          </a:prstGeom>
          <a:noFill/>
          <a:ln>
            <a:solidFill>
              <a:srgbClr val="FF0000"/>
            </a:solidFill>
            <a:prstDash val="dash"/>
          </a:ln>
        </p:spPr>
        <p:txBody>
          <a:bodyPr wrap="square" rtlCol="0">
            <a:spAutoFit/>
          </a:bodyPr>
          <a:lstStyle/>
          <a:p>
            <a:r>
              <a:rPr lang="sv-SE" dirty="0" smtClean="0"/>
              <a:t>Precipitation, annual discharge</a:t>
            </a:r>
            <a:endParaRPr lang="en-US" dirty="0"/>
          </a:p>
        </p:txBody>
      </p:sp>
      <p:cxnSp>
        <p:nvCxnSpPr>
          <p:cNvPr id="26" name="Straight Arrow Connector 25"/>
          <p:cNvCxnSpPr/>
          <p:nvPr/>
        </p:nvCxnSpPr>
        <p:spPr>
          <a:xfrm>
            <a:off x="3113871" y="1329073"/>
            <a:ext cx="223903" cy="304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38600" y="5143500"/>
            <a:ext cx="1114425" cy="369332"/>
          </a:xfrm>
          <a:prstGeom prst="rect">
            <a:avLst/>
          </a:prstGeom>
          <a:noFill/>
          <a:ln>
            <a:solidFill>
              <a:srgbClr val="FF0000"/>
            </a:solidFill>
            <a:prstDash val="dash"/>
          </a:ln>
        </p:spPr>
        <p:txBody>
          <a:bodyPr wrap="square" rtlCol="0">
            <a:spAutoFit/>
          </a:bodyPr>
          <a:lstStyle/>
          <a:p>
            <a:r>
              <a:rPr lang="sv-SE" dirty="0" smtClean="0"/>
              <a:t>Tree spp.</a:t>
            </a:r>
            <a:endParaRPr lang="en-US" dirty="0"/>
          </a:p>
        </p:txBody>
      </p:sp>
      <p:cxnSp>
        <p:nvCxnSpPr>
          <p:cNvPr id="34" name="Straight Arrow Connector 33"/>
          <p:cNvCxnSpPr/>
          <p:nvPr/>
        </p:nvCxnSpPr>
        <p:spPr>
          <a:xfrm flipV="1">
            <a:off x="4978400" y="3775902"/>
            <a:ext cx="1823156" cy="1488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182962" y="6477485"/>
            <a:ext cx="1262303" cy="369332"/>
          </a:xfrm>
          <a:prstGeom prst="rect">
            <a:avLst/>
          </a:prstGeom>
          <a:noFill/>
          <a:ln>
            <a:solidFill>
              <a:srgbClr val="FF0000"/>
            </a:solidFill>
            <a:prstDash val="dash"/>
          </a:ln>
        </p:spPr>
        <p:txBody>
          <a:bodyPr wrap="square" rtlCol="0">
            <a:spAutoFit/>
          </a:bodyPr>
          <a:lstStyle/>
          <a:p>
            <a:r>
              <a:rPr lang="sv-SE" dirty="0" smtClean="0"/>
              <a:t>vegetation</a:t>
            </a:r>
            <a:endParaRPr lang="en-US" dirty="0"/>
          </a:p>
        </p:txBody>
      </p:sp>
      <p:cxnSp>
        <p:nvCxnSpPr>
          <p:cNvPr id="20" name="Straight Arrow Connector 19"/>
          <p:cNvCxnSpPr/>
          <p:nvPr/>
        </p:nvCxnSpPr>
        <p:spPr>
          <a:xfrm flipV="1">
            <a:off x="4445265" y="3822150"/>
            <a:ext cx="5670285" cy="2686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7068365" y="1039402"/>
            <a:ext cx="2632109" cy="2208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3" idx="1"/>
          </p:cNvCxnSpPr>
          <p:nvPr/>
        </p:nvCxnSpPr>
        <p:spPr>
          <a:xfrm>
            <a:off x="3225822" y="2951080"/>
            <a:ext cx="3156125" cy="504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67367" y="1146116"/>
            <a:ext cx="1789611" cy="369332"/>
          </a:xfrm>
          <a:prstGeom prst="rect">
            <a:avLst/>
          </a:prstGeom>
          <a:noFill/>
        </p:spPr>
        <p:txBody>
          <a:bodyPr wrap="square" rtlCol="0">
            <a:spAutoFit/>
          </a:bodyPr>
          <a:lstStyle/>
          <a:p>
            <a:r>
              <a:rPr lang="sv-SE" dirty="0" smtClean="0"/>
              <a:t>*distance to sea</a:t>
            </a:r>
            <a:endParaRPr lang="en-US" dirty="0"/>
          </a:p>
        </p:txBody>
      </p:sp>
      <p:sp>
        <p:nvSpPr>
          <p:cNvPr id="39" name="TextBox 38"/>
          <p:cNvSpPr txBox="1"/>
          <p:nvPr/>
        </p:nvSpPr>
        <p:spPr>
          <a:xfrm>
            <a:off x="10423607" y="1125217"/>
            <a:ext cx="1793086" cy="923330"/>
          </a:xfrm>
          <a:prstGeom prst="rect">
            <a:avLst/>
          </a:prstGeom>
          <a:noFill/>
        </p:spPr>
        <p:txBody>
          <a:bodyPr wrap="square" rtlCol="0">
            <a:spAutoFit/>
          </a:bodyPr>
          <a:lstStyle/>
          <a:p>
            <a:r>
              <a:rPr lang="sv-SE" dirty="0" smtClean="0"/>
              <a:t>Life history</a:t>
            </a:r>
            <a:r>
              <a:rPr lang="en-US" dirty="0" smtClean="0"/>
              <a:t>:</a:t>
            </a:r>
          </a:p>
          <a:p>
            <a:r>
              <a:rPr lang="sv-SE" dirty="0" smtClean="0"/>
              <a:t>Type of migration</a:t>
            </a:r>
          </a:p>
        </p:txBody>
      </p:sp>
      <p:cxnSp>
        <p:nvCxnSpPr>
          <p:cNvPr id="44" name="Straight Arrow Connector 43"/>
          <p:cNvCxnSpPr/>
          <p:nvPr/>
        </p:nvCxnSpPr>
        <p:spPr>
          <a:xfrm>
            <a:off x="10616701" y="2056410"/>
            <a:ext cx="1" cy="937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923681" y="3514372"/>
            <a:ext cx="1601480" cy="369332"/>
          </a:xfrm>
          <a:prstGeom prst="rect">
            <a:avLst/>
          </a:prstGeom>
          <a:noFill/>
        </p:spPr>
        <p:txBody>
          <a:bodyPr wrap="square" rtlCol="0">
            <a:spAutoFit/>
          </a:bodyPr>
          <a:lstStyle/>
          <a:p>
            <a:r>
              <a:rPr lang="sv-SE" dirty="0" smtClean="0"/>
              <a:t>*stream width</a:t>
            </a:r>
            <a:endParaRPr lang="en-US" dirty="0"/>
          </a:p>
        </p:txBody>
      </p:sp>
      <p:sp>
        <p:nvSpPr>
          <p:cNvPr id="14" name="TextBox 13"/>
          <p:cNvSpPr txBox="1"/>
          <p:nvPr/>
        </p:nvSpPr>
        <p:spPr>
          <a:xfrm>
            <a:off x="12216693" y="1296799"/>
            <a:ext cx="1225899" cy="369332"/>
          </a:xfrm>
          <a:prstGeom prst="rect">
            <a:avLst/>
          </a:prstGeom>
          <a:noFill/>
        </p:spPr>
        <p:txBody>
          <a:bodyPr wrap="square" rtlCol="0">
            <a:spAutoFit/>
          </a:bodyPr>
          <a:lstStyle/>
          <a:p>
            <a:r>
              <a:rPr lang="sv-SE" dirty="0" smtClean="0"/>
              <a:t>N. Fish spp</a:t>
            </a:r>
            <a:endParaRPr lang="en-US" dirty="0"/>
          </a:p>
        </p:txBody>
      </p:sp>
      <p:cxnSp>
        <p:nvCxnSpPr>
          <p:cNvPr id="22" name="Straight Arrow Connector 21"/>
          <p:cNvCxnSpPr/>
          <p:nvPr/>
        </p:nvCxnSpPr>
        <p:spPr>
          <a:xfrm flipH="1">
            <a:off x="11696281" y="1481465"/>
            <a:ext cx="3511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33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192" y="0"/>
            <a:ext cx="12339376" cy="7386638"/>
          </a:xfrm>
          <a:prstGeom prst="rect">
            <a:avLst/>
          </a:prstGeom>
          <a:noFill/>
        </p:spPr>
        <p:txBody>
          <a:bodyPr wrap="square" rtlCol="0">
            <a:spAutoFit/>
          </a:bodyPr>
          <a:lstStyle/>
          <a:p>
            <a:r>
              <a:rPr lang="sv-SE" dirty="0" smtClean="0"/>
              <a:t>Links supported by literature</a:t>
            </a:r>
          </a:p>
          <a:p>
            <a:r>
              <a:rPr lang="sv-SE" sz="1200" u="sng" dirty="0" smtClean="0"/>
              <a:t>Effects on fish:</a:t>
            </a:r>
          </a:p>
          <a:p>
            <a:r>
              <a:rPr lang="sv-SE" sz="1200" b="1" dirty="0" smtClean="0"/>
              <a:t>Woody debris </a:t>
            </a:r>
            <a:r>
              <a:rPr lang="sv-SE" sz="1200" dirty="0" smtClean="0"/>
              <a:t>enhance trout abundance (Sievers et al. 2017, Degerman et al. 2004, Roni et al. 2008, 2015 and ref therein). Also, </a:t>
            </a:r>
            <a:r>
              <a:rPr lang="sv-SE" sz="1200" dirty="0"/>
              <a:t>max lentgh increases while avg size of juv decreases due to density dependence (Degerman et al. </a:t>
            </a:r>
            <a:r>
              <a:rPr lang="sv-SE" sz="1200" dirty="0" smtClean="0"/>
              <a:t>2004)</a:t>
            </a:r>
          </a:p>
          <a:p>
            <a:r>
              <a:rPr lang="sv-SE" sz="1200" dirty="0" smtClean="0"/>
              <a:t>Wood debris may be especially important as shelter in presence of predators (e.g. pikes, burbots. Enefalk et al. 2016). But also: nesting and feeding ground (Dolloff and Warren 2003). </a:t>
            </a:r>
            <a:r>
              <a:rPr lang="en-US" sz="1200" dirty="0" smtClean="0"/>
              <a:t>three </a:t>
            </a:r>
            <a:r>
              <a:rPr lang="en-US" sz="1200" dirty="0"/>
              <a:t>main </a:t>
            </a:r>
            <a:r>
              <a:rPr lang="en-US" sz="1200" dirty="0" smtClean="0"/>
              <a:t>functions: overhead </a:t>
            </a:r>
            <a:r>
              <a:rPr lang="en-US" sz="1200" dirty="0"/>
              <a:t>cover that decreases predation risk both vertically </a:t>
            </a:r>
            <a:r>
              <a:rPr lang="en-US" sz="1200" dirty="0" smtClean="0"/>
              <a:t>and horizontally</a:t>
            </a:r>
            <a:r>
              <a:rPr lang="en-US" sz="1200" dirty="0"/>
              <a:t>; horizontal visual isolation that reduces contact between fish; and velocity refuge which </a:t>
            </a:r>
            <a:r>
              <a:rPr lang="en-US" sz="1200" dirty="0" smtClean="0"/>
              <a:t>minimizes </a:t>
            </a:r>
            <a:r>
              <a:rPr lang="en-US" sz="1200" dirty="0"/>
              <a:t>energetic </a:t>
            </a:r>
            <a:r>
              <a:rPr lang="en-US" sz="1200" dirty="0" smtClean="0"/>
              <a:t>costs. </a:t>
            </a:r>
            <a:r>
              <a:rPr lang="en-US" sz="1200" dirty="0"/>
              <a:t>It </a:t>
            </a:r>
            <a:r>
              <a:rPr lang="en-US" sz="1200" dirty="0" smtClean="0"/>
              <a:t>may </a:t>
            </a:r>
            <a:r>
              <a:rPr lang="en-US" sz="1200" dirty="0"/>
              <a:t>modify predator–prey interactions, </a:t>
            </a:r>
            <a:r>
              <a:rPr lang="en-US" sz="1200" dirty="0" smtClean="0"/>
              <a:t>and provides </a:t>
            </a:r>
            <a:r>
              <a:rPr lang="en-US" sz="1200" dirty="0"/>
              <a:t>spatial reference points </a:t>
            </a:r>
            <a:r>
              <a:rPr lang="en-US" sz="1200" dirty="0" smtClean="0"/>
              <a:t>(Crooks and Robertson 1999).</a:t>
            </a:r>
            <a:endParaRPr lang="sv-SE" sz="1200" dirty="0" smtClean="0"/>
          </a:p>
          <a:p>
            <a:r>
              <a:rPr lang="sv-SE" sz="1200" dirty="0" smtClean="0"/>
              <a:t>Create pools and change morphology of the channel, thus affecting fish. </a:t>
            </a:r>
            <a:r>
              <a:rPr lang="en-US" sz="1200" dirty="0"/>
              <a:t>Most positive responses reported were for juvenile and adult </a:t>
            </a:r>
            <a:r>
              <a:rPr lang="en-US" sz="1200" dirty="0" smtClean="0"/>
              <a:t>salmonids, </a:t>
            </a:r>
            <a:r>
              <a:rPr lang="en-US" sz="1200" dirty="0"/>
              <a:t>with results for non-salmonid fishes being equivocal.</a:t>
            </a:r>
            <a:r>
              <a:rPr lang="sv-SE" sz="1200" dirty="0" smtClean="0"/>
              <a:t> (</a:t>
            </a:r>
            <a:r>
              <a:rPr lang="sv-SE" sz="1200" dirty="0"/>
              <a:t>Roni et al. </a:t>
            </a:r>
            <a:r>
              <a:rPr lang="sv-SE" sz="1200" dirty="0" smtClean="0"/>
              <a:t>2014 and ref therein, Langford et al. 2012)</a:t>
            </a:r>
          </a:p>
          <a:p>
            <a:endParaRPr lang="sv-SE" sz="1200" dirty="0"/>
          </a:p>
          <a:p>
            <a:r>
              <a:rPr lang="sv-SE" sz="1200" b="1" dirty="0"/>
              <a:t>Land use </a:t>
            </a:r>
            <a:r>
              <a:rPr lang="sv-SE" sz="1200" dirty="0"/>
              <a:t>(</a:t>
            </a:r>
            <a:r>
              <a:rPr lang="en-US" sz="1200" dirty="0"/>
              <a:t>land clearing, forestry and </a:t>
            </a:r>
            <a:r>
              <a:rPr lang="en-US" sz="1200" dirty="0" smtClean="0"/>
              <a:t>agriculture) influence trout abundance and size (</a:t>
            </a:r>
            <a:r>
              <a:rPr lang="en-US" sz="1200" dirty="0" err="1" smtClean="0"/>
              <a:t>Sievers</a:t>
            </a:r>
            <a:r>
              <a:rPr lang="en-US" sz="1200" dirty="0" smtClean="0"/>
              <a:t> et al. 2017)</a:t>
            </a:r>
          </a:p>
          <a:p>
            <a:endParaRPr lang="sv-SE" sz="1200" dirty="0"/>
          </a:p>
          <a:p>
            <a:r>
              <a:rPr lang="sv-SE" sz="1200" b="1" dirty="0" smtClean="0"/>
              <a:t>Stream width </a:t>
            </a:r>
            <a:r>
              <a:rPr lang="sv-SE" sz="1200" dirty="0" smtClean="0"/>
              <a:t>affects fish </a:t>
            </a:r>
            <a:r>
              <a:rPr lang="sv-SE" sz="1200" dirty="0"/>
              <a:t>abundance </a:t>
            </a:r>
            <a:r>
              <a:rPr lang="sv-SE" sz="1200" dirty="0" smtClean="0"/>
              <a:t>(positive response for trout Degerman </a:t>
            </a:r>
            <a:r>
              <a:rPr lang="sv-SE" sz="1200" dirty="0"/>
              <a:t>et al. </a:t>
            </a:r>
            <a:r>
              <a:rPr lang="sv-SE" sz="1200" dirty="0" smtClean="0"/>
              <a:t>2004, </a:t>
            </a:r>
            <a:r>
              <a:rPr lang="sv-SE" sz="1200" dirty="0"/>
              <a:t>variable </a:t>
            </a:r>
            <a:r>
              <a:rPr lang="sv-SE" sz="1200" dirty="0" smtClean="0"/>
              <a:t>response for fish </a:t>
            </a:r>
            <a:r>
              <a:rPr lang="sv-SE" sz="1200" dirty="0"/>
              <a:t>Trigal </a:t>
            </a:r>
            <a:r>
              <a:rPr lang="sv-SE" sz="1200" dirty="0" smtClean="0"/>
              <a:t>and Degerman 2015)</a:t>
            </a:r>
          </a:p>
          <a:p>
            <a:endParaRPr lang="sv-SE" sz="1200" dirty="0"/>
          </a:p>
          <a:p>
            <a:r>
              <a:rPr lang="sv-SE" sz="1200" dirty="0" smtClean="0"/>
              <a:t>Connectivity: </a:t>
            </a:r>
            <a:r>
              <a:rPr lang="sv-SE" sz="1200" b="1" dirty="0" smtClean="0"/>
              <a:t>distance to sea or lakes </a:t>
            </a:r>
            <a:r>
              <a:rPr lang="sv-SE" sz="1200" dirty="0" smtClean="0"/>
              <a:t>(variable response, Trigal </a:t>
            </a:r>
            <a:r>
              <a:rPr lang="sv-SE" sz="1200" dirty="0"/>
              <a:t>and Degerman 2015</a:t>
            </a:r>
            <a:r>
              <a:rPr lang="sv-SE" sz="1200" dirty="0" smtClean="0"/>
              <a:t>)</a:t>
            </a:r>
          </a:p>
          <a:p>
            <a:endParaRPr lang="sv-SE" sz="1200" dirty="0"/>
          </a:p>
          <a:p>
            <a:r>
              <a:rPr lang="sv-SE" sz="1200" b="1" dirty="0" smtClean="0"/>
              <a:t>Water temperature</a:t>
            </a:r>
            <a:r>
              <a:rPr lang="sv-SE" sz="1200" dirty="0" smtClean="0"/>
              <a:t>, positive response (Trigal and Degerman 2015)</a:t>
            </a:r>
          </a:p>
          <a:p>
            <a:r>
              <a:rPr lang="sv-SE" sz="1200" b="1" dirty="0"/>
              <a:t>Temperature </a:t>
            </a:r>
            <a:r>
              <a:rPr lang="sv-SE" sz="1200" dirty="0"/>
              <a:t>may 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b="1" dirty="0" smtClean="0"/>
              <a:t>Water discharge</a:t>
            </a:r>
            <a:r>
              <a:rPr lang="sv-SE" sz="1200" dirty="0" smtClean="0"/>
              <a:t>, </a:t>
            </a:r>
            <a:r>
              <a:rPr lang="sv-SE" sz="1200" dirty="0"/>
              <a:t>positive response</a:t>
            </a:r>
            <a:r>
              <a:rPr lang="sv-SE" sz="1200" dirty="0" smtClean="0"/>
              <a:t> </a:t>
            </a:r>
            <a:r>
              <a:rPr lang="sv-SE" sz="1200" dirty="0"/>
              <a:t>(Trigal and Degerman 2015</a:t>
            </a:r>
            <a:r>
              <a:rPr lang="sv-SE" sz="1200" dirty="0" smtClean="0"/>
              <a:t>)</a:t>
            </a:r>
          </a:p>
          <a:p>
            <a:endParaRPr lang="sv-SE" sz="1200" dirty="0"/>
          </a:p>
          <a:p>
            <a:r>
              <a:rPr lang="sv-SE" sz="1200" b="1" dirty="0" smtClean="0"/>
              <a:t>Substrate</a:t>
            </a:r>
            <a:r>
              <a:rPr lang="sv-SE" sz="1200" dirty="0" smtClean="0"/>
              <a:t> </a:t>
            </a:r>
            <a:r>
              <a:rPr lang="sv-SE" sz="1200" dirty="0"/>
              <a:t>affects fish abundance </a:t>
            </a:r>
            <a:r>
              <a:rPr lang="sv-SE" sz="1200" dirty="0" smtClean="0"/>
              <a:t>(</a:t>
            </a:r>
            <a:r>
              <a:rPr lang="sv-SE" sz="1200" dirty="0"/>
              <a:t>Trigal and Degerman 2015</a:t>
            </a:r>
            <a:r>
              <a:rPr lang="sv-SE" sz="1200" dirty="0" smtClean="0"/>
              <a:t>)</a:t>
            </a:r>
          </a:p>
          <a:p>
            <a:endParaRPr lang="sv-SE" sz="1200" dirty="0"/>
          </a:p>
          <a:p>
            <a:r>
              <a:rPr lang="sv-SE" sz="1200" b="1" dirty="0" smtClean="0"/>
              <a:t>Type of migration</a:t>
            </a:r>
            <a:r>
              <a:rPr lang="sv-SE" sz="1200" dirty="0" smtClean="0"/>
              <a:t>: Allopatric brown trout shift from nursery area in riffles to pool habitat while simpatric (under prerssure from other spp) remain in the riffle (Näslund et al. 1997).</a:t>
            </a:r>
          </a:p>
          <a:p>
            <a:endParaRPr lang="sv-SE" sz="1200" dirty="0" smtClean="0"/>
          </a:p>
          <a:p>
            <a:r>
              <a:rPr lang="sv-SE" sz="1200" dirty="0" smtClean="0"/>
              <a:t>Frequency of occurrence and abundances of brown trout correlate negatively with </a:t>
            </a:r>
            <a:r>
              <a:rPr lang="sv-SE" sz="1200" b="1" dirty="0" smtClean="0"/>
              <a:t>number of coexisisting fish species </a:t>
            </a:r>
            <a:r>
              <a:rPr lang="sv-SE" sz="1200" dirty="0" smtClean="0"/>
              <a:t>(</a:t>
            </a:r>
            <a:r>
              <a:rPr lang="sv-SE" sz="1200" dirty="0"/>
              <a:t>Näslund et al. 1997)</a:t>
            </a:r>
          </a:p>
          <a:p>
            <a:endParaRPr lang="sv-SE" sz="1200" b="1" dirty="0" smtClean="0"/>
          </a:p>
          <a:p>
            <a:r>
              <a:rPr lang="sv-SE" sz="1200" dirty="0" smtClean="0"/>
              <a:t>The effects of </a:t>
            </a:r>
            <a:r>
              <a:rPr lang="sv-SE" sz="1200" b="1" dirty="0" smtClean="0"/>
              <a:t>depth and slope </a:t>
            </a:r>
            <a:r>
              <a:rPr lang="sv-SE" sz="1200" dirty="0" smtClean="0"/>
              <a:t>may be conditional to the presence of </a:t>
            </a:r>
            <a:r>
              <a:rPr lang="sv-SE" sz="1200" b="1" dirty="0" smtClean="0"/>
              <a:t>competitors</a:t>
            </a:r>
            <a:r>
              <a:rPr lang="sv-SE" sz="1200" dirty="0" smtClean="0"/>
              <a:t>, i.e. Habitat partitioning when trout occur in simpatry with graylings (Degermann et al. 2000)</a:t>
            </a:r>
          </a:p>
          <a:p>
            <a:r>
              <a:rPr lang="sv-SE" sz="1200" b="1" dirty="0" smtClean="0"/>
              <a:t>Temperature </a:t>
            </a:r>
            <a:r>
              <a:rPr lang="sv-SE" sz="1200" dirty="0" smtClean="0"/>
              <a:t>and</a:t>
            </a:r>
            <a:r>
              <a:rPr lang="sv-SE" sz="1200" b="1" dirty="0" smtClean="0"/>
              <a:t> stream width </a:t>
            </a:r>
            <a:r>
              <a:rPr lang="sv-SE" sz="1200" dirty="0" smtClean="0"/>
              <a:t>may </a:t>
            </a:r>
            <a:r>
              <a:rPr lang="sv-SE" sz="1200" dirty="0"/>
              <a:t>also influence the outcome of interactions with </a:t>
            </a:r>
            <a:r>
              <a:rPr lang="sv-SE" sz="1200" b="1" dirty="0"/>
              <a:t>competitors</a:t>
            </a:r>
            <a:r>
              <a:rPr lang="sv-SE" sz="1200" dirty="0"/>
              <a:t> such as brook trout and brown trout and salmon (Ohlund et al 2008)</a:t>
            </a:r>
          </a:p>
          <a:p>
            <a:endParaRPr lang="sv-SE" sz="1200" dirty="0"/>
          </a:p>
          <a:p>
            <a:r>
              <a:rPr lang="sv-SE" sz="1200" u="sng" dirty="0" smtClean="0"/>
              <a:t>Effects on LWD:</a:t>
            </a:r>
          </a:p>
          <a:p>
            <a:r>
              <a:rPr lang="sv-SE" sz="1200" dirty="0" smtClean="0"/>
              <a:t>Channel </a:t>
            </a:r>
            <a:r>
              <a:rPr lang="sv-SE" sz="1200" b="1" dirty="0" smtClean="0"/>
              <a:t>slope</a:t>
            </a:r>
            <a:r>
              <a:rPr lang="sv-SE" sz="1200" dirty="0" smtClean="0"/>
              <a:t>, channel </a:t>
            </a:r>
            <a:r>
              <a:rPr lang="sv-SE" sz="1200" b="1" dirty="0" smtClean="0"/>
              <a:t>size</a:t>
            </a:r>
            <a:r>
              <a:rPr lang="sv-SE" sz="1200" dirty="0" smtClean="0"/>
              <a:t>, </a:t>
            </a:r>
            <a:r>
              <a:rPr lang="sv-SE" sz="1200" b="1" dirty="0" smtClean="0"/>
              <a:t>tree species </a:t>
            </a:r>
            <a:r>
              <a:rPr lang="sv-SE" sz="1200" dirty="0" smtClean="0"/>
              <a:t>(affecting decay rate, Roni et al. 2014)</a:t>
            </a:r>
          </a:p>
          <a:p>
            <a:endParaRPr lang="sv-SE" sz="1200" dirty="0"/>
          </a:p>
          <a:p>
            <a:r>
              <a:rPr lang="sv-SE" sz="1200" u="sng" dirty="0" smtClean="0"/>
              <a:t>LWD affect stream functions:</a:t>
            </a:r>
          </a:p>
          <a:p>
            <a:r>
              <a:rPr lang="sv-SE" sz="1200" dirty="0" smtClean="0"/>
              <a:t>Obs: Potential feedbacks? Wood creates pool, increases retention of </a:t>
            </a:r>
            <a:r>
              <a:rPr lang="sv-SE" sz="1200" b="1" dirty="0" smtClean="0"/>
              <a:t>OM and nutrients</a:t>
            </a:r>
            <a:r>
              <a:rPr lang="sv-SE" sz="1200" dirty="0" smtClean="0"/>
              <a:t>, affect bed load transport and sediment at the bottom, increases availability of </a:t>
            </a:r>
            <a:r>
              <a:rPr lang="sv-SE" sz="1200" b="1" dirty="0"/>
              <a:t>spawning </a:t>
            </a:r>
            <a:r>
              <a:rPr lang="sv-SE" sz="1200" b="1" dirty="0" smtClean="0"/>
              <a:t>area</a:t>
            </a:r>
            <a:r>
              <a:rPr lang="sv-SE" sz="1200" dirty="0" smtClean="0"/>
              <a:t>, </a:t>
            </a:r>
            <a:r>
              <a:rPr lang="sv-SE" sz="1200" dirty="0"/>
              <a:t>increases </a:t>
            </a:r>
            <a:r>
              <a:rPr lang="en-US" sz="1200" b="1" dirty="0" err="1" smtClean="0"/>
              <a:t>periphyton</a:t>
            </a:r>
            <a:r>
              <a:rPr lang="en-US" sz="1200" dirty="0" smtClean="0"/>
              <a:t> </a:t>
            </a:r>
            <a:r>
              <a:rPr lang="en-US" sz="1200" dirty="0"/>
              <a:t>and </a:t>
            </a:r>
            <a:r>
              <a:rPr lang="en-US" sz="1200" b="1" dirty="0"/>
              <a:t>invertebrate</a:t>
            </a:r>
            <a:r>
              <a:rPr lang="en-US" sz="1200" dirty="0"/>
              <a:t> production, </a:t>
            </a:r>
            <a:r>
              <a:rPr lang="en-US" sz="1200" dirty="0" smtClean="0"/>
              <a:t>improves </a:t>
            </a:r>
            <a:r>
              <a:rPr lang="en-US" sz="1200" b="1" dirty="0"/>
              <a:t>habitat complexity </a:t>
            </a:r>
            <a:r>
              <a:rPr lang="sv-SE" sz="1200" dirty="0" smtClean="0"/>
              <a:t>(</a:t>
            </a:r>
            <a:r>
              <a:rPr lang="sv-SE" sz="1200" dirty="0"/>
              <a:t>Roni et al. </a:t>
            </a:r>
            <a:r>
              <a:rPr lang="sv-SE" sz="1200" dirty="0" smtClean="0"/>
              <a:t>2014)</a:t>
            </a:r>
          </a:p>
          <a:p>
            <a:endParaRPr lang="sv-SE" sz="1200" dirty="0"/>
          </a:p>
          <a:p>
            <a:r>
              <a:rPr lang="sv-SE" sz="1200" dirty="0" smtClean="0">
                <a:solidFill>
                  <a:srgbClr val="FF0000"/>
                </a:solidFill>
              </a:rPr>
              <a:t>Check also: Friberg et al., and Harmon et al. 1986</a:t>
            </a:r>
            <a:endParaRPr lang="sv-SE" sz="1200" dirty="0">
              <a:solidFill>
                <a:srgbClr val="FF0000"/>
              </a:solidFill>
            </a:endParaRPr>
          </a:p>
        </p:txBody>
      </p:sp>
    </p:spTree>
    <p:extLst>
      <p:ext uri="{BB962C8B-B14F-4D97-AF65-F5344CB8AC3E}">
        <p14:creationId xmlns:p14="http://schemas.microsoft.com/office/powerpoint/2010/main" val="2182534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4524315"/>
          </a:xfrm>
          <a:prstGeom prst="rect">
            <a:avLst/>
          </a:prstGeom>
          <a:noFill/>
        </p:spPr>
        <p:txBody>
          <a:bodyPr wrap="square" rtlCol="0">
            <a:spAutoFit/>
          </a:bodyPr>
          <a:lstStyle/>
          <a:p>
            <a:pPr algn="ctr"/>
            <a:r>
              <a:rPr lang="sv-SE" sz="6600" dirty="0" smtClean="0"/>
              <a:t>CONTINUOUS</a:t>
            </a:r>
          </a:p>
          <a:p>
            <a:pPr algn="ctr"/>
            <a:endParaRPr lang="sv-SE" sz="6600" dirty="0"/>
          </a:p>
          <a:p>
            <a:pPr algn="ctr"/>
            <a:endParaRPr lang="sv-SE" sz="6600" dirty="0" smtClean="0"/>
          </a:p>
          <a:p>
            <a:r>
              <a:rPr lang="sv-SE" dirty="0" smtClean="0"/>
              <a:t>Best models are listed first</a:t>
            </a:r>
          </a:p>
          <a:p>
            <a:endParaRPr lang="sv-SE" dirty="0"/>
          </a:p>
          <a:p>
            <a:r>
              <a:rPr lang="sv-SE" dirty="0" smtClean="0"/>
              <a:t>I would consider fish spp as continuous rather than binary, for the sake of consistency with öring , which gives better fit if continuous. Decide on wheter to consider them as endogenous or exogenous</a:t>
            </a:r>
            <a:endParaRPr lang="en-US" dirty="0"/>
          </a:p>
        </p:txBody>
      </p:sp>
    </p:spTree>
    <p:extLst>
      <p:ext uri="{BB962C8B-B14F-4D97-AF65-F5344CB8AC3E}">
        <p14:creationId xmlns:p14="http://schemas.microsoft.com/office/powerpoint/2010/main" val="3843439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73279" y="0"/>
            <a:ext cx="3218120" cy="646331"/>
          </a:xfrm>
          <a:prstGeom prst="rect">
            <a:avLst/>
          </a:prstGeom>
          <a:noFill/>
        </p:spPr>
        <p:txBody>
          <a:bodyPr wrap="square" rtlCol="0">
            <a:spAutoFit/>
          </a:bodyPr>
          <a:lstStyle/>
          <a:p>
            <a:pPr algn="ctr"/>
            <a:r>
              <a:rPr lang="sv-SE" sz="3600" dirty="0" smtClean="0"/>
              <a:t>TROUT</a:t>
            </a:r>
            <a:endParaRPr lang="en-US" sz="3600" dirty="0"/>
          </a:p>
        </p:txBody>
      </p:sp>
      <p:sp>
        <p:nvSpPr>
          <p:cNvPr id="5" name="TextBox 4"/>
          <p:cNvSpPr txBox="1"/>
          <p:nvPr/>
        </p:nvSpPr>
        <p:spPr>
          <a:xfrm>
            <a:off x="0" y="323165"/>
            <a:ext cx="5648325" cy="6247864"/>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(log_OringTOT~Average_air_temperature+Wetted_width+Av_depth+log_LWD+SUB1+Julian_date+Slope_percent</a:t>
            </a:r>
          </a:p>
          <a:p>
            <a:r>
              <a:rPr lang="en-US" sz="800" dirty="0"/>
              <a:t>+       +</a:t>
            </a:r>
            <a:r>
              <a:rPr lang="en-US" sz="800" dirty="0" err="1"/>
              <a:t>GEdda+Lake+Type_migration_continuous</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   </a:t>
            </a:r>
            <a:r>
              <a:rPr lang="en-US" sz="800" dirty="0" err="1"/>
              <a:t>lme</a:t>
            </a:r>
            <a:r>
              <a:rPr lang="en-US" sz="800" dirty="0"/>
              <a:t>(log_LWD~Average_air_temperature+Distance_to_sea+Av_depth+Wetted_width+Year+Julian_date+Slope_percent+Velocity,</a:t>
            </a:r>
          </a:p>
          <a:p>
            <a:r>
              <a:rPr lang="en-US" sz="800" dirty="0"/>
              <a:t>+       random=~1|River_name/</a:t>
            </a:r>
            <a:r>
              <a:rPr lang="en-US" sz="800" dirty="0" err="1"/>
              <a:t>Catchment_number</a:t>
            </a:r>
            <a:r>
              <a:rPr lang="en-US" sz="800" dirty="0"/>
              <a:t>, corAR1(form=~Year),data=AV_Migration_NAremoved2))</a:t>
            </a:r>
          </a:p>
          <a:p>
            <a:r>
              <a:rPr lang="en-US" sz="800" dirty="0"/>
              <a:t>&gt; </a:t>
            </a:r>
            <a:r>
              <a:rPr lang="en-US" sz="800" dirty="0" err="1"/>
              <a:t>sem.fit</a:t>
            </a:r>
            <a:r>
              <a:rPr lang="en-US" sz="800" dirty="0"/>
              <a:t>(M2,AV_Migration_NAremoved2)</a:t>
            </a:r>
          </a:p>
          <a:p>
            <a:endParaRPr lang="en-US" sz="800" dirty="0" smtClean="0"/>
          </a:p>
          <a:p>
            <a:r>
              <a:rPr lang="en-US" sz="800" dirty="0" smtClean="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log_LWD</a:t>
            </a:r>
            <a:r>
              <a:rPr lang="en-US" sz="800" dirty="0"/>
              <a:t> ~ SUB1 + ...  -0.0067    0.0140 3890    -0.4820  0.6299 </a:t>
            </a:r>
          </a:p>
          <a:p>
            <a:r>
              <a:rPr lang="en-US" sz="800" dirty="0"/>
              <a:t>2                     </a:t>
            </a:r>
            <a:r>
              <a:rPr lang="en-US" sz="800" dirty="0" err="1"/>
              <a:t>log_LWD</a:t>
            </a:r>
            <a:r>
              <a:rPr lang="en-US" sz="800" dirty="0"/>
              <a:t> ~ </a:t>
            </a:r>
            <a:r>
              <a:rPr lang="en-US" sz="800" dirty="0" err="1"/>
              <a:t>GEdda</a:t>
            </a:r>
            <a:r>
              <a:rPr lang="en-US" sz="800" dirty="0"/>
              <a:t> + ...  -0.0131    0.0111 3890    -1.1823  0.2371 </a:t>
            </a:r>
          </a:p>
          <a:p>
            <a:r>
              <a:rPr lang="en-US" sz="800" dirty="0"/>
              <a:t>3                      </a:t>
            </a:r>
            <a:r>
              <a:rPr lang="en-US" sz="800" dirty="0" err="1"/>
              <a:t>log_LWD</a:t>
            </a:r>
            <a:r>
              <a:rPr lang="en-US" sz="800" dirty="0"/>
              <a:t> ~ Lake + ...  -0.0053    0.0062 3890    -0.8543  0.3930 </a:t>
            </a:r>
          </a:p>
          <a:p>
            <a:r>
              <a:rPr lang="en-US" sz="800" dirty="0"/>
              <a:t>4 </a:t>
            </a:r>
            <a:r>
              <a:rPr lang="en-US" sz="800" dirty="0" err="1"/>
              <a:t>log_LWD</a:t>
            </a:r>
            <a:r>
              <a:rPr lang="en-US" sz="800" dirty="0"/>
              <a:t> ~ </a:t>
            </a:r>
            <a:r>
              <a:rPr lang="en-US" sz="800" dirty="0" err="1"/>
              <a:t>Type_migration_continuous</a:t>
            </a:r>
            <a:r>
              <a:rPr lang="en-US" sz="800" dirty="0"/>
              <a:t> + ...  -0.0383    0.0412 3890    -0.9293  0.3528 </a:t>
            </a:r>
          </a:p>
          <a:p>
            <a:r>
              <a:rPr lang="en-US" sz="800" dirty="0"/>
              <a:t>5      </a:t>
            </a:r>
            <a:r>
              <a:rPr lang="en-US" sz="800" dirty="0" err="1"/>
              <a:t>log_OringTOT</a:t>
            </a:r>
            <a:r>
              <a:rPr lang="en-US" sz="800" dirty="0"/>
              <a:t> ~ </a:t>
            </a:r>
            <a:r>
              <a:rPr lang="en-US" sz="800" dirty="0" err="1"/>
              <a:t>Distance_to_sea</a:t>
            </a:r>
            <a:r>
              <a:rPr lang="en-US" sz="800" dirty="0"/>
              <a:t> + ...  -0.0010    0.0007 3888    -1.4408  0.1497 </a:t>
            </a:r>
          </a:p>
          <a:p>
            <a:r>
              <a:rPr lang="en-US" sz="800" dirty="0"/>
              <a:t>6                 </a:t>
            </a:r>
            <a:r>
              <a:rPr lang="en-US" sz="800" dirty="0" err="1"/>
              <a:t>log_OringTOT</a:t>
            </a:r>
            <a:r>
              <a:rPr lang="en-US" sz="800" dirty="0"/>
              <a:t> ~ Year + ...   0.0017    0.0028 3888     0.5926  0.5535 </a:t>
            </a:r>
          </a:p>
          <a:p>
            <a:r>
              <a:rPr lang="en-US" sz="800" dirty="0"/>
              <a:t>7             </a:t>
            </a:r>
            <a:r>
              <a:rPr lang="en-US" sz="800" dirty="0" err="1"/>
              <a:t>log_OringTOT</a:t>
            </a:r>
            <a:r>
              <a:rPr lang="en-US" sz="800" dirty="0"/>
              <a:t> ~ Velocity + ...   0.0265    0.0309 3888     0.8580  0.3910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1    14.61 14   0.405</a:t>
            </a:r>
          </a:p>
          <a:p>
            <a:endParaRPr lang="en-US" sz="800" dirty="0"/>
          </a:p>
          <a:p>
            <a:r>
              <a:rPr lang="en-US" sz="800" dirty="0"/>
              <a:t>$AIC</a:t>
            </a:r>
          </a:p>
          <a:p>
            <a:r>
              <a:rPr lang="en-US" sz="800" dirty="0"/>
              <a:t>    AIC   </a:t>
            </a:r>
            <a:r>
              <a:rPr lang="en-US" sz="800" dirty="0" err="1"/>
              <a:t>AICc</a:t>
            </a:r>
            <a:r>
              <a:rPr lang="en-US" sz="800" dirty="0"/>
              <a:t>  K    n</a:t>
            </a:r>
          </a:p>
          <a:p>
            <a:r>
              <a:rPr lang="en-US" sz="800" dirty="0"/>
              <a:t>1 70.61 70.938 28 4976</a:t>
            </a:r>
          </a:p>
          <a:p>
            <a:endParaRPr lang="en-US" sz="800" dirty="0"/>
          </a:p>
          <a:p>
            <a:r>
              <a:rPr lang="en-US" sz="800" dirty="0"/>
              <a:t>&gt; </a:t>
            </a:r>
            <a:r>
              <a:rPr lang="en-US" sz="800" dirty="0" err="1"/>
              <a:t>sem.coefs</a:t>
            </a:r>
            <a:r>
              <a:rPr lang="en-US" sz="800" dirty="0"/>
              <a:t>(M2,AV_Migration_NAremoved2)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Type_migration_continuous</a:t>
            </a:r>
            <a:r>
              <a:rPr lang="en-US" sz="800" dirty="0"/>
              <a:t>  0.925768554 0.0639112156  0.0000 ***</a:t>
            </a:r>
          </a:p>
          <a:p>
            <a:r>
              <a:rPr lang="en-US" sz="800" dirty="0"/>
              <a:t>2  </a:t>
            </a:r>
            <a:r>
              <a:rPr lang="en-US" sz="800" dirty="0" err="1"/>
              <a:t>log_OringTOT</a:t>
            </a:r>
            <a:r>
              <a:rPr lang="en-US" sz="800" dirty="0"/>
              <a:t>                  </a:t>
            </a:r>
            <a:r>
              <a:rPr lang="en-US" sz="800" dirty="0" err="1"/>
              <a:t>Av_depth</a:t>
            </a:r>
            <a:r>
              <a:rPr lang="en-US" sz="800" dirty="0"/>
              <a:t> -1.986194814 0.1590231932  0.0000 ***</a:t>
            </a:r>
          </a:p>
          <a:p>
            <a:r>
              <a:rPr lang="en-US" sz="800" dirty="0"/>
              <a:t>3  </a:t>
            </a:r>
            <a:r>
              <a:rPr lang="en-US" sz="800" dirty="0" err="1"/>
              <a:t>log_OringTOT</a:t>
            </a:r>
            <a:r>
              <a:rPr lang="en-US" sz="800" dirty="0"/>
              <a:t>              </a:t>
            </a:r>
            <a:r>
              <a:rPr lang="en-US" sz="800" dirty="0" err="1"/>
              <a:t>Wetted_width</a:t>
            </a:r>
            <a:r>
              <a:rPr lang="en-US" sz="800" dirty="0"/>
              <a:t> -0.088741061 0.0078044025  0.0000 ***</a:t>
            </a:r>
          </a:p>
          <a:p>
            <a:r>
              <a:rPr lang="en-US" sz="800" dirty="0"/>
              <a:t>4  </a:t>
            </a:r>
            <a:r>
              <a:rPr lang="en-US" sz="800" dirty="0" err="1"/>
              <a:t>log_OringTOT</a:t>
            </a:r>
            <a:r>
              <a:rPr lang="en-US" sz="800" dirty="0"/>
              <a:t>   </a:t>
            </a:r>
            <a:r>
              <a:rPr lang="en-US" sz="800" dirty="0" err="1"/>
              <a:t>Average_air_temperature</a:t>
            </a:r>
            <a:r>
              <a:rPr lang="en-US" sz="800" dirty="0"/>
              <a:t>  0.129761655 0.0190612990  0.0000 ***</a:t>
            </a:r>
          </a:p>
          <a:p>
            <a:r>
              <a:rPr lang="en-US" sz="800" dirty="0"/>
              <a:t>5  </a:t>
            </a:r>
            <a:r>
              <a:rPr lang="en-US" sz="800" dirty="0" err="1"/>
              <a:t>log_OringTOT</a:t>
            </a:r>
            <a:r>
              <a:rPr lang="en-US" sz="800" dirty="0"/>
              <a:t>               </a:t>
            </a:r>
            <a:r>
              <a:rPr lang="en-US" sz="800" dirty="0" err="1"/>
              <a:t>Julian_date</a:t>
            </a:r>
            <a:r>
              <a:rPr lang="en-US" sz="800" dirty="0"/>
              <a:t> -0.004368678 0.0006652003  0.0000 ***</a:t>
            </a:r>
          </a:p>
          <a:p>
            <a:r>
              <a:rPr lang="en-US" sz="800" dirty="0"/>
              <a:t>6  </a:t>
            </a:r>
            <a:r>
              <a:rPr lang="en-US" sz="800" dirty="0" err="1"/>
              <a:t>log_OringTOT</a:t>
            </a:r>
            <a:r>
              <a:rPr lang="en-US" sz="800" dirty="0"/>
              <a:t>                   </a:t>
            </a:r>
            <a:r>
              <a:rPr lang="en-US" sz="800" dirty="0" err="1"/>
              <a:t>log_LWD</a:t>
            </a:r>
            <a:r>
              <a:rPr lang="en-US" sz="800" dirty="0"/>
              <a:t>  0.104542928 0.0198940773  0.0000 ***</a:t>
            </a:r>
          </a:p>
          <a:p>
            <a:r>
              <a:rPr lang="en-US" sz="800" dirty="0"/>
              <a:t>7  </a:t>
            </a:r>
            <a:r>
              <a:rPr lang="en-US" sz="800" dirty="0" err="1"/>
              <a:t>log_OringTOT</a:t>
            </a:r>
            <a:r>
              <a:rPr lang="en-US" sz="800" dirty="0"/>
              <a:t>                      Lake -0.047780255 0.0093267824  0.0000 ***</a:t>
            </a:r>
          </a:p>
          <a:p>
            <a:r>
              <a:rPr lang="en-US" sz="800" dirty="0"/>
              <a:t>8  </a:t>
            </a:r>
            <a:r>
              <a:rPr lang="en-US" sz="800" dirty="0" err="1"/>
              <a:t>log_OringTOT</a:t>
            </a:r>
            <a:r>
              <a:rPr lang="en-US" sz="800" dirty="0"/>
              <a:t>                     </a:t>
            </a:r>
            <a:r>
              <a:rPr lang="en-US" sz="800" dirty="0" err="1"/>
              <a:t>GEdda</a:t>
            </a:r>
            <a:r>
              <a:rPr lang="en-US" sz="800" dirty="0"/>
              <a:t> -0.074514694 0.0169036372  0.0000 ***</a:t>
            </a:r>
          </a:p>
          <a:p>
            <a:r>
              <a:rPr lang="en-US" sz="800" dirty="0"/>
              <a:t>9  </a:t>
            </a:r>
            <a:r>
              <a:rPr lang="en-US" sz="800" dirty="0" err="1"/>
              <a:t>log_OringTOT</a:t>
            </a:r>
            <a:r>
              <a:rPr lang="en-US" sz="800" dirty="0"/>
              <a:t>                      SUB1  0.089713382 0.0203741279  0.0000 ***</a:t>
            </a:r>
          </a:p>
          <a:p>
            <a:r>
              <a:rPr lang="en-US" sz="800" dirty="0"/>
              <a:t>10 </a:t>
            </a:r>
            <a:r>
              <a:rPr lang="en-US" sz="800" dirty="0" err="1"/>
              <a:t>log_OringTOT</a:t>
            </a:r>
            <a:r>
              <a:rPr lang="en-US" sz="800" dirty="0"/>
              <a:t>             </a:t>
            </a:r>
            <a:r>
              <a:rPr lang="en-US" sz="800" dirty="0" err="1"/>
              <a:t>Slope_percent</a:t>
            </a:r>
            <a:r>
              <a:rPr lang="en-US" sz="800" dirty="0"/>
              <a:t>  0.053298205 0.0200843194  0.0080  **</a:t>
            </a:r>
          </a:p>
          <a:p>
            <a:r>
              <a:rPr lang="en-US" sz="800" dirty="0"/>
              <a:t>11      </a:t>
            </a:r>
            <a:r>
              <a:rPr lang="en-US" sz="800" dirty="0" err="1"/>
              <a:t>log_LWD</a:t>
            </a:r>
            <a:r>
              <a:rPr lang="en-US" sz="800" dirty="0"/>
              <a:t>              </a:t>
            </a:r>
            <a:r>
              <a:rPr lang="en-US" sz="800" dirty="0" err="1"/>
              <a:t>Wetted_width</a:t>
            </a:r>
            <a:r>
              <a:rPr lang="en-US" sz="800" dirty="0"/>
              <a:t> -0.055671987 0.0048311321  0.0000 ***</a:t>
            </a:r>
          </a:p>
          <a:p>
            <a:r>
              <a:rPr lang="en-US" sz="800" dirty="0"/>
              <a:t>12      </a:t>
            </a:r>
            <a:r>
              <a:rPr lang="en-US" sz="800" dirty="0" err="1"/>
              <a:t>log_LWD</a:t>
            </a:r>
            <a:r>
              <a:rPr lang="en-US" sz="800" dirty="0"/>
              <a:t>   </a:t>
            </a:r>
            <a:r>
              <a:rPr lang="en-US" sz="800" dirty="0" err="1"/>
              <a:t>Average_air_temperature</a:t>
            </a:r>
            <a:r>
              <a:rPr lang="en-US" sz="800" dirty="0"/>
              <a:t> -0.081809923 0.0114651974  0.0000 ***</a:t>
            </a:r>
          </a:p>
          <a:p>
            <a:r>
              <a:rPr lang="en-US" sz="800" dirty="0"/>
              <a:t>13      </a:t>
            </a:r>
            <a:r>
              <a:rPr lang="en-US" sz="800" dirty="0" err="1"/>
              <a:t>log_LWD</a:t>
            </a:r>
            <a:r>
              <a:rPr lang="en-US" sz="800" dirty="0"/>
              <a:t>                      Year  0.014648880 0.0025487481  0.0000 ***</a:t>
            </a:r>
          </a:p>
          <a:p>
            <a:r>
              <a:rPr lang="en-US" sz="800" dirty="0"/>
              <a:t>14      </a:t>
            </a:r>
            <a:r>
              <a:rPr lang="en-US" sz="800" dirty="0" err="1"/>
              <a:t>log_LWD</a:t>
            </a:r>
            <a:r>
              <a:rPr lang="en-US" sz="800" dirty="0"/>
              <a:t>             </a:t>
            </a:r>
            <a:r>
              <a:rPr lang="en-US" sz="800" dirty="0" err="1"/>
              <a:t>Slope_percent</a:t>
            </a:r>
            <a:r>
              <a:rPr lang="en-US" sz="800" dirty="0"/>
              <a:t>  0.064714714 0.0122277890  0.0000 ***</a:t>
            </a:r>
          </a:p>
          <a:p>
            <a:r>
              <a:rPr lang="en-US" sz="800" dirty="0"/>
              <a:t>15      </a:t>
            </a:r>
            <a:r>
              <a:rPr lang="en-US" sz="800" dirty="0" err="1"/>
              <a:t>log_LWD</a:t>
            </a:r>
            <a:r>
              <a:rPr lang="en-US" sz="800" dirty="0"/>
              <a:t>           </a:t>
            </a:r>
            <a:r>
              <a:rPr lang="en-US" sz="800" dirty="0" err="1"/>
              <a:t>Distance_to_sea</a:t>
            </a:r>
            <a:r>
              <a:rPr lang="en-US" sz="800" dirty="0"/>
              <a:t> -0.001887691 0.0003921625  0.0000 ***</a:t>
            </a:r>
          </a:p>
          <a:p>
            <a:r>
              <a:rPr lang="en-US" sz="800" dirty="0"/>
              <a:t>16      </a:t>
            </a:r>
            <a:r>
              <a:rPr lang="en-US" sz="800" dirty="0" err="1"/>
              <a:t>log_LWD</a:t>
            </a:r>
            <a:r>
              <a:rPr lang="en-US" sz="800" dirty="0"/>
              <a:t>                  </a:t>
            </a:r>
            <a:r>
              <a:rPr lang="en-US" sz="800" dirty="0" err="1"/>
              <a:t>Av_depth</a:t>
            </a:r>
            <a:r>
              <a:rPr lang="en-US" sz="800" dirty="0"/>
              <a:t> -0.489764912 0.1098665964  0.0000 ***</a:t>
            </a:r>
          </a:p>
          <a:p>
            <a:r>
              <a:rPr lang="en-US" sz="800" dirty="0"/>
              <a:t>17      </a:t>
            </a:r>
            <a:r>
              <a:rPr lang="en-US" sz="800" dirty="0" err="1"/>
              <a:t>log_LWD</a:t>
            </a:r>
            <a:r>
              <a:rPr lang="en-US" sz="800" dirty="0"/>
              <a:t>                  Velocity  0.084106179 0.0210048993  0.0001 ***</a:t>
            </a:r>
          </a:p>
          <a:p>
            <a:r>
              <a:rPr lang="en-US" sz="800" dirty="0"/>
              <a:t>18      </a:t>
            </a:r>
            <a:r>
              <a:rPr lang="en-US" sz="800" dirty="0" err="1"/>
              <a:t>log_LWD</a:t>
            </a:r>
            <a:r>
              <a:rPr lang="en-US" sz="800" dirty="0"/>
              <a:t>               </a:t>
            </a:r>
            <a:r>
              <a:rPr lang="en-US" sz="800" dirty="0" err="1"/>
              <a:t>Julian_date</a:t>
            </a:r>
            <a:r>
              <a:rPr lang="en-US" sz="800" dirty="0"/>
              <a:t> -0.001033654 0.0004530429  0.0226   *</a:t>
            </a:r>
          </a:p>
          <a:p>
            <a:r>
              <a:rPr lang="en-US" sz="800" dirty="0"/>
              <a:t>&gt; </a:t>
            </a:r>
            <a:r>
              <a:rPr lang="en-US" sz="800" dirty="0" err="1"/>
              <a:t>sem.model.fits</a:t>
            </a:r>
            <a:r>
              <a:rPr lang="en-US" sz="800" dirty="0"/>
              <a:t>(M2)</a:t>
            </a:r>
          </a:p>
          <a:p>
            <a:r>
              <a:rPr lang="en-US" sz="800" b="1"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4976 0.207544   0.7849169</a:t>
            </a:r>
          </a:p>
          <a:p>
            <a:r>
              <a:rPr lang="en-US" sz="800" b="1" dirty="0"/>
              <a:t>2   </a:t>
            </a:r>
            <a:r>
              <a:rPr lang="en-US" sz="800" b="1" dirty="0" err="1"/>
              <a:t>lme</a:t>
            </a:r>
            <a:r>
              <a:rPr lang="en-US" sz="800" b="1" dirty="0"/>
              <a:t> </a:t>
            </a:r>
            <a:r>
              <a:rPr lang="en-US" sz="800" b="1" dirty="0" err="1"/>
              <a:t>gaussian</a:t>
            </a:r>
            <a:r>
              <a:rPr lang="en-US" sz="800" b="1" dirty="0"/>
              <a:t> identity 4976 0.118362   </a:t>
            </a:r>
            <a:r>
              <a:rPr lang="en-US" sz="800" b="1" dirty="0" smtClean="0"/>
              <a:t>0.5201738</a:t>
            </a:r>
            <a:endParaRPr lang="en-US" sz="800" b="1" dirty="0"/>
          </a:p>
        </p:txBody>
      </p:sp>
      <p:sp>
        <p:nvSpPr>
          <p:cNvPr id="6" name="TextBox 5"/>
          <p:cNvSpPr txBox="1"/>
          <p:nvPr/>
        </p:nvSpPr>
        <p:spPr>
          <a:xfrm>
            <a:off x="3981450" y="1225689"/>
            <a:ext cx="6534150" cy="5386090"/>
          </a:xfrm>
          <a:prstGeom prst="rect">
            <a:avLst/>
          </a:prstGeom>
          <a:noFill/>
        </p:spPr>
        <p:txBody>
          <a:bodyPr wrap="square" rtlCol="0">
            <a:spAutoFit/>
          </a:bodyPr>
          <a:lstStyle/>
          <a:p>
            <a:r>
              <a:rPr lang="en-US" sz="800" dirty="0"/>
              <a:t>&gt; </a:t>
            </a:r>
            <a:r>
              <a:rPr lang="en-US" sz="800" dirty="0" err="1"/>
              <a:t>sem.coefs</a:t>
            </a:r>
            <a:r>
              <a:rPr lang="en-US" sz="800" dirty="0"/>
              <a:t>(M2,AV2,standardize = "scale")</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-0.12937341 0.010081272  0.0000 ***</a:t>
            </a:r>
          </a:p>
          <a:p>
            <a:r>
              <a:rPr lang="en-US" sz="800" dirty="0"/>
              <a:t>2  </a:t>
            </a:r>
            <a:r>
              <a:rPr lang="en-US" sz="800" dirty="0" err="1"/>
              <a:t>log_OringTOT</a:t>
            </a:r>
            <a:r>
              <a:rPr lang="en-US" sz="800" dirty="0"/>
              <a:t> </a:t>
            </a:r>
            <a:r>
              <a:rPr lang="en-US" sz="800" dirty="0" err="1"/>
              <a:t>Type_migration_continuous</a:t>
            </a:r>
            <a:r>
              <a:rPr lang="en-US" sz="800" dirty="0"/>
              <a:t>  0.25887977 0.020721348  0.0000 ***</a:t>
            </a:r>
          </a:p>
          <a:p>
            <a:r>
              <a:rPr lang="en-US" sz="800" dirty="0"/>
              <a:t>3  </a:t>
            </a:r>
            <a:r>
              <a:rPr lang="en-US" sz="800" dirty="0" err="1"/>
              <a:t>log_OringTOT</a:t>
            </a:r>
            <a:r>
              <a:rPr lang="en-US" sz="800" dirty="0"/>
              <a:t>              </a:t>
            </a:r>
            <a:r>
              <a:rPr lang="en-US" sz="800" dirty="0" err="1"/>
              <a:t>Wetted_width</a:t>
            </a:r>
            <a:r>
              <a:rPr lang="en-US" sz="800" dirty="0"/>
              <a:t> -0.19286715 0.018390268  0.0000 ***</a:t>
            </a:r>
          </a:p>
          <a:p>
            <a:r>
              <a:rPr lang="en-US" sz="800" dirty="0"/>
              <a:t>4  </a:t>
            </a:r>
            <a:r>
              <a:rPr lang="en-US" sz="800" dirty="0" err="1"/>
              <a:t>log_OringTOT</a:t>
            </a:r>
            <a:r>
              <a:rPr lang="en-US" sz="800" dirty="0"/>
              <a:t>   </a:t>
            </a:r>
            <a:r>
              <a:rPr lang="en-US" sz="800" dirty="0" err="1"/>
              <a:t>Average_air_temperature</a:t>
            </a:r>
            <a:r>
              <a:rPr lang="en-US" sz="800" dirty="0"/>
              <a:t>  0.18635662 0.025847227  0.0000 ***</a:t>
            </a:r>
          </a:p>
          <a:p>
            <a:r>
              <a:rPr lang="en-US" sz="800" dirty="0"/>
              <a:t>5  </a:t>
            </a:r>
            <a:r>
              <a:rPr lang="en-US" sz="800" dirty="0" err="1"/>
              <a:t>log_OringTOT</a:t>
            </a:r>
            <a:r>
              <a:rPr lang="en-US" sz="800" dirty="0"/>
              <a:t>               </a:t>
            </a:r>
            <a:r>
              <a:rPr lang="en-US" sz="800" dirty="0" err="1"/>
              <a:t>Julian_date</a:t>
            </a:r>
            <a:r>
              <a:rPr lang="en-US" sz="800" dirty="0"/>
              <a:t> -0.06083182 0.010758908  0.0000 ***</a:t>
            </a:r>
          </a:p>
          <a:p>
            <a:r>
              <a:rPr lang="en-US" sz="800" dirty="0"/>
              <a:t>6  </a:t>
            </a:r>
            <a:r>
              <a:rPr lang="en-US" sz="800" dirty="0" err="1"/>
              <a:t>log_OringTOT</a:t>
            </a:r>
            <a:r>
              <a:rPr lang="en-US" sz="800" dirty="0"/>
              <a:t>                      Lake -0.04567463 0.009591012  0.0000 ***</a:t>
            </a:r>
          </a:p>
          <a:p>
            <a:r>
              <a:rPr lang="en-US" sz="800" dirty="0"/>
              <a:t>7  </a:t>
            </a:r>
            <a:r>
              <a:rPr lang="en-US" sz="800" dirty="0" err="1"/>
              <a:t>log_OringTOT</a:t>
            </a:r>
            <a:r>
              <a:rPr lang="en-US" sz="800" dirty="0"/>
              <a:t>                      SUB1  0.05353736 0.012721049  0.0000 ***</a:t>
            </a:r>
          </a:p>
          <a:p>
            <a:r>
              <a:rPr lang="en-US" sz="800" dirty="0"/>
              <a:t>8  </a:t>
            </a:r>
            <a:r>
              <a:rPr lang="en-US" sz="800" dirty="0" err="1"/>
              <a:t>log_OringTOT</a:t>
            </a:r>
            <a:r>
              <a:rPr lang="en-US" sz="800" dirty="0"/>
              <a:t>                   </a:t>
            </a:r>
            <a:r>
              <a:rPr lang="en-US" sz="800" dirty="0" err="1"/>
              <a:t>log_LWD</a:t>
            </a:r>
            <a:r>
              <a:rPr lang="en-US" sz="800" dirty="0"/>
              <a:t>  0.05023221 0.012296291  0.0000 ***</a:t>
            </a:r>
          </a:p>
          <a:p>
            <a:r>
              <a:rPr lang="en-US" sz="800" dirty="0"/>
              <a:t>9  </a:t>
            </a:r>
            <a:r>
              <a:rPr lang="en-US" sz="800" dirty="0" err="1"/>
              <a:t>log_OringTOT</a:t>
            </a:r>
            <a:r>
              <a:rPr lang="en-US" sz="800" dirty="0"/>
              <a:t>                     </a:t>
            </a:r>
            <a:r>
              <a:rPr lang="en-US" sz="800" dirty="0" err="1"/>
              <a:t>GEdda</a:t>
            </a:r>
            <a:r>
              <a:rPr lang="en-US" sz="800" dirty="0"/>
              <a:t> -0.02809371 0.007949563  0.0004 ***</a:t>
            </a:r>
          </a:p>
          <a:p>
            <a:r>
              <a:rPr lang="en-US" sz="800" dirty="0"/>
              <a:t>10 </a:t>
            </a:r>
            <a:r>
              <a:rPr lang="en-US" sz="800" dirty="0" err="1"/>
              <a:t>log_OringTOT</a:t>
            </a:r>
            <a:r>
              <a:rPr lang="en-US" sz="800" dirty="0"/>
              <a:t>             </a:t>
            </a:r>
            <a:r>
              <a:rPr lang="en-US" sz="800" dirty="0" err="1"/>
              <a:t>Slope_percent</a:t>
            </a:r>
            <a:r>
              <a:rPr lang="en-US" sz="800" dirty="0"/>
              <a:t>  0.06310003 0.020482661  0.0021  **</a:t>
            </a:r>
          </a:p>
          <a:p>
            <a:r>
              <a:rPr lang="en-US" sz="800" dirty="0"/>
              <a:t>11      </a:t>
            </a:r>
            <a:r>
              <a:rPr lang="en-US" sz="800" dirty="0" err="1"/>
              <a:t>log_LWD</a:t>
            </a:r>
            <a:r>
              <a:rPr lang="en-US" sz="800" dirty="0"/>
              <a:t>              </a:t>
            </a:r>
            <a:r>
              <a:rPr lang="en-US" sz="800" dirty="0" err="1"/>
              <a:t>Wetted_width</a:t>
            </a:r>
            <a:r>
              <a:rPr lang="en-US" sz="800" dirty="0"/>
              <a:t> -0.19913884 0.020347519  0.0000 ***</a:t>
            </a:r>
          </a:p>
          <a:p>
            <a:r>
              <a:rPr lang="en-US" sz="800" dirty="0"/>
              <a:t>12      </a:t>
            </a:r>
            <a:r>
              <a:rPr lang="en-US" sz="800" dirty="0" err="1"/>
              <a:t>log_LWD</a:t>
            </a:r>
            <a:r>
              <a:rPr lang="en-US" sz="800" dirty="0"/>
              <a:t>             </a:t>
            </a:r>
            <a:r>
              <a:rPr lang="en-US" sz="800" dirty="0" err="1"/>
              <a:t>Slope_percent</a:t>
            </a:r>
            <a:r>
              <a:rPr lang="en-US" sz="800" dirty="0"/>
              <a:t>  0.11935981 0.021875047  0.0000 ***</a:t>
            </a:r>
          </a:p>
          <a:p>
            <a:r>
              <a:rPr lang="en-US" sz="800" dirty="0"/>
              <a:t>13      </a:t>
            </a:r>
            <a:r>
              <a:rPr lang="en-US" sz="800" dirty="0" err="1"/>
              <a:t>log_LWD</a:t>
            </a:r>
            <a:r>
              <a:rPr lang="en-US" sz="800" dirty="0"/>
              <a:t>   </a:t>
            </a:r>
            <a:r>
              <a:rPr lang="en-US" sz="800" dirty="0" err="1"/>
              <a:t>Average_air_temperature</a:t>
            </a:r>
            <a:r>
              <a:rPr lang="en-US" sz="800" dirty="0"/>
              <a:t> -0.14243106 0.028129478  0.0000 ***</a:t>
            </a:r>
          </a:p>
          <a:p>
            <a:r>
              <a:rPr lang="en-US" sz="800" dirty="0"/>
              <a:t>14      </a:t>
            </a:r>
            <a:r>
              <a:rPr lang="en-US" sz="800" dirty="0" err="1"/>
              <a:t>log_LWD</a:t>
            </a:r>
            <a:r>
              <a:rPr lang="en-US" sz="800" dirty="0"/>
              <a:t>                  </a:t>
            </a:r>
            <a:r>
              <a:rPr lang="en-US" sz="800" dirty="0" err="1"/>
              <a:t>Av_depth</a:t>
            </a:r>
            <a:r>
              <a:rPr lang="en-US" sz="800" dirty="0"/>
              <a:t> -0.05980280 0.012136992  0.0000 ***</a:t>
            </a:r>
          </a:p>
          <a:p>
            <a:r>
              <a:rPr lang="en-US" sz="800" dirty="0"/>
              <a:t>15      </a:t>
            </a:r>
            <a:r>
              <a:rPr lang="en-US" sz="800" dirty="0" err="1"/>
              <a:t>log_LWD</a:t>
            </a:r>
            <a:r>
              <a:rPr lang="en-US" sz="800" dirty="0"/>
              <a:t>                      Year  0.07718745 0.016907269  0.0000 ***</a:t>
            </a:r>
          </a:p>
          <a:p>
            <a:r>
              <a:rPr lang="en-US" sz="800" dirty="0"/>
              <a:t>16      </a:t>
            </a:r>
            <a:r>
              <a:rPr lang="en-US" sz="800" dirty="0" err="1"/>
              <a:t>log_LWD</a:t>
            </a:r>
            <a:r>
              <a:rPr lang="en-US" sz="800" dirty="0"/>
              <a:t>                  Velocity  0.05402872 0.012185757  0.0000 ***</a:t>
            </a:r>
          </a:p>
          <a:p>
            <a:r>
              <a:rPr lang="en-US" sz="800" dirty="0"/>
              <a:t>17      </a:t>
            </a:r>
            <a:r>
              <a:rPr lang="en-US" sz="800" dirty="0" err="1"/>
              <a:t>log_LWD</a:t>
            </a:r>
            <a:r>
              <a:rPr lang="en-US" sz="800" dirty="0"/>
              <a:t>           </a:t>
            </a:r>
            <a:r>
              <a:rPr lang="en-US" sz="800" dirty="0" err="1"/>
              <a:t>Distance_to_sea</a:t>
            </a:r>
            <a:r>
              <a:rPr lang="en-US" sz="800" dirty="0"/>
              <a:t> -0.08623132 0.025205183  0.0006 ***</a:t>
            </a:r>
          </a:p>
          <a:p>
            <a:r>
              <a:rPr lang="en-US" sz="800" dirty="0"/>
              <a:t>18      </a:t>
            </a:r>
            <a:r>
              <a:rPr lang="en-US" sz="800" dirty="0" err="1"/>
              <a:t>log_LWD</a:t>
            </a:r>
            <a:r>
              <a:rPr lang="en-US" sz="800" dirty="0"/>
              <a:t>               </a:t>
            </a:r>
            <a:r>
              <a:rPr lang="en-US" sz="800" dirty="0" err="1"/>
              <a:t>Julian_date</a:t>
            </a:r>
            <a:r>
              <a:rPr lang="en-US" sz="800" dirty="0"/>
              <a:t> -0.01126001 0.012792280  0.3788    </a:t>
            </a:r>
          </a:p>
          <a:p>
            <a:r>
              <a:rPr lang="en-US" sz="800" dirty="0"/>
              <a:t>Warning messages:</a:t>
            </a:r>
          </a:p>
          <a:p>
            <a:endParaRPr lang="en-US" sz="800" dirty="0" smtClean="0"/>
          </a:p>
          <a:p>
            <a:endParaRPr lang="en-US" sz="800" dirty="0"/>
          </a:p>
          <a:p>
            <a:r>
              <a:rPr lang="en-US" sz="800" dirty="0" smtClean="0"/>
              <a:t>&gt; </a:t>
            </a:r>
            <a:r>
              <a:rPr lang="en-US" sz="800" dirty="0" err="1"/>
              <a:t>sem.coefs</a:t>
            </a:r>
            <a:r>
              <a:rPr lang="en-US" sz="800" dirty="0"/>
              <a:t>(M2,AV2,standardize = "range")</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-0.22722276 0.01780044  0.0000 ***</a:t>
            </a:r>
          </a:p>
          <a:p>
            <a:r>
              <a:rPr lang="en-US" sz="800" dirty="0"/>
              <a:t>2  </a:t>
            </a:r>
            <a:r>
              <a:rPr lang="en-US" sz="800" dirty="0" err="1"/>
              <a:t>log_OringTOT</a:t>
            </a:r>
            <a:r>
              <a:rPr lang="en-US" sz="800" dirty="0"/>
              <a:t> </a:t>
            </a:r>
            <a:r>
              <a:rPr lang="en-US" sz="800" dirty="0" err="1"/>
              <a:t>Type_migration_continuous</a:t>
            </a:r>
            <a:r>
              <a:rPr lang="en-US" sz="800" dirty="0"/>
              <a:t>  0.12035257 0.01009357  0.0000 ***</a:t>
            </a:r>
          </a:p>
          <a:p>
            <a:r>
              <a:rPr lang="en-US" sz="800" dirty="0"/>
              <a:t>3  </a:t>
            </a:r>
            <a:r>
              <a:rPr lang="en-US" sz="800" dirty="0" err="1"/>
              <a:t>log_OringTOT</a:t>
            </a:r>
            <a:r>
              <a:rPr lang="en-US" sz="800" dirty="0"/>
              <a:t>              </a:t>
            </a:r>
            <a:r>
              <a:rPr lang="en-US" sz="800" dirty="0" err="1"/>
              <a:t>Wetted_width</a:t>
            </a:r>
            <a:r>
              <a:rPr lang="en-US" sz="800" dirty="0"/>
              <a:t> -0.41798048 0.04110555  0.0000 ***</a:t>
            </a:r>
          </a:p>
          <a:p>
            <a:r>
              <a:rPr lang="en-US" sz="800" dirty="0"/>
              <a:t>4  </a:t>
            </a:r>
            <a:r>
              <a:rPr lang="en-US" sz="800" dirty="0" err="1"/>
              <a:t>log_OringTOT</a:t>
            </a:r>
            <a:r>
              <a:rPr lang="en-US" sz="800" dirty="0"/>
              <a:t>   </a:t>
            </a:r>
            <a:r>
              <a:rPr lang="en-US" sz="800" dirty="0" err="1"/>
              <a:t>Average_air_temperature</a:t>
            </a:r>
            <a:r>
              <a:rPr lang="en-US" sz="800" dirty="0"/>
              <a:t>  0.22884690 0.02964291  0.0000 ***</a:t>
            </a:r>
          </a:p>
          <a:p>
            <a:r>
              <a:rPr lang="en-US" sz="800" dirty="0"/>
              <a:t>5  </a:t>
            </a:r>
            <a:r>
              <a:rPr lang="en-US" sz="800" dirty="0" err="1"/>
              <a:t>log_OringTOT</a:t>
            </a:r>
            <a:r>
              <a:rPr lang="en-US" sz="800" dirty="0"/>
              <a:t>               </a:t>
            </a:r>
            <a:r>
              <a:rPr lang="en-US" sz="800" dirty="0" err="1"/>
              <a:t>Julian_date</a:t>
            </a:r>
            <a:r>
              <a:rPr lang="en-US" sz="800" dirty="0"/>
              <a:t> -0.07263637 0.01170509  0.0000 ***</a:t>
            </a:r>
          </a:p>
          <a:p>
            <a:r>
              <a:rPr lang="en-US" sz="800" dirty="0"/>
              <a:t>6  </a:t>
            </a:r>
            <a:r>
              <a:rPr lang="en-US" sz="800" dirty="0" err="1"/>
              <a:t>log_OringTOT</a:t>
            </a:r>
            <a:r>
              <a:rPr lang="en-US" sz="800" dirty="0"/>
              <a:t>                      Lake -0.22016268 0.04973866  0.0000 ***</a:t>
            </a:r>
          </a:p>
          <a:p>
            <a:r>
              <a:rPr lang="en-US" sz="800" dirty="0"/>
              <a:t>7  </a:t>
            </a:r>
            <a:r>
              <a:rPr lang="en-US" sz="800" dirty="0" err="1"/>
              <a:t>log_OringTOT</a:t>
            </a:r>
            <a:r>
              <a:rPr lang="en-US" sz="800" dirty="0"/>
              <a:t>                   </a:t>
            </a:r>
            <a:r>
              <a:rPr lang="en-US" sz="800" dirty="0" err="1"/>
              <a:t>log_LWD</a:t>
            </a:r>
            <a:r>
              <a:rPr lang="en-US" sz="800" dirty="0"/>
              <a:t>  0.06300440 0.01637103  0.0001 ***</a:t>
            </a:r>
          </a:p>
          <a:p>
            <a:r>
              <a:rPr lang="en-US" sz="800" dirty="0"/>
              <a:t>8  </a:t>
            </a:r>
            <a:r>
              <a:rPr lang="en-US" sz="800" dirty="0" err="1"/>
              <a:t>log_OringTOT</a:t>
            </a:r>
            <a:r>
              <a:rPr lang="en-US" sz="800" dirty="0"/>
              <a:t>                      SUB1  0.04864224 0.01476735  0.0010 ***</a:t>
            </a:r>
          </a:p>
          <a:p>
            <a:r>
              <a:rPr lang="en-US" sz="800" dirty="0"/>
              <a:t>9  </a:t>
            </a:r>
            <a:r>
              <a:rPr lang="en-US" sz="800" dirty="0" err="1"/>
              <a:t>log_OringTOT</a:t>
            </a:r>
            <a:r>
              <a:rPr lang="en-US" sz="800" dirty="0"/>
              <a:t>             </a:t>
            </a:r>
            <a:r>
              <a:rPr lang="en-US" sz="800" dirty="0" err="1"/>
              <a:t>Slope_percent</a:t>
            </a:r>
            <a:r>
              <a:rPr lang="en-US" sz="800" dirty="0"/>
              <a:t>  0.11274405 0.03597125  0.0017  **</a:t>
            </a:r>
          </a:p>
          <a:p>
            <a:r>
              <a:rPr lang="en-US" sz="800" dirty="0"/>
              <a:t>10 </a:t>
            </a:r>
            <a:r>
              <a:rPr lang="en-US" sz="800" dirty="0" err="1"/>
              <a:t>log_OringTOT</a:t>
            </a:r>
            <a:r>
              <a:rPr lang="en-US" sz="800" dirty="0"/>
              <a:t>                     </a:t>
            </a:r>
            <a:r>
              <a:rPr lang="en-US" sz="800" dirty="0" err="1"/>
              <a:t>GEdda</a:t>
            </a:r>
            <a:r>
              <a:rPr lang="en-US" sz="800" dirty="0"/>
              <a:t> -0.08808913 0.02999541  0.0033  **</a:t>
            </a:r>
          </a:p>
          <a:p>
            <a:r>
              <a:rPr lang="en-US" sz="800" dirty="0"/>
              <a:t>11      </a:t>
            </a:r>
            <a:r>
              <a:rPr lang="en-US" sz="800" dirty="0" err="1"/>
              <a:t>log_LWD</a:t>
            </a:r>
            <a:r>
              <a:rPr lang="en-US" sz="800" dirty="0"/>
              <a:t>              </a:t>
            </a:r>
            <a:r>
              <a:rPr lang="en-US" sz="800" dirty="0" err="1"/>
              <a:t>Wetted_width</a:t>
            </a:r>
            <a:r>
              <a:rPr lang="en-US" sz="800" dirty="0"/>
              <a:t> -0.32462200 0.03481897  0.0000 ***</a:t>
            </a:r>
          </a:p>
          <a:p>
            <a:r>
              <a:rPr lang="en-US" sz="800" dirty="0"/>
              <a:t>12      </a:t>
            </a:r>
            <a:r>
              <a:rPr lang="en-US" sz="800" dirty="0" err="1"/>
              <a:t>log_LWD</a:t>
            </a:r>
            <a:r>
              <a:rPr lang="en-US" sz="800" dirty="0"/>
              <a:t>             </a:t>
            </a:r>
            <a:r>
              <a:rPr lang="en-US" sz="800" dirty="0" err="1"/>
              <a:t>Slope_percent</a:t>
            </a:r>
            <a:r>
              <a:rPr lang="en-US" sz="800" dirty="0"/>
              <a:t>  0.14725222 0.02959564  0.0000 ***</a:t>
            </a:r>
          </a:p>
          <a:p>
            <a:r>
              <a:rPr lang="en-US" sz="800" dirty="0"/>
              <a:t>13      </a:t>
            </a:r>
            <a:r>
              <a:rPr lang="en-US" sz="800" dirty="0" err="1"/>
              <a:t>log_LWD</a:t>
            </a:r>
            <a:r>
              <a:rPr lang="en-US" sz="800" dirty="0"/>
              <a:t>                  </a:t>
            </a:r>
            <a:r>
              <a:rPr lang="en-US" sz="800" dirty="0" err="1"/>
              <a:t>Av_depth</a:t>
            </a:r>
            <a:r>
              <a:rPr lang="en-US" sz="800" dirty="0"/>
              <a:t> -0.07323760 0.01613162  0.0000 ***</a:t>
            </a:r>
          </a:p>
          <a:p>
            <a:r>
              <a:rPr lang="en-US" sz="800" dirty="0"/>
              <a:t>14      </a:t>
            </a:r>
            <a:r>
              <a:rPr lang="en-US" sz="800" dirty="0" err="1"/>
              <a:t>log_LWD</a:t>
            </a:r>
            <a:r>
              <a:rPr lang="en-US" sz="800" dirty="0"/>
              <a:t>   </a:t>
            </a:r>
            <a:r>
              <a:rPr lang="en-US" sz="800" dirty="0" err="1"/>
              <a:t>Average_air_temperature</a:t>
            </a:r>
            <a:r>
              <a:rPr lang="en-US" sz="800" dirty="0"/>
              <a:t> -0.11160331 0.02530381  0.0000 ***</a:t>
            </a:r>
          </a:p>
          <a:p>
            <a:r>
              <a:rPr lang="en-US" sz="800" dirty="0"/>
              <a:t>15      </a:t>
            </a:r>
            <a:r>
              <a:rPr lang="en-US" sz="800" dirty="0" err="1"/>
              <a:t>log_LWD</a:t>
            </a:r>
            <a:r>
              <a:rPr lang="en-US" sz="800" dirty="0"/>
              <a:t>                      Year  0.05189406 0.01270568  0.0000 ***</a:t>
            </a:r>
          </a:p>
          <a:p>
            <a:r>
              <a:rPr lang="en-US" sz="800" dirty="0"/>
              <a:t>16      </a:t>
            </a:r>
            <a:r>
              <a:rPr lang="en-US" sz="800" dirty="0" err="1"/>
              <a:t>log_LWD</a:t>
            </a:r>
            <a:r>
              <a:rPr lang="en-US" sz="800" dirty="0"/>
              <a:t>                  Velocity  0.03076672 0.00769362  0.0001 ***</a:t>
            </a:r>
          </a:p>
          <a:p>
            <a:r>
              <a:rPr lang="en-US" sz="800" dirty="0"/>
              <a:t>17      </a:t>
            </a:r>
            <a:r>
              <a:rPr lang="en-US" sz="800" dirty="0" err="1"/>
              <a:t>log_LWD</a:t>
            </a:r>
            <a:r>
              <a:rPr lang="en-US" sz="800" dirty="0"/>
              <a:t>           </a:t>
            </a:r>
            <a:r>
              <a:rPr lang="en-US" sz="800" dirty="0" err="1"/>
              <a:t>Distance_to_sea</a:t>
            </a:r>
            <a:r>
              <a:rPr lang="en-US" sz="800" dirty="0"/>
              <a:t> -0.08252521 0.03143208  0.0087  **</a:t>
            </a:r>
          </a:p>
          <a:p>
            <a:r>
              <a:rPr lang="en-US" sz="800" dirty="0"/>
              <a:t>18      </a:t>
            </a:r>
            <a:r>
              <a:rPr lang="en-US" sz="800" dirty="0" err="1"/>
              <a:t>log_LWD</a:t>
            </a:r>
            <a:r>
              <a:rPr lang="en-US" sz="800" dirty="0"/>
              <a:t>               </a:t>
            </a:r>
            <a:r>
              <a:rPr lang="en-US" sz="800" dirty="0" err="1"/>
              <a:t>Julian_date</a:t>
            </a:r>
            <a:r>
              <a:rPr lang="en-US" sz="800" dirty="0"/>
              <a:t> -0.00614861 0.01045441  0.5565 </a:t>
            </a:r>
          </a:p>
        </p:txBody>
      </p:sp>
      <p:pic>
        <p:nvPicPr>
          <p:cNvPr id="8" name="Picture 7"/>
          <p:cNvPicPr>
            <a:picLocks noChangeAspect="1"/>
          </p:cNvPicPr>
          <p:nvPr/>
        </p:nvPicPr>
        <p:blipFill rotWithShape="1">
          <a:blip r:embed="rId2"/>
          <a:srcRect l="7013" t="12069" r="2553" b="10657"/>
          <a:stretch/>
        </p:blipFill>
        <p:spPr>
          <a:xfrm>
            <a:off x="7953375" y="1061084"/>
            <a:ext cx="4238625" cy="3341335"/>
          </a:xfrm>
          <a:prstGeom prst="rect">
            <a:avLst/>
          </a:prstGeom>
        </p:spPr>
      </p:pic>
      <p:sp>
        <p:nvSpPr>
          <p:cNvPr id="9" name="5-Point Star 8"/>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 name="5-Point Star 9"/>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 name="5-Point Star 10"/>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2401043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795" y="0"/>
            <a:ext cx="12218795" cy="7571303"/>
          </a:xfrm>
          <a:prstGeom prst="rect">
            <a:avLst/>
          </a:prstGeom>
          <a:noFill/>
        </p:spPr>
        <p:txBody>
          <a:bodyPr wrap="square" rtlCol="0">
            <a:spAutoFit/>
          </a:bodyPr>
          <a:lstStyle/>
          <a:p>
            <a:r>
              <a:rPr lang="sv-SE" dirty="0" smtClean="0"/>
              <a:t>Removing NAs at site level for ”Type of migration” (Then calculate averages per river and year and remove NAs from it)</a:t>
            </a:r>
          </a:p>
          <a:p>
            <a:endParaRPr lang="sv-SE" dirty="0"/>
          </a:p>
          <a:p>
            <a:r>
              <a:rPr lang="sv-SE" b="1" dirty="0" smtClean="0"/>
              <a:t>a)migration </a:t>
            </a:r>
            <a:r>
              <a:rPr lang="sv-SE" b="1" dirty="0"/>
              <a:t>type</a:t>
            </a:r>
            <a:r>
              <a:rPr lang="sv-SE" dirty="0"/>
              <a:t>: signif </a:t>
            </a:r>
            <a:r>
              <a:rPr lang="sv-SE" dirty="0" smtClean="0"/>
              <a:t>(positive, quite strong). Dist to sea is not signif anymore. </a:t>
            </a:r>
          </a:p>
          <a:p>
            <a:r>
              <a:rPr lang="sv-SE" dirty="0" smtClean="0"/>
              <a:t>Explained variance: </a:t>
            </a:r>
            <a:r>
              <a:rPr lang="sv-SE" dirty="0" smtClean="0">
                <a:solidFill>
                  <a:srgbClr val="7030A0"/>
                </a:solidFill>
              </a:rPr>
              <a:t>21% and 12</a:t>
            </a:r>
            <a:r>
              <a:rPr lang="sv-SE" dirty="0" smtClean="0">
                <a:solidFill>
                  <a:srgbClr val="7030A0"/>
                </a:solidFill>
              </a:rPr>
              <a:t>%</a:t>
            </a:r>
            <a:endParaRPr lang="sv-SE" sz="800" dirty="0"/>
          </a:p>
          <a:p>
            <a:r>
              <a:rPr lang="sv-SE" dirty="0" smtClean="0"/>
              <a:t>b</a:t>
            </a:r>
            <a:r>
              <a:rPr lang="sv-SE" dirty="0" smtClean="0"/>
              <a:t>) </a:t>
            </a:r>
            <a:r>
              <a:rPr lang="sv-SE" b="1" dirty="0" smtClean="0"/>
              <a:t>Number of spp </a:t>
            </a:r>
            <a:r>
              <a:rPr lang="sv-SE" dirty="0" smtClean="0"/>
              <a:t>could determine whether trout </a:t>
            </a:r>
            <a:r>
              <a:rPr lang="sv-SE" b="1" dirty="0" smtClean="0"/>
              <a:t>migrate or not </a:t>
            </a:r>
            <a:r>
              <a:rPr lang="sv-SE" dirty="0" smtClean="0"/>
              <a:t>(not if many fish), which in turn affects </a:t>
            </a:r>
            <a:r>
              <a:rPr lang="sv-SE" b="1" dirty="0" smtClean="0"/>
              <a:t>öring</a:t>
            </a:r>
            <a:r>
              <a:rPr lang="sv-SE" dirty="0" smtClean="0"/>
              <a:t>. N. of spp could therefore have a direct effect on öring (e.g. reduced growth, and maybe spawning output), or indirect effect (reduced local population size). Also, </a:t>
            </a:r>
            <a:r>
              <a:rPr lang="sv-SE" b="1" dirty="0"/>
              <a:t>depth </a:t>
            </a:r>
            <a:r>
              <a:rPr lang="sv-SE" dirty="0"/>
              <a:t>or</a:t>
            </a:r>
            <a:r>
              <a:rPr lang="sv-SE" b="1" dirty="0"/>
              <a:t> width </a:t>
            </a:r>
            <a:r>
              <a:rPr lang="sv-SE" dirty="0" smtClean="0"/>
              <a:t>may affect type of migration. But using type of migration as endogenous results in a very complicated model that most of the time does not converge</a:t>
            </a:r>
            <a:r>
              <a:rPr lang="sv-SE" dirty="0"/>
              <a:t>.</a:t>
            </a:r>
            <a:endParaRPr lang="sv-SE" dirty="0" smtClean="0"/>
          </a:p>
          <a:p>
            <a:r>
              <a:rPr lang="sv-SE" dirty="0" smtClean="0"/>
              <a:t>(the </a:t>
            </a:r>
            <a:r>
              <a:rPr lang="sv-SE" b="1" dirty="0" smtClean="0"/>
              <a:t>interaction </a:t>
            </a:r>
            <a:r>
              <a:rPr lang="sv-SE" b="1" dirty="0"/>
              <a:t>betweeen depth </a:t>
            </a:r>
            <a:r>
              <a:rPr lang="sv-SE" dirty="0"/>
              <a:t>or</a:t>
            </a:r>
            <a:r>
              <a:rPr lang="sv-SE" b="1" dirty="0"/>
              <a:t> width </a:t>
            </a:r>
            <a:r>
              <a:rPr lang="sv-SE" b="1" dirty="0" smtClean="0"/>
              <a:t>and type of migration </a:t>
            </a:r>
            <a:r>
              <a:rPr lang="sv-SE" dirty="0" smtClean="0"/>
              <a:t>affect</a:t>
            </a:r>
            <a:r>
              <a:rPr lang="sv-SE" b="1" dirty="0" smtClean="0"/>
              <a:t> öring </a:t>
            </a:r>
            <a:r>
              <a:rPr lang="sv-SE" dirty="0" smtClean="0"/>
              <a:t>is signif (negative). </a:t>
            </a:r>
            <a:r>
              <a:rPr lang="en-US" dirty="0" err="1" smtClean="0"/>
              <a:t>dist</a:t>
            </a:r>
            <a:r>
              <a:rPr lang="en-US" dirty="0" smtClean="0"/>
              <a:t> </a:t>
            </a:r>
            <a:r>
              <a:rPr lang="en-US" dirty="0"/>
              <a:t>to sea and year not </a:t>
            </a:r>
            <a:r>
              <a:rPr lang="en-US" dirty="0" err="1"/>
              <a:t>signif</a:t>
            </a:r>
            <a:r>
              <a:rPr lang="en-US" dirty="0"/>
              <a:t> for </a:t>
            </a:r>
            <a:r>
              <a:rPr lang="en-US" dirty="0" err="1"/>
              <a:t>öring</a:t>
            </a:r>
            <a:r>
              <a:rPr lang="en-US" dirty="0"/>
              <a:t> but necessary for good model fit# deleting link but using </a:t>
            </a:r>
            <a:r>
              <a:rPr lang="en-US" dirty="0" smtClean="0"/>
              <a:t>correlation.</a:t>
            </a:r>
            <a:r>
              <a:rPr lang="sv-SE" dirty="0" smtClean="0"/>
              <a:t>Explained </a:t>
            </a:r>
            <a:r>
              <a:rPr lang="sv-SE" dirty="0"/>
              <a:t>variance: </a:t>
            </a:r>
            <a:r>
              <a:rPr lang="sv-SE" dirty="0" smtClean="0"/>
              <a:t>21-22% </a:t>
            </a:r>
            <a:r>
              <a:rPr lang="sv-SE" dirty="0"/>
              <a:t>and 12</a:t>
            </a:r>
            <a:r>
              <a:rPr lang="sv-SE" dirty="0" smtClean="0"/>
              <a:t>%. But maybe not correct to test interaction)</a:t>
            </a:r>
            <a:endParaRPr lang="sv-SE" sz="800" dirty="0" smtClean="0"/>
          </a:p>
          <a:p>
            <a:endParaRPr lang="sv-SE" dirty="0">
              <a:solidFill>
                <a:srgbClr val="FF0000"/>
              </a:solidFill>
            </a:endParaRPr>
          </a:p>
          <a:p>
            <a:r>
              <a:rPr lang="sv-SE" dirty="0" smtClean="0"/>
              <a:t>With the same model (a) with predators (lake and gädda), and the competitor brook trout as </a:t>
            </a:r>
            <a:r>
              <a:rPr lang="sv-SE" u="sng" dirty="0" smtClean="0"/>
              <a:t>binary</a:t>
            </a:r>
            <a:r>
              <a:rPr lang="sv-SE" dirty="0" smtClean="0"/>
              <a:t>: no biotic interaction is signif, it is same model as above (in a) but without predators. </a:t>
            </a:r>
          </a:p>
          <a:p>
            <a:endParaRPr lang="sv-SE" dirty="0">
              <a:solidFill>
                <a:srgbClr val="FF0000"/>
              </a:solidFill>
            </a:endParaRPr>
          </a:p>
          <a:p>
            <a:r>
              <a:rPr lang="sv-SE" dirty="0" smtClean="0"/>
              <a:t>If I </a:t>
            </a:r>
            <a:r>
              <a:rPr lang="sv-SE" dirty="0"/>
              <a:t>test </a:t>
            </a:r>
            <a:r>
              <a:rPr lang="sv-SE" dirty="0" smtClean="0"/>
              <a:t>separate </a:t>
            </a:r>
            <a:r>
              <a:rPr lang="sv-SE" dirty="0"/>
              <a:t>models, one for migrating one for </a:t>
            </a:r>
            <a:r>
              <a:rPr lang="sv-SE" dirty="0" smtClean="0"/>
              <a:t>not, explained variance is much lower: ca. 0.10 for </a:t>
            </a:r>
            <a:r>
              <a:rPr lang="sv-SE" dirty="0" smtClean="0"/>
              <a:t>trouts</a:t>
            </a:r>
          </a:p>
          <a:p>
            <a:endParaRPr lang="sv-SE" dirty="0" smtClean="0">
              <a:solidFill>
                <a:srgbClr val="FF0000"/>
              </a:solidFill>
            </a:endParaRPr>
          </a:p>
          <a:p>
            <a:r>
              <a:rPr lang="en-US" dirty="0"/>
              <a:t># adding </a:t>
            </a:r>
            <a:r>
              <a:rPr lang="en-US" dirty="0" err="1"/>
              <a:t>velocity:signif</a:t>
            </a:r>
            <a:r>
              <a:rPr lang="en-US" dirty="0"/>
              <a:t> only for LWD not trout</a:t>
            </a:r>
          </a:p>
          <a:p>
            <a:r>
              <a:rPr lang="en-US" dirty="0"/>
              <a:t># the link </a:t>
            </a:r>
            <a:r>
              <a:rPr lang="en-US" dirty="0" err="1"/>
              <a:t>julian</a:t>
            </a:r>
            <a:r>
              <a:rPr lang="en-US" dirty="0"/>
              <a:t> date-LWD is </a:t>
            </a:r>
            <a:r>
              <a:rPr lang="en-US" dirty="0" err="1"/>
              <a:t>signif</a:t>
            </a:r>
            <a:r>
              <a:rPr lang="en-US" dirty="0"/>
              <a:t> only with </a:t>
            </a:r>
            <a:r>
              <a:rPr lang="en-US" dirty="0" err="1"/>
              <a:t>unstardidized</a:t>
            </a:r>
            <a:r>
              <a:rPr lang="en-US" dirty="0"/>
              <a:t> </a:t>
            </a:r>
            <a:r>
              <a:rPr lang="en-US" dirty="0" err="1"/>
              <a:t>coeff</a:t>
            </a:r>
            <a:r>
              <a:rPr lang="en-US" dirty="0"/>
              <a:t>. Therefore I won't try interaction date*depth/width/</a:t>
            </a:r>
            <a:r>
              <a:rPr lang="en-US" dirty="0" err="1"/>
              <a:t>lat</a:t>
            </a:r>
            <a:r>
              <a:rPr lang="en-US" dirty="0"/>
              <a:t>/altitude</a:t>
            </a:r>
          </a:p>
          <a:p>
            <a:r>
              <a:rPr lang="sv-SE" dirty="0">
                <a:solidFill>
                  <a:srgbClr val="FF0000"/>
                </a:solidFill>
              </a:rPr>
              <a:t># </a:t>
            </a:r>
            <a:r>
              <a:rPr lang="en-US" dirty="0">
                <a:solidFill>
                  <a:srgbClr val="FF0000"/>
                </a:solidFill>
              </a:rPr>
              <a:t># 2) substitute altitude to </a:t>
            </a:r>
            <a:r>
              <a:rPr lang="en-US" dirty="0" err="1">
                <a:solidFill>
                  <a:srgbClr val="FF0000"/>
                </a:solidFill>
              </a:rPr>
              <a:t>dist</a:t>
            </a:r>
            <a:r>
              <a:rPr lang="en-US" dirty="0">
                <a:solidFill>
                  <a:srgbClr val="FF0000"/>
                </a:solidFill>
              </a:rPr>
              <a:t> to the sea: as </a:t>
            </a:r>
            <a:r>
              <a:rPr lang="en-US" dirty="0" err="1">
                <a:solidFill>
                  <a:srgbClr val="FF0000"/>
                </a:solidFill>
              </a:rPr>
              <a:t>dist</a:t>
            </a:r>
            <a:r>
              <a:rPr lang="en-US" dirty="0">
                <a:solidFill>
                  <a:srgbClr val="FF0000"/>
                </a:solidFill>
              </a:rPr>
              <a:t> to the sea, not </a:t>
            </a:r>
            <a:r>
              <a:rPr lang="en-US" dirty="0" err="1">
                <a:solidFill>
                  <a:srgbClr val="FF0000"/>
                </a:solidFill>
              </a:rPr>
              <a:t>signif</a:t>
            </a:r>
            <a:r>
              <a:rPr lang="en-US" dirty="0">
                <a:solidFill>
                  <a:srgbClr val="FF0000"/>
                </a:solidFill>
              </a:rPr>
              <a:t> on trout but </a:t>
            </a:r>
            <a:r>
              <a:rPr lang="en-US" dirty="0" err="1">
                <a:solidFill>
                  <a:srgbClr val="FF0000"/>
                </a:solidFill>
              </a:rPr>
              <a:t>signif</a:t>
            </a:r>
            <a:r>
              <a:rPr lang="en-US" dirty="0">
                <a:solidFill>
                  <a:srgbClr val="FF0000"/>
                </a:solidFill>
              </a:rPr>
              <a:t> on LWD. </a:t>
            </a:r>
          </a:p>
          <a:p>
            <a:r>
              <a:rPr lang="en-US" dirty="0">
                <a:solidFill>
                  <a:srgbClr val="FF0000"/>
                </a:solidFill>
              </a:rPr>
              <a:t># explained variance is 21% and 11% (before it was 21 and 12). as before, the link </a:t>
            </a:r>
            <a:r>
              <a:rPr lang="en-US" dirty="0" err="1">
                <a:solidFill>
                  <a:srgbClr val="FF0000"/>
                </a:solidFill>
              </a:rPr>
              <a:t>julian</a:t>
            </a:r>
            <a:r>
              <a:rPr lang="en-US" dirty="0">
                <a:solidFill>
                  <a:srgbClr val="FF0000"/>
                </a:solidFill>
              </a:rPr>
              <a:t> date-LWD is </a:t>
            </a:r>
            <a:r>
              <a:rPr lang="en-US" dirty="0" err="1">
                <a:solidFill>
                  <a:srgbClr val="FF0000"/>
                </a:solidFill>
              </a:rPr>
              <a:t>signif</a:t>
            </a:r>
            <a:r>
              <a:rPr lang="en-US" dirty="0">
                <a:solidFill>
                  <a:srgbClr val="FF0000"/>
                </a:solidFill>
              </a:rPr>
              <a:t> only with </a:t>
            </a:r>
            <a:r>
              <a:rPr lang="en-US" dirty="0" err="1">
                <a:solidFill>
                  <a:srgbClr val="FF0000"/>
                </a:solidFill>
              </a:rPr>
              <a:t>unstardidized</a:t>
            </a:r>
            <a:r>
              <a:rPr lang="en-US" dirty="0">
                <a:solidFill>
                  <a:srgbClr val="FF0000"/>
                </a:solidFill>
              </a:rPr>
              <a:t> </a:t>
            </a:r>
            <a:r>
              <a:rPr lang="en-US" dirty="0" err="1" smtClean="0">
                <a:solidFill>
                  <a:srgbClr val="FF0000"/>
                </a:solidFill>
              </a:rPr>
              <a:t>coeff</a:t>
            </a:r>
            <a:endParaRPr lang="sv-SE" dirty="0" smtClean="0">
              <a:solidFill>
                <a:srgbClr val="FF0000"/>
              </a:solidFill>
            </a:endParaRPr>
          </a:p>
          <a:p>
            <a:r>
              <a:rPr lang="sv-SE" dirty="0" smtClean="0">
                <a:solidFill>
                  <a:srgbClr val="FF0000"/>
                </a:solidFill>
              </a:rPr>
              <a:t>It </a:t>
            </a:r>
            <a:r>
              <a:rPr lang="sv-SE" dirty="0">
                <a:solidFill>
                  <a:srgbClr val="FF0000"/>
                </a:solidFill>
              </a:rPr>
              <a:t>is kind of the same, decide based on interpreattoion and on the predictors used for salmon (and cottus) whether you want to inlcude </a:t>
            </a:r>
            <a:r>
              <a:rPr lang="sv-SE" dirty="0" smtClean="0">
                <a:solidFill>
                  <a:srgbClr val="FF0000"/>
                </a:solidFill>
              </a:rPr>
              <a:t>altitude </a:t>
            </a:r>
            <a:r>
              <a:rPr lang="sv-SE" dirty="0">
                <a:solidFill>
                  <a:srgbClr val="FF0000"/>
                </a:solidFill>
              </a:rPr>
              <a:t>or distance to sea</a:t>
            </a:r>
            <a:endParaRPr lang="en-US" dirty="0">
              <a:solidFill>
                <a:srgbClr val="FF0000"/>
              </a:solidFill>
            </a:endParaRPr>
          </a:p>
          <a:p>
            <a:endParaRPr lang="sv-SE" dirty="0">
              <a:solidFill>
                <a:srgbClr val="FF0000"/>
              </a:solidFill>
            </a:endParaRPr>
          </a:p>
          <a:p>
            <a:endParaRPr lang="sv-SE" dirty="0">
              <a:solidFill>
                <a:srgbClr val="FF0000"/>
              </a:solidFill>
            </a:endParaRPr>
          </a:p>
        </p:txBody>
      </p:sp>
    </p:spTree>
    <p:extLst>
      <p:ext uri="{BB962C8B-B14F-4D97-AF65-F5344CB8AC3E}">
        <p14:creationId xmlns:p14="http://schemas.microsoft.com/office/powerpoint/2010/main" val="524050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596609" y="1744786"/>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165027" y="6162975"/>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p:nvPr/>
        </p:nvCxnSpPr>
        <p:spPr>
          <a:xfrm flipV="1">
            <a:off x="7313183" y="3455768"/>
            <a:ext cx="224850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97700" y="3739758"/>
            <a:ext cx="4755289" cy="24363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V="1">
            <a:off x="11022494" y="3770246"/>
            <a:ext cx="0" cy="19069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6903103" y="1248542"/>
            <a:ext cx="19352" cy="19102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cxnSp>
        <p:nvCxnSpPr>
          <p:cNvPr id="12" name="Straight Arrow Connector 11"/>
          <p:cNvCxnSpPr/>
          <p:nvPr/>
        </p:nvCxnSpPr>
        <p:spPr>
          <a:xfrm flipV="1">
            <a:off x="9396248" y="3739757"/>
            <a:ext cx="909802" cy="10899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735377" y="5617406"/>
            <a:ext cx="1618311" cy="369332"/>
          </a:xfrm>
          <a:prstGeom prst="rect">
            <a:avLst/>
          </a:prstGeom>
          <a:noFill/>
        </p:spPr>
        <p:txBody>
          <a:bodyPr wrap="square" rtlCol="0">
            <a:spAutoFit/>
          </a:bodyPr>
          <a:lstStyle/>
          <a:p>
            <a:r>
              <a:rPr lang="sv-SE" dirty="0" smtClean="0"/>
              <a:t>Slope</a:t>
            </a:r>
            <a:endParaRPr lang="sv-SE" dirty="0"/>
          </a:p>
        </p:txBody>
      </p:sp>
      <p:cxnSp>
        <p:nvCxnSpPr>
          <p:cNvPr id="17" name="Straight Arrow Connector 16"/>
          <p:cNvCxnSpPr>
            <a:stCxn id="14" idx="0"/>
          </p:cNvCxnSpPr>
          <p:nvPr/>
        </p:nvCxnSpPr>
        <p:spPr>
          <a:xfrm flipV="1">
            <a:off x="4544533" y="3719601"/>
            <a:ext cx="5162593" cy="18978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4544533" y="3770246"/>
            <a:ext cx="2125005" cy="1847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875471" y="1418961"/>
            <a:ext cx="14188" cy="15519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17281" y="1049629"/>
            <a:ext cx="2394285" cy="369332"/>
          </a:xfrm>
          <a:prstGeom prst="rect">
            <a:avLst/>
          </a:prstGeom>
          <a:noFill/>
        </p:spPr>
        <p:txBody>
          <a:bodyPr wrap="square" rtlCol="0">
            <a:spAutoFit/>
          </a:bodyPr>
          <a:lstStyle/>
          <a:p>
            <a:r>
              <a:rPr lang="sv-SE" dirty="0" smtClean="0"/>
              <a:t>Type of migration</a:t>
            </a:r>
            <a:endParaRPr lang="en-US"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smtClean="0"/>
              <a:t>TROUT</a:t>
            </a:r>
            <a:endParaRPr lang="en-US" sz="3600" dirty="0"/>
          </a:p>
        </p:txBody>
      </p:sp>
      <p:sp>
        <p:nvSpPr>
          <p:cNvPr id="2" name="TextBox 1"/>
          <p:cNvSpPr txBox="1"/>
          <p:nvPr/>
        </p:nvSpPr>
        <p:spPr>
          <a:xfrm>
            <a:off x="-438150" y="1121752"/>
            <a:ext cx="2867025" cy="369332"/>
          </a:xfrm>
          <a:prstGeom prst="rect">
            <a:avLst/>
          </a:prstGeom>
          <a:noFill/>
        </p:spPr>
        <p:txBody>
          <a:bodyPr wrap="square" rtlCol="0">
            <a:spAutoFit/>
          </a:bodyPr>
          <a:lstStyle/>
          <a:p>
            <a:r>
              <a:rPr lang="sv-SE" dirty="0" smtClean="0">
                <a:solidFill>
                  <a:srgbClr val="FF0000"/>
                </a:solidFill>
              </a:rPr>
              <a:t>DA RICONTROLLARE</a:t>
            </a:r>
            <a:endParaRPr lang="en-US" dirty="0">
              <a:solidFill>
                <a:srgbClr val="FF0000"/>
              </a:solidFill>
            </a:endParaRPr>
          </a:p>
        </p:txBody>
      </p:sp>
    </p:spTree>
    <p:extLst>
      <p:ext uri="{BB962C8B-B14F-4D97-AF65-F5344CB8AC3E}">
        <p14:creationId xmlns:p14="http://schemas.microsoft.com/office/powerpoint/2010/main" val="1742302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Site1</a:t>
            </a:r>
            <a:endParaRPr lang="en-US" dirty="0"/>
          </a:p>
        </p:txBody>
      </p:sp>
      <p:sp>
        <p:nvSpPr>
          <p:cNvPr id="8" name="TextBox 7"/>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Site2</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28500" y="5214551"/>
            <a:ext cx="1116550" cy="369332"/>
          </a:xfrm>
          <a:prstGeom prst="rect">
            <a:avLst/>
          </a:prstGeom>
          <a:noFill/>
          <a:ln>
            <a:solidFill>
              <a:srgbClr val="FF0000"/>
            </a:solidFill>
          </a:ln>
        </p:spPr>
        <p:txBody>
          <a:bodyPr wrap="square" rtlCol="0">
            <a:spAutoFit/>
          </a:bodyPr>
          <a:lstStyle/>
          <a:p>
            <a:r>
              <a:rPr lang="sv-SE" dirty="0" smtClean="0"/>
              <a:t>AVGyear1</a:t>
            </a:r>
            <a:endParaRPr lang="en-US" dirty="0"/>
          </a:p>
        </p:txBody>
      </p:sp>
      <p:sp>
        <p:nvSpPr>
          <p:cNvPr id="14" name="TextBox 13"/>
          <p:cNvSpPr txBox="1"/>
          <p:nvPr/>
        </p:nvSpPr>
        <p:spPr>
          <a:xfrm>
            <a:off x="1198527" y="5214551"/>
            <a:ext cx="1120338" cy="369332"/>
          </a:xfrm>
          <a:prstGeom prst="rect">
            <a:avLst/>
          </a:prstGeom>
          <a:noFill/>
          <a:ln>
            <a:solidFill>
              <a:srgbClr val="FF0000"/>
            </a:solidFill>
          </a:ln>
        </p:spPr>
        <p:txBody>
          <a:bodyPr wrap="square" rtlCol="0">
            <a:spAutoFit/>
          </a:bodyPr>
          <a:lstStyle/>
          <a:p>
            <a:r>
              <a:rPr lang="sv-SE" dirty="0" smtClean="0"/>
              <a:t>AVGyear2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1169938" cy="369332"/>
          </a:xfrm>
          <a:prstGeom prst="rect">
            <a:avLst/>
          </a:prstGeom>
          <a:noFill/>
          <a:ln>
            <a:solidFill>
              <a:srgbClr val="FF0000"/>
            </a:solidFill>
          </a:ln>
        </p:spPr>
        <p:txBody>
          <a:bodyPr wrap="square" rtlCol="0">
            <a:spAutoFit/>
          </a:bodyPr>
          <a:lstStyle/>
          <a:p>
            <a:r>
              <a:rPr lang="sv-SE" dirty="0" smtClean="0"/>
              <a:t>AVGyear1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a:endCxn id="8" idx="0"/>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277753" y="5213685"/>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6" name="Rectangle 5"/>
          <p:cNvSpPr/>
          <p:nvPr/>
        </p:nvSpPr>
        <p:spPr>
          <a:xfrm>
            <a:off x="32950" y="1853350"/>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3" idx="2"/>
          </p:cNvCxnSpPr>
          <p:nvPr/>
        </p:nvCxnSpPr>
        <p:spPr>
          <a:xfrm flipH="1">
            <a:off x="626075" y="1821597"/>
            <a:ext cx="2001794"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3" idx="2"/>
          </p:cNvCxnSpPr>
          <p:nvPr/>
        </p:nvCxnSpPr>
        <p:spPr>
          <a:xfrm flipH="1">
            <a:off x="1540473" y="1821597"/>
            <a:ext cx="1087396"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p:cNvCxnSpPr>
          <p:nvPr/>
        </p:nvCxnSpPr>
        <p:spPr>
          <a:xfrm flipH="1">
            <a:off x="4454554" y="1821597"/>
            <a:ext cx="1262505" cy="339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66722" y="3906078"/>
            <a:ext cx="4989443" cy="646331"/>
          </a:xfrm>
          <a:prstGeom prst="rect">
            <a:avLst/>
          </a:prstGeom>
          <a:noFill/>
        </p:spPr>
        <p:txBody>
          <a:bodyPr wrap="square" rtlCol="0">
            <a:spAutoFit/>
          </a:bodyPr>
          <a:lstStyle/>
          <a:p>
            <a:r>
              <a:rPr lang="sv-SE" dirty="0" smtClean="0"/>
              <a:t>Problem: some rivers belong to more than 1 catchment: why? How many?</a:t>
            </a:r>
            <a:endParaRPr lang="sv-SE" dirty="0"/>
          </a:p>
        </p:txBody>
      </p:sp>
    </p:spTree>
    <p:extLst>
      <p:ext uri="{BB962C8B-B14F-4D97-AF65-F5344CB8AC3E}">
        <p14:creationId xmlns:p14="http://schemas.microsoft.com/office/powerpoint/2010/main" val="679713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8136"/>
            <a:ext cx="12121662" cy="7017306"/>
          </a:xfrm>
          <a:prstGeom prst="rect">
            <a:avLst/>
          </a:prstGeom>
          <a:noFill/>
        </p:spPr>
        <p:txBody>
          <a:bodyPr wrap="square" rtlCol="0">
            <a:spAutoFit/>
          </a:bodyPr>
          <a:lstStyle/>
          <a:p>
            <a:r>
              <a:rPr lang="en-US" b="1" dirty="0">
                <a:solidFill>
                  <a:srgbClr val="7030A0"/>
                </a:solidFill>
              </a:rPr>
              <a:t># </a:t>
            </a:r>
            <a:r>
              <a:rPr lang="en-US" b="1" dirty="0" smtClean="0">
                <a:solidFill>
                  <a:srgbClr val="7030A0"/>
                </a:solidFill>
              </a:rPr>
              <a:t>Overview of predictors and interactions considered:</a:t>
            </a:r>
            <a:endParaRPr lang="en-US" b="1" dirty="0">
              <a:solidFill>
                <a:srgbClr val="7030A0"/>
              </a:solidFill>
            </a:endParaRPr>
          </a:p>
          <a:p>
            <a:r>
              <a:rPr lang="en-US" dirty="0"/>
              <a:t># 1)Climatic factors: </a:t>
            </a:r>
            <a:r>
              <a:rPr lang="en-US" dirty="0" err="1"/>
              <a:t>avg</a:t>
            </a:r>
            <a:r>
              <a:rPr lang="en-US" dirty="0"/>
              <a:t> air temp OR </a:t>
            </a:r>
            <a:r>
              <a:rPr lang="en-US" dirty="0" err="1"/>
              <a:t>lat</a:t>
            </a:r>
            <a:r>
              <a:rPr lang="en-US" dirty="0"/>
              <a:t> are the best</a:t>
            </a:r>
          </a:p>
          <a:p>
            <a:r>
              <a:rPr lang="en-US" dirty="0"/>
              <a:t># 3)Stream size: exact area is </a:t>
            </a:r>
            <a:r>
              <a:rPr lang="en-US" dirty="0" err="1"/>
              <a:t>signif?NO</a:t>
            </a:r>
            <a:r>
              <a:rPr lang="en-US" dirty="0"/>
              <a:t>. better </a:t>
            </a:r>
            <a:r>
              <a:rPr lang="en-US" dirty="0" err="1"/>
              <a:t>avg</a:t>
            </a:r>
            <a:r>
              <a:rPr lang="en-US" dirty="0"/>
              <a:t> or max </a:t>
            </a:r>
            <a:r>
              <a:rPr lang="en-US" dirty="0" smtClean="0"/>
              <a:t>depth</a:t>
            </a:r>
            <a:endParaRPr lang="en-US" dirty="0"/>
          </a:p>
          <a:p>
            <a:r>
              <a:rPr lang="en-US" dirty="0"/>
              <a:t># 4) </a:t>
            </a:r>
            <a:r>
              <a:rPr lang="en-US" dirty="0" err="1"/>
              <a:t>inlcude</a:t>
            </a:r>
            <a:r>
              <a:rPr lang="en-US" dirty="0"/>
              <a:t> all local features: velocity for </a:t>
            </a:r>
            <a:r>
              <a:rPr lang="en-US" dirty="0" err="1"/>
              <a:t>LWD:no</a:t>
            </a:r>
            <a:r>
              <a:rPr lang="en-US" dirty="0"/>
              <a:t>. </a:t>
            </a:r>
            <a:r>
              <a:rPr lang="en-US" dirty="0" err="1"/>
              <a:t>Slope_percent</a:t>
            </a:r>
            <a:r>
              <a:rPr lang="en-US" dirty="0"/>
              <a:t> for </a:t>
            </a:r>
            <a:r>
              <a:rPr lang="en-US" dirty="0" smtClean="0"/>
              <a:t>both LWD and </a:t>
            </a:r>
            <a:r>
              <a:rPr lang="en-US" dirty="0" err="1" smtClean="0"/>
              <a:t>Öring</a:t>
            </a:r>
            <a:r>
              <a:rPr lang="en-US" dirty="0"/>
              <a:t> </a:t>
            </a:r>
            <a:r>
              <a:rPr lang="en-US" dirty="0" smtClean="0"/>
              <a:t>(+)</a:t>
            </a:r>
            <a:endParaRPr lang="en-US" dirty="0"/>
          </a:p>
          <a:p>
            <a:r>
              <a:rPr lang="en-US" dirty="0" smtClean="0"/>
              <a:t>#</a:t>
            </a:r>
            <a:r>
              <a:rPr lang="en-US" dirty="0"/>
              <a:t>5) add month or </a:t>
            </a:r>
            <a:r>
              <a:rPr lang="en-US" dirty="0" err="1"/>
              <a:t>julian</a:t>
            </a:r>
            <a:r>
              <a:rPr lang="en-US" dirty="0"/>
              <a:t> date:</a:t>
            </a:r>
          </a:p>
          <a:p>
            <a:r>
              <a:rPr lang="en-US" dirty="0"/>
              <a:t># 6) biotic interactions: </a:t>
            </a:r>
            <a:r>
              <a:rPr lang="en-US" dirty="0" smtClean="0"/>
              <a:t>potential </a:t>
            </a:r>
            <a:r>
              <a:rPr lang="en-US" dirty="0" err="1"/>
              <a:t>predatrors</a:t>
            </a:r>
            <a:r>
              <a:rPr lang="en-US" dirty="0"/>
              <a:t> are </a:t>
            </a:r>
            <a:r>
              <a:rPr lang="en-US" dirty="0" err="1"/>
              <a:t>GEdda</a:t>
            </a:r>
            <a:r>
              <a:rPr lang="en-US" dirty="0"/>
              <a:t> and Lake. Potential competitors are</a:t>
            </a:r>
            <a:r>
              <a:rPr lang="en-US" dirty="0" smtClean="0"/>
              <a:t>: </a:t>
            </a:r>
            <a:r>
              <a:rPr lang="en-US" dirty="0" err="1" smtClean="0"/>
              <a:t>LaxTOT</a:t>
            </a:r>
            <a:r>
              <a:rPr lang="en-US" dirty="0" smtClean="0"/>
              <a:t>, </a:t>
            </a:r>
            <a:r>
              <a:rPr lang="en-US" dirty="0" err="1" smtClean="0"/>
              <a:t>Becro</a:t>
            </a:r>
            <a:r>
              <a:rPr lang="en-US" dirty="0"/>
              <a:t>, </a:t>
            </a:r>
            <a:r>
              <a:rPr lang="en-US" dirty="0" smtClean="0"/>
              <a:t>Harr, </a:t>
            </a:r>
            <a:r>
              <a:rPr lang="en-US" dirty="0" err="1" smtClean="0"/>
              <a:t>Cottus_spp</a:t>
            </a:r>
            <a:endParaRPr lang="en-US" dirty="0" smtClean="0"/>
          </a:p>
          <a:p>
            <a:r>
              <a:rPr lang="en-US" dirty="0"/>
              <a:t># include VIX? not for now, preliminary results not promising (see below)</a:t>
            </a:r>
          </a:p>
          <a:p>
            <a:endParaRPr lang="sv-SE" dirty="0" smtClean="0"/>
          </a:p>
          <a:p>
            <a:r>
              <a:rPr lang="sv-SE" dirty="0" smtClean="0"/>
              <a:t>Outcome with predators and competitors:</a:t>
            </a:r>
            <a:endParaRPr lang="en-US" dirty="0" smtClean="0"/>
          </a:p>
          <a:p>
            <a:r>
              <a:rPr lang="en-US" dirty="0" smtClean="0"/>
              <a:t># </a:t>
            </a:r>
            <a:r>
              <a:rPr lang="en-US" dirty="0"/>
              <a:t>brook trout (</a:t>
            </a:r>
            <a:r>
              <a:rPr lang="en-US" dirty="0" err="1"/>
              <a:t>becro</a:t>
            </a:r>
            <a:r>
              <a:rPr lang="en-US" dirty="0"/>
              <a:t>) and grayling (Harr) as explanatory factors: not </a:t>
            </a:r>
            <a:r>
              <a:rPr lang="en-US" dirty="0" err="1"/>
              <a:t>signif</a:t>
            </a:r>
            <a:endParaRPr lang="en-US" dirty="0"/>
          </a:p>
          <a:p>
            <a:r>
              <a:rPr lang="en-US" dirty="0" smtClean="0"/>
              <a:t># </a:t>
            </a:r>
            <a:r>
              <a:rPr lang="en-US" dirty="0" err="1"/>
              <a:t>LAxTOT</a:t>
            </a:r>
            <a:r>
              <a:rPr lang="en-US" dirty="0"/>
              <a:t> or </a:t>
            </a:r>
            <a:r>
              <a:rPr lang="en-US" dirty="0" err="1"/>
              <a:t>Cottus</a:t>
            </a:r>
            <a:r>
              <a:rPr lang="en-US" dirty="0"/>
              <a:t> seems to have a weak positive effect on </a:t>
            </a:r>
            <a:r>
              <a:rPr lang="en-US" dirty="0" err="1"/>
              <a:t>Öring</a:t>
            </a:r>
            <a:r>
              <a:rPr lang="en-US" dirty="0"/>
              <a:t>, which does not make </a:t>
            </a:r>
            <a:r>
              <a:rPr lang="en-US" dirty="0" smtClean="0"/>
              <a:t>sense</a:t>
            </a:r>
          </a:p>
          <a:p>
            <a:r>
              <a:rPr lang="en-US" dirty="0"/>
              <a:t># interaction </a:t>
            </a:r>
            <a:r>
              <a:rPr lang="en-US" dirty="0" smtClean="0"/>
              <a:t>between </a:t>
            </a:r>
            <a:r>
              <a:rPr lang="en-US" dirty="0"/>
              <a:t>predators (</a:t>
            </a:r>
            <a:r>
              <a:rPr lang="en-US" dirty="0" err="1"/>
              <a:t>Gädda</a:t>
            </a:r>
            <a:r>
              <a:rPr lang="en-US" dirty="0"/>
              <a:t> or lake) and LWD (on </a:t>
            </a:r>
            <a:r>
              <a:rPr lang="en-US" dirty="0" err="1"/>
              <a:t>öring</a:t>
            </a:r>
            <a:r>
              <a:rPr lang="en-US" dirty="0"/>
              <a:t>): not significant</a:t>
            </a:r>
          </a:p>
          <a:p>
            <a:r>
              <a:rPr lang="en-US" dirty="0"/>
              <a:t># test interaction between air temperature or latitude (</a:t>
            </a:r>
            <a:r>
              <a:rPr lang="en-US" dirty="0" err="1"/>
              <a:t>instället</a:t>
            </a:r>
            <a:r>
              <a:rPr lang="en-US" dirty="0"/>
              <a:t> air temp) and pike on </a:t>
            </a:r>
            <a:r>
              <a:rPr lang="en-US" dirty="0" err="1"/>
              <a:t>öring</a:t>
            </a:r>
            <a:r>
              <a:rPr lang="en-US" dirty="0"/>
              <a:t>: both not </a:t>
            </a:r>
            <a:r>
              <a:rPr lang="en-US" dirty="0" err="1"/>
              <a:t>signif</a:t>
            </a:r>
            <a:endParaRPr lang="en-US" dirty="0"/>
          </a:p>
          <a:p>
            <a:r>
              <a:rPr lang="en-US" dirty="0"/>
              <a:t># interaction between competitors (</a:t>
            </a:r>
            <a:r>
              <a:rPr lang="en-US" dirty="0" err="1"/>
              <a:t>LaxTOT,BEcrOTOT</a:t>
            </a:r>
            <a:r>
              <a:rPr lang="en-US" dirty="0"/>
              <a:t>, </a:t>
            </a:r>
            <a:r>
              <a:rPr lang="en-US" dirty="0" err="1"/>
              <a:t>HarrTOT,Cottus_spp</a:t>
            </a:r>
            <a:r>
              <a:rPr lang="en-US" dirty="0"/>
              <a:t>) and environmental conditions </a:t>
            </a:r>
          </a:p>
          <a:p>
            <a:r>
              <a:rPr lang="en-US" dirty="0"/>
              <a:t># (slope, depth, width, temp): none of the possible </a:t>
            </a:r>
            <a:r>
              <a:rPr lang="en-US" dirty="0" err="1"/>
              <a:t>conbination</a:t>
            </a:r>
            <a:r>
              <a:rPr lang="en-US" dirty="0"/>
              <a:t> is </a:t>
            </a:r>
            <a:r>
              <a:rPr lang="en-US" dirty="0" err="1"/>
              <a:t>signif</a:t>
            </a:r>
            <a:endParaRPr lang="en-US" dirty="0"/>
          </a:p>
          <a:p>
            <a:r>
              <a:rPr lang="en-US" dirty="0"/>
              <a:t># test effects of </a:t>
            </a:r>
            <a:r>
              <a:rPr lang="en-US" dirty="0">
                <a:solidFill>
                  <a:srgbClr val="FF0000"/>
                </a:solidFill>
              </a:rPr>
              <a:t>number fish </a:t>
            </a:r>
            <a:r>
              <a:rPr lang="en-US" dirty="0" err="1">
                <a:solidFill>
                  <a:srgbClr val="FF0000"/>
                </a:solidFill>
              </a:rPr>
              <a:t>spp</a:t>
            </a:r>
            <a:r>
              <a:rPr lang="en-US" dirty="0">
                <a:solidFill>
                  <a:srgbClr val="FF0000"/>
                </a:solidFill>
              </a:rPr>
              <a:t> on </a:t>
            </a:r>
            <a:r>
              <a:rPr lang="en-US" dirty="0" err="1">
                <a:solidFill>
                  <a:srgbClr val="FF0000"/>
                </a:solidFill>
              </a:rPr>
              <a:t>öring</a:t>
            </a:r>
            <a:r>
              <a:rPr lang="en-US" dirty="0">
                <a:solidFill>
                  <a:srgbClr val="FF0000"/>
                </a:solidFill>
              </a:rPr>
              <a:t>:  </a:t>
            </a:r>
            <a:r>
              <a:rPr lang="en-US" dirty="0" err="1">
                <a:solidFill>
                  <a:srgbClr val="FF0000"/>
                </a:solidFill>
              </a:rPr>
              <a:t>signif</a:t>
            </a:r>
            <a:r>
              <a:rPr lang="en-US" dirty="0">
                <a:solidFill>
                  <a:srgbClr val="FF0000"/>
                </a:solidFill>
              </a:rPr>
              <a:t> but has a positive effects</a:t>
            </a:r>
            <a:r>
              <a:rPr lang="en-US" dirty="0"/>
              <a:t>! Skip it?</a:t>
            </a:r>
          </a:p>
          <a:p>
            <a:endParaRPr lang="sv-SE" dirty="0" smtClean="0"/>
          </a:p>
          <a:p>
            <a:r>
              <a:rPr lang="sv-SE" dirty="0" smtClean="0"/>
              <a:t>Others:</a:t>
            </a:r>
          </a:p>
          <a:p>
            <a:r>
              <a:rPr lang="en-US" dirty="0"/>
              <a:t># interaction between stream width and LWD (on </a:t>
            </a:r>
            <a:r>
              <a:rPr lang="en-US" dirty="0" err="1"/>
              <a:t>öring</a:t>
            </a:r>
            <a:r>
              <a:rPr lang="en-US" dirty="0"/>
              <a:t>): not significant</a:t>
            </a:r>
          </a:p>
          <a:p>
            <a:r>
              <a:rPr lang="en-US" dirty="0"/>
              <a:t># are there </a:t>
            </a:r>
            <a:r>
              <a:rPr lang="en-US" dirty="0" err="1"/>
              <a:t>abiotics</a:t>
            </a:r>
            <a:r>
              <a:rPr lang="en-US" dirty="0"/>
              <a:t> that can potentially be influenced by LWD? depth or width (LWD can create pools), but link is negative, </a:t>
            </a:r>
          </a:p>
          <a:p>
            <a:r>
              <a:rPr lang="en-US" dirty="0"/>
              <a:t># so causal link has to go from depth to LWD</a:t>
            </a:r>
          </a:p>
          <a:p>
            <a:r>
              <a:rPr lang="en-US" dirty="0"/>
              <a:t># interaction Julian date*distance to sea on LWD and on </a:t>
            </a:r>
            <a:r>
              <a:rPr lang="en-US" dirty="0" err="1"/>
              <a:t>öring</a:t>
            </a:r>
            <a:r>
              <a:rPr lang="en-US" dirty="0" smtClean="0"/>
              <a:t>: nope</a:t>
            </a:r>
            <a:endParaRPr lang="en-US" dirty="0"/>
          </a:p>
          <a:p>
            <a:r>
              <a:rPr lang="en-US" dirty="0" smtClean="0"/>
              <a:t># </a:t>
            </a:r>
            <a:r>
              <a:rPr lang="en-US" dirty="0"/>
              <a:t>including a correlation between SUB1 and slope doesn't change anything</a:t>
            </a:r>
          </a:p>
          <a:p>
            <a:r>
              <a:rPr lang="en-US" dirty="0"/>
              <a:t># including SUB as endogenous explained by slope doesn't work smoothly, I d need to add many other </a:t>
            </a:r>
            <a:r>
              <a:rPr lang="en-US" dirty="0" smtClean="0"/>
              <a:t>links</a:t>
            </a:r>
          </a:p>
          <a:p>
            <a:r>
              <a:rPr lang="sv-SE" dirty="0" smtClean="0"/>
              <a:t># mygration type: include as continuous!</a:t>
            </a:r>
            <a:endParaRPr lang="en-US" dirty="0"/>
          </a:p>
        </p:txBody>
      </p:sp>
    </p:spTree>
    <p:extLst>
      <p:ext uri="{BB962C8B-B14F-4D97-AF65-F5344CB8AC3E}">
        <p14:creationId xmlns:p14="http://schemas.microsoft.com/office/powerpoint/2010/main" val="3029011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SALMON</a:t>
            </a:r>
            <a:endParaRPr lang="en-US" sz="3600" dirty="0"/>
          </a:p>
        </p:txBody>
      </p:sp>
      <p:sp>
        <p:nvSpPr>
          <p:cNvPr id="3" name="TextBox 2"/>
          <p:cNvSpPr txBox="1"/>
          <p:nvPr/>
        </p:nvSpPr>
        <p:spPr>
          <a:xfrm>
            <a:off x="142875" y="523875"/>
            <a:ext cx="3743325" cy="5755422"/>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(log_LaxTOT~Av_depth+Wetted_width+Julian_date+Altitude+Year+Velocity,</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(log_LWD~Average_air_temperature+Av_depth+Wetted_width+Year+Slope_percent+Velocity+Altitude,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smtClean="0"/>
              <a:t>Conditional </a:t>
            </a:r>
            <a:r>
              <a:rPr lang="en-US" sz="800" dirty="0"/>
              <a:t>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log_LWD</a:t>
            </a:r>
            <a:r>
              <a:rPr lang="en-US" sz="800" dirty="0"/>
              <a:t> ~ </a:t>
            </a:r>
            <a:r>
              <a:rPr lang="en-US" sz="800" dirty="0" err="1"/>
              <a:t>Julian_date</a:t>
            </a:r>
            <a:r>
              <a:rPr lang="en-US" sz="800" dirty="0"/>
              <a:t> + ...  -0.0008    0.0005 3671    -1.7112  0.0871 </a:t>
            </a:r>
          </a:p>
          <a:p>
            <a:r>
              <a:rPr lang="en-US" sz="800" dirty="0"/>
              <a:t>2 </a:t>
            </a:r>
            <a:r>
              <a:rPr lang="en-US" sz="800" dirty="0" err="1"/>
              <a:t>log_LaxTOT</a:t>
            </a:r>
            <a:r>
              <a:rPr lang="en-US" sz="800" dirty="0"/>
              <a:t> ~ </a:t>
            </a:r>
            <a:r>
              <a:rPr lang="en-US" sz="800" dirty="0" err="1"/>
              <a:t>Average_air_temperature</a:t>
            </a:r>
            <a:r>
              <a:rPr lang="en-US" sz="800" dirty="0"/>
              <a:t> + ...   0.0025    0.0157 3672     0.1625  0.8709 </a:t>
            </a:r>
          </a:p>
          <a:p>
            <a:r>
              <a:rPr lang="en-US" sz="800" dirty="0"/>
              <a:t>3           </a:t>
            </a:r>
            <a:r>
              <a:rPr lang="en-US" sz="800" dirty="0" err="1"/>
              <a:t>log_LaxTOT</a:t>
            </a:r>
            <a:r>
              <a:rPr lang="en-US" sz="800" dirty="0"/>
              <a:t> ~ </a:t>
            </a:r>
            <a:r>
              <a:rPr lang="en-US" sz="800" dirty="0" err="1"/>
              <a:t>Slope_percent</a:t>
            </a:r>
            <a:r>
              <a:rPr lang="en-US" sz="800" dirty="0"/>
              <a:t> + ...  -0.0112    0.0142 3672    -0.7937  0.4274 </a:t>
            </a:r>
          </a:p>
          <a:p>
            <a:r>
              <a:rPr lang="en-US" sz="800" dirty="0"/>
              <a:t>4                 </a:t>
            </a:r>
            <a:r>
              <a:rPr lang="en-US" sz="800" dirty="0" err="1"/>
              <a:t>log_LWD</a:t>
            </a:r>
            <a:r>
              <a:rPr lang="en-US" sz="800" dirty="0"/>
              <a:t> ~ </a:t>
            </a:r>
            <a:r>
              <a:rPr lang="en-US" sz="800" dirty="0" err="1"/>
              <a:t>log_LaxTOT</a:t>
            </a:r>
            <a:r>
              <a:rPr lang="en-US" sz="800" dirty="0"/>
              <a:t> + ...   0.0119    0.0140 3670     0.8477  0.3967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1     8.71  8   0.368</a:t>
            </a:r>
          </a:p>
          <a:p>
            <a:endParaRPr lang="en-US" sz="800" dirty="0"/>
          </a:p>
          <a:p>
            <a:r>
              <a:rPr lang="en-US" sz="800" dirty="0"/>
              <a:t>$AIC</a:t>
            </a:r>
          </a:p>
          <a:p>
            <a:r>
              <a:rPr lang="en-US" sz="800" dirty="0"/>
              <a:t>    AIC   </a:t>
            </a:r>
            <a:r>
              <a:rPr lang="en-US" sz="800" dirty="0" err="1"/>
              <a:t>AICc</a:t>
            </a:r>
            <a:r>
              <a:rPr lang="en-US" sz="800" dirty="0"/>
              <a:t>  K    n</a:t>
            </a:r>
          </a:p>
          <a:p>
            <a:r>
              <a:rPr lang="en-US" sz="800" dirty="0"/>
              <a:t>1 54.71 54.944 23 4735</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Altitude -0.002996435 0.0003445745  0.0000 ***</a:t>
            </a:r>
          </a:p>
          <a:p>
            <a:r>
              <a:rPr lang="en-US" sz="800" dirty="0"/>
              <a:t>2  </a:t>
            </a:r>
            <a:r>
              <a:rPr lang="en-US" sz="800" dirty="0" err="1"/>
              <a:t>log_LaxTOT</a:t>
            </a:r>
            <a:r>
              <a:rPr lang="en-US" sz="800" dirty="0"/>
              <a:t>            </a:t>
            </a:r>
            <a:r>
              <a:rPr lang="en-US" sz="800" dirty="0" err="1"/>
              <a:t>Wetted_width</a:t>
            </a:r>
            <a:r>
              <a:rPr lang="en-US" sz="800" dirty="0"/>
              <a:t>  0.042812448 0.0053237328  0.0000 ***</a:t>
            </a:r>
          </a:p>
          <a:p>
            <a:r>
              <a:rPr lang="en-US" sz="800" dirty="0"/>
              <a:t>3  </a:t>
            </a:r>
            <a:r>
              <a:rPr lang="en-US" sz="800" dirty="0" err="1"/>
              <a:t>log_LaxTOT</a:t>
            </a:r>
            <a:r>
              <a:rPr lang="en-US" sz="800" dirty="0"/>
              <a:t>                    Year  0.012316834 0.0023098464  0.0000 ***</a:t>
            </a:r>
          </a:p>
          <a:p>
            <a:r>
              <a:rPr lang="en-US" sz="800" dirty="0"/>
              <a:t>4  </a:t>
            </a:r>
            <a:r>
              <a:rPr lang="en-US" sz="800" dirty="0" err="1"/>
              <a:t>log_LaxTOT</a:t>
            </a:r>
            <a:r>
              <a:rPr lang="en-US" sz="800" dirty="0"/>
              <a:t>             </a:t>
            </a:r>
            <a:r>
              <a:rPr lang="en-US" sz="800" dirty="0" err="1"/>
              <a:t>Julian_date</a:t>
            </a:r>
            <a:r>
              <a:rPr lang="en-US" sz="800" dirty="0"/>
              <a:t> -0.002536128 0.0004773303  0.0000 ***</a:t>
            </a:r>
          </a:p>
          <a:p>
            <a:r>
              <a:rPr lang="en-US" sz="800" dirty="0"/>
              <a:t>5  </a:t>
            </a:r>
            <a:r>
              <a:rPr lang="en-US" sz="800" dirty="0" err="1"/>
              <a:t>log_LaxTOT</a:t>
            </a:r>
            <a:r>
              <a:rPr lang="en-US" sz="800" dirty="0"/>
              <a:t>                </a:t>
            </a:r>
            <a:r>
              <a:rPr lang="en-US" sz="800" dirty="0" err="1"/>
              <a:t>Av_depth</a:t>
            </a:r>
            <a:r>
              <a:rPr lang="en-US" sz="800" dirty="0"/>
              <a:t> -0.555995337 0.1137149045  0.0000 ***</a:t>
            </a:r>
          </a:p>
          <a:p>
            <a:r>
              <a:rPr lang="en-US" sz="800" dirty="0"/>
              <a:t>6  </a:t>
            </a:r>
            <a:r>
              <a:rPr lang="en-US" sz="800" dirty="0" err="1"/>
              <a:t>log_LaxTOT</a:t>
            </a:r>
            <a:r>
              <a:rPr lang="en-US" sz="800" dirty="0"/>
              <a:t>                Velocity  0.104848806 0.0217316701  0.0000 ***</a:t>
            </a:r>
          </a:p>
          <a:p>
            <a:r>
              <a:rPr lang="en-US" sz="800" dirty="0"/>
              <a:t>7     </a:t>
            </a:r>
            <a:r>
              <a:rPr lang="en-US" sz="800" dirty="0" err="1"/>
              <a:t>log_LWD</a:t>
            </a:r>
            <a:r>
              <a:rPr lang="en-US" sz="800" dirty="0"/>
              <a:t>            </a:t>
            </a:r>
            <a:r>
              <a:rPr lang="en-US" sz="800" dirty="0" err="1"/>
              <a:t>Wetted_width</a:t>
            </a:r>
            <a:r>
              <a:rPr lang="en-US" sz="800" dirty="0"/>
              <a:t> -0.055695457 0.0050173308  0.0000 ***</a:t>
            </a:r>
          </a:p>
          <a:p>
            <a:r>
              <a:rPr lang="en-US" sz="800" dirty="0"/>
              <a:t>8     </a:t>
            </a:r>
            <a:r>
              <a:rPr lang="en-US" sz="800" dirty="0" err="1"/>
              <a:t>log_LWD</a:t>
            </a:r>
            <a:r>
              <a:rPr lang="en-US" sz="800" dirty="0"/>
              <a:t> </a:t>
            </a:r>
            <a:r>
              <a:rPr lang="en-US" sz="800" dirty="0" err="1"/>
              <a:t>Average_air_temperature</a:t>
            </a:r>
            <a:r>
              <a:rPr lang="en-US" sz="800" dirty="0"/>
              <a:t> -0.086982710 0.0131460606  0.0000 ***</a:t>
            </a:r>
          </a:p>
          <a:p>
            <a:r>
              <a:rPr lang="en-US" sz="800" dirty="0"/>
              <a:t>9     </a:t>
            </a:r>
            <a:r>
              <a:rPr lang="en-US" sz="800" dirty="0" err="1"/>
              <a:t>log_LWD</a:t>
            </a:r>
            <a:r>
              <a:rPr lang="en-US" sz="800" dirty="0"/>
              <a:t>           </a:t>
            </a:r>
            <a:r>
              <a:rPr lang="en-US" sz="800" dirty="0" err="1"/>
              <a:t>Slope_percent</a:t>
            </a:r>
            <a:r>
              <a:rPr lang="en-US" sz="800" dirty="0"/>
              <a:t>  0.071570204 0.0126143871  0.0000 ***</a:t>
            </a:r>
          </a:p>
          <a:p>
            <a:r>
              <a:rPr lang="en-US" sz="800" dirty="0"/>
              <a:t>10    </a:t>
            </a:r>
            <a:r>
              <a:rPr lang="en-US" sz="800" dirty="0" err="1"/>
              <a:t>log_LWD</a:t>
            </a:r>
            <a:r>
              <a:rPr lang="en-US" sz="800" dirty="0"/>
              <a:t>                    Year  0.014449670 0.0026349692  0.0000 ***</a:t>
            </a:r>
          </a:p>
          <a:p>
            <a:r>
              <a:rPr lang="en-US" sz="800" dirty="0"/>
              <a:t>11    </a:t>
            </a:r>
            <a:r>
              <a:rPr lang="en-US" sz="800" dirty="0" err="1"/>
              <a:t>log_LWD</a:t>
            </a:r>
            <a:r>
              <a:rPr lang="en-US" sz="800" dirty="0"/>
              <a:t>                </a:t>
            </a:r>
            <a:r>
              <a:rPr lang="en-US" sz="800" dirty="0" err="1"/>
              <a:t>Av_depth</a:t>
            </a:r>
            <a:r>
              <a:rPr lang="en-US" sz="800" dirty="0"/>
              <a:t> -0.513321532 0.1129704364  0.0000 ***</a:t>
            </a:r>
          </a:p>
          <a:p>
            <a:r>
              <a:rPr lang="en-US" sz="800" dirty="0"/>
              <a:t>12    </a:t>
            </a:r>
            <a:r>
              <a:rPr lang="en-US" sz="800" dirty="0" err="1"/>
              <a:t>log_LWD</a:t>
            </a:r>
            <a:r>
              <a:rPr lang="en-US" sz="800" dirty="0"/>
              <a:t>                Velocity  0.086346728 0.0216795889  0.0001 ***</a:t>
            </a:r>
          </a:p>
          <a:p>
            <a:r>
              <a:rPr lang="en-US" sz="800" dirty="0"/>
              <a:t>13    </a:t>
            </a:r>
            <a:r>
              <a:rPr lang="en-US" sz="800" dirty="0" err="1"/>
              <a:t>log_LWD</a:t>
            </a:r>
            <a:r>
              <a:rPr lang="en-US" sz="800" dirty="0"/>
              <a:t>                Altitude -0.001155845 0.0003556516  0.0012  **</a:t>
            </a:r>
          </a:p>
          <a:p>
            <a:r>
              <a:rPr lang="en-US" sz="800" dirty="0"/>
              <a:t>&gt; </a:t>
            </a:r>
            <a:r>
              <a:rPr lang="en-US" sz="800" dirty="0" err="1"/>
              <a:t>sem.model.fits</a:t>
            </a:r>
            <a:r>
              <a:rPr lang="en-US" sz="800" dirty="0"/>
              <a:t>(M2)</a:t>
            </a:r>
          </a:p>
          <a:p>
            <a:r>
              <a:rPr lang="en-US" sz="800"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4735 0.06361988   0.6953213</a:t>
            </a:r>
          </a:p>
          <a:p>
            <a:r>
              <a:rPr lang="en-US" sz="800" b="1" dirty="0"/>
              <a:t>2   </a:t>
            </a:r>
            <a:r>
              <a:rPr lang="en-US" sz="800" b="1" dirty="0" err="1"/>
              <a:t>lme</a:t>
            </a:r>
            <a:r>
              <a:rPr lang="en-US" sz="800" b="1" dirty="0"/>
              <a:t> </a:t>
            </a:r>
            <a:r>
              <a:rPr lang="en-US" sz="800" b="1" dirty="0" err="1"/>
              <a:t>gaussian</a:t>
            </a:r>
            <a:r>
              <a:rPr lang="en-US" sz="800" b="1" dirty="0"/>
              <a:t> identity 4735 0.10462220   0.5115992</a:t>
            </a:r>
          </a:p>
          <a:p>
            <a:pPr marL="171450" indent="-171450">
              <a:buFont typeface="Wingdings" panose="05000000000000000000" pitchFamily="2" charset="2"/>
              <a:buChar char="Ø"/>
            </a:pPr>
            <a:r>
              <a:rPr lang="en-US" sz="800" dirty="0" err="1" smtClean="0"/>
              <a:t>sem.plot</a:t>
            </a:r>
            <a:r>
              <a:rPr lang="en-US" sz="800" dirty="0" smtClean="0"/>
              <a:t>(M2</a:t>
            </a:r>
            <a:r>
              <a:rPr lang="en-US" sz="800" dirty="0"/>
              <a:t>, AV2</a:t>
            </a:r>
            <a:r>
              <a:rPr lang="en-US" sz="800" dirty="0" smtClean="0"/>
              <a:t>)</a:t>
            </a:r>
          </a:p>
          <a:p>
            <a:pPr marL="171450" indent="-171450">
              <a:buFont typeface="Wingdings" panose="05000000000000000000" pitchFamily="2" charset="2"/>
              <a:buChar char="Ø"/>
            </a:pPr>
            <a:endParaRPr lang="en-US" sz="800" dirty="0"/>
          </a:p>
        </p:txBody>
      </p:sp>
      <p:sp>
        <p:nvSpPr>
          <p:cNvPr id="4" name="TextBox 3"/>
          <p:cNvSpPr txBox="1"/>
          <p:nvPr/>
        </p:nvSpPr>
        <p:spPr>
          <a:xfrm>
            <a:off x="3886200" y="627281"/>
            <a:ext cx="4391025" cy="5016758"/>
          </a:xfrm>
          <a:prstGeom prst="rect">
            <a:avLst/>
          </a:prstGeom>
          <a:noFill/>
        </p:spPr>
        <p:txBody>
          <a:bodyPr wrap="square" rtlCol="0">
            <a:spAutoFit/>
          </a:bodyPr>
          <a:lstStyle/>
          <a:p>
            <a:r>
              <a:rPr lang="en-US" sz="800" dirty="0"/>
              <a:t>&gt; </a:t>
            </a:r>
            <a:r>
              <a:rPr lang="en-US" sz="800" dirty="0" err="1"/>
              <a:t>sem.coefs</a:t>
            </a:r>
            <a:r>
              <a:rPr lang="en-US" sz="800" dirty="0"/>
              <a:t>(M2,AV2,standardize = "scale")</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Altitude -0.15322615 0.017780872  0.0000 ***</a:t>
            </a:r>
          </a:p>
          <a:p>
            <a:r>
              <a:rPr lang="en-US" sz="800" dirty="0"/>
              <a:t>2  </a:t>
            </a:r>
            <a:r>
              <a:rPr lang="en-US" sz="800" dirty="0" err="1"/>
              <a:t>log_LaxTOT</a:t>
            </a:r>
            <a:r>
              <a:rPr lang="en-US" sz="800" dirty="0"/>
              <a:t>            </a:t>
            </a:r>
            <a:r>
              <a:rPr lang="en-US" sz="800" dirty="0" err="1"/>
              <a:t>Wetted_width</a:t>
            </a:r>
            <a:r>
              <a:rPr lang="en-US" sz="800" dirty="0"/>
              <a:t>  0.12363645 0.014679891  0.0000 ***</a:t>
            </a:r>
          </a:p>
          <a:p>
            <a:r>
              <a:rPr lang="en-US" sz="800" dirty="0"/>
              <a:t>3  </a:t>
            </a:r>
            <a:r>
              <a:rPr lang="en-US" sz="800" dirty="0" err="1"/>
              <a:t>log_LaxTOT</a:t>
            </a:r>
            <a:r>
              <a:rPr lang="en-US" sz="800" dirty="0"/>
              <a:t>                </a:t>
            </a:r>
            <a:r>
              <a:rPr lang="en-US" sz="800" dirty="0" err="1"/>
              <a:t>Av_depth</a:t>
            </a:r>
            <a:r>
              <a:rPr lang="en-US" sz="800" dirty="0"/>
              <a:t> -0.05049793 0.008631317  0.0000 ***</a:t>
            </a:r>
          </a:p>
          <a:p>
            <a:r>
              <a:rPr lang="en-US" sz="800" dirty="0"/>
              <a:t>4  </a:t>
            </a:r>
            <a:r>
              <a:rPr lang="en-US" sz="800" dirty="0" err="1"/>
              <a:t>log_LaxTOT</a:t>
            </a:r>
            <a:r>
              <a:rPr lang="en-US" sz="800" dirty="0"/>
              <a:t>                Velocity  0.03504619 0.008692399  0.0001 ***</a:t>
            </a:r>
          </a:p>
          <a:p>
            <a:r>
              <a:rPr lang="en-US" sz="800" dirty="0"/>
              <a:t>5  </a:t>
            </a:r>
            <a:r>
              <a:rPr lang="en-US" sz="800" dirty="0" err="1"/>
              <a:t>log_LaxTOT</a:t>
            </a:r>
            <a:r>
              <a:rPr lang="en-US" sz="800" dirty="0"/>
              <a:t>             </a:t>
            </a:r>
            <a:r>
              <a:rPr lang="en-US" sz="800" dirty="0" err="1"/>
              <a:t>Julian_date</a:t>
            </a:r>
            <a:r>
              <a:rPr lang="en-US" sz="800" dirty="0"/>
              <a:t> -0.03603670 0.009195188  0.0001 ***</a:t>
            </a:r>
          </a:p>
          <a:p>
            <a:r>
              <a:rPr lang="en-US" sz="800" dirty="0"/>
              <a:t>6  </a:t>
            </a:r>
            <a:r>
              <a:rPr lang="en-US" sz="800" dirty="0" err="1"/>
              <a:t>log_LaxTOT</a:t>
            </a:r>
            <a:r>
              <a:rPr lang="en-US" sz="800" dirty="0"/>
              <a:t>                    Year  0.03327763 0.012744974  0.0091  **</a:t>
            </a:r>
          </a:p>
          <a:p>
            <a:r>
              <a:rPr lang="en-US" sz="800" dirty="0"/>
              <a:t>7     </a:t>
            </a:r>
            <a:r>
              <a:rPr lang="en-US" sz="800" dirty="0" err="1"/>
              <a:t>log_LWD</a:t>
            </a:r>
            <a:r>
              <a:rPr lang="en-US" sz="800" dirty="0"/>
              <a:t>            </a:t>
            </a:r>
            <a:r>
              <a:rPr lang="en-US" sz="800" dirty="0" err="1"/>
              <a:t>Wetted_width</a:t>
            </a:r>
            <a:r>
              <a:rPr lang="en-US" sz="800" dirty="0"/>
              <a:t> -0.20370480 0.020415018  0.0000 ***</a:t>
            </a:r>
          </a:p>
          <a:p>
            <a:r>
              <a:rPr lang="en-US" sz="800" dirty="0"/>
              <a:t>8     </a:t>
            </a:r>
            <a:r>
              <a:rPr lang="en-US" sz="800" dirty="0" err="1"/>
              <a:t>log_LWD</a:t>
            </a:r>
            <a:r>
              <a:rPr lang="en-US" sz="800" dirty="0"/>
              <a:t>           </a:t>
            </a:r>
            <a:r>
              <a:rPr lang="en-US" sz="800" dirty="0" err="1"/>
              <a:t>Slope_percent</a:t>
            </a:r>
            <a:r>
              <a:rPr lang="en-US" sz="800" dirty="0"/>
              <a:t>  0.12510530 0.021820934  0.0000 ***</a:t>
            </a:r>
          </a:p>
          <a:p>
            <a:r>
              <a:rPr lang="en-US" sz="800" dirty="0"/>
              <a:t>9     </a:t>
            </a:r>
            <a:r>
              <a:rPr lang="en-US" sz="800" dirty="0" err="1"/>
              <a:t>log_LWD</a:t>
            </a:r>
            <a:r>
              <a:rPr lang="en-US" sz="800" dirty="0"/>
              <a:t>                </a:t>
            </a:r>
            <a:r>
              <a:rPr lang="en-US" sz="800" dirty="0" err="1"/>
              <a:t>Av_depth</a:t>
            </a:r>
            <a:r>
              <a:rPr lang="en-US" sz="800" dirty="0"/>
              <a:t> -0.06153908 0.012099736  0.0000 ***</a:t>
            </a:r>
          </a:p>
          <a:p>
            <a:r>
              <a:rPr lang="en-US" sz="800" dirty="0"/>
              <a:t>10    </a:t>
            </a:r>
            <a:r>
              <a:rPr lang="en-US" sz="800" dirty="0" err="1"/>
              <a:t>log_LWD</a:t>
            </a:r>
            <a:r>
              <a:rPr lang="en-US" sz="800" dirty="0"/>
              <a:t> </a:t>
            </a:r>
            <a:r>
              <a:rPr lang="en-US" sz="800" dirty="0" err="1"/>
              <a:t>Average_air_temperature</a:t>
            </a:r>
            <a:r>
              <a:rPr lang="en-US" sz="800" dirty="0"/>
              <a:t> -0.15468251 0.031252206  0.0000 ***</a:t>
            </a:r>
          </a:p>
          <a:p>
            <a:r>
              <a:rPr lang="en-US" sz="800" dirty="0"/>
              <a:t>11    </a:t>
            </a:r>
            <a:r>
              <a:rPr lang="en-US" sz="800" dirty="0" err="1"/>
              <a:t>log_LWD</a:t>
            </a:r>
            <a:r>
              <a:rPr lang="en-US" sz="800" dirty="0"/>
              <a:t>                    Year  0.07597864 0.016943423  0.0000 ***</a:t>
            </a:r>
          </a:p>
          <a:p>
            <a:r>
              <a:rPr lang="en-US" sz="800" dirty="0"/>
              <a:t>12    </a:t>
            </a:r>
            <a:r>
              <a:rPr lang="en-US" sz="800" dirty="0" err="1"/>
              <a:t>log_LWD</a:t>
            </a:r>
            <a:r>
              <a:rPr lang="en-US" sz="800" dirty="0"/>
              <a:t>                Velocity  0.05381512 0.012171210  0.0000 ***</a:t>
            </a:r>
          </a:p>
          <a:p>
            <a:r>
              <a:rPr lang="en-US" sz="800" dirty="0"/>
              <a:t>13    </a:t>
            </a:r>
            <a:r>
              <a:rPr lang="en-US" sz="800" dirty="0" err="1"/>
              <a:t>log_LWD</a:t>
            </a:r>
            <a:r>
              <a:rPr lang="en-US" sz="800" dirty="0"/>
              <a:t>                Altitude -0.07485606 0.027733830  0.0070  **</a:t>
            </a:r>
          </a:p>
          <a:p>
            <a:endParaRPr lang="sv-SE" sz="800" dirty="0" smtClean="0"/>
          </a:p>
          <a:p>
            <a:r>
              <a:rPr lang="en-US" sz="800" dirty="0">
                <a:solidFill>
                  <a:srgbClr val="FF0000"/>
                </a:solidFill>
              </a:rPr>
              <a:t>scale on range gives problem with temp correlation. If I delete it: it </a:t>
            </a:r>
            <a:r>
              <a:rPr lang="en-US" sz="800" dirty="0" smtClean="0">
                <a:solidFill>
                  <a:srgbClr val="FF0000"/>
                </a:solidFill>
              </a:rPr>
              <a:t>works:</a:t>
            </a:r>
            <a:endParaRPr lang="en-US" sz="800" dirty="0">
              <a:solidFill>
                <a:srgbClr val="FF0000"/>
              </a:solidFill>
            </a:endParaRPr>
          </a:p>
          <a:p>
            <a:endParaRPr lang="en-US" sz="800" dirty="0" smtClean="0"/>
          </a:p>
          <a:p>
            <a:endParaRPr lang="en-US" sz="800" dirty="0"/>
          </a:p>
          <a:p>
            <a:r>
              <a:rPr lang="en-US" sz="800" dirty="0" smtClean="0"/>
              <a:t>&gt; </a:t>
            </a:r>
            <a:r>
              <a:rPr lang="en-US" sz="800" dirty="0" err="1"/>
              <a:t>sem.coefs</a:t>
            </a:r>
            <a:r>
              <a:rPr lang="en-US" sz="800" dirty="0"/>
              <a:t>(M2,AV2,standardize = "range")</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Altitude -0.27366034 0.030148310   0e+00 ***</a:t>
            </a:r>
          </a:p>
          <a:p>
            <a:r>
              <a:rPr lang="en-US" sz="800" dirty="0"/>
              <a:t>2  </a:t>
            </a:r>
            <a:r>
              <a:rPr lang="en-US" sz="800" dirty="0" err="1"/>
              <a:t>log_LaxTOT</a:t>
            </a:r>
            <a:r>
              <a:rPr lang="en-US" sz="800" dirty="0"/>
              <a:t>            </a:t>
            </a:r>
            <a:r>
              <a:rPr lang="en-US" sz="800" dirty="0" err="1"/>
              <a:t>Wetted_width</a:t>
            </a:r>
            <a:r>
              <a:rPr lang="en-US" sz="800" dirty="0"/>
              <a:t>  0.29507039 0.034114389   0e+00 ***</a:t>
            </a:r>
          </a:p>
          <a:p>
            <a:r>
              <a:rPr lang="en-US" sz="800" dirty="0"/>
              <a:t>3  </a:t>
            </a:r>
            <a:r>
              <a:rPr lang="en-US" sz="800" dirty="0" err="1"/>
              <a:t>log_LaxTOT</a:t>
            </a:r>
            <a:r>
              <a:rPr lang="en-US" sz="800" dirty="0"/>
              <a:t>                    Year  0.03828807 0.006283535   0e+00 ***</a:t>
            </a:r>
          </a:p>
          <a:p>
            <a:r>
              <a:rPr lang="en-US" sz="800" dirty="0"/>
              <a:t>4  </a:t>
            </a:r>
            <a:r>
              <a:rPr lang="en-US" sz="800" dirty="0" err="1"/>
              <a:t>log_LaxTOT</a:t>
            </a:r>
            <a:r>
              <a:rPr lang="en-US" sz="800" dirty="0"/>
              <a:t>             </a:t>
            </a:r>
            <a:r>
              <a:rPr lang="en-US" sz="800" dirty="0" err="1"/>
              <a:t>Julian_date</a:t>
            </a:r>
            <a:r>
              <a:rPr lang="en-US" sz="800" dirty="0"/>
              <a:t> -0.05843799 0.010520580   0e+00 ***</a:t>
            </a:r>
          </a:p>
          <a:p>
            <a:r>
              <a:rPr lang="en-US" sz="800" dirty="0"/>
              <a:t>5  </a:t>
            </a:r>
            <a:r>
              <a:rPr lang="en-US" sz="800" dirty="0" err="1"/>
              <a:t>log_LaxTOT</a:t>
            </a:r>
            <a:r>
              <a:rPr lang="en-US" sz="800" dirty="0"/>
              <a:t>                Velocity  0.03969632 0.007701014   0e+00 ***</a:t>
            </a:r>
          </a:p>
          <a:p>
            <a:r>
              <a:rPr lang="en-US" sz="800" dirty="0"/>
              <a:t>6  </a:t>
            </a:r>
            <a:r>
              <a:rPr lang="en-US" sz="800" dirty="0" err="1"/>
              <a:t>log_LaxTOT</a:t>
            </a:r>
            <a:r>
              <a:rPr lang="en-US" sz="800" dirty="0"/>
              <a:t>                </a:t>
            </a:r>
            <a:r>
              <a:rPr lang="en-US" sz="800" dirty="0" err="1"/>
              <a:t>Av_depth</a:t>
            </a:r>
            <a:r>
              <a:rPr lang="en-US" sz="800" dirty="0"/>
              <a:t> -0.06774507 0.016187382   0e+00 ***</a:t>
            </a:r>
          </a:p>
          <a:p>
            <a:r>
              <a:rPr lang="en-US" sz="800" dirty="0"/>
              <a:t>7     </a:t>
            </a:r>
            <a:r>
              <a:rPr lang="en-US" sz="800" dirty="0" err="1"/>
              <a:t>log_LWD</a:t>
            </a:r>
            <a:r>
              <a:rPr lang="en-US" sz="800" dirty="0"/>
              <a:t>            </a:t>
            </a:r>
            <a:r>
              <a:rPr lang="en-US" sz="800" dirty="0" err="1"/>
              <a:t>Wetted_width</a:t>
            </a:r>
            <a:r>
              <a:rPr lang="en-US" sz="800" dirty="0"/>
              <a:t> -0.36824728 0.033893320   0e+00 ***</a:t>
            </a:r>
          </a:p>
          <a:p>
            <a:r>
              <a:rPr lang="en-US" sz="800" dirty="0"/>
              <a:t>8     </a:t>
            </a:r>
            <a:r>
              <a:rPr lang="en-US" sz="800" dirty="0" err="1"/>
              <a:t>log_LWD</a:t>
            </a:r>
            <a:r>
              <a:rPr lang="en-US" sz="800" dirty="0"/>
              <a:t> </a:t>
            </a:r>
            <a:r>
              <a:rPr lang="en-US" sz="800" dirty="0" err="1"/>
              <a:t>Average_air_temperature</a:t>
            </a:r>
            <a:r>
              <a:rPr lang="en-US" sz="800" dirty="0"/>
              <a:t> -0.16316211 0.023668986   0e+00 ***</a:t>
            </a:r>
          </a:p>
          <a:p>
            <a:r>
              <a:rPr lang="en-US" sz="800" dirty="0"/>
              <a:t>9     </a:t>
            </a:r>
            <a:r>
              <a:rPr lang="en-US" sz="800" dirty="0" err="1"/>
              <a:t>log_LWD</a:t>
            </a:r>
            <a:r>
              <a:rPr lang="en-US" sz="800" dirty="0"/>
              <a:t>                    Year  0.03658300 0.006840838   0e+00 ***</a:t>
            </a:r>
          </a:p>
          <a:p>
            <a:r>
              <a:rPr lang="en-US" sz="800" dirty="0"/>
              <a:t>10    </a:t>
            </a:r>
            <a:r>
              <a:rPr lang="en-US" sz="800" dirty="0" err="1"/>
              <a:t>log_LWD</a:t>
            </a:r>
            <a:r>
              <a:rPr lang="en-US" sz="800" dirty="0"/>
              <a:t>                </a:t>
            </a:r>
            <a:r>
              <a:rPr lang="en-US" sz="800" dirty="0" err="1"/>
              <a:t>Av_depth</a:t>
            </a:r>
            <a:r>
              <a:rPr lang="en-US" sz="800" dirty="0"/>
              <a:t> -0.09266925 0.017423179   0e+00 ***</a:t>
            </a:r>
          </a:p>
          <a:p>
            <a:r>
              <a:rPr lang="en-US" sz="800" dirty="0"/>
              <a:t>11    </a:t>
            </a:r>
            <a:r>
              <a:rPr lang="en-US" sz="800" dirty="0" err="1"/>
              <a:t>log_LWD</a:t>
            </a:r>
            <a:r>
              <a:rPr lang="en-US" sz="800" dirty="0"/>
              <a:t>           </a:t>
            </a:r>
            <a:r>
              <a:rPr lang="en-US" sz="800" dirty="0" err="1"/>
              <a:t>Slope_percent</a:t>
            </a:r>
            <a:r>
              <a:rPr lang="en-US" sz="800" dirty="0"/>
              <a:t>  0.14025166 0.026535794   0e+00 ***</a:t>
            </a:r>
          </a:p>
          <a:p>
            <a:r>
              <a:rPr lang="en-US" sz="800" dirty="0"/>
              <a:t>12    </a:t>
            </a:r>
            <a:r>
              <a:rPr lang="en-US" sz="800" dirty="0" err="1"/>
              <a:t>log_LWD</a:t>
            </a:r>
            <a:r>
              <a:rPr lang="en-US" sz="800" dirty="0"/>
              <a:t>                Velocity  0.04181156 0.008267196   0e+00 ***</a:t>
            </a:r>
          </a:p>
          <a:p>
            <a:r>
              <a:rPr lang="en-US" sz="800" dirty="0"/>
              <a:t>13    </a:t>
            </a:r>
            <a:r>
              <a:rPr lang="en-US" sz="800" dirty="0" err="1"/>
              <a:t>log_LWD</a:t>
            </a:r>
            <a:r>
              <a:rPr lang="en-US" sz="800" dirty="0"/>
              <a:t>                Altitude -0.11407767 0.032215075   4e-04 ***</a:t>
            </a:r>
          </a:p>
          <a:p>
            <a:r>
              <a:rPr lang="en-US" sz="800" dirty="0"/>
              <a:t>Warning messages:</a:t>
            </a:r>
          </a:p>
          <a:p>
            <a:r>
              <a:rPr lang="en-US" sz="800" dirty="0"/>
              <a:t>1: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used</a:t>
            </a:r>
          </a:p>
          <a:p>
            <a:r>
              <a:rPr lang="en-US" sz="800" dirty="0"/>
              <a:t>2: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used</a:t>
            </a:r>
          </a:p>
          <a:p>
            <a:r>
              <a:rPr lang="en-US" sz="800" dirty="0"/>
              <a:t>&gt; </a:t>
            </a:r>
          </a:p>
        </p:txBody>
      </p:sp>
      <p:pic>
        <p:nvPicPr>
          <p:cNvPr id="5" name="Picture 4"/>
          <p:cNvPicPr>
            <a:picLocks noChangeAspect="1"/>
          </p:cNvPicPr>
          <p:nvPr/>
        </p:nvPicPr>
        <p:blipFill>
          <a:blip r:embed="rId2"/>
          <a:stretch>
            <a:fillRect/>
          </a:stretch>
        </p:blipFill>
        <p:spPr>
          <a:xfrm>
            <a:off x="7534883" y="224767"/>
            <a:ext cx="4399942" cy="3824601"/>
          </a:xfrm>
          <a:prstGeom prst="rect">
            <a:avLst/>
          </a:prstGeom>
        </p:spPr>
      </p:pic>
      <p:sp>
        <p:nvSpPr>
          <p:cNvPr id="7" name="TextBox 6"/>
          <p:cNvSpPr txBox="1"/>
          <p:nvPr/>
        </p:nvSpPr>
        <p:spPr>
          <a:xfrm>
            <a:off x="66675" y="6362700"/>
            <a:ext cx="9582150" cy="369332"/>
          </a:xfrm>
          <a:prstGeom prst="rect">
            <a:avLst/>
          </a:prstGeom>
          <a:noFill/>
        </p:spPr>
        <p:txBody>
          <a:bodyPr wrap="square" rtlCol="0">
            <a:spAutoFit/>
          </a:bodyPr>
          <a:lstStyle/>
          <a:p>
            <a:r>
              <a:rPr lang="sv-SE" dirty="0" smtClean="0"/>
              <a:t>NB: working on AV2 – no need to remove Nas for mygration type as it is not included for salmon</a:t>
            </a:r>
            <a:endParaRPr lang="en-US" dirty="0"/>
          </a:p>
        </p:txBody>
      </p:sp>
      <p:sp>
        <p:nvSpPr>
          <p:cNvPr id="8" name="5-Point Star 7"/>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 name="5-Point Star 8"/>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 name="5-Point Star 9"/>
          <p:cNvSpPr/>
          <p:nvPr/>
        </p:nvSpPr>
        <p:spPr>
          <a:xfrm>
            <a:off x="10065922"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1499291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73021" y="70210"/>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SALMON</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753233" y="1685670"/>
            <a:ext cx="2698045" cy="369332"/>
          </a:xfrm>
          <a:prstGeom prst="rect">
            <a:avLst/>
          </a:prstGeom>
          <a:noFill/>
        </p:spPr>
        <p:txBody>
          <a:bodyPr wrap="square" rtlCol="0">
            <a:spAutoFit/>
          </a:bodyPr>
          <a:lstStyle/>
          <a:p>
            <a:pPr algn="ctr"/>
            <a:r>
              <a:rPr lang="sv-SE" dirty="0" smtClean="0">
                <a:solidFill>
                  <a:schemeClr val="accent1">
                    <a:lumMod val="75000"/>
                  </a:schemeClr>
                </a:solidFill>
              </a:rPr>
              <a:t>Altitude</a:t>
            </a:r>
            <a:endParaRPr lang="sv-SE" dirty="0">
              <a:solidFill>
                <a:schemeClr val="accent1">
                  <a:lumMod val="75000"/>
                </a:schemeClr>
              </a:solidFill>
            </a:endParaRPr>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258611" y="6262498"/>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957909" y="4920427"/>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597001" y="1979127"/>
            <a:ext cx="2899521" cy="13543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14" name="TextBox 13"/>
          <p:cNvSpPr txBox="1"/>
          <p:nvPr/>
        </p:nvSpPr>
        <p:spPr>
          <a:xfrm>
            <a:off x="3415443" y="5307822"/>
            <a:ext cx="1618311" cy="369332"/>
          </a:xfrm>
          <a:prstGeom prst="rect">
            <a:avLst/>
          </a:prstGeom>
          <a:noFill/>
        </p:spPr>
        <p:txBody>
          <a:bodyPr wrap="square" rtlCol="0">
            <a:spAutoFit/>
          </a:bodyPr>
          <a:lstStyle/>
          <a:p>
            <a:r>
              <a:rPr lang="sv-SE" dirty="0" smtClean="0"/>
              <a:t>Slope</a:t>
            </a:r>
            <a:endParaRPr lang="sv-SE" dirty="0"/>
          </a:p>
        </p:txBody>
      </p:sp>
      <p:cxnSp>
        <p:nvCxnSpPr>
          <p:cNvPr id="20" name="Straight Arrow Connector 19"/>
          <p:cNvCxnSpPr/>
          <p:nvPr/>
        </p:nvCxnSpPr>
        <p:spPr>
          <a:xfrm flipV="1">
            <a:off x="4040349" y="3683892"/>
            <a:ext cx="2508941" cy="16852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a:t>SALMON</a:t>
            </a:r>
            <a:endParaRPr lang="en-US" sz="3600" dirty="0"/>
          </a:p>
        </p:txBody>
      </p:sp>
      <p:cxnSp>
        <p:nvCxnSpPr>
          <p:cNvPr id="23" name="Straight Arrow Connector 22"/>
          <p:cNvCxnSpPr/>
          <p:nvPr/>
        </p:nvCxnSpPr>
        <p:spPr>
          <a:xfrm flipV="1">
            <a:off x="7191375" y="3739757"/>
            <a:ext cx="2825906" cy="2122150"/>
          </a:xfrm>
          <a:prstGeom prst="straightConnector1">
            <a:avLst/>
          </a:prstGeom>
          <a:ln w="1905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 idx="1"/>
          </p:cNvCxnSpPr>
          <p:nvPr/>
        </p:nvCxnSpPr>
        <p:spPr>
          <a:xfrm>
            <a:off x="3675413" y="1839752"/>
            <a:ext cx="6033032" cy="14775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202335" y="5649030"/>
            <a:ext cx="1589145" cy="369332"/>
          </a:xfrm>
          <a:prstGeom prst="rect">
            <a:avLst/>
          </a:prstGeom>
          <a:noFill/>
        </p:spPr>
        <p:txBody>
          <a:bodyPr wrap="square" rtlCol="0">
            <a:spAutoFit/>
          </a:bodyPr>
          <a:lstStyle/>
          <a:p>
            <a:r>
              <a:rPr lang="sv-SE" dirty="0" smtClean="0">
                <a:solidFill>
                  <a:schemeClr val="accent1">
                    <a:lumMod val="75000"/>
                  </a:schemeClr>
                </a:solidFill>
              </a:rPr>
              <a:t>Velocity</a:t>
            </a:r>
            <a:endParaRPr lang="en-US" dirty="0">
              <a:solidFill>
                <a:schemeClr val="accent1">
                  <a:lumMod val="75000"/>
                </a:schemeClr>
              </a:solidFill>
            </a:endParaRPr>
          </a:p>
        </p:txBody>
      </p:sp>
      <p:cxnSp>
        <p:nvCxnSpPr>
          <p:cNvPr id="26" name="Straight Arrow Connector 25"/>
          <p:cNvCxnSpPr/>
          <p:nvPr/>
        </p:nvCxnSpPr>
        <p:spPr>
          <a:xfrm flipV="1">
            <a:off x="5104292" y="3683892"/>
            <a:ext cx="4748697" cy="20684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1" idx="0"/>
          </p:cNvCxnSpPr>
          <p:nvPr/>
        </p:nvCxnSpPr>
        <p:spPr>
          <a:xfrm flipV="1">
            <a:off x="4996908" y="3712736"/>
            <a:ext cx="1627930" cy="193629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1736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25" y="-28575"/>
            <a:ext cx="11963400" cy="7294305"/>
          </a:xfrm>
          <a:prstGeom prst="rect">
            <a:avLst/>
          </a:prstGeom>
          <a:noFill/>
        </p:spPr>
        <p:txBody>
          <a:bodyPr wrap="square" rtlCol="0">
            <a:spAutoFit/>
          </a:bodyPr>
          <a:lstStyle/>
          <a:p>
            <a:r>
              <a:rPr lang="sv-SE" dirty="0" smtClean="0"/>
              <a:t>Update on salmon:</a:t>
            </a:r>
          </a:p>
          <a:p>
            <a:r>
              <a:rPr lang="en-US" dirty="0"/>
              <a:t>############# exclude type of migration - I use AV2 (NAs for migration type included) </a:t>
            </a:r>
            <a:r>
              <a:rPr lang="en-US" dirty="0" smtClean="0"/>
              <a:t>(the </a:t>
            </a:r>
            <a:r>
              <a:rPr lang="en-US" dirty="0"/>
              <a:t>same model on AV_Migration_NAremoved2 </a:t>
            </a:r>
            <a:r>
              <a:rPr lang="en-US" dirty="0" smtClean="0"/>
              <a:t>does not improve explained variation)</a:t>
            </a:r>
            <a:endParaRPr lang="en-US" dirty="0"/>
          </a:p>
          <a:p>
            <a:endParaRPr lang="en-US" dirty="0"/>
          </a:p>
          <a:p>
            <a:r>
              <a:rPr lang="en-US" dirty="0"/>
              <a:t># 1) if </a:t>
            </a:r>
            <a:r>
              <a:rPr lang="en-US" u="sng" dirty="0" smtClean="0"/>
              <a:t>include </a:t>
            </a:r>
            <a:r>
              <a:rPr lang="en-US" u="sng" dirty="0"/>
              <a:t>velocity </a:t>
            </a:r>
            <a:r>
              <a:rPr lang="en-US" dirty="0"/>
              <a:t>(</a:t>
            </a:r>
            <a:r>
              <a:rPr lang="en-US" dirty="0" err="1"/>
              <a:t>vif</a:t>
            </a:r>
            <a:r>
              <a:rPr lang="en-US" dirty="0"/>
              <a:t> with slope is fine): substrate is not </a:t>
            </a:r>
            <a:r>
              <a:rPr lang="en-US" dirty="0" err="1"/>
              <a:t>signif</a:t>
            </a:r>
            <a:r>
              <a:rPr lang="en-US" dirty="0"/>
              <a:t> for salmon but velocity is. </a:t>
            </a:r>
          </a:p>
          <a:p>
            <a:r>
              <a:rPr lang="en-US" dirty="0"/>
              <a:t># And both velocity and slope affect (+) wood. explained variation does not change, but good for </a:t>
            </a:r>
            <a:r>
              <a:rPr lang="en-US" dirty="0" err="1"/>
              <a:t>interpetation</a:t>
            </a:r>
            <a:endParaRPr lang="en-US" dirty="0"/>
          </a:p>
          <a:p>
            <a:r>
              <a:rPr lang="en-US" dirty="0"/>
              <a:t># 2) </a:t>
            </a:r>
            <a:r>
              <a:rPr lang="en-US" dirty="0" smtClean="0"/>
              <a:t>if </a:t>
            </a:r>
            <a:r>
              <a:rPr lang="en-US" u="sng" dirty="0"/>
              <a:t>substitute altitude to </a:t>
            </a:r>
            <a:r>
              <a:rPr lang="en-US" u="sng" dirty="0" err="1"/>
              <a:t>dist</a:t>
            </a:r>
            <a:r>
              <a:rPr lang="en-US" u="sng" dirty="0"/>
              <a:t> to sea</a:t>
            </a:r>
            <a:r>
              <a:rPr lang="en-US" dirty="0"/>
              <a:t>: air temp is not </a:t>
            </a:r>
            <a:r>
              <a:rPr lang="en-US" dirty="0" err="1"/>
              <a:t>signif</a:t>
            </a:r>
            <a:r>
              <a:rPr lang="en-US" dirty="0"/>
              <a:t> any more for salmon (ok!). and we get to 6% </a:t>
            </a:r>
          </a:p>
          <a:p>
            <a:r>
              <a:rPr lang="en-US" dirty="0"/>
              <a:t># explained variation for salmon although 10 for LWD </a:t>
            </a:r>
            <a:r>
              <a:rPr lang="en-US" dirty="0" smtClean="0"/>
              <a:t>instead </a:t>
            </a:r>
            <a:r>
              <a:rPr lang="en-US" dirty="0"/>
              <a:t>of 11</a:t>
            </a:r>
            <a:r>
              <a:rPr lang="en-US" dirty="0" smtClean="0"/>
              <a:t>.  </a:t>
            </a:r>
            <a:r>
              <a:rPr lang="en-US" dirty="0"/>
              <a:t>(with both altitude and </a:t>
            </a:r>
            <a:r>
              <a:rPr lang="en-US" dirty="0" err="1" smtClean="0"/>
              <a:t>dist</a:t>
            </a:r>
            <a:r>
              <a:rPr lang="en-US" dirty="0" smtClean="0"/>
              <a:t> </a:t>
            </a:r>
            <a:r>
              <a:rPr lang="en-US" dirty="0"/>
              <a:t>to the sea: nope collinear with temperature and distance to </a:t>
            </a:r>
            <a:r>
              <a:rPr lang="en-US" dirty="0" smtClean="0"/>
              <a:t>sea</a:t>
            </a:r>
            <a:r>
              <a:rPr lang="en-US" dirty="0" smtClean="0"/>
              <a:t>)</a:t>
            </a:r>
          </a:p>
          <a:p>
            <a:endParaRPr lang="sv-SE" dirty="0"/>
          </a:p>
          <a:p>
            <a:r>
              <a:rPr lang="sv-SE" u="sng" dirty="0" smtClean="0"/>
              <a:t>NB: in this best model so far, the link date-to-LWD disppears, good!</a:t>
            </a:r>
            <a:endParaRPr lang="en-US" u="sng" dirty="0" smtClean="0"/>
          </a:p>
          <a:p>
            <a:endParaRPr lang="en-US" dirty="0" smtClean="0"/>
          </a:p>
          <a:p>
            <a:r>
              <a:rPr lang="en-US" dirty="0" smtClean="0"/>
              <a:t># </a:t>
            </a:r>
            <a:r>
              <a:rPr lang="en-US" dirty="0"/>
              <a:t>3)interaction </a:t>
            </a:r>
            <a:r>
              <a:rPr lang="en-US" u="sng" dirty="0" err="1"/>
              <a:t>julian</a:t>
            </a:r>
            <a:r>
              <a:rPr lang="en-US" u="sng" dirty="0"/>
              <a:t> date and </a:t>
            </a:r>
            <a:r>
              <a:rPr lang="en-US" u="sng" dirty="0" err="1"/>
              <a:t>altitud</a:t>
            </a:r>
            <a:r>
              <a:rPr lang="en-US" u="sng" dirty="0"/>
              <a:t> </a:t>
            </a:r>
            <a:r>
              <a:rPr lang="en-US" dirty="0"/>
              <a:t>(better than temp</a:t>
            </a:r>
            <a:r>
              <a:rPr lang="en-US" dirty="0" smtClean="0"/>
              <a:t>): explained variation: 7% </a:t>
            </a:r>
            <a:r>
              <a:rPr lang="en-US" dirty="0"/>
              <a:t>and 11%but the model is </a:t>
            </a:r>
          </a:p>
          <a:p>
            <a:r>
              <a:rPr lang="en-US" dirty="0"/>
              <a:t># completely identified so it does not work. Try again after including the type of forest. # best </a:t>
            </a:r>
            <a:r>
              <a:rPr lang="en-US" dirty="0" smtClean="0"/>
              <a:t>interpretation of interaction: </a:t>
            </a:r>
            <a:r>
              <a:rPr lang="en-US" dirty="0"/>
              <a:t>wood decrease with altitudes and the negative effect of altitude on LWD weaken over the season,</a:t>
            </a:r>
          </a:p>
          <a:p>
            <a:r>
              <a:rPr lang="en-US" dirty="0"/>
              <a:t># (and disappear later in the season, ca at the end of October - but there are few points at the extreme of the range </a:t>
            </a:r>
          </a:p>
          <a:p>
            <a:r>
              <a:rPr lang="en-US" dirty="0"/>
              <a:t># so would not trust the graph too much). # weak negative correlation between altitude and </a:t>
            </a:r>
            <a:r>
              <a:rPr lang="en-US" dirty="0" err="1"/>
              <a:t>julian</a:t>
            </a:r>
            <a:r>
              <a:rPr lang="en-US" dirty="0"/>
              <a:t> date indicates that sites at higher altitude may have been </a:t>
            </a:r>
            <a:r>
              <a:rPr lang="en-US" dirty="0" smtClean="0"/>
              <a:t>sampled </a:t>
            </a:r>
            <a:r>
              <a:rPr lang="en-US" dirty="0"/>
              <a:t>a bit earlier than sites at lower altitudes. which does not explain the negative main effect of </a:t>
            </a:r>
            <a:r>
              <a:rPr lang="en-US" dirty="0" err="1"/>
              <a:t>julian</a:t>
            </a:r>
            <a:r>
              <a:rPr lang="en-US" dirty="0"/>
              <a:t> </a:t>
            </a:r>
            <a:r>
              <a:rPr lang="en-US" dirty="0" smtClean="0"/>
              <a:t>date </a:t>
            </a:r>
            <a:r>
              <a:rPr lang="en-US" dirty="0"/>
              <a:t>on wood. So the sampling is fine.</a:t>
            </a:r>
            <a:endParaRPr lang="en-US" dirty="0" smtClean="0"/>
          </a:p>
          <a:p>
            <a:endParaRPr lang="sv-SE" dirty="0"/>
          </a:p>
          <a:p>
            <a:r>
              <a:rPr lang="sv-SE" dirty="0" smtClean="0"/>
              <a:t>If you don’t include the interaction, to explain link between date and lwd remember that:</a:t>
            </a:r>
            <a:endParaRPr lang="sv-SE" dirty="0"/>
          </a:p>
          <a:p>
            <a:r>
              <a:rPr lang="sv-SE" dirty="0" smtClean="0">
                <a:solidFill>
                  <a:srgbClr val="FF0000"/>
                </a:solidFill>
              </a:rPr>
              <a:t>NOTE</a:t>
            </a:r>
            <a:r>
              <a:rPr lang="sv-SE" dirty="0" smtClean="0"/>
              <a:t>: averaging is not good when the relationship between variables is not linear or even monotonic. If I have a hump shaped curve, eg. between LWD and Julian date, this may not show up after taking averages of julian dates </a:t>
            </a:r>
            <a:r>
              <a:rPr lang="sv-SE" dirty="0" smtClean="0"/>
              <a:t>by </a:t>
            </a:r>
            <a:r>
              <a:rPr lang="sv-SE" dirty="0" smtClean="0"/>
              <a:t>river, e.g. in spring and autumn there may be low wood but if I take the average of the dates I get a value that correpsonds to summer! Which will be associated to low fish abundance!</a:t>
            </a:r>
            <a:endParaRPr lang="en-US" dirty="0"/>
          </a:p>
        </p:txBody>
      </p:sp>
      <p:pic>
        <p:nvPicPr>
          <p:cNvPr id="3" name="Picture 2"/>
          <p:cNvPicPr>
            <a:picLocks noChangeAspect="1"/>
          </p:cNvPicPr>
          <p:nvPr/>
        </p:nvPicPr>
        <p:blipFill>
          <a:blip r:embed="rId3"/>
          <a:stretch>
            <a:fillRect/>
          </a:stretch>
        </p:blipFill>
        <p:spPr>
          <a:xfrm>
            <a:off x="8445397" y="3143250"/>
            <a:ext cx="3603728" cy="3132501"/>
          </a:xfrm>
          <a:prstGeom prst="rect">
            <a:avLst/>
          </a:prstGeom>
        </p:spPr>
      </p:pic>
      <p:pic>
        <p:nvPicPr>
          <p:cNvPr id="4" name="Picture 3"/>
          <p:cNvPicPr>
            <a:picLocks noChangeAspect="1"/>
          </p:cNvPicPr>
          <p:nvPr/>
        </p:nvPicPr>
        <p:blipFill>
          <a:blip r:embed="rId4"/>
          <a:stretch>
            <a:fillRect/>
          </a:stretch>
        </p:blipFill>
        <p:spPr>
          <a:xfrm>
            <a:off x="9855097" y="3045751"/>
            <a:ext cx="3534006" cy="3071548"/>
          </a:xfrm>
          <a:prstGeom prst="rect">
            <a:avLst/>
          </a:prstGeom>
        </p:spPr>
      </p:pic>
    </p:spTree>
    <p:extLst>
      <p:ext uri="{BB962C8B-B14F-4D97-AF65-F5344CB8AC3E}">
        <p14:creationId xmlns:p14="http://schemas.microsoft.com/office/powerpoint/2010/main" val="4048106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ruta 1"/>
          <p:cNvSpPr txBox="1"/>
          <p:nvPr/>
        </p:nvSpPr>
        <p:spPr>
          <a:xfrm>
            <a:off x="209550" y="171450"/>
            <a:ext cx="11772900" cy="6186309"/>
          </a:xfrm>
          <a:prstGeom prst="rect">
            <a:avLst/>
          </a:prstGeom>
          <a:noFill/>
        </p:spPr>
        <p:txBody>
          <a:bodyPr wrap="square" rtlCol="0">
            <a:spAutoFit/>
          </a:bodyPr>
          <a:lstStyle/>
          <a:p>
            <a:r>
              <a:rPr lang="sv-SE" dirty="0" smtClean="0"/>
              <a:t>Meeting </a:t>
            </a:r>
            <a:r>
              <a:rPr lang="sv-SE" dirty="0" err="1" smtClean="0"/>
              <a:t>March</a:t>
            </a:r>
            <a:r>
              <a:rPr lang="sv-SE" dirty="0" smtClean="0"/>
              <a:t> 16´th 2017 </a:t>
            </a:r>
            <a:r>
              <a:rPr lang="sv-SE" dirty="0" err="1" smtClean="0"/>
              <a:t>with</a:t>
            </a:r>
            <a:r>
              <a:rPr lang="sv-SE" dirty="0" smtClean="0"/>
              <a:t> Erik and Calle:</a:t>
            </a:r>
          </a:p>
          <a:p>
            <a:endParaRPr lang="sv-SE" dirty="0" smtClean="0"/>
          </a:p>
          <a:p>
            <a:r>
              <a:rPr lang="sv-SE" dirty="0" smtClean="0"/>
              <a:t>To do:</a:t>
            </a:r>
            <a:endParaRPr lang="sv-SE" dirty="0"/>
          </a:p>
          <a:p>
            <a:pPr marL="285750" indent="-285750">
              <a:buFont typeface="Arial" panose="020B0604020202020204" pitchFamily="34" charset="0"/>
              <a:buChar char="•"/>
            </a:pPr>
            <a:r>
              <a:rPr lang="sv-SE" dirty="0" smtClean="0"/>
              <a:t>Try </a:t>
            </a:r>
            <a:r>
              <a:rPr lang="sv-SE" u="sng" dirty="0"/>
              <a:t>both slope and velocity</a:t>
            </a:r>
            <a:r>
              <a:rPr lang="sv-SE" dirty="0"/>
              <a:t>. </a:t>
            </a:r>
            <a:r>
              <a:rPr lang="sv-SE" dirty="0" smtClean="0"/>
              <a:t>Signif! Include in the trout model as well!</a:t>
            </a:r>
          </a:p>
          <a:p>
            <a:pPr marL="285750" indent="-285750">
              <a:buFont typeface="Arial" panose="020B0604020202020204" pitchFamily="34" charset="0"/>
              <a:buChar char="•"/>
            </a:pPr>
            <a:r>
              <a:rPr lang="sv-SE" dirty="0" smtClean="0"/>
              <a:t>Try interaction </a:t>
            </a:r>
            <a:r>
              <a:rPr lang="sv-SE" u="sng" dirty="0" smtClean="0"/>
              <a:t>julian date*width/depth</a:t>
            </a:r>
            <a:r>
              <a:rPr lang="sv-SE" dirty="0" smtClean="0"/>
              <a:t>, or </a:t>
            </a:r>
            <a:r>
              <a:rPr lang="sv-SE" u="sng" dirty="0" smtClean="0"/>
              <a:t>date*lat/altitude</a:t>
            </a:r>
            <a:r>
              <a:rPr lang="sv-SE" dirty="0" smtClean="0"/>
              <a:t> also for trout</a:t>
            </a:r>
          </a:p>
          <a:p>
            <a:pPr marL="285750" indent="-285750">
              <a:buFont typeface="Arial" panose="020B0604020202020204" pitchFamily="34" charset="0"/>
              <a:buChar char="•"/>
            </a:pPr>
            <a:r>
              <a:rPr lang="sv-SE" dirty="0" smtClean="0"/>
              <a:t>Try to include altitude: </a:t>
            </a:r>
            <a:r>
              <a:rPr lang="en-US" dirty="0"/>
              <a:t>nope collinear with temperature and distance to </a:t>
            </a:r>
            <a:r>
              <a:rPr lang="en-US" dirty="0" smtClean="0"/>
              <a:t>sea.</a:t>
            </a:r>
            <a:r>
              <a:rPr lang="sv-SE" dirty="0" smtClean="0"/>
              <a:t> or </a:t>
            </a:r>
            <a:r>
              <a:rPr lang="sv-SE" u="sng" dirty="0" smtClean="0"/>
              <a:t>replace dist to sea with altitude</a:t>
            </a:r>
            <a:r>
              <a:rPr lang="sv-SE" dirty="0" smtClean="0"/>
              <a:t>. Also for trout.</a:t>
            </a:r>
          </a:p>
          <a:p>
            <a:pPr marL="285750" indent="-285750">
              <a:buFont typeface="Arial" panose="020B0604020202020204" pitchFamily="34" charset="0"/>
              <a:buChar char="•"/>
            </a:pPr>
            <a:r>
              <a:rPr lang="sv-SE" dirty="0" err="1" smtClean="0">
                <a:solidFill>
                  <a:srgbClr val="FF0000"/>
                </a:solidFill>
              </a:rPr>
              <a:t>Add</a:t>
            </a:r>
            <a:r>
              <a:rPr lang="sv-SE" dirty="0" smtClean="0">
                <a:solidFill>
                  <a:srgbClr val="FF0000"/>
                </a:solidFill>
              </a:rPr>
              <a:t> data on </a:t>
            </a:r>
            <a:r>
              <a:rPr lang="sv-SE" dirty="0" err="1" smtClean="0">
                <a:solidFill>
                  <a:srgbClr val="FF0000"/>
                </a:solidFill>
              </a:rPr>
              <a:t>forest</a:t>
            </a:r>
            <a:r>
              <a:rPr lang="sv-SE" dirty="0" smtClean="0">
                <a:solidFill>
                  <a:srgbClr val="FF0000"/>
                </a:solidFill>
              </a:rPr>
              <a:t> cover and </a:t>
            </a:r>
            <a:r>
              <a:rPr lang="sv-SE" dirty="0" err="1" smtClean="0">
                <a:solidFill>
                  <a:srgbClr val="FF0000"/>
                </a:solidFill>
              </a:rPr>
              <a:t>type</a:t>
            </a:r>
            <a:endParaRPr lang="sv-SE" dirty="0" smtClean="0">
              <a:solidFill>
                <a:srgbClr val="FF0000"/>
              </a:solidFill>
            </a:endParaRPr>
          </a:p>
          <a:p>
            <a:pPr marL="285750" indent="-285750">
              <a:buFont typeface="Arial" panose="020B0604020202020204" pitchFamily="34" charset="0"/>
              <a:buChar char="•"/>
            </a:pPr>
            <a:r>
              <a:rPr lang="sv-SE" dirty="0" smtClean="0"/>
              <a:t>Look into standardized coefficients for trout and </a:t>
            </a:r>
            <a:r>
              <a:rPr lang="sv-SE" dirty="0" smtClean="0"/>
              <a:t>salmon: </a:t>
            </a:r>
            <a:r>
              <a:rPr lang="en-US" dirty="0" smtClean="0"/>
              <a:t># scale on range </a:t>
            </a:r>
            <a:r>
              <a:rPr lang="en-US" dirty="0"/>
              <a:t>gives </a:t>
            </a:r>
            <a:r>
              <a:rPr lang="en-US" dirty="0" smtClean="0"/>
              <a:t>problem </a:t>
            </a:r>
            <a:r>
              <a:rPr lang="en-US" dirty="0"/>
              <a:t>with temp correlation. If I delete it: it works</a:t>
            </a:r>
            <a:endParaRPr lang="sv-SE" dirty="0" smtClean="0"/>
          </a:p>
          <a:p>
            <a:pPr marL="285750" indent="-285750">
              <a:buFont typeface="Arial" panose="020B0604020202020204" pitchFamily="34" charset="0"/>
              <a:buChar char="•"/>
            </a:pPr>
            <a:r>
              <a:rPr lang="sv-SE" dirty="0" smtClean="0">
                <a:solidFill>
                  <a:srgbClr val="FF0000"/>
                </a:solidFill>
              </a:rPr>
              <a:t>Try </a:t>
            </a:r>
            <a:r>
              <a:rPr lang="sv-SE" dirty="0">
                <a:solidFill>
                  <a:srgbClr val="FF0000"/>
                </a:solidFill>
              </a:rPr>
              <a:t>model with </a:t>
            </a:r>
            <a:r>
              <a:rPr lang="sv-SE" dirty="0" smtClean="0">
                <a:solidFill>
                  <a:srgbClr val="FF0000"/>
                </a:solidFill>
              </a:rPr>
              <a:t>Cottus</a:t>
            </a:r>
          </a:p>
          <a:p>
            <a:pPr marL="285750" indent="-285750">
              <a:buFont typeface="Arial" panose="020B0604020202020204" pitchFamily="34" charset="0"/>
              <a:buChar char="•"/>
            </a:pPr>
            <a:endParaRPr lang="sv-SE" dirty="0" smtClean="0"/>
          </a:p>
          <a:p>
            <a:pPr marL="285750" indent="-285750">
              <a:buFont typeface="Arial" panose="020B0604020202020204" pitchFamily="34" charset="0"/>
              <a:buChar char="•"/>
            </a:pPr>
            <a:endParaRPr lang="sv-SE" dirty="0"/>
          </a:p>
          <a:p>
            <a:pPr marL="285750" indent="-285750">
              <a:buFont typeface="Arial" panose="020B0604020202020204" pitchFamily="34" charset="0"/>
              <a:buChar char="•"/>
            </a:pPr>
            <a:endParaRPr lang="sv-SE" dirty="0" smtClean="0"/>
          </a:p>
          <a:p>
            <a:r>
              <a:rPr lang="sv-SE" dirty="0" err="1" smtClean="0"/>
              <a:t>Comments</a:t>
            </a:r>
            <a:r>
              <a:rPr lang="sv-SE" dirty="0" smtClean="0"/>
              <a:t>:</a:t>
            </a:r>
          </a:p>
          <a:p>
            <a:pPr marL="285750" indent="-285750">
              <a:buFont typeface="Arial" panose="020B0604020202020204" pitchFamily="34" charset="0"/>
              <a:buChar char="•"/>
            </a:pPr>
            <a:r>
              <a:rPr lang="sv-SE" dirty="0" err="1" smtClean="0"/>
              <a:t>What</a:t>
            </a:r>
            <a:r>
              <a:rPr lang="sv-SE" dirty="0" smtClean="0"/>
              <a:t> is new </a:t>
            </a:r>
            <a:r>
              <a:rPr lang="sv-SE" dirty="0" err="1" smtClean="0"/>
              <a:t>about</a:t>
            </a:r>
            <a:r>
              <a:rPr lang="sv-SE" dirty="0" smtClean="0"/>
              <a:t> </a:t>
            </a:r>
            <a:r>
              <a:rPr lang="sv-SE" dirty="0" err="1" smtClean="0"/>
              <a:t>our</a:t>
            </a:r>
            <a:r>
              <a:rPr lang="sv-SE" dirty="0" smtClean="0"/>
              <a:t> </a:t>
            </a:r>
            <a:r>
              <a:rPr lang="sv-SE" dirty="0" err="1" smtClean="0"/>
              <a:t>results</a:t>
            </a:r>
            <a:r>
              <a:rPr lang="sv-SE" dirty="0" smtClean="0"/>
              <a:t>: LWD </a:t>
            </a:r>
            <a:r>
              <a:rPr lang="sv-SE" dirty="0" err="1" smtClean="0"/>
              <a:t>does</a:t>
            </a:r>
            <a:r>
              <a:rPr lang="sv-SE" dirty="0" smtClean="0"/>
              <a:t> not </a:t>
            </a:r>
            <a:r>
              <a:rPr lang="sv-SE" dirty="0" err="1" smtClean="0"/>
              <a:t>help</a:t>
            </a:r>
            <a:r>
              <a:rPr lang="sv-SE" dirty="0" smtClean="0"/>
              <a:t> </a:t>
            </a:r>
            <a:r>
              <a:rPr lang="sv-SE" dirty="0" err="1" smtClean="0"/>
              <a:t>salmon</a:t>
            </a:r>
            <a:r>
              <a:rPr lang="sv-SE" dirty="0" smtClean="0"/>
              <a:t> population. </a:t>
            </a:r>
            <a:r>
              <a:rPr lang="sv-SE" dirty="0" err="1" smtClean="0"/>
              <a:t>Also</a:t>
            </a:r>
            <a:r>
              <a:rPr lang="sv-SE" dirty="0" smtClean="0"/>
              <a:t>, the predators </a:t>
            </a:r>
            <a:r>
              <a:rPr lang="sv-SE" dirty="0" err="1" smtClean="0"/>
              <a:t>of</a:t>
            </a:r>
            <a:r>
              <a:rPr lang="sv-SE" dirty="0" smtClean="0"/>
              <a:t> </a:t>
            </a:r>
            <a:r>
              <a:rPr lang="sv-SE" dirty="0" err="1" smtClean="0"/>
              <a:t>trout</a:t>
            </a:r>
            <a:r>
              <a:rPr lang="sv-SE" dirty="0" smtClean="0"/>
              <a:t> (</a:t>
            </a:r>
            <a:r>
              <a:rPr lang="sv-SE" dirty="0" err="1" smtClean="0"/>
              <a:t>Pike</a:t>
            </a:r>
            <a:r>
              <a:rPr lang="sv-SE" dirty="0" smtClean="0"/>
              <a:t> and </a:t>
            </a:r>
            <a:r>
              <a:rPr lang="sv-SE" dirty="0" err="1" smtClean="0"/>
              <a:t>burbot</a:t>
            </a:r>
            <a:r>
              <a:rPr lang="sv-SE" dirty="0" smtClean="0"/>
              <a:t>) do no </a:t>
            </a:r>
            <a:r>
              <a:rPr lang="sv-SE" dirty="0" err="1" smtClean="0"/>
              <a:t>affect</a:t>
            </a:r>
            <a:r>
              <a:rPr lang="sv-SE" dirty="0" smtClean="0"/>
              <a:t> </a:t>
            </a:r>
            <a:r>
              <a:rPr lang="sv-SE" dirty="0" err="1" smtClean="0"/>
              <a:t>salmon</a:t>
            </a:r>
            <a:endParaRPr lang="sv-SE" dirty="0" smtClean="0"/>
          </a:p>
          <a:p>
            <a:pPr marL="285750" indent="-285750">
              <a:buFont typeface="Arial" panose="020B0604020202020204" pitchFamily="34" charset="0"/>
              <a:buChar char="•"/>
            </a:pPr>
            <a:r>
              <a:rPr lang="sv-SE" dirty="0" err="1"/>
              <a:t>Number</a:t>
            </a:r>
            <a:r>
              <a:rPr lang="sv-SE" dirty="0"/>
              <a:t> </a:t>
            </a:r>
            <a:r>
              <a:rPr lang="sv-SE" dirty="0" err="1"/>
              <a:t>of</a:t>
            </a:r>
            <a:r>
              <a:rPr lang="sv-SE" dirty="0"/>
              <a:t> dams is </a:t>
            </a:r>
            <a:r>
              <a:rPr lang="sv-SE" dirty="0" err="1"/>
              <a:t>unlikely</a:t>
            </a:r>
            <a:r>
              <a:rPr lang="sv-SE" dirty="0"/>
              <a:t> to </a:t>
            </a:r>
            <a:r>
              <a:rPr lang="sv-SE" dirty="0" err="1"/>
              <a:t>explain</a:t>
            </a:r>
            <a:r>
              <a:rPr lang="sv-SE" dirty="0"/>
              <a:t> </a:t>
            </a:r>
            <a:r>
              <a:rPr lang="sv-SE" dirty="0" err="1"/>
              <a:t>much</a:t>
            </a:r>
            <a:r>
              <a:rPr lang="sv-SE" dirty="0"/>
              <a:t> </a:t>
            </a:r>
            <a:r>
              <a:rPr lang="sv-SE" dirty="0" err="1"/>
              <a:t>according</a:t>
            </a:r>
            <a:r>
              <a:rPr lang="sv-SE" dirty="0"/>
              <a:t> to </a:t>
            </a:r>
            <a:r>
              <a:rPr lang="sv-SE" dirty="0" smtClean="0"/>
              <a:t>Erik</a:t>
            </a:r>
          </a:p>
          <a:p>
            <a:pPr marL="285750" indent="-285750">
              <a:buFont typeface="Arial" panose="020B0604020202020204" pitchFamily="34" charset="0"/>
              <a:buChar char="•"/>
            </a:pPr>
            <a:r>
              <a:rPr lang="sv-SE" dirty="0" err="1" smtClean="0"/>
              <a:t>Cottus</a:t>
            </a:r>
            <a:r>
              <a:rPr lang="sv-SE" dirty="0" smtClean="0"/>
              <a:t> </a:t>
            </a:r>
            <a:r>
              <a:rPr lang="sv-SE" dirty="0" err="1" smtClean="0"/>
              <a:t>does</a:t>
            </a:r>
            <a:r>
              <a:rPr lang="sv-SE" dirty="0" smtClean="0"/>
              <a:t> not </a:t>
            </a:r>
            <a:r>
              <a:rPr lang="sv-SE" dirty="0" err="1" smtClean="0"/>
              <a:t>have</a:t>
            </a:r>
            <a:r>
              <a:rPr lang="sv-SE" dirty="0" smtClean="0"/>
              <a:t> </a:t>
            </a:r>
            <a:r>
              <a:rPr lang="sv-SE" dirty="0" err="1" smtClean="0"/>
              <a:t>swim</a:t>
            </a:r>
            <a:r>
              <a:rPr lang="sv-SE" dirty="0" smtClean="0"/>
              <a:t> bladder, is not a </a:t>
            </a:r>
            <a:r>
              <a:rPr lang="sv-SE" dirty="0" err="1" smtClean="0"/>
              <a:t>good</a:t>
            </a:r>
            <a:r>
              <a:rPr lang="sv-SE" dirty="0" smtClean="0"/>
              <a:t> </a:t>
            </a:r>
            <a:r>
              <a:rPr lang="sv-SE" dirty="0" err="1" smtClean="0"/>
              <a:t>swimmer</a:t>
            </a:r>
            <a:r>
              <a:rPr lang="sv-SE" dirty="0" smtClean="0"/>
              <a:t>, </a:t>
            </a:r>
            <a:r>
              <a:rPr lang="sv-SE" dirty="0" err="1" smtClean="0"/>
              <a:t>can</a:t>
            </a:r>
            <a:r>
              <a:rPr lang="sv-SE" dirty="0" smtClean="0"/>
              <a:t> not </a:t>
            </a:r>
            <a:r>
              <a:rPr lang="sv-SE" dirty="0" err="1" smtClean="0"/>
              <a:t>travel</a:t>
            </a:r>
            <a:r>
              <a:rPr lang="sv-SE" dirty="0" smtClean="0"/>
              <a:t> far in the </a:t>
            </a:r>
            <a:r>
              <a:rPr lang="sv-SE" dirty="0" err="1" smtClean="0"/>
              <a:t>streams</a:t>
            </a:r>
            <a:r>
              <a:rPr lang="sv-SE" dirty="0" smtClean="0"/>
              <a:t>.</a:t>
            </a:r>
          </a:p>
          <a:p>
            <a:pPr marL="285750" indent="-285750">
              <a:buFont typeface="Arial" panose="020B0604020202020204" pitchFamily="34" charset="0"/>
              <a:buChar char="•"/>
            </a:pPr>
            <a:r>
              <a:rPr lang="sv-SE" dirty="0" err="1" smtClean="0"/>
              <a:t>Electrofishing</a:t>
            </a:r>
            <a:r>
              <a:rPr lang="sv-SE" dirty="0" smtClean="0"/>
              <a:t> is not a </a:t>
            </a:r>
            <a:r>
              <a:rPr lang="sv-SE" dirty="0" err="1" smtClean="0"/>
              <a:t>good</a:t>
            </a:r>
            <a:r>
              <a:rPr lang="sv-SE" dirty="0" smtClean="0"/>
              <a:t> </a:t>
            </a:r>
            <a:r>
              <a:rPr lang="sv-SE" dirty="0" err="1" smtClean="0"/>
              <a:t>way</a:t>
            </a:r>
            <a:r>
              <a:rPr lang="sv-SE" dirty="0" smtClean="0"/>
              <a:t> to </a:t>
            </a:r>
            <a:r>
              <a:rPr lang="sv-SE" dirty="0" err="1" smtClean="0"/>
              <a:t>sample</a:t>
            </a:r>
            <a:r>
              <a:rPr lang="sv-SE" dirty="0" smtClean="0"/>
              <a:t> </a:t>
            </a:r>
            <a:r>
              <a:rPr lang="sv-SE" dirty="0" err="1" smtClean="0"/>
              <a:t>Lampetra</a:t>
            </a:r>
            <a:endParaRPr lang="sv-SE" dirty="0" smtClean="0"/>
          </a:p>
          <a:p>
            <a:pPr marL="285750" indent="-285750">
              <a:buFont typeface="Arial" panose="020B0604020202020204" pitchFamily="34" charset="0"/>
              <a:buChar char="•"/>
            </a:pPr>
            <a:r>
              <a:rPr lang="sv-SE" dirty="0"/>
              <a:t>Skip site level model, no worth so far</a:t>
            </a:r>
          </a:p>
          <a:p>
            <a:pPr marL="285750" indent="-285750">
              <a:buFont typeface="Arial" panose="020B0604020202020204" pitchFamily="34" charset="0"/>
              <a:buChar char="•"/>
            </a:pPr>
            <a:endParaRPr lang="sv-SE" dirty="0" smtClean="0"/>
          </a:p>
        </p:txBody>
      </p:sp>
    </p:spTree>
    <p:extLst>
      <p:ext uri="{BB962C8B-B14F-4D97-AF65-F5344CB8AC3E}">
        <p14:creationId xmlns:p14="http://schemas.microsoft.com/office/powerpoint/2010/main" val="569586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COTTUS</a:t>
            </a:r>
            <a:endParaRPr lang="en-US" sz="3600" dirty="0"/>
          </a:p>
        </p:txBody>
      </p:sp>
      <p:sp>
        <p:nvSpPr>
          <p:cNvPr id="3" name="TextBox 2"/>
          <p:cNvSpPr txBox="1"/>
          <p:nvPr/>
        </p:nvSpPr>
        <p:spPr>
          <a:xfrm>
            <a:off x="85725" y="466725"/>
            <a:ext cx="4943475" cy="5386090"/>
          </a:xfrm>
          <a:prstGeom prst="rect">
            <a:avLst/>
          </a:prstGeom>
          <a:noFill/>
        </p:spPr>
        <p:txBody>
          <a:bodyPr wrap="square" rtlCol="0">
            <a:spAutoFit/>
          </a:bodyPr>
          <a:lstStyle/>
          <a:p>
            <a:r>
              <a:rPr lang="en-US" sz="800" dirty="0"/>
              <a:t> M2 = list(</a:t>
            </a:r>
          </a:p>
          <a:p>
            <a:r>
              <a:rPr lang="en-US" sz="800" dirty="0"/>
              <a:t>+   </a:t>
            </a:r>
            <a:r>
              <a:rPr lang="en-US" sz="800" dirty="0" err="1"/>
              <a:t>lme</a:t>
            </a:r>
            <a:r>
              <a:rPr lang="en-US" sz="800" dirty="0"/>
              <a:t>(log_Cottus_spp~Average_air_temperature+Av_depth+Slope_percent+Altitude,</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(log_LWD~Average_air_temperature+Altitude+Av_depth+Wetted_width+Year+Slope_percent+Velocity,</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log_Cottus_spp</a:t>
            </a:r>
            <a:r>
              <a:rPr lang="en-US" sz="800" dirty="0"/>
              <a:t> ~ </a:t>
            </a:r>
            <a:r>
              <a:rPr lang="en-US" sz="800" dirty="0" err="1"/>
              <a:t>Wetted_width</a:t>
            </a:r>
            <a:r>
              <a:rPr lang="en-US" sz="800" dirty="0"/>
              <a:t> + ...  -0.0026    0.0054 3674    -0.4835  0.6287 </a:t>
            </a:r>
          </a:p>
          <a:p>
            <a:r>
              <a:rPr lang="en-US" sz="800" dirty="0"/>
              <a:t>2         </a:t>
            </a:r>
            <a:r>
              <a:rPr lang="en-US" sz="800" dirty="0" err="1"/>
              <a:t>log_Cottus_spp</a:t>
            </a:r>
            <a:r>
              <a:rPr lang="en-US" sz="800" dirty="0"/>
              <a:t> ~ Year + ...  -0.0015    0.0022 3674    -0.6964  0.4862 </a:t>
            </a:r>
          </a:p>
          <a:p>
            <a:r>
              <a:rPr lang="en-US" sz="800" dirty="0"/>
              <a:t>3     </a:t>
            </a:r>
            <a:r>
              <a:rPr lang="en-US" sz="800" dirty="0" err="1"/>
              <a:t>log_Cottus_spp</a:t>
            </a:r>
            <a:r>
              <a:rPr lang="en-US" sz="800" dirty="0"/>
              <a:t> ~ Velocity + ...  -0.0148    0.0200 3674    -0.7419  0.4582 </a:t>
            </a:r>
          </a:p>
          <a:p>
            <a:r>
              <a:rPr lang="en-US" sz="800" dirty="0"/>
              <a:t>4      </a:t>
            </a:r>
            <a:r>
              <a:rPr lang="en-US" sz="800" dirty="0" err="1"/>
              <a:t>log_LWD</a:t>
            </a:r>
            <a:r>
              <a:rPr lang="en-US" sz="800" dirty="0"/>
              <a:t> ~ </a:t>
            </a:r>
            <a:r>
              <a:rPr lang="en-US" sz="800" dirty="0" err="1"/>
              <a:t>log_Cottus_spp</a:t>
            </a:r>
            <a:r>
              <a:rPr lang="en-US" sz="800" dirty="0"/>
              <a:t> + ...   0.0125    0.0143 3671     0.8789  0.3795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1     5.87  8   0.662</a:t>
            </a:r>
          </a:p>
          <a:p>
            <a:endParaRPr lang="en-US" sz="800" dirty="0"/>
          </a:p>
          <a:p>
            <a:r>
              <a:rPr lang="en-US" sz="800" dirty="0"/>
              <a:t>$AIC</a:t>
            </a:r>
          </a:p>
          <a:p>
            <a:r>
              <a:rPr lang="en-US" sz="800" dirty="0"/>
              <a:t>    AIC   </a:t>
            </a:r>
            <a:r>
              <a:rPr lang="en-US" sz="800" dirty="0" err="1"/>
              <a:t>AICc</a:t>
            </a:r>
            <a:r>
              <a:rPr lang="en-US" sz="800" dirty="0"/>
              <a:t>  K    n</a:t>
            </a:r>
          </a:p>
          <a:p>
            <a:r>
              <a:rPr lang="en-US" sz="800" dirty="0"/>
              <a:t>1 47.87 48.066 21 4735</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log_Cottus_spp</a:t>
            </a:r>
            <a:r>
              <a:rPr lang="en-US" sz="800" dirty="0"/>
              <a:t> </a:t>
            </a:r>
            <a:r>
              <a:rPr lang="en-US" sz="800" dirty="0" err="1"/>
              <a:t>Average_air_temperature</a:t>
            </a:r>
            <a:r>
              <a:rPr lang="en-US" sz="800" dirty="0"/>
              <a:t> -0.316310530 0.0175973698  0.0000 ***</a:t>
            </a:r>
          </a:p>
          <a:p>
            <a:r>
              <a:rPr lang="en-US" sz="800" dirty="0"/>
              <a:t>2  </a:t>
            </a:r>
            <a:r>
              <a:rPr lang="en-US" sz="800" dirty="0" err="1"/>
              <a:t>log_Cottus_spp</a:t>
            </a:r>
            <a:r>
              <a:rPr lang="en-US" sz="800" dirty="0"/>
              <a:t>                Altitude -0.003817689 0.0004473745  0.0000 ***</a:t>
            </a:r>
          </a:p>
          <a:p>
            <a:r>
              <a:rPr lang="en-US" sz="800" dirty="0"/>
              <a:t>3  </a:t>
            </a:r>
            <a:r>
              <a:rPr lang="en-US" sz="800" dirty="0" err="1"/>
              <a:t>log_Cottus_spp</a:t>
            </a:r>
            <a:r>
              <a:rPr lang="en-US" sz="800" dirty="0"/>
              <a:t>                </a:t>
            </a:r>
            <a:r>
              <a:rPr lang="en-US" sz="800" dirty="0" err="1"/>
              <a:t>Av_depth</a:t>
            </a:r>
            <a:r>
              <a:rPr lang="en-US" sz="800" dirty="0"/>
              <a:t> -0.444686981 0.1005167289  0.0000 ***</a:t>
            </a:r>
          </a:p>
          <a:p>
            <a:r>
              <a:rPr lang="en-US" sz="800" dirty="0"/>
              <a:t>4  </a:t>
            </a:r>
            <a:r>
              <a:rPr lang="en-US" sz="800" dirty="0" err="1"/>
              <a:t>log_Cottus_spp</a:t>
            </a:r>
            <a:r>
              <a:rPr lang="en-US" sz="800" dirty="0"/>
              <a:t>           </a:t>
            </a:r>
            <a:r>
              <a:rPr lang="en-US" sz="800" dirty="0" err="1"/>
              <a:t>Slope_percent</a:t>
            </a:r>
            <a:r>
              <a:rPr lang="en-US" sz="800" dirty="0"/>
              <a:t> -0.047617279 0.0147986197  0.0013  **</a:t>
            </a:r>
          </a:p>
          <a:p>
            <a:r>
              <a:rPr lang="en-US" sz="800" dirty="0"/>
              <a:t>5         </a:t>
            </a:r>
            <a:r>
              <a:rPr lang="en-US" sz="800" dirty="0" err="1"/>
              <a:t>log_LWD</a:t>
            </a:r>
            <a:r>
              <a:rPr lang="en-US" sz="800" dirty="0"/>
              <a:t>            </a:t>
            </a:r>
            <a:r>
              <a:rPr lang="en-US" sz="800" dirty="0" err="1"/>
              <a:t>Wetted_width</a:t>
            </a:r>
            <a:r>
              <a:rPr lang="en-US" sz="800" dirty="0"/>
              <a:t> -0.055695456 0.0050173308  0.0000 ***</a:t>
            </a:r>
          </a:p>
          <a:p>
            <a:r>
              <a:rPr lang="en-US" sz="800" dirty="0"/>
              <a:t>6         </a:t>
            </a:r>
            <a:r>
              <a:rPr lang="en-US" sz="800" dirty="0" err="1"/>
              <a:t>log_LWD</a:t>
            </a:r>
            <a:r>
              <a:rPr lang="en-US" sz="800" dirty="0"/>
              <a:t> </a:t>
            </a:r>
            <a:r>
              <a:rPr lang="en-US" sz="800" dirty="0" err="1"/>
              <a:t>Average_air_temperature</a:t>
            </a:r>
            <a:r>
              <a:rPr lang="en-US" sz="800" dirty="0"/>
              <a:t> -0.086982710 0.0131460606  0.0000 ***</a:t>
            </a:r>
          </a:p>
          <a:p>
            <a:r>
              <a:rPr lang="en-US" sz="800" dirty="0"/>
              <a:t>7         </a:t>
            </a:r>
            <a:r>
              <a:rPr lang="en-US" sz="800" dirty="0" err="1"/>
              <a:t>log_LWD</a:t>
            </a:r>
            <a:r>
              <a:rPr lang="en-US" sz="800" dirty="0"/>
              <a:t>           </a:t>
            </a:r>
            <a:r>
              <a:rPr lang="en-US" sz="800" dirty="0" err="1"/>
              <a:t>Slope_percent</a:t>
            </a:r>
            <a:r>
              <a:rPr lang="en-US" sz="800" dirty="0"/>
              <a:t>  0.071570204 0.0126143871  0.0000 ***</a:t>
            </a:r>
          </a:p>
          <a:p>
            <a:r>
              <a:rPr lang="en-US" sz="800" dirty="0"/>
              <a:t>8         </a:t>
            </a:r>
            <a:r>
              <a:rPr lang="en-US" sz="800" dirty="0" err="1"/>
              <a:t>log_LWD</a:t>
            </a:r>
            <a:r>
              <a:rPr lang="en-US" sz="800" dirty="0"/>
              <a:t>                    Year  0.014449670 0.0026349692  0.0000 ***</a:t>
            </a:r>
          </a:p>
          <a:p>
            <a:r>
              <a:rPr lang="en-US" sz="800" dirty="0"/>
              <a:t>9         </a:t>
            </a:r>
            <a:r>
              <a:rPr lang="en-US" sz="800" dirty="0" err="1"/>
              <a:t>log_LWD</a:t>
            </a:r>
            <a:r>
              <a:rPr lang="en-US" sz="800" dirty="0"/>
              <a:t>                </a:t>
            </a:r>
            <a:r>
              <a:rPr lang="en-US" sz="800" dirty="0" err="1"/>
              <a:t>Av_depth</a:t>
            </a:r>
            <a:r>
              <a:rPr lang="en-US" sz="800" dirty="0"/>
              <a:t> -0.513321533 0.1129704364  0.0000 ***</a:t>
            </a:r>
          </a:p>
          <a:p>
            <a:r>
              <a:rPr lang="en-US" sz="800" dirty="0"/>
              <a:t>10        </a:t>
            </a:r>
            <a:r>
              <a:rPr lang="en-US" sz="800" dirty="0" err="1"/>
              <a:t>log_LWD</a:t>
            </a:r>
            <a:r>
              <a:rPr lang="en-US" sz="800" dirty="0"/>
              <a:t>                Velocity  0.086346728 0.0216795889  0.0001 ***</a:t>
            </a:r>
          </a:p>
          <a:p>
            <a:r>
              <a:rPr lang="en-US" sz="800" dirty="0"/>
              <a:t>11        </a:t>
            </a:r>
            <a:r>
              <a:rPr lang="en-US" sz="800" dirty="0" err="1"/>
              <a:t>log_LWD</a:t>
            </a:r>
            <a:r>
              <a:rPr lang="en-US" sz="800" dirty="0"/>
              <a:t>                Altitude -0.001155845 0.0003556516  0.0012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4735 0.1856122   0.8248137</a:t>
            </a:r>
          </a:p>
          <a:p>
            <a:r>
              <a:rPr lang="en-US" sz="800" dirty="0"/>
              <a:t>2   </a:t>
            </a:r>
            <a:r>
              <a:rPr lang="en-US" sz="800" dirty="0" err="1"/>
              <a:t>lme</a:t>
            </a:r>
            <a:r>
              <a:rPr lang="en-US" sz="800" dirty="0"/>
              <a:t> </a:t>
            </a:r>
            <a:r>
              <a:rPr lang="en-US" sz="800" dirty="0" err="1"/>
              <a:t>gaussian</a:t>
            </a:r>
            <a:r>
              <a:rPr lang="en-US" sz="800" dirty="0"/>
              <a:t> identity 4735 0.1046222   0.5115992</a:t>
            </a:r>
          </a:p>
          <a:p>
            <a:r>
              <a:rPr lang="en-US" sz="800" dirty="0"/>
              <a:t>&gt; </a:t>
            </a:r>
            <a:r>
              <a:rPr lang="en-US" sz="800" dirty="0" err="1"/>
              <a:t>sem.plot</a:t>
            </a:r>
            <a:r>
              <a:rPr lang="en-US" sz="800" dirty="0"/>
              <a:t>(M2, AV2</a:t>
            </a:r>
            <a:r>
              <a:rPr lang="en-US" sz="800" dirty="0" smtClean="0"/>
              <a:t>)</a:t>
            </a:r>
            <a:endParaRPr lang="en-US" sz="800" dirty="0"/>
          </a:p>
        </p:txBody>
      </p:sp>
      <p:sp>
        <p:nvSpPr>
          <p:cNvPr id="4" name="TextBox 3"/>
          <p:cNvSpPr txBox="1"/>
          <p:nvPr/>
        </p:nvSpPr>
        <p:spPr>
          <a:xfrm>
            <a:off x="3981450" y="1820941"/>
            <a:ext cx="5600700" cy="3908762"/>
          </a:xfrm>
          <a:prstGeom prst="rect">
            <a:avLst/>
          </a:prstGeom>
          <a:noFill/>
        </p:spPr>
        <p:txBody>
          <a:bodyPr wrap="square" rtlCol="0">
            <a:spAutoFit/>
          </a:bodyPr>
          <a:lstStyle/>
          <a:p>
            <a:r>
              <a:rPr lang="en-US" sz="800"/>
              <a:t>&gt; sem.coefs(M2,AV2,standardize = "scale")</a:t>
            </a:r>
          </a:p>
          <a:p>
            <a:r>
              <a:rPr lang="en-US" sz="800"/>
              <a:t>         response               predictor    estimate   std.error p.value    </a:t>
            </a:r>
          </a:p>
          <a:p>
            <a:r>
              <a:rPr lang="en-US" sz="800"/>
              <a:t>1  log_Cottus_spp Average_air_temperature -0.46565630 0.027653620  0.0000 ***</a:t>
            </a:r>
          </a:p>
          <a:p>
            <a:r>
              <a:rPr lang="en-US" sz="800"/>
              <a:t>2  log_Cottus_spp                Altitude -0.18632469 0.022870976  0.0000 ***</a:t>
            </a:r>
          </a:p>
          <a:p>
            <a:r>
              <a:rPr lang="en-US" sz="800"/>
              <a:t>3  log_Cottus_spp                Av_depth -0.03565598 0.007120792  0.0000 ***</a:t>
            </a:r>
          </a:p>
          <a:p>
            <a:r>
              <a:rPr lang="en-US" sz="800"/>
              <a:t>4  log_Cottus_spp           Slope_percent -0.05346258 0.016875692  0.0015  **</a:t>
            </a:r>
          </a:p>
          <a:p>
            <a:r>
              <a:rPr lang="en-US" sz="800"/>
              <a:t>5         log_LWD            Wetted_width -0.20370479 0.020415019  0.0000 ***</a:t>
            </a:r>
          </a:p>
          <a:p>
            <a:r>
              <a:rPr lang="en-US" sz="800"/>
              <a:t>6         log_LWD           Slope_percent  0.12510529 0.021820934  0.0000 ***</a:t>
            </a:r>
          </a:p>
          <a:p>
            <a:r>
              <a:rPr lang="en-US" sz="800"/>
              <a:t>7         log_LWD                Av_depth -0.06153908 0.012099736  0.0000 ***</a:t>
            </a:r>
          </a:p>
          <a:p>
            <a:r>
              <a:rPr lang="en-US" sz="800"/>
              <a:t>8         log_LWD Average_air_temperature -0.15468251 0.031252206  0.0000 ***</a:t>
            </a:r>
          </a:p>
          <a:p>
            <a:r>
              <a:rPr lang="en-US" sz="800"/>
              <a:t>9         log_LWD                    Year  0.07597864 0.016943423  0.0000 ***</a:t>
            </a:r>
          </a:p>
          <a:p>
            <a:r>
              <a:rPr lang="en-US" sz="800"/>
              <a:t>10        log_LWD                Velocity  0.05381512 0.012171210  0.0000 ***</a:t>
            </a:r>
          </a:p>
          <a:p>
            <a:r>
              <a:rPr lang="en-US" sz="800"/>
              <a:t>11        log_LWD                Altitude -0.07485606 0.027733830  0.0070  **</a:t>
            </a:r>
          </a:p>
          <a:p>
            <a:r>
              <a:rPr lang="en-US" sz="800"/>
              <a:t>Warning messages:</a:t>
            </a:r>
          </a:p>
          <a:p>
            <a:r>
              <a:rPr lang="en-US" sz="800"/>
              <a:t>1: In if (grepl("cbind", deparse(formula(x)))) all.vars(formula(x))[-c(1:2)] else all.vars(formula(x)) :</a:t>
            </a:r>
          </a:p>
          <a:p>
            <a:r>
              <a:rPr lang="en-US" sz="800"/>
              <a:t>  the condition has length &gt; 1 and only the first element will be used</a:t>
            </a:r>
          </a:p>
          <a:p>
            <a:r>
              <a:rPr lang="en-US" sz="800"/>
              <a:t>2: In if (grepl("cbind", deparse(formula(x)))) all.vars(formula(x))[-c(1:2)] else all.vars(formula(x)) :</a:t>
            </a:r>
          </a:p>
          <a:p>
            <a:r>
              <a:rPr lang="en-US" sz="800"/>
              <a:t>  the condition has length &gt; 1 and only the first element will be used</a:t>
            </a:r>
          </a:p>
          <a:p>
            <a:r>
              <a:rPr lang="en-US" sz="800"/>
              <a:t>&gt; sem.coefs(M2,AV2,standardize = "range")</a:t>
            </a:r>
          </a:p>
          <a:p>
            <a:r>
              <a:rPr lang="en-US" sz="800"/>
              <a:t>         response               predictor    estimate   std.error p.value    </a:t>
            </a:r>
          </a:p>
          <a:p>
            <a:r>
              <a:rPr lang="en-US" sz="800"/>
              <a:t>1  log_Cottus_spp Average_air_temperature -0.43440257 0.026366871  0.0000 ***</a:t>
            </a:r>
          </a:p>
          <a:p>
            <a:r>
              <a:rPr lang="en-US" sz="800"/>
              <a:t>2  log_Cottus_spp                Altitude -0.24885920 0.032183753  0.0000 ***</a:t>
            </a:r>
          </a:p>
          <a:p>
            <a:r>
              <a:rPr lang="en-US" sz="800"/>
              <a:t>3  log_Cottus_spp                Av_depth -0.05520536 0.010458770  0.0000 ***</a:t>
            </a:r>
          </a:p>
          <a:p>
            <a:r>
              <a:rPr lang="en-US" sz="800"/>
              <a:t>4  log_Cottus_spp           Slope_percent -0.07881586 0.025089485  0.0017  **</a:t>
            </a:r>
          </a:p>
          <a:p>
            <a:r>
              <a:rPr lang="en-US" sz="800"/>
              <a:t>5         log_LWD            Wetted_width -0.33138088 0.034950319  0.0000 ***</a:t>
            </a:r>
          </a:p>
          <a:p>
            <a:r>
              <a:rPr lang="en-US" sz="800"/>
              <a:t>6         log_LWD           Slope_percent  0.15292036 0.029500607  0.0000 ***</a:t>
            </a:r>
          </a:p>
          <a:p>
            <a:r>
              <a:rPr lang="en-US" sz="800"/>
              <a:t>7         log_LWD                Av_depth -0.07504504 0.016083677  0.0000 ***</a:t>
            </a:r>
          </a:p>
          <a:p>
            <a:r>
              <a:rPr lang="en-US" sz="800"/>
              <a:t>8         log_LWD Average_air_temperature -0.11872051 0.027900132  0.0000 ***</a:t>
            </a:r>
          </a:p>
          <a:p>
            <a:r>
              <a:rPr lang="en-US" sz="800"/>
              <a:t>9         log_LWD                Velocity  0.03096626 0.007686155  0.0001 ***</a:t>
            </a:r>
          </a:p>
          <a:p>
            <a:r>
              <a:rPr lang="en-US" sz="800"/>
              <a:t>10        log_LWD                    Year  0.05026909 0.012744360  0.0001 ***</a:t>
            </a:r>
          </a:p>
          <a:p>
            <a:r>
              <a:rPr lang="en-US" sz="800"/>
              <a:t>11        log_LWD                Altitude -0.07617503 0.036302251  0.0359   *</a:t>
            </a:r>
            <a:endParaRPr lang="en-US" sz="800" dirty="0"/>
          </a:p>
        </p:txBody>
      </p:sp>
      <p:sp>
        <p:nvSpPr>
          <p:cNvPr id="6" name="TextBox 5"/>
          <p:cNvSpPr txBox="1"/>
          <p:nvPr/>
        </p:nvSpPr>
        <p:spPr>
          <a:xfrm>
            <a:off x="85725" y="6442650"/>
            <a:ext cx="10220325" cy="369332"/>
          </a:xfrm>
          <a:prstGeom prst="rect">
            <a:avLst/>
          </a:prstGeom>
          <a:noFill/>
        </p:spPr>
        <p:txBody>
          <a:bodyPr wrap="square" rtlCol="0">
            <a:spAutoFit/>
          </a:bodyPr>
          <a:lstStyle/>
          <a:p>
            <a:r>
              <a:rPr lang="sv-SE" dirty="0" smtClean="0"/>
              <a:t>+ link from lake to Cottus and from number of spieces are signif but don’t make sense</a:t>
            </a:r>
            <a:endParaRPr lang="en-US" dirty="0"/>
          </a:p>
        </p:txBody>
      </p:sp>
      <p:pic>
        <p:nvPicPr>
          <p:cNvPr id="7" name="Picture 6"/>
          <p:cNvPicPr>
            <a:picLocks noChangeAspect="1"/>
          </p:cNvPicPr>
          <p:nvPr/>
        </p:nvPicPr>
        <p:blipFill>
          <a:blip r:embed="rId3"/>
          <a:stretch>
            <a:fillRect/>
          </a:stretch>
        </p:blipFill>
        <p:spPr>
          <a:xfrm>
            <a:off x="7467905" y="0"/>
            <a:ext cx="4876190" cy="4238095"/>
          </a:xfrm>
          <a:prstGeom prst="rect">
            <a:avLst/>
          </a:prstGeom>
        </p:spPr>
      </p:pic>
    </p:spTree>
    <p:extLst>
      <p:ext uri="{BB962C8B-B14F-4D97-AF65-F5344CB8AC3E}">
        <p14:creationId xmlns:p14="http://schemas.microsoft.com/office/powerpoint/2010/main" val="2216489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946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9912" y="2321169"/>
            <a:ext cx="9435402" cy="369332"/>
          </a:xfrm>
          <a:prstGeom prst="rect">
            <a:avLst/>
          </a:prstGeom>
          <a:noFill/>
        </p:spPr>
        <p:txBody>
          <a:bodyPr wrap="square" rtlCol="0">
            <a:spAutoFit/>
          </a:bodyPr>
          <a:lstStyle/>
          <a:p>
            <a:r>
              <a:rPr lang="sv-SE" dirty="0" smtClean="0"/>
              <a:t>USING FISH SPP AS ENDOGENOUS</a:t>
            </a:r>
            <a:endParaRPr lang="en-US" dirty="0"/>
          </a:p>
        </p:txBody>
      </p:sp>
    </p:spTree>
    <p:extLst>
      <p:ext uri="{BB962C8B-B14F-4D97-AF65-F5344CB8AC3E}">
        <p14:creationId xmlns:p14="http://schemas.microsoft.com/office/powerpoint/2010/main" val="428840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98269" y="76408"/>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continuous (</a:t>
            </a:r>
            <a:r>
              <a:rPr lang="en-US" dirty="0" err="1" smtClean="0"/>
              <a:t>logtranformed</a:t>
            </a:r>
            <a:r>
              <a:rPr lang="en-US" dirty="0" smtClean="0"/>
              <a:t>)</a:t>
            </a:r>
            <a:endParaRPr lang="en-US" dirty="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1c) FULL DATASET WITHOUT Nas (n=5263) </a:t>
            </a:r>
            <a:endParaRPr lang="en-US" dirty="0"/>
          </a:p>
        </p:txBody>
      </p:sp>
      <p:sp>
        <p:nvSpPr>
          <p:cNvPr id="4" name="TextBox 3"/>
          <p:cNvSpPr txBox="1"/>
          <p:nvPr/>
        </p:nvSpPr>
        <p:spPr>
          <a:xfrm>
            <a:off x="44603" y="369332"/>
            <a:ext cx="7208875" cy="6370975"/>
          </a:xfrm>
          <a:prstGeom prst="rect">
            <a:avLst/>
          </a:prstGeom>
          <a:noFill/>
        </p:spPr>
        <p:txBody>
          <a:bodyPr wrap="square" rtlCol="0">
            <a:spAutoFit/>
          </a:bodyPr>
          <a:lstStyle/>
          <a:p>
            <a:r>
              <a:rPr lang="en-US" sz="800" dirty="0"/>
              <a:t>M2 = list(</a:t>
            </a:r>
          </a:p>
          <a:p>
            <a:r>
              <a:rPr lang="en-US" sz="800" dirty="0"/>
              <a:t>+   </a:t>
            </a:r>
            <a:r>
              <a:rPr lang="en-US" sz="800" dirty="0" err="1"/>
              <a:t>lme</a:t>
            </a:r>
            <a:r>
              <a:rPr lang="en-US" sz="800" dirty="0"/>
              <a:t>(log_OringTOT~Average_air_temperature+Distance_to_sea+Wetted_width+Av_depth+log_LWD+SUB1+Julian_date+Slope_percent</a:t>
            </a:r>
          </a:p>
          <a:p>
            <a:r>
              <a:rPr lang="en-US" sz="800" dirty="0"/>
              <a:t>+       +</a:t>
            </a:r>
            <a:r>
              <a:rPr lang="en-US" sz="800" dirty="0" err="1"/>
              <a:t>log_GEdda+log_Lake</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(log_GEdda~Distance_to_sea+Wetted_width+Av_depth+log_LWD+Year+Slope_percent,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log_Lake~Distance_to_sea+Slope_percent+log_GEdda</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(log_LWD~Average_air_temperature+Distance_to_sea+Av_depth+Wetted_width+Year+Julian_date+Slope_percent,</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0.0044    0.0040 4074     1.1095  0.2673 </a:t>
            </a:r>
          </a:p>
          <a:p>
            <a:r>
              <a:rPr lang="en-US" sz="800" dirty="0"/>
              <a:t>2   </a:t>
            </a:r>
            <a:r>
              <a:rPr lang="en-US" sz="800" dirty="0" err="1"/>
              <a:t>log_Lake</a:t>
            </a:r>
            <a:r>
              <a:rPr lang="en-US" sz="800" dirty="0"/>
              <a:t> ~ </a:t>
            </a:r>
            <a:r>
              <a:rPr lang="en-US" sz="800" dirty="0" err="1"/>
              <a:t>Average_air_temperature</a:t>
            </a:r>
            <a:r>
              <a:rPr lang="en-US" sz="800" dirty="0"/>
              <a:t> + ...   0.0026    0.0056 4077     0.4608  0.6450 </a:t>
            </a:r>
          </a:p>
          <a:p>
            <a:r>
              <a:rPr lang="en-US" sz="800" dirty="0"/>
              <a:t>3              </a:t>
            </a:r>
            <a:r>
              <a:rPr lang="en-US" sz="800" dirty="0" err="1"/>
              <a:t>log_Lake</a:t>
            </a:r>
            <a:r>
              <a:rPr lang="en-US" sz="800" dirty="0"/>
              <a:t> ~ </a:t>
            </a:r>
            <a:r>
              <a:rPr lang="en-US" sz="800" dirty="0" err="1"/>
              <a:t>Wetted_width</a:t>
            </a:r>
            <a:r>
              <a:rPr lang="en-US" sz="800" dirty="0"/>
              <a:t> + ...  -0.0023    0.0023 4077    -0.9915  0.3215 </a:t>
            </a:r>
          </a:p>
          <a:p>
            <a:r>
              <a:rPr lang="en-US" sz="800" dirty="0"/>
              <a:t>4                  </a:t>
            </a:r>
            <a:r>
              <a:rPr lang="en-US" sz="800" dirty="0" err="1"/>
              <a:t>log_Lake</a:t>
            </a:r>
            <a:r>
              <a:rPr lang="en-US" sz="800" dirty="0"/>
              <a:t> ~ </a:t>
            </a:r>
            <a:r>
              <a:rPr lang="en-US" sz="800" dirty="0" err="1"/>
              <a:t>Av_depth</a:t>
            </a:r>
            <a:r>
              <a:rPr lang="en-US" sz="800" dirty="0"/>
              <a:t> + ...  -0.0647    0.0547 4077    -1.1827  0.2370 </a:t>
            </a:r>
          </a:p>
          <a:p>
            <a:r>
              <a:rPr lang="en-US" sz="800" dirty="0"/>
              <a:t>5                       </a:t>
            </a:r>
            <a:r>
              <a:rPr lang="en-US" sz="800" dirty="0" err="1"/>
              <a:t>log_LWD</a:t>
            </a:r>
            <a:r>
              <a:rPr lang="en-US" sz="800" dirty="0"/>
              <a:t> ~ SUB1 + ...  -0.0045    0.0132 4073    -0.3387  0.7349 </a:t>
            </a:r>
          </a:p>
          <a:p>
            <a:r>
              <a:rPr lang="en-US" sz="800" dirty="0"/>
              <a:t>6                     </a:t>
            </a:r>
            <a:r>
              <a:rPr lang="en-US" sz="800" dirty="0" err="1"/>
              <a:t>log_GEdda</a:t>
            </a:r>
            <a:r>
              <a:rPr lang="en-US" sz="800" dirty="0"/>
              <a:t> ~ SUB1 + ...   0.0022    0.0058 4074     0.3752  0.7075 </a:t>
            </a:r>
          </a:p>
          <a:p>
            <a:r>
              <a:rPr lang="en-US" sz="800" dirty="0"/>
              <a:t>7                      </a:t>
            </a:r>
            <a:r>
              <a:rPr lang="en-US" sz="800" dirty="0" err="1"/>
              <a:t>log_Lake</a:t>
            </a:r>
            <a:r>
              <a:rPr lang="en-US" sz="800" dirty="0"/>
              <a:t> ~ SUB1 + ...   0.0072    0.0068 4077     1.0640  0.2874 </a:t>
            </a:r>
          </a:p>
          <a:p>
            <a:r>
              <a:rPr lang="en-US" sz="800" dirty="0"/>
              <a:t>8              </a:t>
            </a:r>
            <a:r>
              <a:rPr lang="en-US" sz="800" dirty="0" err="1"/>
              <a:t>log_GEdda</a:t>
            </a:r>
            <a:r>
              <a:rPr lang="en-US" sz="800" dirty="0"/>
              <a:t> ~ </a:t>
            </a:r>
            <a:r>
              <a:rPr lang="en-US" sz="800" dirty="0" err="1"/>
              <a:t>Julian_date</a:t>
            </a:r>
            <a:r>
              <a:rPr lang="en-US" sz="800" dirty="0"/>
              <a:t> + ...  -0.0001    0.0002 4074    -0.5474  0.5841 </a:t>
            </a:r>
          </a:p>
          <a:p>
            <a:r>
              <a:rPr lang="en-US" sz="800" dirty="0"/>
              <a:t>9               </a:t>
            </a:r>
            <a:r>
              <a:rPr lang="en-US" sz="800" dirty="0" err="1"/>
              <a:t>log_Lake</a:t>
            </a:r>
            <a:r>
              <a:rPr lang="en-US" sz="800" dirty="0"/>
              <a:t> ~ </a:t>
            </a:r>
            <a:r>
              <a:rPr lang="en-US" sz="800" dirty="0" err="1"/>
              <a:t>Julian_date</a:t>
            </a:r>
            <a:r>
              <a:rPr lang="en-US" sz="800" dirty="0"/>
              <a:t> + ...  -0.0002    0.0002 4077    -0.9395  0.3476 </a:t>
            </a:r>
          </a:p>
          <a:p>
            <a:r>
              <a:rPr lang="en-US" sz="800" dirty="0"/>
              <a:t>10                 </a:t>
            </a:r>
            <a:r>
              <a:rPr lang="en-US" sz="800" dirty="0" err="1"/>
              <a:t>log_OringTOT</a:t>
            </a:r>
            <a:r>
              <a:rPr lang="en-US" sz="800" dirty="0"/>
              <a:t> ~ Year + ...   0.0033    0.0028 4070     1.2041  0.2286 </a:t>
            </a:r>
          </a:p>
          <a:p>
            <a:r>
              <a:rPr lang="en-US" sz="800" dirty="0"/>
              <a:t>11                     </a:t>
            </a:r>
            <a:r>
              <a:rPr lang="en-US" sz="800" dirty="0" err="1"/>
              <a:t>log_Lake</a:t>
            </a:r>
            <a:r>
              <a:rPr lang="en-US" sz="800" dirty="0"/>
              <a:t> ~ Year + ...  -0.0013    0.0010 4077    -1.2143  0.2247 </a:t>
            </a:r>
          </a:p>
          <a:p>
            <a:r>
              <a:rPr lang="en-US" sz="800" dirty="0"/>
              <a:t>12                  </a:t>
            </a:r>
            <a:r>
              <a:rPr lang="en-US" sz="800" dirty="0" err="1"/>
              <a:t>log_Lake</a:t>
            </a:r>
            <a:r>
              <a:rPr lang="en-US" sz="800" dirty="0"/>
              <a:t> ~ </a:t>
            </a:r>
            <a:r>
              <a:rPr lang="en-US" sz="800" dirty="0" err="1"/>
              <a:t>log_LWD</a:t>
            </a:r>
            <a:r>
              <a:rPr lang="en-US" sz="800" dirty="0"/>
              <a:t> + ...  -0.0137    0.0071 4072    -1.9400  0.0524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1    27.49 24   0.282</a:t>
            </a:r>
          </a:p>
          <a:p>
            <a:endParaRPr lang="en-US" sz="800" dirty="0"/>
          </a:p>
          <a:p>
            <a:r>
              <a:rPr lang="en-US" sz="800" dirty="0"/>
              <a:t>$AIC</a:t>
            </a:r>
          </a:p>
          <a:p>
            <a:r>
              <a:rPr lang="en-US" sz="800" dirty="0"/>
              <a:t>     AIC    </a:t>
            </a:r>
            <a:r>
              <a:rPr lang="en-US" sz="800" dirty="0" err="1"/>
              <a:t>AICc</a:t>
            </a:r>
            <a:r>
              <a:rPr lang="en-US" sz="800" dirty="0"/>
              <a:t>  K    n</a:t>
            </a:r>
          </a:p>
          <a:p>
            <a:r>
              <a:rPr lang="en-US" sz="800" dirty="0"/>
              <a:t>1 119.49 120.319 46 5263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-2.1127094534 0.1556664803  0.0000 ***</a:t>
            </a:r>
          </a:p>
          <a:p>
            <a:r>
              <a:rPr lang="en-US" sz="800" dirty="0"/>
              <a:t>2  </a:t>
            </a:r>
            <a:r>
              <a:rPr lang="en-US" sz="800" dirty="0" err="1"/>
              <a:t>log_OringTOT</a:t>
            </a:r>
            <a:r>
              <a:rPr lang="en-US" sz="800" dirty="0"/>
              <a:t>            </a:t>
            </a:r>
            <a:r>
              <a:rPr lang="en-US" sz="800" dirty="0" err="1"/>
              <a:t>Wetted_width</a:t>
            </a:r>
            <a:r>
              <a:rPr lang="en-US" sz="800" dirty="0"/>
              <a:t> -0.0717638645 0.0077081856  0.0000 ***</a:t>
            </a:r>
          </a:p>
          <a:p>
            <a:r>
              <a:rPr lang="en-US" sz="800" dirty="0"/>
              <a:t>3  </a:t>
            </a:r>
            <a:r>
              <a:rPr lang="en-US" sz="800" dirty="0" err="1"/>
              <a:t>log_OringTOT</a:t>
            </a:r>
            <a:r>
              <a:rPr lang="en-US" sz="800" dirty="0"/>
              <a:t>             </a:t>
            </a:r>
            <a:r>
              <a:rPr lang="en-US" sz="800" dirty="0" err="1"/>
              <a:t>Julian_date</a:t>
            </a:r>
            <a:r>
              <a:rPr lang="en-US" sz="800" dirty="0"/>
              <a:t> -0.0041765234 0.0006588964  0.0000 ***</a:t>
            </a:r>
          </a:p>
          <a:p>
            <a:r>
              <a:rPr lang="en-US" sz="800" dirty="0"/>
              <a:t>4  </a:t>
            </a:r>
            <a:r>
              <a:rPr lang="en-US" sz="800" dirty="0" err="1"/>
              <a:t>log_OringTOT</a:t>
            </a:r>
            <a:r>
              <a:rPr lang="en-US" sz="800" dirty="0"/>
              <a:t>                    SUB1  0.1013420518 0.0199174773  0.0000 ***</a:t>
            </a:r>
          </a:p>
          <a:p>
            <a:r>
              <a:rPr lang="en-US" sz="800" dirty="0"/>
              <a:t>5  </a:t>
            </a:r>
            <a:r>
              <a:rPr lang="en-US" sz="800" dirty="0" err="1"/>
              <a:t>log_OringTOT</a:t>
            </a:r>
            <a:r>
              <a:rPr lang="en-US" sz="800" dirty="0"/>
              <a:t>         </a:t>
            </a:r>
            <a:r>
              <a:rPr lang="en-US" sz="800" dirty="0" err="1"/>
              <a:t>Distance_to_sea</a:t>
            </a:r>
            <a:r>
              <a:rPr lang="en-US" sz="800" dirty="0"/>
              <a:t> -0.0031827950 0.0007008914  0.0000 ***</a:t>
            </a:r>
          </a:p>
          <a:p>
            <a:r>
              <a:rPr lang="en-US" sz="800" dirty="0"/>
              <a:t>6  </a:t>
            </a:r>
            <a:r>
              <a:rPr lang="en-US" sz="800" dirty="0" err="1"/>
              <a:t>log_OringTOT</a:t>
            </a:r>
            <a:r>
              <a:rPr lang="en-US" sz="800" dirty="0"/>
              <a:t>               </a:t>
            </a:r>
            <a:r>
              <a:rPr lang="en-US" sz="800" dirty="0" err="1"/>
              <a:t>log_GEdda</a:t>
            </a:r>
            <a:r>
              <a:rPr lang="en-US" sz="800" dirty="0"/>
              <a:t> -0.1805439906 0.0416166061  0.0000 ***</a:t>
            </a:r>
          </a:p>
          <a:p>
            <a:r>
              <a:rPr lang="en-US" sz="800" dirty="0"/>
              <a:t>7  </a:t>
            </a:r>
            <a:r>
              <a:rPr lang="en-US" sz="800" dirty="0" err="1"/>
              <a:t>log_OringTOT</a:t>
            </a:r>
            <a:r>
              <a:rPr lang="en-US" sz="800" dirty="0"/>
              <a:t>                 </a:t>
            </a:r>
            <a:r>
              <a:rPr lang="en-US" sz="800" dirty="0" err="1"/>
              <a:t>log_LWD</a:t>
            </a:r>
            <a:r>
              <a:rPr lang="en-US" sz="800" dirty="0"/>
              <a:t>  0.0848236745 0.0195952491  0.0000 ***</a:t>
            </a:r>
          </a:p>
          <a:p>
            <a:r>
              <a:rPr lang="en-US" sz="800" dirty="0"/>
              <a:t>8  </a:t>
            </a:r>
            <a:r>
              <a:rPr lang="en-US" sz="800" dirty="0" err="1"/>
              <a:t>log_OringTOT</a:t>
            </a:r>
            <a:r>
              <a:rPr lang="en-US" sz="800" dirty="0"/>
              <a:t> </a:t>
            </a:r>
            <a:r>
              <a:rPr lang="en-US" sz="800" dirty="0" err="1"/>
              <a:t>Average_air_temperature</a:t>
            </a:r>
            <a:r>
              <a:rPr lang="en-US" sz="800" dirty="0"/>
              <a:t>  0.0944772859 0.0218576548  0.0000 ***</a:t>
            </a:r>
          </a:p>
          <a:p>
            <a:r>
              <a:rPr lang="en-US" sz="800" dirty="0"/>
              <a:t>9  </a:t>
            </a:r>
            <a:r>
              <a:rPr lang="en-US" sz="800" dirty="0" err="1"/>
              <a:t>log_OringTOT</a:t>
            </a:r>
            <a:r>
              <a:rPr lang="en-US" sz="800" dirty="0"/>
              <a:t>                </a:t>
            </a:r>
            <a:r>
              <a:rPr lang="en-US" sz="800" dirty="0" err="1"/>
              <a:t>log_Lake</a:t>
            </a:r>
            <a:r>
              <a:rPr lang="en-US" sz="800" dirty="0"/>
              <a:t> -0.1653288126 0.0389314869  0.0000 ***</a:t>
            </a:r>
          </a:p>
          <a:p>
            <a:r>
              <a:rPr lang="en-US" sz="800" dirty="0"/>
              <a:t>10 </a:t>
            </a:r>
            <a:r>
              <a:rPr lang="en-US" sz="800" dirty="0" err="1"/>
              <a:t>log_OringTOT</a:t>
            </a:r>
            <a:r>
              <a:rPr lang="en-US" sz="800" dirty="0"/>
              <a:t>           </a:t>
            </a:r>
            <a:r>
              <a:rPr lang="en-US" sz="800" dirty="0" err="1"/>
              <a:t>Slope_percent</a:t>
            </a:r>
            <a:r>
              <a:rPr lang="en-US" sz="800" dirty="0"/>
              <a:t>  0.0521650291 0.0203726121  0.0105   *</a:t>
            </a:r>
          </a:p>
          <a:p>
            <a:r>
              <a:rPr lang="en-US" sz="800" dirty="0"/>
              <a:t>11    </a:t>
            </a:r>
            <a:r>
              <a:rPr lang="en-US" sz="800" dirty="0" err="1"/>
              <a:t>log_GEdda</a:t>
            </a:r>
            <a:r>
              <a:rPr lang="en-US" sz="800" dirty="0"/>
              <a:t>           </a:t>
            </a:r>
            <a:r>
              <a:rPr lang="en-US" sz="800" dirty="0" err="1"/>
              <a:t>Slope_percent</a:t>
            </a:r>
            <a:r>
              <a:rPr lang="en-US" sz="800" dirty="0"/>
              <a:t> -0.0268842547 0.0044747672  0.0000 ***</a:t>
            </a:r>
          </a:p>
          <a:p>
            <a:r>
              <a:rPr lang="en-US" sz="800" dirty="0"/>
              <a:t>12    </a:t>
            </a:r>
            <a:r>
              <a:rPr lang="en-US" sz="800" dirty="0" err="1"/>
              <a:t>log_GEdda</a:t>
            </a:r>
            <a:r>
              <a:rPr lang="en-US" sz="800" dirty="0"/>
              <a:t>            </a:t>
            </a:r>
            <a:r>
              <a:rPr lang="en-US" sz="800" dirty="0" err="1"/>
              <a:t>Wetted_width</a:t>
            </a:r>
            <a:r>
              <a:rPr lang="en-US" sz="800" dirty="0"/>
              <a:t> -0.0073105034 0.0018900515  0.0001 ***</a:t>
            </a:r>
          </a:p>
          <a:p>
            <a:r>
              <a:rPr lang="en-US" sz="800" dirty="0"/>
              <a:t>13    </a:t>
            </a:r>
            <a:r>
              <a:rPr lang="en-US" sz="800" dirty="0" err="1"/>
              <a:t>log_GEdda</a:t>
            </a:r>
            <a:r>
              <a:rPr lang="en-US" sz="800" dirty="0"/>
              <a:t>                    Year -0.0032162675 0.0008859025  0.0003 </a:t>
            </a:r>
            <a:r>
              <a:rPr lang="en-US" sz="800" dirty="0" smtClean="0"/>
              <a:t>***</a:t>
            </a:r>
            <a:endParaRPr lang="en-US" sz="800" dirty="0"/>
          </a:p>
        </p:txBody>
      </p:sp>
      <p:sp>
        <p:nvSpPr>
          <p:cNvPr id="5" name="TextBox 4"/>
          <p:cNvSpPr txBox="1"/>
          <p:nvPr/>
        </p:nvSpPr>
        <p:spPr>
          <a:xfrm>
            <a:off x="6613450" y="1061554"/>
            <a:ext cx="5231219" cy="2677656"/>
          </a:xfrm>
          <a:prstGeom prst="rect">
            <a:avLst/>
          </a:prstGeom>
          <a:noFill/>
        </p:spPr>
        <p:txBody>
          <a:bodyPr wrap="square" rtlCol="0">
            <a:spAutoFit/>
          </a:bodyPr>
          <a:lstStyle/>
          <a:p>
            <a:r>
              <a:rPr lang="en-US" sz="800" dirty="0"/>
              <a:t>14    </a:t>
            </a:r>
            <a:r>
              <a:rPr lang="en-US" sz="800" dirty="0" err="1"/>
              <a:t>log_GEdda</a:t>
            </a:r>
            <a:r>
              <a:rPr lang="en-US" sz="800" dirty="0"/>
              <a:t>                </a:t>
            </a:r>
            <a:r>
              <a:rPr lang="en-US" sz="800" dirty="0" err="1"/>
              <a:t>Av_depth</a:t>
            </a:r>
            <a:r>
              <a:rPr lang="en-US" sz="800" dirty="0"/>
              <a:t> -0.1497823703 0.0509724124  0.0033  **</a:t>
            </a:r>
          </a:p>
          <a:p>
            <a:r>
              <a:rPr lang="en-US" sz="800" dirty="0"/>
              <a:t>15    </a:t>
            </a:r>
            <a:r>
              <a:rPr lang="en-US" sz="800" dirty="0" err="1"/>
              <a:t>log_GEdda</a:t>
            </a:r>
            <a:r>
              <a:rPr lang="en-US" sz="800" dirty="0"/>
              <a:t>                 </a:t>
            </a:r>
            <a:r>
              <a:rPr lang="en-US" sz="800" dirty="0" err="1"/>
              <a:t>log_LWD</a:t>
            </a:r>
            <a:r>
              <a:rPr lang="en-US" sz="800" dirty="0"/>
              <a:t> -0.0171429532 0.0060279674  0.0045  **</a:t>
            </a:r>
          </a:p>
          <a:p>
            <a:r>
              <a:rPr lang="en-US" sz="800" dirty="0"/>
              <a:t>16    </a:t>
            </a:r>
            <a:r>
              <a:rPr lang="en-US" sz="800" dirty="0" err="1"/>
              <a:t>log_GEdda</a:t>
            </a:r>
            <a:r>
              <a:rPr lang="en-US" sz="800" dirty="0"/>
              <a:t>         </a:t>
            </a:r>
            <a:r>
              <a:rPr lang="en-US" sz="800" dirty="0" err="1"/>
              <a:t>Distance_to_sea</a:t>
            </a:r>
            <a:r>
              <a:rPr lang="en-US" sz="800" dirty="0"/>
              <a:t>  0.0002575256 0.0001250118  0.0395   *</a:t>
            </a:r>
          </a:p>
          <a:p>
            <a:r>
              <a:rPr lang="en-US" sz="800" dirty="0"/>
              <a:t>17     </a:t>
            </a:r>
            <a:r>
              <a:rPr lang="en-US" sz="800" dirty="0" err="1"/>
              <a:t>log_Lake</a:t>
            </a:r>
            <a:r>
              <a:rPr lang="en-US" sz="800" dirty="0"/>
              <a:t>               </a:t>
            </a:r>
            <a:r>
              <a:rPr lang="en-US" sz="800" dirty="0" err="1"/>
              <a:t>log_GEdda</a:t>
            </a:r>
            <a:r>
              <a:rPr lang="en-US" sz="800" dirty="0"/>
              <a:t>  0.0725916367 0.0149322924  0.0000 ***</a:t>
            </a:r>
          </a:p>
          <a:p>
            <a:r>
              <a:rPr lang="en-US" sz="800" dirty="0"/>
              <a:t>18     </a:t>
            </a:r>
            <a:r>
              <a:rPr lang="en-US" sz="800" dirty="0" err="1"/>
              <a:t>log_Lake</a:t>
            </a:r>
            <a:r>
              <a:rPr lang="en-US" sz="800" dirty="0"/>
              <a:t>         </a:t>
            </a:r>
            <a:r>
              <a:rPr lang="en-US" sz="800" dirty="0" err="1"/>
              <a:t>Distance_to_sea</a:t>
            </a:r>
            <a:r>
              <a:rPr lang="en-US" sz="800" dirty="0"/>
              <a:t>  0.0007258939 0.0001749324  0.0000 ***</a:t>
            </a:r>
          </a:p>
          <a:p>
            <a:r>
              <a:rPr lang="en-US" sz="800" dirty="0"/>
              <a:t>19     </a:t>
            </a:r>
            <a:r>
              <a:rPr lang="en-US" sz="800" dirty="0" err="1"/>
              <a:t>log_Lake</a:t>
            </a:r>
            <a:r>
              <a:rPr lang="en-US" sz="800" dirty="0"/>
              <a:t>           </a:t>
            </a:r>
            <a:r>
              <a:rPr lang="en-US" sz="800" dirty="0" err="1"/>
              <a:t>Slope_percent</a:t>
            </a:r>
            <a:r>
              <a:rPr lang="en-US" sz="800" dirty="0"/>
              <a:t> -0.0194671832 0.0059609515  0.0011  **</a:t>
            </a:r>
          </a:p>
          <a:p>
            <a:r>
              <a:rPr lang="en-US" sz="800" dirty="0"/>
              <a:t>20      </a:t>
            </a:r>
            <a:r>
              <a:rPr lang="en-US" sz="800" dirty="0" err="1"/>
              <a:t>log_LWD</a:t>
            </a:r>
            <a:r>
              <a:rPr lang="en-US" sz="800" dirty="0"/>
              <a:t>            </a:t>
            </a:r>
            <a:r>
              <a:rPr lang="en-US" sz="800" dirty="0" err="1"/>
              <a:t>Wetted_width</a:t>
            </a:r>
            <a:r>
              <a:rPr lang="en-US" sz="800" dirty="0"/>
              <a:t> -0.0513064569 0.0045786817  0.0000 ***</a:t>
            </a:r>
          </a:p>
          <a:p>
            <a:r>
              <a:rPr lang="en-US" sz="800" dirty="0"/>
              <a:t>21      </a:t>
            </a:r>
            <a:r>
              <a:rPr lang="en-US" sz="800" dirty="0" err="1"/>
              <a:t>log_LWD</a:t>
            </a:r>
            <a:r>
              <a:rPr lang="en-US" sz="800" dirty="0"/>
              <a:t> </a:t>
            </a:r>
            <a:r>
              <a:rPr lang="en-US" sz="800" dirty="0" err="1"/>
              <a:t>Average_air_temperature</a:t>
            </a:r>
            <a:r>
              <a:rPr lang="en-US" sz="800" dirty="0"/>
              <a:t> -0.0863970673 0.0109774258  0.0000 ***</a:t>
            </a:r>
          </a:p>
          <a:p>
            <a:r>
              <a:rPr lang="en-US" sz="800" dirty="0"/>
              <a:t>22      </a:t>
            </a:r>
            <a:r>
              <a:rPr lang="en-US" sz="800" dirty="0" err="1"/>
              <a:t>log_LWD</a:t>
            </a:r>
            <a:r>
              <a:rPr lang="en-US" sz="800" dirty="0"/>
              <a:t>                    Year  0.0146906721 0.0024931123  0.0000 ***</a:t>
            </a:r>
          </a:p>
          <a:p>
            <a:r>
              <a:rPr lang="en-US" sz="800" dirty="0"/>
              <a:t>23      </a:t>
            </a:r>
            <a:r>
              <a:rPr lang="en-US" sz="800" dirty="0" err="1"/>
              <a:t>log_LWD</a:t>
            </a:r>
            <a:r>
              <a:rPr lang="en-US" sz="800" dirty="0"/>
              <a:t>         </a:t>
            </a:r>
            <a:r>
              <a:rPr lang="en-US" sz="800" dirty="0" err="1"/>
              <a:t>Distance_to_sea</a:t>
            </a:r>
            <a:r>
              <a:rPr lang="en-US" sz="800" dirty="0"/>
              <a:t> -0.0020112188 0.0003625159  0.0000 ***</a:t>
            </a:r>
          </a:p>
          <a:p>
            <a:r>
              <a:rPr lang="en-US" sz="800" dirty="0"/>
              <a:t>24      </a:t>
            </a:r>
            <a:r>
              <a:rPr lang="en-US" sz="800" dirty="0" err="1"/>
              <a:t>log_LWD</a:t>
            </a:r>
            <a:r>
              <a:rPr lang="en-US" sz="800" dirty="0"/>
              <a:t>           </a:t>
            </a:r>
            <a:r>
              <a:rPr lang="en-US" sz="800" dirty="0" err="1"/>
              <a:t>Slope_percent</a:t>
            </a:r>
            <a:r>
              <a:rPr lang="en-US" sz="800" dirty="0"/>
              <a:t>  0.0608121487 0.0115345003  0.0000 ***</a:t>
            </a:r>
          </a:p>
          <a:p>
            <a:r>
              <a:rPr lang="en-US" sz="800" dirty="0"/>
              <a:t>25      </a:t>
            </a:r>
            <a:r>
              <a:rPr lang="en-US" sz="800" dirty="0" err="1"/>
              <a:t>log_LWD</a:t>
            </a:r>
            <a:r>
              <a:rPr lang="en-US" sz="800" dirty="0"/>
              <a:t>                </a:t>
            </a:r>
            <a:r>
              <a:rPr lang="en-US" sz="800" dirty="0" err="1"/>
              <a:t>Av_depth</a:t>
            </a:r>
            <a:r>
              <a:rPr lang="en-US" sz="800" dirty="0"/>
              <a:t> -0.4858949689 0.1048185319  0.0000 ***</a:t>
            </a:r>
          </a:p>
          <a:p>
            <a:r>
              <a:rPr lang="en-US" sz="800" dirty="0"/>
              <a:t>26      </a:t>
            </a:r>
            <a:r>
              <a:rPr lang="en-US" sz="800" dirty="0" err="1"/>
              <a:t>log_LWD</a:t>
            </a:r>
            <a:r>
              <a:rPr lang="en-US" sz="800" dirty="0"/>
              <a:t>             </a:t>
            </a:r>
            <a:r>
              <a:rPr lang="en-US" sz="800" dirty="0" err="1"/>
              <a:t>Julian_date</a:t>
            </a:r>
            <a:r>
              <a:rPr lang="en-US" sz="800" dirty="0"/>
              <a:t> -0.0010543088 0.0004429863  0.0174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0.11117753   0.7995193</a:t>
            </a:r>
          </a:p>
          <a:p>
            <a:r>
              <a:rPr lang="en-US" sz="800" dirty="0"/>
              <a:t>2   </a:t>
            </a:r>
            <a:r>
              <a:rPr lang="en-US" sz="800" dirty="0" err="1"/>
              <a:t>lme</a:t>
            </a:r>
            <a:r>
              <a:rPr lang="en-US" sz="800" dirty="0"/>
              <a:t> </a:t>
            </a:r>
            <a:r>
              <a:rPr lang="en-US" sz="800" dirty="0" err="1"/>
              <a:t>gaussian</a:t>
            </a:r>
            <a:r>
              <a:rPr lang="en-US" sz="800" dirty="0"/>
              <a:t> identity 5263 0.02432406   0.3669207</a:t>
            </a:r>
          </a:p>
          <a:p>
            <a:r>
              <a:rPr lang="en-US" sz="800" dirty="0"/>
              <a:t>3   </a:t>
            </a:r>
            <a:r>
              <a:rPr lang="en-US" sz="800" dirty="0" err="1"/>
              <a:t>lme</a:t>
            </a:r>
            <a:r>
              <a:rPr lang="en-US" sz="800" dirty="0"/>
              <a:t> </a:t>
            </a:r>
            <a:r>
              <a:rPr lang="en-US" sz="800" dirty="0" err="1"/>
              <a:t>gaussian</a:t>
            </a:r>
            <a:r>
              <a:rPr lang="en-US" sz="800" dirty="0"/>
              <a:t> identity 5263 0.01572498   0.5759497</a:t>
            </a:r>
          </a:p>
          <a:p>
            <a:r>
              <a:rPr lang="en-US" sz="800" dirty="0"/>
              <a:t>4   </a:t>
            </a:r>
            <a:r>
              <a:rPr lang="en-US" sz="800" dirty="0" err="1"/>
              <a:t>lme</a:t>
            </a:r>
            <a:r>
              <a:rPr lang="en-US" sz="800" dirty="0"/>
              <a:t> </a:t>
            </a:r>
            <a:r>
              <a:rPr lang="en-US" sz="800" dirty="0" err="1"/>
              <a:t>gaussian</a:t>
            </a:r>
            <a:r>
              <a:rPr lang="en-US" sz="800" dirty="0"/>
              <a:t> identity 5263 0.11390240   0.5128521</a:t>
            </a:r>
          </a:p>
          <a:p>
            <a:r>
              <a:rPr lang="en-US" sz="800" dirty="0"/>
              <a:t>&gt; </a:t>
            </a:r>
            <a:r>
              <a:rPr lang="en-US" sz="800" dirty="0" err="1"/>
              <a:t>sem.plot</a:t>
            </a:r>
            <a:r>
              <a:rPr lang="en-US" sz="800" dirty="0"/>
              <a:t>(M2, AV2)</a:t>
            </a:r>
          </a:p>
          <a:p>
            <a:endParaRPr lang="en-US" sz="800" dirty="0"/>
          </a:p>
        </p:txBody>
      </p:sp>
      <p:pic>
        <p:nvPicPr>
          <p:cNvPr id="6" name="Picture 5"/>
          <p:cNvPicPr>
            <a:picLocks noChangeAspect="1"/>
          </p:cNvPicPr>
          <p:nvPr/>
        </p:nvPicPr>
        <p:blipFill rotWithShape="1">
          <a:blip r:embed="rId3"/>
          <a:srcRect t="18009" b="17013"/>
          <a:stretch/>
        </p:blipFill>
        <p:spPr>
          <a:xfrm>
            <a:off x="5978612" y="3986474"/>
            <a:ext cx="4876190" cy="2753833"/>
          </a:xfrm>
          <a:prstGeom prst="rect">
            <a:avLst/>
          </a:prstGeom>
        </p:spPr>
      </p:pic>
      <p:sp>
        <p:nvSpPr>
          <p:cNvPr id="7" name="5-Point Star 6"/>
          <p:cNvSpPr/>
          <p:nvPr/>
        </p:nvSpPr>
        <p:spPr>
          <a:xfrm>
            <a:off x="10731236"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8" name="5-Point Star 7"/>
          <p:cNvSpPr/>
          <p:nvPr/>
        </p:nvSpPr>
        <p:spPr>
          <a:xfrm>
            <a:off x="11396550" y="6080257"/>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9" name="TextBox 8"/>
          <p:cNvSpPr txBox="1"/>
          <p:nvPr/>
        </p:nvSpPr>
        <p:spPr>
          <a:xfrm>
            <a:off x="2697235" y="4126774"/>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3476426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211" y="0"/>
            <a:ext cx="11617234" cy="6924973"/>
          </a:xfrm>
          <a:prstGeom prst="rect">
            <a:avLst/>
          </a:prstGeom>
          <a:noFill/>
        </p:spPr>
        <p:txBody>
          <a:bodyPr wrap="square" rtlCol="0">
            <a:spAutoFit/>
          </a:bodyPr>
          <a:lstStyle/>
          <a:p>
            <a:r>
              <a:rPr lang="sv-SE" dirty="0" smtClean="0"/>
              <a:t>VIX index:</a:t>
            </a:r>
          </a:p>
          <a:p>
            <a:r>
              <a:rPr lang="en-US" dirty="0" smtClean="0"/>
              <a:t>The </a:t>
            </a:r>
            <a:r>
              <a:rPr lang="en-US" dirty="0"/>
              <a:t>nine </a:t>
            </a:r>
            <a:r>
              <a:rPr lang="en-US" dirty="0" smtClean="0"/>
              <a:t>environmental </a:t>
            </a:r>
            <a:r>
              <a:rPr lang="en-US" dirty="0"/>
              <a:t>variables needed are catchment area (class 1 – 5) upstream of the </a:t>
            </a:r>
            <a:r>
              <a:rPr lang="en-US" dirty="0" smtClean="0"/>
              <a:t>sampling </a:t>
            </a:r>
            <a:r>
              <a:rPr lang="en-US" dirty="0"/>
              <a:t>site (&lt;10, &lt;100, &lt;1000, &lt;10 000, </a:t>
            </a:r>
            <a:r>
              <a:rPr lang="en-US" dirty="0" smtClean="0"/>
              <a:t>and </a:t>
            </a:r>
            <a:r>
              <a:rPr lang="en-US" dirty="0"/>
              <a:t>&gt;10 000 </a:t>
            </a:r>
            <a:r>
              <a:rPr lang="en-US" dirty="0" smtClean="0"/>
              <a:t>km2), </a:t>
            </a:r>
            <a:r>
              <a:rPr lang="en-US" dirty="0"/>
              <a:t>proportion of lake area </a:t>
            </a:r>
            <a:r>
              <a:rPr lang="en-US" dirty="0" smtClean="0"/>
              <a:t>(</a:t>
            </a:r>
            <a:r>
              <a:rPr lang="en-US" dirty="0"/>
              <a:t>class 1 – 4 ) in the catchment upstream </a:t>
            </a:r>
            <a:r>
              <a:rPr lang="en-US" dirty="0" smtClean="0"/>
              <a:t>(&lt;</a:t>
            </a:r>
            <a:r>
              <a:rPr lang="en-US" dirty="0"/>
              <a:t>1, &lt;5, &lt;10 and &gt;10 %), least distance (km) </a:t>
            </a:r>
            <a:r>
              <a:rPr lang="en-US" dirty="0" smtClean="0"/>
              <a:t>to </a:t>
            </a:r>
            <a:r>
              <a:rPr lang="en-US" dirty="0"/>
              <a:t>the closest lake upstream or downstream </a:t>
            </a:r>
            <a:r>
              <a:rPr lang="en-US" dirty="0" smtClean="0"/>
              <a:t>the </a:t>
            </a:r>
            <a:r>
              <a:rPr lang="en-US" dirty="0"/>
              <a:t>sampling site (up to 10 km), altitude (m) </a:t>
            </a:r>
            <a:r>
              <a:rPr lang="en-US" dirty="0" smtClean="0"/>
              <a:t>above </a:t>
            </a:r>
            <a:r>
              <a:rPr lang="en-US" dirty="0"/>
              <a:t>sea level, </a:t>
            </a:r>
            <a:r>
              <a:rPr lang="en-US" dirty="0" smtClean="0"/>
              <a:t>slope </a:t>
            </a:r>
            <a:r>
              <a:rPr lang="en-US" dirty="0"/>
              <a:t>measured by 1:50 000 </a:t>
            </a:r>
            <a:r>
              <a:rPr lang="en-US" dirty="0" smtClean="0"/>
              <a:t>maps </a:t>
            </a:r>
            <a:r>
              <a:rPr lang="en-US" dirty="0"/>
              <a:t>(‰), yearly average air temperature </a:t>
            </a:r>
            <a:r>
              <a:rPr lang="en-US" dirty="0" smtClean="0"/>
              <a:t>(°</a:t>
            </a:r>
            <a:r>
              <a:rPr lang="en-US" dirty="0"/>
              <a:t>C), July average air temperature, wetted width (m) of the stream, and sampled </a:t>
            </a:r>
            <a:r>
              <a:rPr lang="en-US" dirty="0" smtClean="0"/>
              <a:t>area </a:t>
            </a:r>
            <a:r>
              <a:rPr lang="en-US" dirty="0"/>
              <a:t>(</a:t>
            </a:r>
            <a:r>
              <a:rPr lang="en-US" dirty="0" smtClean="0"/>
              <a:t>m2).</a:t>
            </a:r>
          </a:p>
          <a:p>
            <a:r>
              <a:rPr lang="en-US" dirty="0"/>
              <a:t>The borders for status classes of the index </a:t>
            </a:r>
            <a:r>
              <a:rPr lang="en-US" dirty="0" smtClean="0"/>
              <a:t>values </a:t>
            </a:r>
            <a:r>
              <a:rPr lang="en-US" dirty="0"/>
              <a:t>are: class 1 (high status) ≥0.749, </a:t>
            </a:r>
            <a:r>
              <a:rPr lang="en-US" dirty="0" smtClean="0"/>
              <a:t>class </a:t>
            </a:r>
            <a:r>
              <a:rPr lang="en-US" dirty="0"/>
              <a:t>2 (good) ≥0.467, class 3 (moderate) </a:t>
            </a:r>
          </a:p>
          <a:p>
            <a:r>
              <a:rPr lang="en-US" dirty="0"/>
              <a:t>≥0.274, class 4 (poor) ≥0.081, and class 5 </a:t>
            </a:r>
            <a:r>
              <a:rPr lang="en-US" dirty="0" smtClean="0"/>
              <a:t>(</a:t>
            </a:r>
            <a:r>
              <a:rPr lang="en-US" dirty="0"/>
              <a:t>bad) &lt;0.081. </a:t>
            </a:r>
            <a:endParaRPr lang="en-US" dirty="0" smtClean="0"/>
          </a:p>
          <a:p>
            <a:r>
              <a:rPr lang="en-US" dirty="0"/>
              <a:t>However, EFI estimated the </a:t>
            </a:r>
            <a:r>
              <a:rPr lang="en-US" dirty="0" smtClean="0"/>
              <a:t>status </a:t>
            </a:r>
            <a:r>
              <a:rPr lang="en-US" dirty="0"/>
              <a:t>class higher compared to VIX approximately eight times more often than </a:t>
            </a:r>
            <a:r>
              <a:rPr lang="en-US" dirty="0" smtClean="0"/>
              <a:t>the </a:t>
            </a:r>
            <a:r>
              <a:rPr lang="en-US" dirty="0"/>
              <a:t>reverse case. Especially small streams </a:t>
            </a:r>
            <a:r>
              <a:rPr lang="en-US" dirty="0" smtClean="0"/>
              <a:t>with </a:t>
            </a:r>
            <a:r>
              <a:rPr lang="en-US" dirty="0"/>
              <a:t>sea migrating trout were estimated </a:t>
            </a:r>
            <a:r>
              <a:rPr lang="en-US" dirty="0" smtClean="0"/>
              <a:t>comparatively </a:t>
            </a:r>
            <a:r>
              <a:rPr lang="en-US" dirty="0"/>
              <a:t>higher with EFI than with </a:t>
            </a:r>
            <a:r>
              <a:rPr lang="en-US" dirty="0" smtClean="0"/>
              <a:t>VIX.</a:t>
            </a:r>
          </a:p>
          <a:p>
            <a:endParaRPr lang="sv-SE" dirty="0"/>
          </a:p>
          <a:p>
            <a:r>
              <a:rPr lang="en-US" dirty="0"/>
              <a:t># if I use VIX:</a:t>
            </a:r>
          </a:p>
          <a:p>
            <a:r>
              <a:rPr lang="en-US" dirty="0"/>
              <a:t># 1)on the top of the factors that are already in the model: </a:t>
            </a:r>
            <a:r>
              <a:rPr lang="en-US" dirty="0" err="1"/>
              <a:t>vix</a:t>
            </a:r>
            <a:r>
              <a:rPr lang="en-US" dirty="0"/>
              <a:t> has positive link to </a:t>
            </a:r>
            <a:r>
              <a:rPr lang="en-US" dirty="0" err="1"/>
              <a:t>öring</a:t>
            </a:r>
            <a:r>
              <a:rPr lang="en-US" dirty="0"/>
              <a:t>, negative to </a:t>
            </a:r>
            <a:r>
              <a:rPr lang="en-US" dirty="0" err="1"/>
              <a:t>gädda</a:t>
            </a:r>
            <a:r>
              <a:rPr lang="en-US" dirty="0"/>
              <a:t> and lake,</a:t>
            </a:r>
          </a:p>
          <a:p>
            <a:r>
              <a:rPr lang="en-US" dirty="0"/>
              <a:t># which are not affecting </a:t>
            </a:r>
            <a:r>
              <a:rPr lang="en-US" dirty="0" err="1"/>
              <a:t>öring</a:t>
            </a:r>
            <a:r>
              <a:rPr lang="en-US" dirty="0"/>
              <a:t> any longer, but they are still required in the model to have a Fisher C with p&gt;0.05 (!)</a:t>
            </a:r>
          </a:p>
          <a:p>
            <a:r>
              <a:rPr lang="en-US" dirty="0"/>
              <a:t># 2) but delete factors included in the estimation of VIX such as air temp, width, slope as explanatory for </a:t>
            </a:r>
            <a:r>
              <a:rPr lang="en-US" dirty="0" smtClean="0"/>
              <a:t>only fish or also for LWD, R2 for all except </a:t>
            </a:r>
            <a:r>
              <a:rPr lang="en-US" dirty="0" err="1" smtClean="0"/>
              <a:t>öring</a:t>
            </a:r>
            <a:r>
              <a:rPr lang="en-US" dirty="0" smtClean="0"/>
              <a:t> decrease a lot. </a:t>
            </a:r>
          </a:p>
          <a:p>
            <a:endParaRPr lang="sv-SE" dirty="0"/>
          </a:p>
          <a:p>
            <a:r>
              <a:rPr lang="sv-SE" dirty="0" smtClean="0"/>
              <a:t>Maybe because the VIX is actually calculated with the öring abundances??? Linear regression looks like:</a:t>
            </a:r>
          </a:p>
          <a:p>
            <a:r>
              <a:rPr lang="en-US" sz="800" dirty="0" smtClean="0"/>
              <a:t>lm(formula </a:t>
            </a:r>
            <a:r>
              <a:rPr lang="en-US" sz="800" dirty="0"/>
              <a:t>= </a:t>
            </a:r>
            <a:r>
              <a:rPr lang="en-US" sz="800" dirty="0" err="1"/>
              <a:t>log_OringTOT</a:t>
            </a:r>
            <a:r>
              <a:rPr lang="en-US" sz="800" dirty="0"/>
              <a:t> ~ VIX, data = AV2)</a:t>
            </a:r>
          </a:p>
          <a:p>
            <a:endParaRPr lang="en-US" sz="800" i="1" dirty="0"/>
          </a:p>
          <a:p>
            <a:r>
              <a:rPr lang="en-US" sz="800" i="1" dirty="0"/>
              <a:t>Residuals:</a:t>
            </a:r>
          </a:p>
          <a:p>
            <a:r>
              <a:rPr lang="en-US" sz="800" i="1" dirty="0"/>
              <a:t>    Min      1Q  Median      3Q     Max </a:t>
            </a:r>
          </a:p>
          <a:p>
            <a:r>
              <a:rPr lang="en-US" sz="800" i="1" dirty="0"/>
              <a:t>-4.3440 -1.0125  0.0402  0.9723  3.9733 </a:t>
            </a:r>
          </a:p>
          <a:p>
            <a:endParaRPr lang="en-US" sz="800" i="1" dirty="0"/>
          </a:p>
          <a:p>
            <a:r>
              <a:rPr lang="en-US" sz="800" i="1" dirty="0"/>
              <a:t>Coefficients:</a:t>
            </a:r>
          </a:p>
          <a:p>
            <a:r>
              <a:rPr lang="en-US" sz="800" i="1" dirty="0"/>
              <a:t>            Estimate Std. Error t value </a:t>
            </a:r>
            <a:r>
              <a:rPr lang="en-US" sz="800" i="1" dirty="0" err="1"/>
              <a:t>Pr</a:t>
            </a:r>
            <a:r>
              <a:rPr lang="en-US" sz="800" i="1" dirty="0"/>
              <a:t>(&gt;|t|)    </a:t>
            </a:r>
          </a:p>
          <a:p>
            <a:r>
              <a:rPr lang="en-US" sz="800" i="1" dirty="0"/>
              <a:t>(Intercept)  1.01246    0.04837   20.93   &lt;2e-16 ***</a:t>
            </a:r>
          </a:p>
          <a:p>
            <a:r>
              <a:rPr lang="en-US" sz="800" i="1" dirty="0"/>
              <a:t>VIX          4.27123    0.09348   45.69   &lt;2e-16 ***</a:t>
            </a:r>
          </a:p>
          <a:p>
            <a:r>
              <a:rPr lang="en-US" sz="800" dirty="0" smtClean="0"/>
              <a:t>---</a:t>
            </a:r>
            <a:endParaRPr lang="en-US" sz="800" dirty="0"/>
          </a:p>
          <a:p>
            <a:r>
              <a:rPr lang="en-US" sz="800" dirty="0"/>
              <a:t>Residual standard error: 1.352 on 5261 degrees of freedom</a:t>
            </a:r>
          </a:p>
          <a:p>
            <a:r>
              <a:rPr lang="en-US" sz="800" dirty="0"/>
              <a:t>Multiple R-squared:  0.2841,	Adjusted R-squared:  0.284 </a:t>
            </a:r>
          </a:p>
          <a:p>
            <a:r>
              <a:rPr lang="en-US" sz="800" dirty="0"/>
              <a:t>F-statistic:  2088 on 1 and 5261 DF,  p-value: &lt; 2.2e-16</a:t>
            </a:r>
          </a:p>
          <a:p>
            <a:endParaRPr lang="en-US" sz="800" dirty="0"/>
          </a:p>
        </p:txBody>
      </p:sp>
      <p:sp>
        <p:nvSpPr>
          <p:cNvPr id="5" name="TextBox 4"/>
          <p:cNvSpPr txBox="1"/>
          <p:nvPr/>
        </p:nvSpPr>
        <p:spPr>
          <a:xfrm>
            <a:off x="3727269" y="5312229"/>
            <a:ext cx="7855131" cy="923330"/>
          </a:xfrm>
          <a:prstGeom prst="rect">
            <a:avLst/>
          </a:prstGeom>
          <a:noFill/>
        </p:spPr>
        <p:txBody>
          <a:bodyPr wrap="square" rtlCol="0">
            <a:spAutoFit/>
          </a:bodyPr>
          <a:lstStyle/>
          <a:p>
            <a:r>
              <a:rPr lang="en-US" dirty="0">
                <a:solidFill>
                  <a:srgbClr val="FF0000"/>
                </a:solidFill>
              </a:rPr>
              <a:t># compare with the simple mixed model </a:t>
            </a:r>
            <a:r>
              <a:rPr lang="en-US" dirty="0" err="1">
                <a:solidFill>
                  <a:srgbClr val="FF0000"/>
                </a:solidFill>
              </a:rPr>
              <a:t>öring</a:t>
            </a:r>
            <a:r>
              <a:rPr lang="en-US" dirty="0">
                <a:solidFill>
                  <a:srgbClr val="FF0000"/>
                </a:solidFill>
              </a:rPr>
              <a:t> vs VIX: check how to compare fit</a:t>
            </a:r>
            <a:r>
              <a:rPr lang="en-US" dirty="0" smtClean="0">
                <a:solidFill>
                  <a:srgbClr val="FF0000"/>
                </a:solidFill>
              </a:rPr>
              <a:t>! </a:t>
            </a:r>
          </a:p>
          <a:p>
            <a:r>
              <a:rPr lang="sv-SE" smtClean="0">
                <a:solidFill>
                  <a:srgbClr val="FF0000"/>
                </a:solidFill>
              </a:rPr>
              <a:t>Using the same function from the piecewise package, a simple mixed-model gives a higher marginal R2 (0.15) compare to the SEM ( marginal R2= 0.11)</a:t>
            </a:r>
            <a:endParaRPr lang="en-US" dirty="0">
              <a:solidFill>
                <a:srgbClr val="FF0000"/>
              </a:solidFill>
            </a:endParaRPr>
          </a:p>
        </p:txBody>
      </p:sp>
    </p:spTree>
    <p:extLst>
      <p:ext uri="{BB962C8B-B14F-4D97-AF65-F5344CB8AC3E}">
        <p14:creationId xmlns:p14="http://schemas.microsoft.com/office/powerpoint/2010/main" val="364568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03342" y="221745"/>
            <a:ext cx="1606379" cy="369332"/>
          </a:xfrm>
          <a:prstGeom prst="rect">
            <a:avLst/>
          </a:prstGeom>
          <a:noFill/>
        </p:spPr>
        <p:txBody>
          <a:bodyPr wrap="square" rtlCol="0">
            <a:spAutoFit/>
          </a:bodyPr>
          <a:lstStyle/>
          <a:p>
            <a:pPr algn="ctr"/>
            <a:r>
              <a:rPr lang="sv-SE" dirty="0" smtClean="0"/>
              <a:t>Catchment</a:t>
            </a:r>
            <a:endParaRPr lang="en-US" dirty="0"/>
          </a:p>
        </p:txBody>
      </p:sp>
      <p:sp>
        <p:nvSpPr>
          <p:cNvPr id="3" name="TextBox 2"/>
          <p:cNvSpPr txBox="1"/>
          <p:nvPr/>
        </p:nvSpPr>
        <p:spPr>
          <a:xfrm>
            <a:off x="182467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River1</a:t>
            </a:r>
            <a:endParaRPr lang="en-US" dirty="0"/>
          </a:p>
        </p:txBody>
      </p:sp>
      <p:sp>
        <p:nvSpPr>
          <p:cNvPr id="4" name="TextBox 3"/>
          <p:cNvSpPr txBox="1"/>
          <p:nvPr/>
        </p:nvSpPr>
        <p:spPr>
          <a:xfrm>
            <a:off x="4913869"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River2</a:t>
            </a:r>
            <a:endParaRPr lang="en-US" dirty="0"/>
          </a:p>
        </p:txBody>
      </p:sp>
      <p:sp>
        <p:nvSpPr>
          <p:cNvPr id="5" name="TextBox 4"/>
          <p:cNvSpPr txBox="1"/>
          <p:nvPr/>
        </p:nvSpPr>
        <p:spPr>
          <a:xfrm>
            <a:off x="8435544" y="1452265"/>
            <a:ext cx="1606379" cy="369332"/>
          </a:xfrm>
          <a:prstGeom prst="rect">
            <a:avLst/>
          </a:prstGeom>
          <a:noFill/>
          <a:ln>
            <a:solidFill>
              <a:schemeClr val="accent1">
                <a:lumMod val="75000"/>
              </a:schemeClr>
            </a:solidFill>
          </a:ln>
        </p:spPr>
        <p:txBody>
          <a:bodyPr wrap="square" rtlCol="0">
            <a:spAutoFit/>
          </a:bodyPr>
          <a:lstStyle/>
          <a:p>
            <a:pPr algn="ctr"/>
            <a:r>
              <a:rPr lang="sv-SE" dirty="0" smtClean="0"/>
              <a:t>River3</a:t>
            </a:r>
            <a:endParaRPr lang="en-US" dirty="0"/>
          </a:p>
        </p:txBody>
      </p:sp>
      <p:sp>
        <p:nvSpPr>
          <p:cNvPr id="7" name="TextBox 6"/>
          <p:cNvSpPr txBox="1"/>
          <p:nvPr/>
        </p:nvSpPr>
        <p:spPr>
          <a:xfrm>
            <a:off x="481910"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AVG_Site1</a:t>
            </a:r>
            <a:endParaRPr lang="en-US" dirty="0"/>
          </a:p>
        </p:txBody>
      </p:sp>
      <p:sp>
        <p:nvSpPr>
          <p:cNvPr id="9" name="TextBox 8"/>
          <p:cNvSpPr txBox="1"/>
          <p:nvPr/>
        </p:nvSpPr>
        <p:spPr>
          <a:xfrm>
            <a:off x="3760572"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t>AVG_Site3</a:t>
            </a:r>
            <a:endParaRPr lang="en-US" dirty="0"/>
          </a:p>
        </p:txBody>
      </p:sp>
      <p:sp>
        <p:nvSpPr>
          <p:cNvPr id="10" name="TextBox 9"/>
          <p:cNvSpPr txBox="1"/>
          <p:nvPr/>
        </p:nvSpPr>
        <p:spPr>
          <a:xfrm>
            <a:off x="32950" y="4102443"/>
            <a:ext cx="1186249" cy="369332"/>
          </a:xfrm>
          <a:prstGeom prst="rect">
            <a:avLst/>
          </a:prstGeom>
          <a:noFill/>
        </p:spPr>
        <p:txBody>
          <a:bodyPr wrap="square" rtlCol="0">
            <a:spAutoFit/>
          </a:bodyPr>
          <a:lstStyle/>
          <a:p>
            <a:r>
              <a:rPr lang="sv-SE" dirty="0" smtClean="0"/>
              <a:t>Lat_long1</a:t>
            </a:r>
            <a:endParaRPr lang="en-US" dirty="0"/>
          </a:p>
        </p:txBody>
      </p:sp>
      <p:sp>
        <p:nvSpPr>
          <p:cNvPr id="12" name="TextBox 11"/>
          <p:cNvSpPr txBox="1"/>
          <p:nvPr/>
        </p:nvSpPr>
        <p:spPr>
          <a:xfrm>
            <a:off x="1540473" y="4112052"/>
            <a:ext cx="1186249" cy="369332"/>
          </a:xfrm>
          <a:prstGeom prst="rect">
            <a:avLst/>
          </a:prstGeom>
          <a:noFill/>
        </p:spPr>
        <p:txBody>
          <a:bodyPr wrap="square" rtlCol="0">
            <a:spAutoFit/>
          </a:bodyPr>
          <a:lstStyle/>
          <a:p>
            <a:r>
              <a:rPr lang="sv-SE" dirty="0" smtClean="0"/>
              <a:t>Lat_long2</a:t>
            </a:r>
            <a:endParaRPr lang="en-US" dirty="0"/>
          </a:p>
        </p:txBody>
      </p:sp>
      <p:sp>
        <p:nvSpPr>
          <p:cNvPr id="13" name="TextBox 12"/>
          <p:cNvSpPr txBox="1"/>
          <p:nvPr/>
        </p:nvSpPr>
        <p:spPr>
          <a:xfrm>
            <a:off x="148282"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sp>
        <p:nvSpPr>
          <p:cNvPr id="14" name="TextBox 13"/>
          <p:cNvSpPr txBox="1"/>
          <p:nvPr/>
        </p:nvSpPr>
        <p:spPr>
          <a:xfrm>
            <a:off x="1058562" y="5214551"/>
            <a:ext cx="733167" cy="369332"/>
          </a:xfrm>
          <a:prstGeom prst="rect">
            <a:avLst/>
          </a:prstGeom>
          <a:noFill/>
          <a:ln>
            <a:solidFill>
              <a:srgbClr val="FF0000"/>
            </a:solidFill>
          </a:ln>
        </p:spPr>
        <p:txBody>
          <a:bodyPr wrap="square" rtlCol="0">
            <a:spAutoFit/>
          </a:bodyPr>
          <a:lstStyle/>
          <a:p>
            <a:r>
              <a:rPr lang="sv-SE" dirty="0" smtClean="0"/>
              <a:t>year2</a:t>
            </a:r>
            <a:endParaRPr lang="en-US" dirty="0"/>
          </a:p>
        </p:txBody>
      </p:sp>
      <p:sp>
        <p:nvSpPr>
          <p:cNvPr id="18" name="Rectangle 17"/>
          <p:cNvSpPr/>
          <p:nvPr/>
        </p:nvSpPr>
        <p:spPr>
          <a:xfrm>
            <a:off x="4913870" y="39827"/>
            <a:ext cx="2005914" cy="733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7" idx="2"/>
            <a:endCxn id="10" idx="0"/>
          </p:cNvCxnSpPr>
          <p:nvPr/>
        </p:nvCxnSpPr>
        <p:spPr>
          <a:xfrm flipH="1">
            <a:off x="626075" y="3311614"/>
            <a:ext cx="461316"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2"/>
          </p:cNvCxnSpPr>
          <p:nvPr/>
        </p:nvCxnSpPr>
        <p:spPr>
          <a:xfrm>
            <a:off x="1087391" y="3311614"/>
            <a:ext cx="539577" cy="790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2"/>
          </p:cNvCxnSpPr>
          <p:nvPr/>
        </p:nvCxnSpPr>
        <p:spPr>
          <a:xfrm>
            <a:off x="626075" y="4471775"/>
            <a:ext cx="0" cy="578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p:cNvCxnSpPr>
          <p:nvPr/>
        </p:nvCxnSpPr>
        <p:spPr>
          <a:xfrm>
            <a:off x="626075" y="4471775"/>
            <a:ext cx="72493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3921212" y="4102443"/>
            <a:ext cx="1186249" cy="369332"/>
          </a:xfrm>
          <a:prstGeom prst="rect">
            <a:avLst/>
          </a:prstGeom>
          <a:noFill/>
        </p:spPr>
        <p:txBody>
          <a:bodyPr wrap="square" rtlCol="0">
            <a:spAutoFit/>
          </a:bodyPr>
          <a:lstStyle/>
          <a:p>
            <a:r>
              <a:rPr lang="sv-SE" dirty="0" smtClean="0"/>
              <a:t>Lat_long1</a:t>
            </a:r>
            <a:endParaRPr lang="en-US" dirty="0"/>
          </a:p>
        </p:txBody>
      </p:sp>
      <p:sp>
        <p:nvSpPr>
          <p:cNvPr id="31" name="TextBox 30"/>
          <p:cNvSpPr txBox="1"/>
          <p:nvPr/>
        </p:nvSpPr>
        <p:spPr>
          <a:xfrm>
            <a:off x="4036544" y="5214551"/>
            <a:ext cx="733167" cy="369332"/>
          </a:xfrm>
          <a:prstGeom prst="rect">
            <a:avLst/>
          </a:prstGeom>
          <a:noFill/>
          <a:ln>
            <a:solidFill>
              <a:srgbClr val="FF0000"/>
            </a:solidFill>
          </a:ln>
        </p:spPr>
        <p:txBody>
          <a:bodyPr wrap="square" rtlCol="0">
            <a:spAutoFit/>
          </a:bodyPr>
          <a:lstStyle/>
          <a:p>
            <a:r>
              <a:rPr lang="sv-SE" dirty="0" smtClean="0"/>
              <a:t>year1</a:t>
            </a:r>
            <a:endParaRPr lang="en-US" dirty="0"/>
          </a:p>
        </p:txBody>
      </p:sp>
      <p:cxnSp>
        <p:nvCxnSpPr>
          <p:cNvPr id="36" name="Straight Arrow Connector 35"/>
          <p:cNvCxnSpPr/>
          <p:nvPr/>
        </p:nvCxnSpPr>
        <p:spPr>
          <a:xfrm>
            <a:off x="4337219" y="4587104"/>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337219" y="3392619"/>
            <a:ext cx="0" cy="627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 idx="2"/>
          </p:cNvCxnSpPr>
          <p:nvPr/>
        </p:nvCxnSpPr>
        <p:spPr>
          <a:xfrm>
            <a:off x="2627869" y="1821597"/>
            <a:ext cx="98853"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 idx="2"/>
            <a:endCxn id="9" idx="0"/>
          </p:cNvCxnSpPr>
          <p:nvPr/>
        </p:nvCxnSpPr>
        <p:spPr>
          <a:xfrm>
            <a:off x="2627869" y="1821597"/>
            <a:ext cx="1738184"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 idx="2"/>
            <a:endCxn id="7" idx="0"/>
          </p:cNvCxnSpPr>
          <p:nvPr/>
        </p:nvCxnSpPr>
        <p:spPr>
          <a:xfrm flipH="1">
            <a:off x="1087391" y="1821597"/>
            <a:ext cx="1540478" cy="1111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8" idx="2"/>
          </p:cNvCxnSpPr>
          <p:nvPr/>
        </p:nvCxnSpPr>
        <p:spPr>
          <a:xfrm flipH="1">
            <a:off x="5914768" y="772995"/>
            <a:ext cx="2059" cy="67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8" idx="2"/>
            <a:endCxn id="3" idx="0"/>
          </p:cNvCxnSpPr>
          <p:nvPr/>
        </p:nvCxnSpPr>
        <p:spPr>
          <a:xfrm flipH="1">
            <a:off x="2627869" y="772995"/>
            <a:ext cx="3288958"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8" idx="2"/>
            <a:endCxn id="5" idx="0"/>
          </p:cNvCxnSpPr>
          <p:nvPr/>
        </p:nvCxnSpPr>
        <p:spPr>
          <a:xfrm>
            <a:off x="5916827" y="772995"/>
            <a:ext cx="3321907" cy="67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886462" y="521455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1,2</a:t>
            </a:r>
            <a:r>
              <a:rPr lang="sv-SE" i="1" dirty="0" smtClean="0">
                <a:solidFill>
                  <a:schemeClr val="accent6">
                    <a:lumMod val="75000"/>
                  </a:schemeClr>
                </a:solidFill>
              </a:rPr>
              <a:t>,3…15</a:t>
            </a:r>
            <a:endParaRPr lang="en-US" i="1" dirty="0">
              <a:solidFill>
                <a:schemeClr val="accent6">
                  <a:lumMod val="75000"/>
                </a:schemeClr>
              </a:solidFill>
            </a:endParaRPr>
          </a:p>
        </p:txBody>
      </p:sp>
      <p:sp>
        <p:nvSpPr>
          <p:cNvPr id="52" name="TextBox 51"/>
          <p:cNvSpPr txBox="1"/>
          <p:nvPr/>
        </p:nvSpPr>
        <p:spPr>
          <a:xfrm>
            <a:off x="2561968" y="4121661"/>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,2,3</a:t>
            </a:r>
            <a:endParaRPr lang="en-US" i="1" dirty="0">
              <a:solidFill>
                <a:schemeClr val="accent6">
                  <a:lumMod val="75000"/>
                </a:schemeClr>
              </a:solidFill>
            </a:endParaRPr>
          </a:p>
        </p:txBody>
      </p:sp>
      <p:sp>
        <p:nvSpPr>
          <p:cNvPr id="53" name="TextBox 52"/>
          <p:cNvSpPr txBox="1"/>
          <p:nvPr/>
        </p:nvSpPr>
        <p:spPr>
          <a:xfrm>
            <a:off x="5115705" y="2932673"/>
            <a:ext cx="1318058" cy="369332"/>
          </a:xfrm>
          <a:prstGeom prst="rect">
            <a:avLst/>
          </a:prstGeom>
          <a:noFill/>
        </p:spPr>
        <p:txBody>
          <a:bodyPr wrap="square" rtlCol="0">
            <a:spAutoFit/>
          </a:bodyPr>
          <a:lstStyle/>
          <a:p>
            <a:r>
              <a:rPr lang="sv-SE" i="1" dirty="0" smtClean="0">
                <a:solidFill>
                  <a:schemeClr val="accent6">
                    <a:lumMod val="75000"/>
                  </a:schemeClr>
                </a:solidFill>
              </a:rPr>
              <a:t>n=</a:t>
            </a:r>
            <a:r>
              <a:rPr lang="sv-SE" b="1" i="1" dirty="0" smtClean="0">
                <a:solidFill>
                  <a:schemeClr val="accent6">
                    <a:lumMod val="75000"/>
                  </a:schemeClr>
                </a:solidFill>
              </a:rPr>
              <a:t>1</a:t>
            </a:r>
            <a:r>
              <a:rPr lang="sv-SE" i="1" dirty="0" smtClean="0">
                <a:solidFill>
                  <a:schemeClr val="accent6">
                    <a:lumMod val="75000"/>
                  </a:schemeClr>
                </a:solidFill>
              </a:rPr>
              <a:t>,</a:t>
            </a:r>
            <a:r>
              <a:rPr lang="sv-SE" b="1" i="1" dirty="0" smtClean="0">
                <a:solidFill>
                  <a:schemeClr val="accent6">
                    <a:lumMod val="75000"/>
                  </a:schemeClr>
                </a:solidFill>
              </a:rPr>
              <a:t>2,</a:t>
            </a:r>
            <a:r>
              <a:rPr lang="sv-SE" i="1" dirty="0" smtClean="0">
                <a:solidFill>
                  <a:schemeClr val="accent6">
                    <a:lumMod val="75000"/>
                  </a:schemeClr>
                </a:solidFill>
              </a:rPr>
              <a:t>3..5</a:t>
            </a:r>
            <a:endParaRPr lang="en-US" i="1" dirty="0">
              <a:solidFill>
                <a:schemeClr val="accent6">
                  <a:lumMod val="75000"/>
                </a:schemeClr>
              </a:solidFill>
            </a:endParaRPr>
          </a:p>
        </p:txBody>
      </p:sp>
      <p:sp>
        <p:nvSpPr>
          <p:cNvPr id="32" name="Rectangle 31"/>
          <p:cNvSpPr/>
          <p:nvPr/>
        </p:nvSpPr>
        <p:spPr>
          <a:xfrm>
            <a:off x="41359" y="3352453"/>
            <a:ext cx="6425516" cy="3329448"/>
          </a:xfrm>
          <a:prstGeom prst="rect">
            <a:avLst/>
          </a:prstGeom>
          <a:solidFill>
            <a:schemeClr val="accent1">
              <a:lumMod val="40000"/>
              <a:lumOff val="60000"/>
              <a:alpha val="86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2121241" y="2932673"/>
            <a:ext cx="1210962" cy="378941"/>
          </a:xfrm>
          <a:prstGeom prst="rect">
            <a:avLst/>
          </a:prstGeom>
          <a:noFill/>
          <a:ln>
            <a:solidFill>
              <a:schemeClr val="accent1">
                <a:lumMod val="75000"/>
              </a:schemeClr>
            </a:solidFill>
          </a:ln>
        </p:spPr>
        <p:txBody>
          <a:bodyPr wrap="square" rtlCol="0">
            <a:spAutoFit/>
          </a:bodyPr>
          <a:lstStyle/>
          <a:p>
            <a:pPr algn="ctr"/>
            <a:r>
              <a:rPr lang="sv-SE" dirty="0" smtClean="0">
                <a:solidFill>
                  <a:srgbClr val="FF0000"/>
                </a:solidFill>
              </a:rPr>
              <a:t>AVG_NA</a:t>
            </a:r>
            <a:endParaRPr lang="en-US" dirty="0">
              <a:solidFill>
                <a:srgbClr val="FF0000"/>
              </a:solidFill>
            </a:endParaRPr>
          </a:p>
        </p:txBody>
      </p:sp>
    </p:spTree>
    <p:extLst>
      <p:ext uri="{BB962C8B-B14F-4D97-AF65-F5344CB8AC3E}">
        <p14:creationId xmlns:p14="http://schemas.microsoft.com/office/powerpoint/2010/main" val="1619471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53023" y="76408"/>
            <a:ext cx="7746856" cy="1754326"/>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predators: </a:t>
            </a:r>
            <a:r>
              <a:rPr lang="en-US" dirty="0" err="1"/>
              <a:t>gedda</a:t>
            </a:r>
            <a:r>
              <a:rPr lang="en-US" dirty="0"/>
              <a:t> and lake) as </a:t>
            </a:r>
            <a:r>
              <a:rPr lang="en-US" dirty="0" smtClean="0"/>
              <a:t>endogenous and binary</a:t>
            </a:r>
          </a:p>
          <a:p>
            <a:endParaRPr lang="sv-SE" dirty="0"/>
          </a:p>
          <a:p>
            <a:r>
              <a:rPr lang="sv-SE" dirty="0" smtClean="0"/>
              <a:t>Oring is not affected by gedda and lake, but the opposite! Through a negative relationship – which can not be</a:t>
            </a:r>
            <a:endParaRPr lang="en-US" dirty="0"/>
          </a:p>
          <a:p>
            <a:endParaRPr lang="sv-SE" dirty="0" smtClean="0"/>
          </a:p>
          <a:p>
            <a:endParaRPr lang="en-US" dirty="0"/>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1d) FULL DATASET WITHOUT Nas (n=5263) </a:t>
            </a:r>
            <a:endParaRPr lang="en-US" dirty="0"/>
          </a:p>
        </p:txBody>
      </p:sp>
    </p:spTree>
    <p:extLst>
      <p:ext uri="{BB962C8B-B14F-4D97-AF65-F5344CB8AC3E}">
        <p14:creationId xmlns:p14="http://schemas.microsoft.com/office/powerpoint/2010/main" val="2043699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TROUT and SALMON</a:t>
            </a:r>
            <a:endParaRPr lang="en-US" sz="3600" dirty="0"/>
          </a:p>
        </p:txBody>
      </p:sp>
      <p:sp>
        <p:nvSpPr>
          <p:cNvPr id="3" name="TextBox 2"/>
          <p:cNvSpPr txBox="1"/>
          <p:nvPr/>
        </p:nvSpPr>
        <p:spPr>
          <a:xfrm>
            <a:off x="3386" y="450574"/>
            <a:ext cx="12039600" cy="6463308"/>
          </a:xfrm>
          <a:prstGeom prst="rect">
            <a:avLst/>
          </a:prstGeom>
          <a:noFill/>
        </p:spPr>
        <p:txBody>
          <a:bodyPr wrap="square" rtlCol="0">
            <a:spAutoFit/>
          </a:bodyPr>
          <a:lstStyle/>
          <a:p>
            <a:r>
              <a:rPr lang="en-US" sz="900" dirty="0"/>
              <a:t>M2 = list(</a:t>
            </a:r>
          </a:p>
          <a:p>
            <a:r>
              <a:rPr lang="en-US" sz="900" dirty="0"/>
              <a:t>  </a:t>
            </a:r>
            <a:r>
              <a:rPr lang="en-US" sz="900" dirty="0" err="1"/>
              <a:t>lme</a:t>
            </a:r>
            <a:r>
              <a:rPr lang="en-US" sz="900" dirty="0"/>
              <a:t>(log_OringTOT~Average_air_temperature+Wetted_width+Av_depth+log_LWD+SUB1+Julian_date+Slope_percent</a:t>
            </a:r>
          </a:p>
          <a:p>
            <a:r>
              <a:rPr lang="en-US" sz="900" dirty="0"/>
              <a:t>      +</a:t>
            </a:r>
            <a:r>
              <a:rPr lang="en-US" sz="900" dirty="0" err="1"/>
              <a:t>log_GEdda+log_Lake+Type_migration_continuous</a:t>
            </a:r>
            <a:r>
              <a:rPr lang="en-US" sz="900" dirty="0"/>
              <a:t>,</a:t>
            </a:r>
          </a:p>
          <a:p>
            <a:r>
              <a:rPr lang="en-US" sz="900" dirty="0"/>
              <a:t>      random=~1|River_name/</a:t>
            </a:r>
            <a:r>
              <a:rPr lang="en-US" sz="900" dirty="0" err="1"/>
              <a:t>Catchment_number</a:t>
            </a:r>
            <a:r>
              <a:rPr lang="en-US" sz="900" dirty="0"/>
              <a:t>, corAR1(form=~Year),data=AV_Migration_NAremoved2),</a:t>
            </a:r>
          </a:p>
          <a:p>
            <a:r>
              <a:rPr lang="en-US" sz="900" dirty="0"/>
              <a:t>  </a:t>
            </a:r>
            <a:r>
              <a:rPr lang="en-US" sz="900" dirty="0" err="1"/>
              <a:t>lme</a:t>
            </a:r>
            <a:r>
              <a:rPr lang="en-US" sz="900" dirty="0"/>
              <a:t>(log_LWD~Average_air_temperature+Distance_to_sea+Av_depth+Wetted_width+Year+Julian_date+Slope_percent,</a:t>
            </a:r>
          </a:p>
          <a:p>
            <a:r>
              <a:rPr lang="en-US" sz="900" dirty="0"/>
              <a:t>      random=~1|River_name/</a:t>
            </a:r>
            <a:r>
              <a:rPr lang="en-US" sz="900" dirty="0" err="1"/>
              <a:t>Catchment_number</a:t>
            </a:r>
            <a:r>
              <a:rPr lang="en-US" sz="900" dirty="0"/>
              <a:t>, corAR1(form=~Year),data=AV_Migration_NAremoved2),</a:t>
            </a:r>
          </a:p>
          <a:p>
            <a:r>
              <a:rPr lang="en-US" sz="900" dirty="0"/>
              <a:t>  </a:t>
            </a:r>
            <a:r>
              <a:rPr lang="en-US" sz="900" dirty="0" err="1"/>
              <a:t>lme</a:t>
            </a:r>
            <a:r>
              <a:rPr lang="en-US" sz="900" dirty="0"/>
              <a:t>(log_LaxTOT~Average_air_temperature+Av_depth+Wetted_width+SUB1+Julian_date+Year</a:t>
            </a:r>
          </a:p>
          <a:p>
            <a:r>
              <a:rPr lang="en-US" sz="900" dirty="0"/>
              <a:t>      +</a:t>
            </a:r>
            <a:r>
              <a:rPr lang="en-US" sz="900" dirty="0" err="1"/>
              <a:t>Type_migration_continuous</a:t>
            </a:r>
            <a:r>
              <a:rPr lang="en-US" sz="900" dirty="0"/>
              <a:t>,</a:t>
            </a:r>
          </a:p>
          <a:p>
            <a:r>
              <a:rPr lang="en-US" sz="900" dirty="0"/>
              <a:t>      random=~1|River_name/</a:t>
            </a:r>
            <a:r>
              <a:rPr lang="en-US" sz="900" dirty="0" err="1"/>
              <a:t>Catchment_number</a:t>
            </a:r>
            <a:r>
              <a:rPr lang="en-US" sz="900" dirty="0"/>
              <a:t>, corAR1(form=~Year),data=AV_Migration_NAremoved2))</a:t>
            </a:r>
          </a:p>
          <a:p>
            <a:r>
              <a:rPr lang="en-US" sz="900" dirty="0" err="1"/>
              <a:t>sem.fit</a:t>
            </a:r>
            <a:r>
              <a:rPr lang="en-US" sz="900" dirty="0"/>
              <a:t>(M2,AV_Migration_NAremoved2)</a:t>
            </a:r>
          </a:p>
          <a:p>
            <a:r>
              <a:rPr lang="en-US" sz="900" dirty="0" err="1"/>
              <a:t>sem.fit</a:t>
            </a:r>
            <a:r>
              <a:rPr lang="en-US" sz="900" dirty="0"/>
              <a:t>(M2,AV_Migration_NAremoved2,corr.errors = c("</a:t>
            </a:r>
            <a:r>
              <a:rPr lang="en-US" sz="900" dirty="0" err="1"/>
              <a:t>GEdda</a:t>
            </a:r>
            <a:r>
              <a:rPr lang="en-US" sz="900" dirty="0"/>
              <a:t>~~</a:t>
            </a:r>
            <a:r>
              <a:rPr lang="en-US" sz="900" dirty="0" err="1"/>
              <a:t>log_LaxTOT</a:t>
            </a:r>
            <a:r>
              <a:rPr lang="en-US" sz="900" dirty="0"/>
              <a:t>",</a:t>
            </a:r>
          </a:p>
          <a:p>
            <a:r>
              <a:rPr lang="en-US" sz="900" dirty="0"/>
              <a:t>                                                   "Lake~~log_</a:t>
            </a:r>
            <a:r>
              <a:rPr lang="en-US" sz="900" dirty="0" err="1"/>
              <a:t>LaxTOT</a:t>
            </a:r>
            <a:r>
              <a:rPr lang="en-US" sz="900" dirty="0"/>
              <a:t>","</a:t>
            </a:r>
            <a:r>
              <a:rPr lang="en-US" sz="900" dirty="0" err="1"/>
              <a:t>log_OringTOT</a:t>
            </a:r>
            <a:r>
              <a:rPr lang="en-US" sz="900" dirty="0"/>
              <a:t>~~</a:t>
            </a:r>
            <a:r>
              <a:rPr lang="en-US" sz="900" dirty="0" err="1"/>
              <a:t>log_LaxTOT</a:t>
            </a:r>
            <a:r>
              <a:rPr lang="en-US" sz="900" dirty="0"/>
              <a:t>" </a:t>
            </a:r>
            <a:r>
              <a:rPr lang="en-US" sz="900" dirty="0" smtClean="0"/>
              <a:t>))</a:t>
            </a:r>
          </a:p>
          <a:p>
            <a:endParaRPr lang="en-US" sz="900" dirty="0" smtClean="0"/>
          </a:p>
          <a:p>
            <a:r>
              <a:rPr lang="en-US" sz="900" b="1" dirty="0"/>
              <a:t>&gt; </a:t>
            </a:r>
            <a:r>
              <a:rPr lang="en-US" sz="900" b="1" dirty="0" err="1"/>
              <a:t>sem.model.fits</a:t>
            </a:r>
            <a:r>
              <a:rPr lang="en-US" sz="900" b="1" dirty="0"/>
              <a:t>(M2)</a:t>
            </a:r>
          </a:p>
          <a:p>
            <a:r>
              <a:rPr lang="en-US" sz="900" b="1" dirty="0"/>
              <a:t>  Class   Family     Link    N  Marginal Conditional</a:t>
            </a:r>
          </a:p>
          <a:p>
            <a:r>
              <a:rPr lang="en-US" sz="900" b="1" dirty="0"/>
              <a:t>1   </a:t>
            </a:r>
            <a:r>
              <a:rPr lang="en-US" sz="900" b="1" dirty="0" err="1"/>
              <a:t>lme</a:t>
            </a:r>
            <a:r>
              <a:rPr lang="en-US" sz="900" b="1" dirty="0"/>
              <a:t> </a:t>
            </a:r>
            <a:r>
              <a:rPr lang="en-US" sz="900" b="1" dirty="0" err="1"/>
              <a:t>gaussian</a:t>
            </a:r>
            <a:r>
              <a:rPr lang="en-US" sz="900" b="1" dirty="0"/>
              <a:t> identity 4976 0.2099421   0.7837104</a:t>
            </a:r>
          </a:p>
          <a:p>
            <a:r>
              <a:rPr lang="en-US" sz="900" b="1" dirty="0"/>
              <a:t>2   </a:t>
            </a:r>
            <a:r>
              <a:rPr lang="en-US" sz="900" b="1" dirty="0" err="1"/>
              <a:t>lme</a:t>
            </a:r>
            <a:r>
              <a:rPr lang="en-US" sz="900" b="1" dirty="0"/>
              <a:t> </a:t>
            </a:r>
            <a:r>
              <a:rPr lang="en-US" sz="900" b="1" dirty="0" err="1"/>
              <a:t>gaussian</a:t>
            </a:r>
            <a:r>
              <a:rPr lang="en-US" sz="900" b="1" dirty="0"/>
              <a:t> identity 4976 0.1165081   0.5212916</a:t>
            </a:r>
          </a:p>
          <a:p>
            <a:r>
              <a:rPr lang="en-US" sz="900" b="1" dirty="0"/>
              <a:t>3   </a:t>
            </a:r>
            <a:r>
              <a:rPr lang="en-US" sz="900" b="1" dirty="0" err="1"/>
              <a:t>lme</a:t>
            </a:r>
            <a:r>
              <a:rPr lang="en-US" sz="900" b="1" dirty="0"/>
              <a:t> </a:t>
            </a:r>
            <a:r>
              <a:rPr lang="en-US" sz="900" b="1" dirty="0" err="1"/>
              <a:t>gaussian</a:t>
            </a:r>
            <a:r>
              <a:rPr lang="en-US" sz="900" b="1" dirty="0"/>
              <a:t> identity 4976 0.1166788   0.6864710</a:t>
            </a:r>
          </a:p>
          <a:p>
            <a:r>
              <a:rPr lang="en-US" sz="900" dirty="0"/>
              <a:t>&gt; </a:t>
            </a:r>
            <a:r>
              <a:rPr lang="en-US" sz="900" dirty="0" err="1"/>
              <a:t>sem.coefs</a:t>
            </a:r>
            <a:r>
              <a:rPr lang="en-US" sz="900" dirty="0"/>
              <a:t>(M2,AV_Migration_NAremoved2)</a:t>
            </a:r>
          </a:p>
          <a:p>
            <a:r>
              <a:rPr lang="en-US" sz="900" dirty="0"/>
              <a:t>       response                 predictor      estimate    </a:t>
            </a:r>
            <a:r>
              <a:rPr lang="en-US" sz="900" dirty="0" err="1"/>
              <a:t>std.error</a:t>
            </a:r>
            <a:r>
              <a:rPr lang="en-US" sz="900" dirty="0"/>
              <a:t> </a:t>
            </a:r>
            <a:r>
              <a:rPr lang="en-US" sz="900" dirty="0" err="1"/>
              <a:t>p.value</a:t>
            </a:r>
            <a:endParaRPr lang="en-US" sz="900" dirty="0"/>
          </a:p>
          <a:p>
            <a:r>
              <a:rPr lang="en-US" sz="900" dirty="0"/>
              <a:t>10 </a:t>
            </a:r>
            <a:r>
              <a:rPr lang="en-US" sz="900" dirty="0" err="1"/>
              <a:t>log_OringTOT</a:t>
            </a:r>
            <a:r>
              <a:rPr lang="en-US" sz="900" dirty="0"/>
              <a:t> </a:t>
            </a:r>
            <a:r>
              <a:rPr lang="en-US" sz="900" dirty="0" err="1"/>
              <a:t>Type_migration_continuous</a:t>
            </a:r>
            <a:r>
              <a:rPr lang="en-US" sz="900" dirty="0"/>
              <a:t>  0.9303504693 0.0638278313  0.0000</a:t>
            </a:r>
          </a:p>
          <a:p>
            <a:r>
              <a:rPr lang="en-US" sz="900" dirty="0"/>
              <a:t>3  </a:t>
            </a:r>
            <a:r>
              <a:rPr lang="en-US" sz="900" dirty="0" err="1"/>
              <a:t>log_OringTOT</a:t>
            </a:r>
            <a:r>
              <a:rPr lang="en-US" sz="900" dirty="0"/>
              <a:t>                  </a:t>
            </a:r>
            <a:r>
              <a:rPr lang="en-US" sz="900" dirty="0" err="1"/>
              <a:t>Av_depth</a:t>
            </a:r>
            <a:r>
              <a:rPr lang="en-US" sz="900" dirty="0"/>
              <a:t> -1.9940688147 0.1593675774  0.0000</a:t>
            </a:r>
          </a:p>
          <a:p>
            <a:r>
              <a:rPr lang="en-US" sz="900" dirty="0"/>
              <a:t>2  </a:t>
            </a:r>
            <a:r>
              <a:rPr lang="en-US" sz="900" dirty="0" err="1"/>
              <a:t>log_OringTOT</a:t>
            </a:r>
            <a:r>
              <a:rPr lang="en-US" sz="900" dirty="0"/>
              <a:t>              </a:t>
            </a:r>
            <a:r>
              <a:rPr lang="en-US" sz="900" dirty="0" err="1"/>
              <a:t>Wetted_width</a:t>
            </a:r>
            <a:r>
              <a:rPr lang="en-US" sz="900" dirty="0"/>
              <a:t> -0.0884879824 0.0078038760  0.0000</a:t>
            </a:r>
          </a:p>
          <a:p>
            <a:r>
              <a:rPr lang="en-US" sz="900" dirty="0"/>
              <a:t>1  </a:t>
            </a:r>
            <a:r>
              <a:rPr lang="en-US" sz="900" dirty="0" err="1"/>
              <a:t>log_OringTOT</a:t>
            </a:r>
            <a:r>
              <a:rPr lang="en-US" sz="900" dirty="0"/>
              <a:t>   </a:t>
            </a:r>
            <a:r>
              <a:rPr lang="en-US" sz="900" dirty="0" err="1"/>
              <a:t>Average_air_temperature</a:t>
            </a:r>
            <a:r>
              <a:rPr lang="en-US" sz="900" dirty="0"/>
              <a:t>  0.1274179757 0.0190095300  0.0000</a:t>
            </a:r>
          </a:p>
          <a:p>
            <a:r>
              <a:rPr lang="en-US" sz="900" dirty="0"/>
              <a:t>6  </a:t>
            </a:r>
            <a:r>
              <a:rPr lang="en-US" sz="900" dirty="0" err="1"/>
              <a:t>log_OringTOT</a:t>
            </a:r>
            <a:r>
              <a:rPr lang="en-US" sz="900" dirty="0"/>
              <a:t>               </a:t>
            </a:r>
            <a:r>
              <a:rPr lang="en-US" sz="900" dirty="0" err="1"/>
              <a:t>Julian_date</a:t>
            </a:r>
            <a:r>
              <a:rPr lang="en-US" sz="900" dirty="0"/>
              <a:t> -0.0043669674 0.0006661024  0.0000</a:t>
            </a:r>
          </a:p>
          <a:p>
            <a:r>
              <a:rPr lang="en-US" sz="900" dirty="0"/>
              <a:t>4  </a:t>
            </a:r>
            <a:r>
              <a:rPr lang="en-US" sz="900" dirty="0" err="1"/>
              <a:t>log_OringTOT</a:t>
            </a:r>
            <a:r>
              <a:rPr lang="en-US" sz="900" dirty="0"/>
              <a:t>                   </a:t>
            </a:r>
            <a:r>
              <a:rPr lang="en-US" sz="900" dirty="0" err="1"/>
              <a:t>log_LWD</a:t>
            </a:r>
            <a:r>
              <a:rPr lang="en-US" sz="900" dirty="0"/>
              <a:t>  0.1038938500 0.0199223867  0.0000</a:t>
            </a:r>
          </a:p>
          <a:p>
            <a:r>
              <a:rPr lang="en-US" sz="900" dirty="0"/>
              <a:t>5  </a:t>
            </a:r>
            <a:r>
              <a:rPr lang="en-US" sz="900" dirty="0" err="1"/>
              <a:t>log_OringTOT</a:t>
            </a:r>
            <a:r>
              <a:rPr lang="en-US" sz="900" dirty="0"/>
              <a:t>                      SUB1  0.0897413038 0.0203916310  0.0000</a:t>
            </a:r>
          </a:p>
          <a:p>
            <a:r>
              <a:rPr lang="en-US" sz="900" dirty="0"/>
              <a:t>9  </a:t>
            </a:r>
            <a:r>
              <a:rPr lang="en-US" sz="900" dirty="0" err="1"/>
              <a:t>log_OringTOT</a:t>
            </a:r>
            <a:r>
              <a:rPr lang="en-US" sz="900" dirty="0"/>
              <a:t>                  </a:t>
            </a:r>
            <a:r>
              <a:rPr lang="en-US" sz="900" dirty="0" err="1"/>
              <a:t>log_Lake</a:t>
            </a:r>
            <a:r>
              <a:rPr lang="en-US" sz="900" dirty="0"/>
              <a:t> -0.1757893690 0.0409918365  0.0000</a:t>
            </a:r>
          </a:p>
          <a:p>
            <a:r>
              <a:rPr lang="en-US" sz="900" dirty="0"/>
              <a:t>8  </a:t>
            </a:r>
            <a:r>
              <a:rPr lang="en-US" sz="900" dirty="0" err="1"/>
              <a:t>log_OringTOT</a:t>
            </a:r>
            <a:r>
              <a:rPr lang="en-US" sz="900" dirty="0"/>
              <a:t>                 </a:t>
            </a:r>
            <a:r>
              <a:rPr lang="en-US" sz="900" dirty="0" err="1"/>
              <a:t>log_GEdda</a:t>
            </a:r>
            <a:r>
              <a:rPr lang="en-US" sz="900" dirty="0"/>
              <a:t> -0.1770802382 0.0420944168  0.0000</a:t>
            </a:r>
          </a:p>
          <a:p>
            <a:r>
              <a:rPr lang="en-US" sz="900" dirty="0"/>
              <a:t>7  </a:t>
            </a:r>
            <a:r>
              <a:rPr lang="en-US" sz="900" dirty="0" err="1"/>
              <a:t>log_OringTOT</a:t>
            </a:r>
            <a:r>
              <a:rPr lang="en-US" sz="900" dirty="0"/>
              <a:t>             </a:t>
            </a:r>
            <a:r>
              <a:rPr lang="en-US" sz="900" dirty="0" err="1"/>
              <a:t>Slope_percent</a:t>
            </a:r>
            <a:r>
              <a:rPr lang="en-US" sz="900" dirty="0"/>
              <a:t>  0.0516827108 0.0200777553  0.0101</a:t>
            </a:r>
          </a:p>
          <a:p>
            <a:r>
              <a:rPr lang="en-US" sz="900" dirty="0"/>
              <a:t>14      </a:t>
            </a:r>
            <a:r>
              <a:rPr lang="en-US" sz="900" dirty="0" err="1"/>
              <a:t>log_LWD</a:t>
            </a:r>
            <a:r>
              <a:rPr lang="en-US" sz="900" dirty="0"/>
              <a:t>              </a:t>
            </a:r>
            <a:r>
              <a:rPr lang="en-US" sz="900" dirty="0" err="1"/>
              <a:t>Wetted_width</a:t>
            </a:r>
            <a:r>
              <a:rPr lang="en-US" sz="900" dirty="0"/>
              <a:t> -0.0534539753 0.0048149057  0.0000</a:t>
            </a:r>
          </a:p>
          <a:p>
            <a:r>
              <a:rPr lang="en-US" sz="900" dirty="0"/>
              <a:t>11      </a:t>
            </a:r>
            <a:r>
              <a:rPr lang="en-US" sz="900" dirty="0" err="1"/>
              <a:t>log_LWD</a:t>
            </a:r>
            <a:r>
              <a:rPr lang="en-US" sz="900" dirty="0"/>
              <a:t>   </a:t>
            </a:r>
            <a:r>
              <a:rPr lang="en-US" sz="900" dirty="0" err="1"/>
              <a:t>Average_air_temperature</a:t>
            </a:r>
            <a:r>
              <a:rPr lang="en-US" sz="900" dirty="0"/>
              <a:t> -0.0823572305 0.0115259697  0.0000</a:t>
            </a:r>
          </a:p>
          <a:p>
            <a:r>
              <a:rPr lang="en-US" sz="900" dirty="0"/>
              <a:t>17      </a:t>
            </a:r>
            <a:r>
              <a:rPr lang="en-US" sz="900" dirty="0" err="1"/>
              <a:t>log_LWD</a:t>
            </a:r>
            <a:r>
              <a:rPr lang="en-US" sz="900" dirty="0"/>
              <a:t>             </a:t>
            </a:r>
            <a:r>
              <a:rPr lang="en-US" sz="900" dirty="0" err="1"/>
              <a:t>Slope_percent</a:t>
            </a:r>
            <a:r>
              <a:rPr lang="en-US" sz="900" dirty="0"/>
              <a:t>  0.0694740741 0.0122190308  0.0000</a:t>
            </a:r>
          </a:p>
          <a:p>
            <a:r>
              <a:rPr lang="en-US" sz="900" dirty="0"/>
              <a:t>15      </a:t>
            </a:r>
            <a:r>
              <a:rPr lang="en-US" sz="900" dirty="0" err="1"/>
              <a:t>log_LWD</a:t>
            </a:r>
            <a:r>
              <a:rPr lang="en-US" sz="900" dirty="0"/>
              <a:t>                      Year  0.0144923198 0.0025569008  0.0000</a:t>
            </a:r>
          </a:p>
          <a:p>
            <a:r>
              <a:rPr lang="en-US" sz="900" dirty="0"/>
              <a:t>12      </a:t>
            </a:r>
            <a:r>
              <a:rPr lang="en-US" sz="900" dirty="0" err="1"/>
              <a:t>log_LWD</a:t>
            </a:r>
            <a:r>
              <a:rPr lang="en-US" sz="900" dirty="0"/>
              <a:t>           </a:t>
            </a:r>
            <a:r>
              <a:rPr lang="en-US" sz="900" dirty="0" err="1"/>
              <a:t>Distance_to_sea</a:t>
            </a:r>
            <a:r>
              <a:rPr lang="en-US" sz="900" dirty="0"/>
              <a:t> -0.0018303805 0.0003939320  0.0000</a:t>
            </a:r>
          </a:p>
          <a:p>
            <a:r>
              <a:rPr lang="en-US" sz="900" dirty="0"/>
              <a:t>13      </a:t>
            </a:r>
            <a:r>
              <a:rPr lang="en-US" sz="900" dirty="0" err="1"/>
              <a:t>log_LWD</a:t>
            </a:r>
            <a:r>
              <a:rPr lang="en-US" sz="900" dirty="0"/>
              <a:t>                  </a:t>
            </a:r>
            <a:r>
              <a:rPr lang="en-US" sz="900" dirty="0" err="1"/>
              <a:t>Av_depth</a:t>
            </a:r>
            <a:r>
              <a:rPr lang="en-US" sz="900" dirty="0"/>
              <a:t> -0.4220141378 0.1086691382  0.0001</a:t>
            </a:r>
          </a:p>
          <a:p>
            <a:r>
              <a:rPr lang="en-US" sz="900" dirty="0"/>
              <a:t>16      </a:t>
            </a:r>
            <a:r>
              <a:rPr lang="en-US" sz="900" dirty="0" err="1"/>
              <a:t>log_LWD</a:t>
            </a:r>
            <a:r>
              <a:rPr lang="en-US" sz="900" dirty="0"/>
              <a:t>               </a:t>
            </a:r>
            <a:r>
              <a:rPr lang="en-US" sz="900" dirty="0" err="1"/>
              <a:t>Julian_date</a:t>
            </a:r>
            <a:r>
              <a:rPr lang="en-US" sz="900" dirty="0"/>
              <a:t> -0.0009598465 0.0004532223  0.0343</a:t>
            </a:r>
          </a:p>
          <a:p>
            <a:r>
              <a:rPr lang="en-US" sz="900" dirty="0"/>
              <a:t>24   </a:t>
            </a:r>
            <a:r>
              <a:rPr lang="en-US" sz="900" dirty="0" err="1"/>
              <a:t>log_LaxTOT</a:t>
            </a:r>
            <a:r>
              <a:rPr lang="en-US" sz="900" dirty="0"/>
              <a:t> </a:t>
            </a:r>
            <a:r>
              <a:rPr lang="en-US" sz="900" dirty="0" err="1"/>
              <a:t>Type_migration_continuous</a:t>
            </a:r>
            <a:r>
              <a:rPr lang="en-US" sz="900" dirty="0"/>
              <a:t>  0.6088760161 0.0444380982  0.0000</a:t>
            </a:r>
          </a:p>
          <a:p>
            <a:r>
              <a:rPr lang="en-US" sz="900" dirty="0"/>
              <a:t>20   </a:t>
            </a:r>
            <a:r>
              <a:rPr lang="en-US" sz="900" dirty="0" err="1"/>
              <a:t>log_LaxTOT</a:t>
            </a:r>
            <a:r>
              <a:rPr lang="en-US" sz="900" dirty="0"/>
              <a:t>              </a:t>
            </a:r>
            <a:r>
              <a:rPr lang="en-US" sz="900" dirty="0" err="1"/>
              <a:t>Wetted_width</a:t>
            </a:r>
            <a:r>
              <a:rPr lang="en-US" sz="900" dirty="0"/>
              <a:t>  0.0441641044 0.0052548764  0.0000</a:t>
            </a:r>
          </a:p>
          <a:p>
            <a:r>
              <a:rPr lang="en-US" sz="900" dirty="0"/>
              <a:t>23   </a:t>
            </a:r>
            <a:r>
              <a:rPr lang="en-US" sz="900" dirty="0" err="1"/>
              <a:t>log_LaxTOT</a:t>
            </a:r>
            <a:r>
              <a:rPr lang="en-US" sz="900" dirty="0"/>
              <a:t>                      Year  0.0115668468 0.0023080664  0.0000</a:t>
            </a:r>
          </a:p>
          <a:p>
            <a:r>
              <a:rPr lang="en-US" sz="900" dirty="0"/>
              <a:t>22   </a:t>
            </a:r>
            <a:r>
              <a:rPr lang="en-US" sz="900" dirty="0" err="1"/>
              <a:t>log_LaxTOT</a:t>
            </a:r>
            <a:r>
              <a:rPr lang="en-US" sz="900" dirty="0"/>
              <a:t>               </a:t>
            </a:r>
            <a:r>
              <a:rPr lang="en-US" sz="900" dirty="0" err="1"/>
              <a:t>Julian_date</a:t>
            </a:r>
            <a:r>
              <a:rPr lang="en-US" sz="900" dirty="0"/>
              <a:t> -0.0023412572 0.0004683927  0.0000</a:t>
            </a:r>
          </a:p>
          <a:p>
            <a:r>
              <a:rPr lang="en-US" sz="900" dirty="0"/>
              <a:t>18   </a:t>
            </a:r>
            <a:r>
              <a:rPr lang="en-US" sz="900" dirty="0" err="1"/>
              <a:t>log_LaxTOT</a:t>
            </a:r>
            <a:r>
              <a:rPr lang="en-US" sz="900" dirty="0"/>
              <a:t>   </a:t>
            </a:r>
            <a:r>
              <a:rPr lang="en-US" sz="900" dirty="0" err="1"/>
              <a:t>Average_air_temperature</a:t>
            </a:r>
            <a:r>
              <a:rPr lang="en-US" sz="900" dirty="0"/>
              <a:t>  0.0622694624 0.0125051899  0.0000</a:t>
            </a:r>
          </a:p>
          <a:p>
            <a:r>
              <a:rPr lang="en-US" sz="900" dirty="0"/>
              <a:t>19   </a:t>
            </a:r>
            <a:r>
              <a:rPr lang="en-US" sz="900" dirty="0" err="1"/>
              <a:t>log_LaxTOT</a:t>
            </a:r>
            <a:r>
              <a:rPr lang="en-US" sz="900" dirty="0"/>
              <a:t>                  </a:t>
            </a:r>
            <a:r>
              <a:rPr lang="en-US" sz="900" dirty="0" err="1"/>
              <a:t>Av_depth</a:t>
            </a:r>
            <a:r>
              <a:rPr lang="en-US" sz="900" dirty="0"/>
              <a:t> -0.4018136269 0.1114183387  0.0003</a:t>
            </a:r>
          </a:p>
          <a:p>
            <a:r>
              <a:rPr lang="en-US" sz="900" dirty="0"/>
              <a:t>21   </a:t>
            </a:r>
            <a:r>
              <a:rPr lang="en-US" sz="900" dirty="0" err="1"/>
              <a:t>log_LaxTOT</a:t>
            </a:r>
            <a:r>
              <a:rPr lang="en-US" sz="900" dirty="0"/>
              <a:t>                      SUB1  0.0394182640 0.0143162397  0.0059</a:t>
            </a:r>
          </a:p>
          <a:p>
            <a:r>
              <a:rPr lang="en-US" sz="900" dirty="0"/>
              <a:t>&gt; </a:t>
            </a:r>
          </a:p>
          <a:p>
            <a:endParaRPr lang="en-US" sz="900" dirty="0"/>
          </a:p>
        </p:txBody>
      </p:sp>
      <p:pic>
        <p:nvPicPr>
          <p:cNvPr id="6" name="Picture 5"/>
          <p:cNvPicPr>
            <a:picLocks noChangeAspect="1"/>
          </p:cNvPicPr>
          <p:nvPr/>
        </p:nvPicPr>
        <p:blipFill>
          <a:blip r:embed="rId3"/>
          <a:stretch>
            <a:fillRect/>
          </a:stretch>
        </p:blipFill>
        <p:spPr>
          <a:xfrm>
            <a:off x="7629135" y="136147"/>
            <a:ext cx="4496190" cy="4259949"/>
          </a:xfrm>
          <a:prstGeom prst="rect">
            <a:avLst/>
          </a:prstGeom>
        </p:spPr>
      </p:pic>
      <p:sp>
        <p:nvSpPr>
          <p:cNvPr id="7" name="TextBox 6"/>
          <p:cNvSpPr txBox="1"/>
          <p:nvPr/>
        </p:nvSpPr>
        <p:spPr>
          <a:xfrm>
            <a:off x="3882887" y="4112300"/>
            <a:ext cx="8451988" cy="2585323"/>
          </a:xfrm>
          <a:prstGeom prst="rect">
            <a:avLst/>
          </a:prstGeom>
          <a:noFill/>
        </p:spPr>
        <p:txBody>
          <a:bodyPr wrap="square" rtlCol="0">
            <a:spAutoFit/>
          </a:bodyPr>
          <a:lstStyle/>
          <a:p>
            <a:r>
              <a:rPr lang="sv-SE" dirty="0"/>
              <a:t>Same output ca when Gädda and Lake are log </a:t>
            </a:r>
            <a:r>
              <a:rPr lang="sv-SE" dirty="0" smtClean="0"/>
              <a:t>transformed or not, the coeff obviously change slightly.</a:t>
            </a:r>
            <a:endParaRPr lang="sv-SE" dirty="0"/>
          </a:p>
          <a:p>
            <a:endParaRPr lang="sv-SE" dirty="0" smtClean="0"/>
          </a:p>
          <a:p>
            <a:r>
              <a:rPr lang="sv-SE" dirty="0" smtClean="0"/>
              <a:t>Deleting </a:t>
            </a:r>
            <a:r>
              <a:rPr lang="sv-SE" dirty="0"/>
              <a:t>interaction distance to sea*Julian </a:t>
            </a:r>
            <a:r>
              <a:rPr lang="sv-SE" dirty="0" smtClean="0"/>
              <a:t>date. Not much of a difference, interaction is barely signif so I would skip it. With the intearction </a:t>
            </a:r>
            <a:r>
              <a:rPr lang="en-US" dirty="0" smtClean="0"/>
              <a:t>I </a:t>
            </a:r>
            <a:r>
              <a:rPr lang="en-US" dirty="0"/>
              <a:t>need to model several correlated </a:t>
            </a:r>
            <a:r>
              <a:rPr lang="en-US" dirty="0" smtClean="0"/>
              <a:t>errors ("</a:t>
            </a:r>
            <a:r>
              <a:rPr lang="en-US" dirty="0" err="1"/>
              <a:t>Slope_percent</a:t>
            </a:r>
            <a:r>
              <a:rPr lang="en-US" dirty="0"/>
              <a:t>~~</a:t>
            </a:r>
            <a:r>
              <a:rPr lang="en-US" dirty="0" err="1"/>
              <a:t>log_LaxTOT</a:t>
            </a:r>
            <a:r>
              <a:rPr lang="en-US" dirty="0"/>
              <a:t>", "</a:t>
            </a:r>
            <a:r>
              <a:rPr lang="en-US" dirty="0" err="1"/>
              <a:t>GEdda</a:t>
            </a:r>
            <a:r>
              <a:rPr lang="en-US" dirty="0"/>
              <a:t>~~</a:t>
            </a:r>
            <a:r>
              <a:rPr lang="en-US" dirty="0" err="1"/>
              <a:t>log_LaxTOT</a:t>
            </a:r>
            <a:r>
              <a:rPr lang="en-US" dirty="0" smtClean="0"/>
              <a:t>", "</a:t>
            </a:r>
            <a:r>
              <a:rPr lang="en-US" dirty="0"/>
              <a:t>Lake~~</a:t>
            </a:r>
            <a:r>
              <a:rPr lang="en-US" dirty="0" err="1"/>
              <a:t>log_LaxTOT</a:t>
            </a:r>
            <a:r>
              <a:rPr lang="en-US" dirty="0"/>
              <a:t>" </a:t>
            </a:r>
            <a:r>
              <a:rPr lang="en-US" dirty="0" smtClean="0"/>
              <a:t>))</a:t>
            </a:r>
            <a:endParaRPr lang="sv-SE" dirty="0" smtClean="0"/>
          </a:p>
          <a:p>
            <a:endParaRPr lang="sv-SE" dirty="0" smtClean="0"/>
          </a:p>
          <a:p>
            <a:r>
              <a:rPr lang="sv-SE" dirty="0" smtClean="0"/>
              <a:t>Using velocity instead of slope: velocity is not signif for trout but signif and + for salmon and LWD. Explained variation decreases slightly for </a:t>
            </a:r>
            <a:r>
              <a:rPr lang="sv-SE" dirty="0" smtClean="0"/>
              <a:t>LWD</a:t>
            </a:r>
            <a:endParaRPr lang="sv-SE" dirty="0">
              <a:solidFill>
                <a:srgbClr val="FF0000"/>
              </a:solidFill>
            </a:endParaRPr>
          </a:p>
        </p:txBody>
      </p:sp>
      <p:sp>
        <p:nvSpPr>
          <p:cNvPr id="4" name="TextBox 3"/>
          <p:cNvSpPr txBox="1"/>
          <p:nvPr/>
        </p:nvSpPr>
        <p:spPr>
          <a:xfrm>
            <a:off x="229160" y="136147"/>
            <a:ext cx="3399865" cy="369332"/>
          </a:xfrm>
          <a:prstGeom prst="rect">
            <a:avLst/>
          </a:prstGeom>
          <a:noFill/>
        </p:spPr>
        <p:txBody>
          <a:bodyPr wrap="square" rtlCol="0">
            <a:spAutoFit/>
          </a:bodyPr>
          <a:lstStyle/>
          <a:p>
            <a:r>
              <a:rPr lang="sv-SE" dirty="0" smtClean="0">
                <a:solidFill>
                  <a:srgbClr val="FF0000"/>
                </a:solidFill>
              </a:rPr>
              <a:t>To reconsider with the last models</a:t>
            </a:r>
            <a:endParaRPr lang="en-US" dirty="0">
              <a:solidFill>
                <a:srgbClr val="FF0000"/>
              </a:solidFill>
            </a:endParaRPr>
          </a:p>
        </p:txBody>
      </p:sp>
    </p:spTree>
    <p:extLst>
      <p:ext uri="{BB962C8B-B14F-4D97-AF65-F5344CB8AC3E}">
        <p14:creationId xmlns:p14="http://schemas.microsoft.com/office/powerpoint/2010/main" val="1130639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1499" y="0"/>
            <a:ext cx="10701494" cy="646331"/>
          </a:xfrm>
          <a:prstGeom prst="rect">
            <a:avLst/>
          </a:prstGeom>
          <a:noFill/>
        </p:spPr>
        <p:txBody>
          <a:bodyPr wrap="square" rtlCol="0">
            <a:spAutoFit/>
          </a:bodyPr>
          <a:lstStyle/>
          <a:p>
            <a:pPr algn="ctr"/>
            <a:r>
              <a:rPr lang="sv-SE" sz="3600" dirty="0" smtClean="0"/>
              <a:t>SALMON</a:t>
            </a:r>
            <a:endParaRPr lang="en-US" sz="3600" dirty="0"/>
          </a:p>
        </p:txBody>
      </p:sp>
      <p:sp>
        <p:nvSpPr>
          <p:cNvPr id="4" name="TextBox 3"/>
          <p:cNvSpPr txBox="1"/>
          <p:nvPr/>
        </p:nvSpPr>
        <p:spPr>
          <a:xfrm>
            <a:off x="70338" y="713433"/>
            <a:ext cx="12007781" cy="5663089"/>
          </a:xfrm>
          <a:prstGeom prst="rect">
            <a:avLst/>
          </a:prstGeom>
          <a:noFill/>
        </p:spPr>
        <p:txBody>
          <a:bodyPr wrap="square" rtlCol="0">
            <a:spAutoFit/>
          </a:bodyPr>
          <a:lstStyle/>
          <a:p>
            <a:pPr marL="285750" indent="-285750">
              <a:buFontTx/>
              <a:buChar char="-"/>
            </a:pPr>
            <a:r>
              <a:rPr lang="sv-SE" dirty="0" smtClean="0"/>
              <a:t>Using air temp or </a:t>
            </a:r>
            <a:r>
              <a:rPr lang="sv-SE" dirty="0" err="1" smtClean="0"/>
              <a:t>latitude</a:t>
            </a:r>
            <a:r>
              <a:rPr lang="sv-SE" dirty="0" smtClean="0"/>
              <a:t> </a:t>
            </a:r>
            <a:r>
              <a:rPr lang="sv-SE" dirty="0" err="1" smtClean="0"/>
              <a:t>doesn’t</a:t>
            </a:r>
            <a:r>
              <a:rPr lang="sv-SE" dirty="0" smtClean="0"/>
              <a:t> make much difference</a:t>
            </a:r>
          </a:p>
          <a:p>
            <a:pPr marL="285750" indent="-285750">
              <a:buFontTx/>
              <a:buChar char="-"/>
            </a:pPr>
            <a:r>
              <a:rPr lang="sv-SE" dirty="0"/>
              <a:t>Testing effects of predators or competitors (BEcrOTOT+ HarrTOT+ Cottus_spp+OringTOT</a:t>
            </a:r>
            <a:r>
              <a:rPr lang="sv-SE" dirty="0" smtClean="0"/>
              <a:t>): no main effects. No effects of interactions: Lwd*Gedda / lake, Air temp*Gedda, </a:t>
            </a:r>
            <a:r>
              <a:rPr lang="en-US" dirty="0" smtClean="0"/>
              <a:t>slope/depth/width/temp*</a:t>
            </a:r>
            <a:r>
              <a:rPr lang="en-US" dirty="0" err="1" smtClean="0"/>
              <a:t>OringTOT</a:t>
            </a:r>
            <a:r>
              <a:rPr lang="en-US" dirty="0" smtClean="0"/>
              <a:t>/</a:t>
            </a:r>
            <a:r>
              <a:rPr lang="en-US" dirty="0" err="1" smtClean="0"/>
              <a:t>BEcrOTOT</a:t>
            </a:r>
            <a:r>
              <a:rPr lang="en-US" dirty="0" smtClean="0"/>
              <a:t>.  </a:t>
            </a:r>
            <a:r>
              <a:rPr lang="sv-SE" dirty="0" smtClean="0"/>
              <a:t>Using species as binary: </a:t>
            </a:r>
            <a:r>
              <a:rPr lang="en-US" dirty="0" err="1" smtClean="0">
                <a:solidFill>
                  <a:srgbClr val="FF0000"/>
                </a:solidFill>
              </a:rPr>
              <a:t>BEcrOTOT_KLASS</a:t>
            </a:r>
            <a:r>
              <a:rPr lang="en-US" dirty="0" smtClean="0">
                <a:solidFill>
                  <a:srgbClr val="FF0000"/>
                </a:solidFill>
              </a:rPr>
              <a:t>, </a:t>
            </a:r>
            <a:r>
              <a:rPr lang="en-US" dirty="0" err="1" smtClean="0">
                <a:solidFill>
                  <a:srgbClr val="FF0000"/>
                </a:solidFill>
              </a:rPr>
              <a:t>Cottus_spp_KLASS,OringTOT_KLASs</a:t>
            </a:r>
            <a:r>
              <a:rPr lang="en-US" dirty="0" smtClean="0">
                <a:solidFill>
                  <a:srgbClr val="FF0000"/>
                </a:solidFill>
              </a:rPr>
              <a:t> </a:t>
            </a:r>
            <a:r>
              <a:rPr lang="en-US" dirty="0">
                <a:solidFill>
                  <a:srgbClr val="FF0000"/>
                </a:solidFill>
              </a:rPr>
              <a:t>seem to have a + </a:t>
            </a:r>
            <a:r>
              <a:rPr lang="en-US" dirty="0" smtClean="0">
                <a:solidFill>
                  <a:srgbClr val="FF0000"/>
                </a:solidFill>
              </a:rPr>
              <a:t>effect </a:t>
            </a:r>
            <a:r>
              <a:rPr lang="en-US" dirty="0">
                <a:solidFill>
                  <a:srgbClr val="FF0000"/>
                </a:solidFill>
              </a:rPr>
              <a:t>on salmon, does it make sense?</a:t>
            </a:r>
            <a:r>
              <a:rPr lang="sv-SE" dirty="0" smtClean="0">
                <a:solidFill>
                  <a:srgbClr val="FF0000"/>
                </a:solidFill>
              </a:rPr>
              <a:t> </a:t>
            </a:r>
            <a:endParaRPr lang="en-US" dirty="0" smtClean="0">
              <a:solidFill>
                <a:srgbClr val="FF0000"/>
              </a:solidFill>
            </a:endParaRPr>
          </a:p>
          <a:p>
            <a:pPr marL="285750" indent="-285750">
              <a:buFontTx/>
              <a:buChar char="-"/>
            </a:pPr>
            <a:r>
              <a:rPr lang="sv-SE" dirty="0" smtClean="0"/>
              <a:t>Number of fish spp: signif but positive. Include or skip? Skip for now.</a:t>
            </a:r>
          </a:p>
          <a:p>
            <a:pPr marL="285750" indent="-285750">
              <a:buFontTx/>
              <a:buChar char="-"/>
            </a:pPr>
            <a:r>
              <a:rPr lang="sv-SE" dirty="0" smtClean="0"/>
              <a:t>Interaction LWD*width: nope</a:t>
            </a:r>
          </a:p>
          <a:p>
            <a:pPr marL="285750" indent="-285750">
              <a:buFontTx/>
              <a:buChar char="-"/>
            </a:pPr>
            <a:r>
              <a:rPr lang="sv-SE" dirty="0" smtClean="0"/>
              <a:t>Interaction Julina date* distance to sea on Lax or LWD: signif on Lax</a:t>
            </a:r>
            <a:r>
              <a:rPr lang="sv-SE" dirty="0"/>
              <a:t>,</a:t>
            </a:r>
            <a:r>
              <a:rPr lang="sv-SE" dirty="0" smtClean="0"/>
              <a:t> </a:t>
            </a:r>
            <a:r>
              <a:rPr lang="sv-SE" dirty="0" err="1" smtClean="0"/>
              <a:t>But</a:t>
            </a:r>
            <a:r>
              <a:rPr lang="sv-SE" dirty="0" smtClean="0"/>
              <a:t> </a:t>
            </a:r>
            <a:r>
              <a:rPr lang="sv-SE" dirty="0" err="1" smtClean="0"/>
              <a:t>barely</a:t>
            </a:r>
            <a:endParaRPr lang="sv-SE" dirty="0" smtClean="0"/>
          </a:p>
          <a:p>
            <a:endParaRPr lang="sv-SE" dirty="0" smtClean="0"/>
          </a:p>
          <a:p>
            <a:r>
              <a:rPr lang="sv-SE" sz="1000" dirty="0"/>
              <a:t>M2 = list(</a:t>
            </a:r>
          </a:p>
          <a:p>
            <a:r>
              <a:rPr lang="sv-SE" sz="1000" dirty="0"/>
              <a:t>  lme(log_LaxTOT~Average_air_temperature+Av_depth+Wetted_width+SUB1+Distance_to_sea*Julian_date+Year</a:t>
            </a:r>
          </a:p>
          <a:p>
            <a:r>
              <a:rPr lang="sv-SE" sz="1000" dirty="0"/>
              <a:t>      +Type_migration_continuous,</a:t>
            </a:r>
          </a:p>
          <a:p>
            <a:r>
              <a:rPr lang="sv-SE" sz="1000" dirty="0"/>
              <a:t>      random=~1|River_name/Catchment_number, corAR1(form=~Year),data=AV_Migration_NAremoved2),</a:t>
            </a:r>
          </a:p>
          <a:p>
            <a:r>
              <a:rPr lang="sv-SE" sz="1000" dirty="0"/>
              <a:t>  lme(log_LWD~Average_air_temperature+Distance_to_sea+Julian_date+Av_depth+Wetted_width+Year+Slope_percent,</a:t>
            </a:r>
          </a:p>
          <a:p>
            <a:r>
              <a:rPr lang="sv-SE" sz="1000" dirty="0"/>
              <a:t>      random=~1|River_name/Catchment_number, corAR1(form=~Year),data=AV_Migration_NAremoved2))</a:t>
            </a:r>
          </a:p>
          <a:p>
            <a:r>
              <a:rPr lang="sv-SE" sz="1000" dirty="0"/>
              <a:t>sem.fit(M2,AV_Migration_NAremoved2)</a:t>
            </a:r>
          </a:p>
          <a:p>
            <a:r>
              <a:rPr lang="sv-SE" sz="1000" dirty="0"/>
              <a:t>sem.fit(M2,AV_Migration_NAremoved2,corr.errors = c("Slope_percent~~log_LaxTOT"))</a:t>
            </a:r>
          </a:p>
          <a:p>
            <a:r>
              <a:rPr lang="sv-SE" sz="1000" dirty="0"/>
              <a:t>sem.coefs(M2,AV_Migration_NAremoved2)</a:t>
            </a:r>
          </a:p>
          <a:p>
            <a:r>
              <a:rPr lang="sv-SE" sz="1000" dirty="0"/>
              <a:t>sem.model.fits(M2)</a:t>
            </a:r>
          </a:p>
          <a:p>
            <a:r>
              <a:rPr lang="sv-SE" sz="1000" dirty="0"/>
              <a:t>sem.plot(M2, AV_Migration_NAremoved2</a:t>
            </a:r>
            <a:r>
              <a:rPr lang="sv-SE" sz="1000" dirty="0" smtClean="0"/>
              <a:t>)</a:t>
            </a:r>
          </a:p>
          <a:p>
            <a:endParaRPr lang="sv-SE" dirty="0"/>
          </a:p>
          <a:p>
            <a:r>
              <a:rPr lang="sv-SE" dirty="0" smtClean="0"/>
              <a:t>Explained variance: 12% and 12%</a:t>
            </a:r>
          </a:p>
          <a:p>
            <a:pPr marL="285750" indent="-285750">
              <a:buFontTx/>
              <a:buChar char="-"/>
            </a:pPr>
            <a:endParaRPr lang="sv-SE" dirty="0"/>
          </a:p>
          <a:p>
            <a:r>
              <a:rPr lang="sv-SE" b="1" dirty="0" smtClean="0"/>
              <a:t>NB: LWD is not significant!</a:t>
            </a:r>
          </a:p>
          <a:p>
            <a:pPr marL="285750" indent="-285750">
              <a:buFontTx/>
              <a:buChar char="-"/>
            </a:pPr>
            <a:endParaRPr lang="sv-SE" dirty="0" smtClean="0"/>
          </a:p>
          <a:p>
            <a:pPr marL="285750" indent="-285750">
              <a:buFontTx/>
              <a:buChar char="-"/>
            </a:pPr>
            <a:endParaRPr lang="en-US" dirty="0"/>
          </a:p>
        </p:txBody>
      </p:sp>
      <p:pic>
        <p:nvPicPr>
          <p:cNvPr id="5" name="Picture 4"/>
          <p:cNvPicPr>
            <a:picLocks noChangeAspect="1"/>
          </p:cNvPicPr>
          <p:nvPr/>
        </p:nvPicPr>
        <p:blipFill rotWithShape="1">
          <a:blip r:embed="rId3"/>
          <a:srcRect l="6309" t="18026" r="5149" b="17897"/>
          <a:stretch/>
        </p:blipFill>
        <p:spPr>
          <a:xfrm>
            <a:off x="5950634" y="2799877"/>
            <a:ext cx="6127485" cy="3854142"/>
          </a:xfrm>
          <a:prstGeom prst="rect">
            <a:avLst/>
          </a:prstGeom>
        </p:spPr>
      </p:pic>
      <p:sp>
        <p:nvSpPr>
          <p:cNvPr id="6" name="TextBox 5"/>
          <p:cNvSpPr txBox="1"/>
          <p:nvPr/>
        </p:nvSpPr>
        <p:spPr>
          <a:xfrm>
            <a:off x="271096" y="138499"/>
            <a:ext cx="5391150" cy="369332"/>
          </a:xfrm>
          <a:prstGeom prst="rect">
            <a:avLst/>
          </a:prstGeom>
          <a:noFill/>
        </p:spPr>
        <p:txBody>
          <a:bodyPr wrap="square" rtlCol="0">
            <a:spAutoFit/>
          </a:bodyPr>
          <a:lstStyle/>
          <a:p>
            <a:r>
              <a:rPr lang="sv-SE" dirty="0" smtClean="0">
                <a:solidFill>
                  <a:srgbClr val="FF0000"/>
                </a:solidFill>
              </a:rPr>
              <a:t>OLD: Type of migration was still included</a:t>
            </a:r>
            <a:endParaRPr lang="en-US" dirty="0">
              <a:solidFill>
                <a:srgbClr val="FF0000"/>
              </a:solidFill>
            </a:endParaRPr>
          </a:p>
        </p:txBody>
      </p:sp>
    </p:spTree>
    <p:extLst>
      <p:ext uri="{BB962C8B-B14F-4D97-AF65-F5344CB8AC3E}">
        <p14:creationId xmlns:p14="http://schemas.microsoft.com/office/powerpoint/2010/main" val="3627405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5353050" cy="6370975"/>
          </a:xfrm>
          <a:prstGeom prst="rect">
            <a:avLst/>
          </a:prstGeom>
          <a:noFill/>
        </p:spPr>
        <p:txBody>
          <a:bodyPr wrap="square" rtlCol="0">
            <a:spAutoFit/>
          </a:bodyPr>
          <a:lstStyle/>
          <a:p>
            <a:r>
              <a:rPr lang="sv-SE" sz="1600" dirty="0" smtClean="0"/>
              <a:t>MODEL OUTPUT:</a:t>
            </a:r>
          </a:p>
          <a:p>
            <a:r>
              <a:rPr lang="en-US" sz="800" dirty="0"/>
              <a:t> M2 = list(</a:t>
            </a:r>
          </a:p>
          <a:p>
            <a:r>
              <a:rPr lang="en-US" sz="800" dirty="0"/>
              <a:t>+   </a:t>
            </a:r>
            <a:r>
              <a:rPr lang="en-US" sz="800" dirty="0" err="1"/>
              <a:t>lme</a:t>
            </a:r>
            <a:r>
              <a:rPr lang="en-US" sz="800" dirty="0"/>
              <a:t>(log_LaxTOT~Average_air_temperature+Av_depth+Wetted_width+SUB1+Distance_to_sea*</a:t>
            </a:r>
            <a:r>
              <a:rPr lang="en-US" sz="800" dirty="0" err="1"/>
              <a:t>Julian_date+Year</a:t>
            </a:r>
            <a:endParaRPr lang="en-US" sz="800" dirty="0"/>
          </a:p>
          <a:p>
            <a:r>
              <a:rPr lang="en-US" sz="800" dirty="0"/>
              <a:t>+       +</a:t>
            </a:r>
            <a:r>
              <a:rPr lang="en-US" sz="800" dirty="0" err="1"/>
              <a:t>Type_migration_continuous</a:t>
            </a:r>
            <a:r>
              <a:rPr lang="en-US" sz="800" dirty="0"/>
              <a:t>,</a:t>
            </a:r>
          </a:p>
          <a:p>
            <a:r>
              <a:rPr lang="en-US" sz="800" dirty="0"/>
              <a:t>+       random=~1|River_name/</a:t>
            </a:r>
            <a:r>
              <a:rPr lang="en-US" sz="800" dirty="0" err="1"/>
              <a:t>Catchment_number</a:t>
            </a:r>
            <a:r>
              <a:rPr lang="en-US" sz="800" dirty="0"/>
              <a:t>, corAR1(form=~Year),data=AV_Migration_NAremoved2),</a:t>
            </a:r>
          </a:p>
          <a:p>
            <a:r>
              <a:rPr lang="en-US" sz="800" dirty="0"/>
              <a:t>+   </a:t>
            </a:r>
            <a:r>
              <a:rPr lang="en-US" sz="800" dirty="0" err="1"/>
              <a:t>lme</a:t>
            </a:r>
            <a:r>
              <a:rPr lang="en-US" sz="800" dirty="0"/>
              <a:t>(log_LWD~Average_air_temperature+Distance_to_sea+Julian_date+Av_depth+Wetted_width+Year+Slope_percent,</a:t>
            </a:r>
          </a:p>
          <a:p>
            <a:r>
              <a:rPr lang="en-US" sz="800" dirty="0"/>
              <a:t>+       random=~1|River_name/</a:t>
            </a:r>
            <a:r>
              <a:rPr lang="en-US" sz="800" dirty="0" err="1"/>
              <a:t>Catchment_number</a:t>
            </a:r>
            <a:r>
              <a:rPr lang="en-US" sz="800" dirty="0"/>
              <a:t>, corAR1(form=~Year),data=AV_Migration_NAremoved2))</a:t>
            </a:r>
          </a:p>
          <a:p>
            <a:endParaRPr lang="en-US" sz="800" dirty="0"/>
          </a:p>
          <a:p>
            <a:r>
              <a:rPr lang="en-US" sz="800" dirty="0"/>
              <a:t>&gt; </a:t>
            </a:r>
            <a:r>
              <a:rPr lang="en-US" sz="800" dirty="0" err="1"/>
              <a:t>sem.fit</a:t>
            </a:r>
            <a:r>
              <a:rPr lang="en-US" sz="800" dirty="0"/>
              <a:t>(M2,AV_Migration_NAremoved2,corr.errors = c("</a:t>
            </a:r>
            <a:r>
              <a:rPr lang="en-US" sz="800" dirty="0" err="1"/>
              <a:t>Slope_percent</a:t>
            </a:r>
            <a:r>
              <a:rPr lang="en-US" sz="800" dirty="0"/>
              <a:t>~~</a:t>
            </a:r>
            <a:r>
              <a:rPr lang="en-US" sz="800" dirty="0" err="1"/>
              <a:t>log_LaxTOT</a:t>
            </a:r>
            <a:r>
              <a:rPr lang="en-US" sz="800" dirty="0"/>
              <a:t>"))</a:t>
            </a:r>
          </a:p>
          <a:p>
            <a:endParaRPr lang="en-US" sz="800" dirty="0" smtClean="0"/>
          </a:p>
          <a:p>
            <a:r>
              <a:rPr lang="en-US" sz="800" dirty="0" smtClean="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log_LWD</a:t>
            </a:r>
            <a:r>
              <a:rPr lang="en-US" sz="800" dirty="0"/>
              <a:t> ~ SUB1 + ...   0.0044    0.0138 3891     0.3163  0.7518 </a:t>
            </a:r>
          </a:p>
          <a:p>
            <a:r>
              <a:rPr lang="en-US" sz="800" dirty="0"/>
              <a:t>2   </a:t>
            </a:r>
            <a:r>
              <a:rPr lang="en-US" sz="800" dirty="0" err="1"/>
              <a:t>log_LWD</a:t>
            </a:r>
            <a:r>
              <a:rPr lang="en-US" sz="800" dirty="0"/>
              <a:t> ~ </a:t>
            </a:r>
            <a:r>
              <a:rPr lang="en-US" sz="800" dirty="0" err="1"/>
              <a:t>Type_migration_continuous</a:t>
            </a:r>
            <a:r>
              <a:rPr lang="en-US" sz="800" dirty="0"/>
              <a:t> + ...  -0.0317    0.0414 3891    -0.7676  0.4428 </a:t>
            </a:r>
          </a:p>
          <a:p>
            <a:r>
              <a:rPr lang="en-US" sz="800" dirty="0"/>
              <a:t>3 </a:t>
            </a:r>
            <a:r>
              <a:rPr lang="en-US" sz="800" dirty="0" err="1"/>
              <a:t>log_LWD</a:t>
            </a:r>
            <a:r>
              <a:rPr lang="en-US" sz="800" dirty="0"/>
              <a:t> ~ </a:t>
            </a:r>
            <a:r>
              <a:rPr lang="en-US" sz="800" dirty="0" err="1"/>
              <a:t>Distance_to_sea</a:t>
            </a:r>
            <a:r>
              <a:rPr lang="en-US" sz="800" dirty="0"/>
              <a:t>*</a:t>
            </a:r>
            <a:r>
              <a:rPr lang="en-US" sz="800" dirty="0" err="1"/>
              <a:t>Julian_date</a:t>
            </a:r>
            <a:r>
              <a:rPr lang="en-US" sz="800" dirty="0"/>
              <a:t> + ...   0.0000    0.0000 3891     0.2332  0.8156 </a:t>
            </a:r>
          </a:p>
          <a:p>
            <a:r>
              <a:rPr lang="en-US" sz="800" dirty="0"/>
              <a:t>4                  </a:t>
            </a:r>
            <a:r>
              <a:rPr lang="en-US" sz="800" dirty="0" err="1"/>
              <a:t>log_LWD</a:t>
            </a:r>
            <a:r>
              <a:rPr lang="en-US" sz="800" dirty="0"/>
              <a:t> ~ </a:t>
            </a:r>
            <a:r>
              <a:rPr lang="en-US" sz="800" dirty="0" err="1"/>
              <a:t>log_LaxTOT</a:t>
            </a:r>
            <a:r>
              <a:rPr lang="en-US" sz="800" dirty="0"/>
              <a:t> + ...   0.0000    0.0000 3888     0.1604  0.8726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1     2.88  8   0.942</a:t>
            </a:r>
          </a:p>
          <a:p>
            <a:endParaRPr lang="en-US" sz="800" dirty="0"/>
          </a:p>
          <a:p>
            <a:r>
              <a:rPr lang="en-US" sz="800" dirty="0"/>
              <a:t>$AIC</a:t>
            </a:r>
          </a:p>
          <a:p>
            <a:r>
              <a:rPr lang="en-US" sz="800" dirty="0"/>
              <a:t>    AIC   </a:t>
            </a:r>
            <a:r>
              <a:rPr lang="en-US" sz="800" dirty="0" err="1"/>
              <a:t>AICc</a:t>
            </a:r>
            <a:r>
              <a:rPr lang="en-US" sz="800" dirty="0"/>
              <a:t>  K    n</a:t>
            </a:r>
          </a:p>
          <a:p>
            <a:r>
              <a:rPr lang="en-US" sz="800" dirty="0"/>
              <a:t>1 54.88 55.164 26 4976</a:t>
            </a:r>
          </a:p>
          <a:p>
            <a:endParaRPr lang="en-US" sz="800" dirty="0"/>
          </a:p>
          <a:p>
            <a:r>
              <a:rPr lang="en-US" sz="800" dirty="0"/>
              <a:t>&gt; </a:t>
            </a:r>
            <a:r>
              <a:rPr lang="en-US" sz="800" dirty="0" err="1"/>
              <a:t>sem.coefs</a:t>
            </a:r>
            <a:r>
              <a:rPr lang="en-US" sz="800" dirty="0"/>
              <a:t>(M2,AV_Migration_NAremoved2)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t>
            </a:r>
            <a:r>
              <a:rPr lang="en-US" sz="800" dirty="0" err="1"/>
              <a:t>Type_migration_continuous</a:t>
            </a:r>
            <a:r>
              <a:rPr lang="en-US" sz="800" dirty="0"/>
              <a:t>  6.141295e-01 4.556165e-02  0.0000 ***</a:t>
            </a:r>
          </a:p>
          <a:p>
            <a:r>
              <a:rPr lang="en-US" sz="800" dirty="0"/>
              <a:t>2  </a:t>
            </a:r>
            <a:r>
              <a:rPr lang="en-US" sz="800" dirty="0" err="1"/>
              <a:t>log_LaxTOT</a:t>
            </a:r>
            <a:r>
              <a:rPr lang="en-US" sz="800" dirty="0"/>
              <a:t>                </a:t>
            </a:r>
            <a:r>
              <a:rPr lang="en-US" sz="800" dirty="0" err="1"/>
              <a:t>Wetted_width</a:t>
            </a:r>
            <a:r>
              <a:rPr lang="en-US" sz="800" dirty="0"/>
              <a:t>  4.457081e-02 5.255919e-03  0.0000 ***</a:t>
            </a:r>
          </a:p>
          <a:p>
            <a:r>
              <a:rPr lang="en-US" sz="800" dirty="0"/>
              <a:t>3  </a:t>
            </a:r>
            <a:r>
              <a:rPr lang="en-US" sz="800" dirty="0" err="1"/>
              <a:t>log_LaxTOT</a:t>
            </a:r>
            <a:r>
              <a:rPr lang="en-US" sz="800" dirty="0"/>
              <a:t>                 </a:t>
            </a:r>
            <a:r>
              <a:rPr lang="en-US" sz="800" dirty="0" err="1"/>
              <a:t>Julian_date</a:t>
            </a:r>
            <a:r>
              <a:rPr lang="en-US" sz="800" dirty="0"/>
              <a:t> -3.090002e-03 5.969176e-04  0.0000 ***</a:t>
            </a:r>
          </a:p>
          <a:p>
            <a:r>
              <a:rPr lang="en-US" sz="800" dirty="0"/>
              <a:t>4  </a:t>
            </a:r>
            <a:r>
              <a:rPr lang="en-US" sz="800" dirty="0" err="1"/>
              <a:t>log_LaxTOT</a:t>
            </a:r>
            <a:r>
              <a:rPr lang="en-US" sz="800" dirty="0"/>
              <a:t>                        Year  1.151170e-02 2.306998e-03  0.0000 ***</a:t>
            </a:r>
          </a:p>
          <a:p>
            <a:r>
              <a:rPr lang="en-US" sz="800" dirty="0"/>
              <a:t>5  </a:t>
            </a:r>
            <a:r>
              <a:rPr lang="en-US" sz="800" dirty="0" err="1"/>
              <a:t>log_LaxTOT</a:t>
            </a:r>
            <a:r>
              <a:rPr lang="en-US" sz="800" dirty="0"/>
              <a:t>     </a:t>
            </a:r>
            <a:r>
              <a:rPr lang="en-US" sz="800" dirty="0" err="1"/>
              <a:t>Average_air_temperature</a:t>
            </a:r>
            <a:r>
              <a:rPr lang="en-US" sz="800" dirty="0"/>
              <a:t>  6.481410e-02 1.351642e-02  0.0000 ***</a:t>
            </a:r>
          </a:p>
          <a:p>
            <a:r>
              <a:rPr lang="en-US" sz="800" dirty="0"/>
              <a:t>6  </a:t>
            </a:r>
            <a:r>
              <a:rPr lang="en-US" sz="800" dirty="0" err="1"/>
              <a:t>log_LaxTOT</a:t>
            </a:r>
            <a:r>
              <a:rPr lang="en-US" sz="800" dirty="0"/>
              <a:t>                    </a:t>
            </a:r>
            <a:r>
              <a:rPr lang="en-US" sz="800" dirty="0" err="1"/>
              <a:t>Av_depth</a:t>
            </a:r>
            <a:r>
              <a:rPr lang="en-US" sz="800" dirty="0"/>
              <a:t> -4.054432e-01 1.115548e-01  0.0003 ***</a:t>
            </a:r>
          </a:p>
          <a:p>
            <a:r>
              <a:rPr lang="en-US" sz="800" dirty="0"/>
              <a:t>7  </a:t>
            </a:r>
            <a:r>
              <a:rPr lang="en-US" sz="800" dirty="0" err="1"/>
              <a:t>log_LaxTOT</a:t>
            </a:r>
            <a:r>
              <a:rPr lang="en-US" sz="800" dirty="0"/>
              <a:t>                        SUB1  3.878132e-02 1.431649e-02  0.0068  **</a:t>
            </a:r>
          </a:p>
          <a:p>
            <a:r>
              <a:rPr lang="en-US" sz="800" dirty="0"/>
              <a:t>8  </a:t>
            </a:r>
            <a:r>
              <a:rPr lang="en-US" sz="800" dirty="0" err="1"/>
              <a:t>log_LaxTOT</a:t>
            </a:r>
            <a:r>
              <a:rPr lang="en-US" sz="800" dirty="0"/>
              <a:t> </a:t>
            </a:r>
            <a:r>
              <a:rPr lang="en-US" sz="800" dirty="0" err="1"/>
              <a:t>Distance_to_sea:Julian_date</a:t>
            </a:r>
            <a:r>
              <a:rPr lang="en-US" sz="800" dirty="0"/>
              <a:t>  1.901779e-05 9.385722e-06  0.0428   *</a:t>
            </a:r>
          </a:p>
          <a:p>
            <a:r>
              <a:rPr lang="en-US" sz="800" dirty="0"/>
              <a:t>9  </a:t>
            </a:r>
            <a:r>
              <a:rPr lang="en-US" sz="800" dirty="0" err="1"/>
              <a:t>log_LaxTOT</a:t>
            </a:r>
            <a:r>
              <a:rPr lang="en-US" sz="800" dirty="0"/>
              <a:t>             </a:t>
            </a:r>
            <a:r>
              <a:rPr lang="en-US" sz="800" dirty="0" err="1"/>
              <a:t>Distance_to_sea</a:t>
            </a:r>
            <a:r>
              <a:rPr lang="en-US" sz="800" dirty="0"/>
              <a:t> -4.429554e-03 2.333119e-03  0.0577    </a:t>
            </a:r>
          </a:p>
          <a:p>
            <a:r>
              <a:rPr lang="en-US" sz="800" dirty="0"/>
              <a:t>10    </a:t>
            </a:r>
            <a:r>
              <a:rPr lang="en-US" sz="800" dirty="0" err="1"/>
              <a:t>log_LWD</a:t>
            </a:r>
            <a:r>
              <a:rPr lang="en-US" sz="800" dirty="0"/>
              <a:t>                </a:t>
            </a:r>
            <a:r>
              <a:rPr lang="en-US" sz="800" dirty="0" err="1"/>
              <a:t>Wetted_width</a:t>
            </a:r>
            <a:r>
              <a:rPr lang="en-US" sz="800" dirty="0"/>
              <a:t> -5.345399e-02 4.814905e-03  0.0000 ***</a:t>
            </a:r>
          </a:p>
          <a:p>
            <a:r>
              <a:rPr lang="en-US" sz="800" dirty="0"/>
              <a:t>11    </a:t>
            </a:r>
            <a:r>
              <a:rPr lang="en-US" sz="800" dirty="0" err="1"/>
              <a:t>log_LWD</a:t>
            </a:r>
            <a:r>
              <a:rPr lang="en-US" sz="800" dirty="0"/>
              <a:t>     </a:t>
            </a:r>
            <a:r>
              <a:rPr lang="en-US" sz="800" dirty="0" err="1"/>
              <a:t>Average_air_temperature</a:t>
            </a:r>
            <a:r>
              <a:rPr lang="en-US" sz="800" dirty="0"/>
              <a:t> -8.235725e-02 1.152597e-02  0.0000 ***</a:t>
            </a:r>
          </a:p>
          <a:p>
            <a:r>
              <a:rPr lang="en-US" sz="800" dirty="0"/>
              <a:t>12    </a:t>
            </a:r>
            <a:r>
              <a:rPr lang="en-US" sz="800" dirty="0" err="1"/>
              <a:t>log_LWD</a:t>
            </a:r>
            <a:r>
              <a:rPr lang="en-US" sz="800" dirty="0"/>
              <a:t>               </a:t>
            </a:r>
            <a:r>
              <a:rPr lang="en-US" sz="800" dirty="0" err="1"/>
              <a:t>Slope_percent</a:t>
            </a:r>
            <a:r>
              <a:rPr lang="en-US" sz="800" dirty="0"/>
              <a:t>  6.947408e-02 1.221903e-02  0.0000 ***</a:t>
            </a:r>
          </a:p>
          <a:p>
            <a:r>
              <a:rPr lang="en-US" sz="800" dirty="0"/>
              <a:t>13    </a:t>
            </a:r>
            <a:r>
              <a:rPr lang="en-US" sz="800" dirty="0" err="1"/>
              <a:t>log_LWD</a:t>
            </a:r>
            <a:r>
              <a:rPr lang="en-US" sz="800" dirty="0"/>
              <a:t>                        Year  1.449232e-02 2.556901e-03  0.0000 ***</a:t>
            </a:r>
          </a:p>
          <a:p>
            <a:r>
              <a:rPr lang="en-US" sz="800" dirty="0"/>
              <a:t>14    </a:t>
            </a:r>
            <a:r>
              <a:rPr lang="en-US" sz="800" dirty="0" err="1"/>
              <a:t>log_LWD</a:t>
            </a:r>
            <a:r>
              <a:rPr lang="en-US" sz="800" dirty="0"/>
              <a:t>             </a:t>
            </a:r>
            <a:r>
              <a:rPr lang="en-US" sz="800" dirty="0" err="1"/>
              <a:t>Distance_to_sea</a:t>
            </a:r>
            <a:r>
              <a:rPr lang="en-US" sz="800" dirty="0"/>
              <a:t> -1.830381e-03 3.939320e-04  0.0000 ***</a:t>
            </a:r>
          </a:p>
          <a:p>
            <a:r>
              <a:rPr lang="en-US" sz="800" dirty="0"/>
              <a:t>15    </a:t>
            </a:r>
            <a:r>
              <a:rPr lang="en-US" sz="800" dirty="0" err="1"/>
              <a:t>log_LWD</a:t>
            </a:r>
            <a:r>
              <a:rPr lang="en-US" sz="800" dirty="0"/>
              <a:t>                    </a:t>
            </a:r>
            <a:r>
              <a:rPr lang="en-US" sz="800" dirty="0" err="1"/>
              <a:t>Av_depth</a:t>
            </a:r>
            <a:r>
              <a:rPr lang="en-US" sz="800" dirty="0"/>
              <a:t> -4.220141e-01 1.086691e-01  0.0001 ***</a:t>
            </a:r>
          </a:p>
          <a:p>
            <a:pPr marL="228600" indent="-228600">
              <a:buAutoNum type="arabicPlain" startAt="16"/>
            </a:pPr>
            <a:r>
              <a:rPr lang="en-US" sz="800" dirty="0" err="1" smtClean="0"/>
              <a:t>log_LWD</a:t>
            </a:r>
            <a:r>
              <a:rPr lang="en-US" sz="800" dirty="0" smtClean="0"/>
              <a:t>                 </a:t>
            </a:r>
            <a:r>
              <a:rPr lang="en-US" sz="800" dirty="0" err="1"/>
              <a:t>Julian_date</a:t>
            </a:r>
            <a:r>
              <a:rPr lang="en-US" sz="800" dirty="0"/>
              <a:t> -9.598465e-04 4.532223e-04  0.0343   </a:t>
            </a:r>
            <a:r>
              <a:rPr lang="en-US" sz="800" dirty="0" smtClean="0"/>
              <a:t>*</a:t>
            </a:r>
          </a:p>
          <a:p>
            <a:pPr marL="228600" indent="-228600">
              <a:buAutoNum type="arabicPlain" startAt="16"/>
            </a:pPr>
            <a:endParaRPr lang="en-US" sz="800" dirty="0"/>
          </a:p>
          <a:p>
            <a:r>
              <a:rPr lang="en-US" sz="800" dirty="0"/>
              <a:t>&gt; </a:t>
            </a:r>
            <a:r>
              <a:rPr lang="en-US" sz="800" dirty="0" err="1"/>
              <a:t>sem.model.fits</a:t>
            </a:r>
            <a:r>
              <a:rPr lang="en-US" sz="800" dirty="0"/>
              <a:t>(M2)</a:t>
            </a:r>
          </a:p>
          <a:p>
            <a:r>
              <a:rPr lang="en-US" sz="800" b="1" dirty="0"/>
              <a:t>  Class   Family     Link    n  Marginal Conditional</a:t>
            </a:r>
          </a:p>
          <a:p>
            <a:r>
              <a:rPr lang="en-US" sz="800" b="1" dirty="0"/>
              <a:t>1   </a:t>
            </a:r>
            <a:r>
              <a:rPr lang="en-US" sz="800" b="1" dirty="0" err="1"/>
              <a:t>lme</a:t>
            </a:r>
            <a:r>
              <a:rPr lang="en-US" sz="800" b="1" dirty="0"/>
              <a:t> </a:t>
            </a:r>
            <a:r>
              <a:rPr lang="en-US" sz="800" b="1" dirty="0" err="1"/>
              <a:t>gaussian</a:t>
            </a:r>
            <a:r>
              <a:rPr lang="en-US" sz="800" b="1" dirty="0"/>
              <a:t> identity 4976 0.1180882   0.6861813</a:t>
            </a:r>
          </a:p>
          <a:p>
            <a:r>
              <a:rPr lang="en-US" sz="800" b="1" dirty="0" smtClean="0"/>
              <a:t>2   </a:t>
            </a:r>
            <a:r>
              <a:rPr lang="en-US" sz="800" b="1" dirty="0" err="1" smtClean="0"/>
              <a:t>lme</a:t>
            </a:r>
            <a:r>
              <a:rPr lang="en-US" sz="800" b="1" dirty="0" smtClean="0"/>
              <a:t> </a:t>
            </a:r>
            <a:r>
              <a:rPr lang="en-US" sz="800" b="1" dirty="0" err="1"/>
              <a:t>gaussian</a:t>
            </a:r>
            <a:r>
              <a:rPr lang="en-US" sz="800" b="1" dirty="0"/>
              <a:t> identity 4976 0.1165082   </a:t>
            </a:r>
            <a:r>
              <a:rPr lang="en-US" sz="800" b="1" dirty="0" smtClean="0"/>
              <a:t>0.5212915</a:t>
            </a:r>
          </a:p>
          <a:p>
            <a:endParaRPr lang="en-US" sz="800" dirty="0" smtClean="0"/>
          </a:p>
          <a:p>
            <a:endParaRPr lang="en-US" sz="800" dirty="0" smtClean="0"/>
          </a:p>
        </p:txBody>
      </p:sp>
      <p:sp>
        <p:nvSpPr>
          <p:cNvPr id="3" name="TextBox 2"/>
          <p:cNvSpPr txBox="1"/>
          <p:nvPr/>
        </p:nvSpPr>
        <p:spPr>
          <a:xfrm>
            <a:off x="3648075" y="1846660"/>
            <a:ext cx="7543446" cy="4524315"/>
          </a:xfrm>
          <a:prstGeom prst="rect">
            <a:avLst/>
          </a:prstGeom>
          <a:noFill/>
        </p:spPr>
        <p:txBody>
          <a:bodyPr wrap="square" rtlCol="0">
            <a:spAutoFit/>
          </a:bodyPr>
          <a:lstStyle/>
          <a:p>
            <a:endParaRPr lang="en-US" sz="800" dirty="0"/>
          </a:p>
          <a:p>
            <a:r>
              <a:rPr lang="en-US" sz="800" dirty="0"/>
              <a:t>&gt; </a:t>
            </a:r>
            <a:r>
              <a:rPr lang="en-US" sz="800" dirty="0" err="1"/>
              <a:t>sem.coefs</a:t>
            </a:r>
            <a:r>
              <a:rPr lang="en-US" sz="800" dirty="0"/>
              <a:t>(M2,AV_Migration_NAremoved2,standardize = "scale")</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log_LaxTOT</a:t>
            </a:r>
            <a:r>
              <a:rPr lang="en-US" sz="800" dirty="0"/>
              <a:t>   </a:t>
            </a:r>
            <a:r>
              <a:rPr lang="en-US" sz="800" dirty="0" err="1"/>
              <a:t>Type_migration_continuous</a:t>
            </a:r>
            <a:r>
              <a:rPr lang="en-US" sz="800" dirty="0"/>
              <a:t>  0.232625931 0.016104547  0.0000 ***</a:t>
            </a:r>
          </a:p>
          <a:p>
            <a:r>
              <a:rPr lang="en-US" sz="800" dirty="0"/>
              <a:t>2  </a:t>
            </a:r>
            <a:r>
              <a:rPr lang="en-US" sz="800" dirty="0" err="1"/>
              <a:t>log_LaxTOT</a:t>
            </a:r>
            <a:r>
              <a:rPr lang="en-US" sz="800" dirty="0"/>
              <a:t>                </a:t>
            </a:r>
            <a:r>
              <a:rPr lang="en-US" sz="800" dirty="0" err="1"/>
              <a:t>Wetted_width</a:t>
            </a:r>
            <a:r>
              <a:rPr lang="en-US" sz="800" dirty="0"/>
              <a:t>  0.113643500 0.014506591  0.0000 ***</a:t>
            </a:r>
          </a:p>
          <a:p>
            <a:r>
              <a:rPr lang="en-US" sz="800" dirty="0"/>
              <a:t>3  </a:t>
            </a:r>
            <a:r>
              <a:rPr lang="en-US" sz="800" dirty="0" err="1"/>
              <a:t>log_LaxTOT</a:t>
            </a:r>
            <a:r>
              <a:rPr lang="en-US" sz="800" dirty="0"/>
              <a:t>                    </a:t>
            </a:r>
            <a:r>
              <a:rPr lang="en-US" sz="800" dirty="0" err="1"/>
              <a:t>Av_depth</a:t>
            </a:r>
            <a:r>
              <a:rPr lang="en-US" sz="800" dirty="0"/>
              <a:t> -0.034227129 0.008262372  0.0000 ***</a:t>
            </a:r>
          </a:p>
          <a:p>
            <a:r>
              <a:rPr lang="en-US" sz="800" dirty="0"/>
              <a:t>4  </a:t>
            </a:r>
            <a:r>
              <a:rPr lang="en-US" sz="800" dirty="0" err="1"/>
              <a:t>log_LaxTOT</a:t>
            </a:r>
            <a:r>
              <a:rPr lang="en-US" sz="800" dirty="0"/>
              <a:t>     </a:t>
            </a:r>
            <a:r>
              <a:rPr lang="en-US" sz="800" dirty="0" err="1"/>
              <a:t>Average_air_temperature</a:t>
            </a:r>
            <a:r>
              <a:rPr lang="en-US" sz="800" dirty="0"/>
              <a:t>  0.079139394 0.021132386  0.0002 ***</a:t>
            </a:r>
          </a:p>
          <a:p>
            <a:r>
              <a:rPr lang="en-US" sz="800" dirty="0"/>
              <a:t>5  </a:t>
            </a:r>
            <a:r>
              <a:rPr lang="en-US" sz="800" dirty="0" err="1"/>
              <a:t>log_LaxTOT</a:t>
            </a:r>
            <a:r>
              <a:rPr lang="en-US" sz="800" dirty="0"/>
              <a:t>                 </a:t>
            </a:r>
            <a:r>
              <a:rPr lang="en-US" sz="800" dirty="0" err="1"/>
              <a:t>Julian_date</a:t>
            </a:r>
            <a:r>
              <a:rPr lang="en-US" sz="800" dirty="0"/>
              <a:t> -0.031080046 0.008954775  0.0005 ***</a:t>
            </a:r>
          </a:p>
          <a:p>
            <a:r>
              <a:rPr lang="en-US" sz="800" dirty="0"/>
              <a:t>6  </a:t>
            </a:r>
            <a:r>
              <a:rPr lang="en-US" sz="800" dirty="0" err="1"/>
              <a:t>log_LaxTOT</a:t>
            </a:r>
            <a:r>
              <a:rPr lang="en-US" sz="800" dirty="0"/>
              <a:t>                        SUB1  0.032269458 0.010210601  0.0016  **</a:t>
            </a:r>
          </a:p>
          <a:p>
            <a:r>
              <a:rPr lang="en-US" sz="800" dirty="0"/>
              <a:t>7  </a:t>
            </a:r>
            <a:r>
              <a:rPr lang="en-US" sz="800" dirty="0" err="1"/>
              <a:t>log_LaxTOT</a:t>
            </a:r>
            <a:r>
              <a:rPr lang="en-US" sz="800" dirty="0"/>
              <a:t> </a:t>
            </a:r>
            <a:r>
              <a:rPr lang="en-US" sz="800" dirty="0" err="1"/>
              <a:t>Distance_to_sea:Julian_date</a:t>
            </a:r>
            <a:r>
              <a:rPr lang="en-US" sz="800" dirty="0"/>
              <a:t>  0.016447841 0.009104251  0.0709    </a:t>
            </a:r>
          </a:p>
          <a:p>
            <a:r>
              <a:rPr lang="en-US" sz="800" dirty="0"/>
              <a:t>8  </a:t>
            </a:r>
            <a:r>
              <a:rPr lang="en-US" sz="800" dirty="0" err="1"/>
              <a:t>log_LaxTOT</a:t>
            </a:r>
            <a:r>
              <a:rPr lang="en-US" sz="800" dirty="0"/>
              <a:t>                        Year  0.020459644 0.012555706  0.1033    </a:t>
            </a:r>
          </a:p>
          <a:p>
            <a:r>
              <a:rPr lang="en-US" sz="800" dirty="0"/>
              <a:t>9  </a:t>
            </a:r>
            <a:r>
              <a:rPr lang="en-US" sz="800" dirty="0" err="1"/>
              <a:t>log_LaxTOT</a:t>
            </a:r>
            <a:r>
              <a:rPr lang="en-US" sz="800" dirty="0"/>
              <a:t>             </a:t>
            </a:r>
            <a:r>
              <a:rPr lang="en-US" sz="800" dirty="0" err="1"/>
              <a:t>Distance_to_sea</a:t>
            </a:r>
            <a:r>
              <a:rPr lang="en-US" sz="800" dirty="0"/>
              <a:t>  0.002808738 0.018704355  0.8806    </a:t>
            </a:r>
          </a:p>
          <a:p>
            <a:r>
              <a:rPr lang="en-US" sz="800" dirty="0"/>
              <a:t>10    </a:t>
            </a:r>
            <a:r>
              <a:rPr lang="en-US" sz="800" dirty="0" err="1"/>
              <a:t>log_LWD</a:t>
            </a:r>
            <a:r>
              <a:rPr lang="en-US" sz="800" dirty="0"/>
              <a:t>                </a:t>
            </a:r>
            <a:r>
              <a:rPr lang="en-US" sz="800" dirty="0" err="1"/>
              <a:t>Wetted_width</a:t>
            </a:r>
            <a:r>
              <a:rPr lang="en-US" sz="800" dirty="0"/>
              <a:t> -0.197897473 0.020095807  0.0000 ***</a:t>
            </a:r>
          </a:p>
          <a:p>
            <a:r>
              <a:rPr lang="en-US" sz="800" dirty="0"/>
              <a:t>11    </a:t>
            </a:r>
            <a:r>
              <a:rPr lang="en-US" sz="800" dirty="0" err="1"/>
              <a:t>log_LWD</a:t>
            </a:r>
            <a:r>
              <a:rPr lang="en-US" sz="800" dirty="0"/>
              <a:t>               </a:t>
            </a:r>
            <a:r>
              <a:rPr lang="en-US" sz="800" dirty="0" err="1"/>
              <a:t>Slope_percent</a:t>
            </a:r>
            <a:r>
              <a:rPr lang="en-US" sz="800" dirty="0"/>
              <a:t>  0.127897149 0.021545317  0.0000 ***</a:t>
            </a:r>
          </a:p>
          <a:p>
            <a:r>
              <a:rPr lang="en-US" sz="800" dirty="0"/>
              <a:t>12    </a:t>
            </a:r>
            <a:r>
              <a:rPr lang="en-US" sz="800" dirty="0" err="1"/>
              <a:t>log_LWD</a:t>
            </a:r>
            <a:r>
              <a:rPr lang="en-US" sz="800" dirty="0"/>
              <a:t>     </a:t>
            </a:r>
            <a:r>
              <a:rPr lang="en-US" sz="800" dirty="0" err="1"/>
              <a:t>Average_air_temperature</a:t>
            </a:r>
            <a:r>
              <a:rPr lang="en-US" sz="800" dirty="0"/>
              <a:t> -0.150003358 0.028466619  0.0000 ***</a:t>
            </a:r>
          </a:p>
          <a:p>
            <a:r>
              <a:rPr lang="en-US" sz="800" dirty="0"/>
              <a:t>13    </a:t>
            </a:r>
            <a:r>
              <a:rPr lang="en-US" sz="800" dirty="0" err="1"/>
              <a:t>log_LWD</a:t>
            </a:r>
            <a:r>
              <a:rPr lang="en-US" sz="800" dirty="0"/>
              <a:t>                        Year  0.077049450 0.016682493  0.0000 ***</a:t>
            </a:r>
          </a:p>
          <a:p>
            <a:r>
              <a:rPr lang="en-US" sz="800" dirty="0"/>
              <a:t>14    </a:t>
            </a:r>
            <a:r>
              <a:rPr lang="en-US" sz="800" dirty="0" err="1"/>
              <a:t>log_LWD</a:t>
            </a:r>
            <a:r>
              <a:rPr lang="en-US" sz="800" dirty="0"/>
              <a:t>                    </a:t>
            </a:r>
            <a:r>
              <a:rPr lang="en-US" sz="800" dirty="0" err="1"/>
              <a:t>Av_depth</a:t>
            </a:r>
            <a:r>
              <a:rPr lang="en-US" sz="800" dirty="0"/>
              <a:t> -0.051360360 0.011642294  0.0000 ***</a:t>
            </a:r>
          </a:p>
          <a:p>
            <a:r>
              <a:rPr lang="en-US" sz="800" dirty="0"/>
              <a:t>15    </a:t>
            </a:r>
            <a:r>
              <a:rPr lang="en-US" sz="800" dirty="0" err="1"/>
              <a:t>log_LWD</a:t>
            </a:r>
            <a:r>
              <a:rPr lang="en-US" sz="800" dirty="0"/>
              <a:t>             </a:t>
            </a:r>
            <a:r>
              <a:rPr lang="en-US" sz="800" dirty="0" err="1"/>
              <a:t>Distance_to_sea</a:t>
            </a:r>
            <a:r>
              <a:rPr lang="en-US" sz="800" dirty="0"/>
              <a:t> -0.089918130 0.024582919  0.0003 ***</a:t>
            </a:r>
          </a:p>
          <a:p>
            <a:r>
              <a:rPr lang="en-US" sz="800" dirty="0"/>
              <a:t>16    </a:t>
            </a:r>
            <a:r>
              <a:rPr lang="en-US" sz="800" dirty="0" err="1"/>
              <a:t>log_LWD</a:t>
            </a:r>
            <a:r>
              <a:rPr lang="en-US" sz="800" dirty="0"/>
              <a:t>                 </a:t>
            </a:r>
            <a:r>
              <a:rPr lang="en-US" sz="800" dirty="0" err="1"/>
              <a:t>Julian_date</a:t>
            </a:r>
            <a:r>
              <a:rPr lang="en-US" sz="800" dirty="0"/>
              <a:t> -0.016629931 0.012513189  0.1839    </a:t>
            </a:r>
          </a:p>
          <a:p>
            <a:r>
              <a:rPr lang="en-US" sz="800" dirty="0"/>
              <a:t>Warning messages:</a:t>
            </a:r>
          </a:p>
          <a:p>
            <a:r>
              <a:rPr lang="en-US" sz="800" dirty="0"/>
              <a:t>1: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used</a:t>
            </a:r>
          </a:p>
          <a:p>
            <a:r>
              <a:rPr lang="en-US" sz="800" dirty="0"/>
              <a:t>2: In if (</a:t>
            </a:r>
            <a:r>
              <a:rPr lang="en-US" sz="800" dirty="0" err="1"/>
              <a:t>grepl</a:t>
            </a:r>
            <a:r>
              <a:rPr lang="en-US" sz="800" dirty="0"/>
              <a:t>("</a:t>
            </a:r>
            <a:r>
              <a:rPr lang="en-US" sz="800" dirty="0" err="1"/>
              <a:t>cbind</a:t>
            </a:r>
            <a:r>
              <a:rPr lang="en-US" sz="800" dirty="0"/>
              <a:t>", </a:t>
            </a:r>
            <a:r>
              <a:rPr lang="en-US" sz="800" dirty="0" err="1"/>
              <a:t>deparse</a:t>
            </a:r>
            <a:r>
              <a:rPr lang="en-US" sz="800" dirty="0"/>
              <a:t>(formula(x)))) </a:t>
            </a:r>
            <a:r>
              <a:rPr lang="en-US" sz="800" dirty="0" err="1"/>
              <a:t>all.vars</a:t>
            </a:r>
            <a:r>
              <a:rPr lang="en-US" sz="800" dirty="0"/>
              <a:t>(formula(x))[-c(1:2)] else </a:t>
            </a:r>
            <a:r>
              <a:rPr lang="en-US" sz="800" dirty="0" err="1"/>
              <a:t>all.vars</a:t>
            </a:r>
            <a:r>
              <a:rPr lang="en-US" sz="800" dirty="0"/>
              <a:t>(formula(x)) :</a:t>
            </a:r>
          </a:p>
          <a:p>
            <a:r>
              <a:rPr lang="en-US" sz="800" dirty="0"/>
              <a:t>  the condition has length &gt; 1 and only the first element will be </a:t>
            </a:r>
            <a:r>
              <a:rPr lang="en-US" sz="800" dirty="0" smtClean="0"/>
              <a:t>used</a:t>
            </a:r>
          </a:p>
          <a:p>
            <a:endParaRPr lang="sv-SE" sz="800" dirty="0" smtClean="0"/>
          </a:p>
          <a:p>
            <a:endParaRPr lang="sv-SE" sz="800" dirty="0"/>
          </a:p>
          <a:p>
            <a:r>
              <a:rPr lang="sv-SE" sz="800" dirty="0" smtClean="0">
                <a:solidFill>
                  <a:srgbClr val="FF0000"/>
                </a:solidFill>
              </a:rPr>
              <a:t>Problems:</a:t>
            </a:r>
          </a:p>
          <a:p>
            <a:endParaRPr lang="sv-SE" sz="800" dirty="0">
              <a:solidFill>
                <a:srgbClr val="FF0000"/>
              </a:solidFill>
            </a:endParaRPr>
          </a:p>
          <a:p>
            <a:r>
              <a:rPr lang="en-US" sz="800" dirty="0">
                <a:solidFill>
                  <a:srgbClr val="FF0000"/>
                </a:solidFill>
              </a:rPr>
              <a:t>&gt; </a:t>
            </a:r>
            <a:r>
              <a:rPr lang="en-US" sz="800" dirty="0" err="1">
                <a:solidFill>
                  <a:srgbClr val="FF0000"/>
                </a:solidFill>
              </a:rPr>
              <a:t>sem.coefs</a:t>
            </a:r>
            <a:r>
              <a:rPr lang="en-US" sz="800" dirty="0">
                <a:solidFill>
                  <a:srgbClr val="FF0000"/>
                </a:solidFill>
              </a:rPr>
              <a:t>(M2,AV_Migration_NAremoved2,standardize = "range")</a:t>
            </a:r>
          </a:p>
          <a:p>
            <a:r>
              <a:rPr lang="en-US" sz="800" dirty="0">
                <a:solidFill>
                  <a:srgbClr val="FF0000"/>
                </a:solidFill>
              </a:rPr>
              <a:t>Error in `</a:t>
            </a:r>
            <a:r>
              <a:rPr lang="en-US" sz="800" dirty="0" err="1">
                <a:solidFill>
                  <a:srgbClr val="FF0000"/>
                </a:solidFill>
              </a:rPr>
              <a:t>coef</a:t>
            </a:r>
            <a:r>
              <a:rPr lang="en-US" sz="800" dirty="0">
                <a:solidFill>
                  <a:srgbClr val="FF0000"/>
                </a:solidFill>
              </a:rPr>
              <a:t>&lt;-.</a:t>
            </a:r>
            <a:r>
              <a:rPr lang="en-US" sz="800" dirty="0" err="1">
                <a:solidFill>
                  <a:srgbClr val="FF0000"/>
                </a:solidFill>
              </a:rPr>
              <a:t>corARMA</a:t>
            </a:r>
            <a:r>
              <a:rPr lang="en-US" sz="800" dirty="0">
                <a:solidFill>
                  <a:srgbClr val="FF0000"/>
                </a:solidFill>
              </a:rPr>
              <a:t>`(`*</a:t>
            </a:r>
            <a:r>
              <a:rPr lang="en-US" sz="800" dirty="0" err="1">
                <a:solidFill>
                  <a:srgbClr val="FF0000"/>
                </a:solidFill>
              </a:rPr>
              <a:t>tmp</a:t>
            </a:r>
            <a:r>
              <a:rPr lang="en-US" sz="800" dirty="0">
                <a:solidFill>
                  <a:srgbClr val="FF0000"/>
                </a:solidFill>
              </a:rPr>
              <a:t>*`, value = value[</a:t>
            </a:r>
            <a:r>
              <a:rPr lang="en-US" sz="800" dirty="0" err="1">
                <a:solidFill>
                  <a:srgbClr val="FF0000"/>
                </a:solidFill>
              </a:rPr>
              <a:t>parMap</a:t>
            </a:r>
            <a:r>
              <a:rPr lang="en-US" sz="800" dirty="0">
                <a:solidFill>
                  <a:srgbClr val="FF0000"/>
                </a:solidFill>
              </a:rPr>
              <a:t>[, </a:t>
            </a:r>
            <a:r>
              <a:rPr lang="en-US" sz="800" dirty="0" err="1">
                <a:solidFill>
                  <a:srgbClr val="FF0000"/>
                </a:solidFill>
              </a:rPr>
              <a:t>i</a:t>
            </a:r>
            <a:r>
              <a:rPr lang="en-US" sz="800" dirty="0">
                <a:solidFill>
                  <a:srgbClr val="FF0000"/>
                </a:solidFill>
              </a:rPr>
              <a:t>]]) : </a:t>
            </a:r>
          </a:p>
          <a:p>
            <a:r>
              <a:rPr lang="en-US" sz="800" dirty="0">
                <a:solidFill>
                  <a:srgbClr val="FF0000"/>
                </a:solidFill>
              </a:rPr>
              <a:t>  Coefficient matrix not invertible</a:t>
            </a:r>
          </a:p>
          <a:p>
            <a:r>
              <a:rPr lang="en-US" sz="800" dirty="0">
                <a:solidFill>
                  <a:srgbClr val="FF0000"/>
                </a:solidFill>
              </a:rPr>
              <a:t>In addition: Warning messages:</a:t>
            </a:r>
          </a:p>
          <a:p>
            <a:r>
              <a:rPr lang="en-US" sz="800" dirty="0">
                <a:solidFill>
                  <a:srgbClr val="FF0000"/>
                </a:solidFill>
              </a:rPr>
              <a:t>1: In if (</a:t>
            </a:r>
            <a:r>
              <a:rPr lang="en-US" sz="800" dirty="0" err="1">
                <a:solidFill>
                  <a:srgbClr val="FF0000"/>
                </a:solidFill>
              </a:rPr>
              <a:t>grepl</a:t>
            </a:r>
            <a:r>
              <a:rPr lang="en-US" sz="800" dirty="0">
                <a:solidFill>
                  <a:srgbClr val="FF0000"/>
                </a:solidFill>
              </a:rPr>
              <a:t>("</a:t>
            </a:r>
            <a:r>
              <a:rPr lang="en-US" sz="800" dirty="0" err="1">
                <a:solidFill>
                  <a:srgbClr val="FF0000"/>
                </a:solidFill>
              </a:rPr>
              <a:t>cbind</a:t>
            </a:r>
            <a:r>
              <a:rPr lang="en-US" sz="800" dirty="0">
                <a:solidFill>
                  <a:srgbClr val="FF0000"/>
                </a:solidFill>
              </a:rPr>
              <a:t>", </a:t>
            </a:r>
            <a:r>
              <a:rPr lang="en-US" sz="800" dirty="0" err="1">
                <a:solidFill>
                  <a:srgbClr val="FF0000"/>
                </a:solidFill>
              </a:rPr>
              <a:t>deparse</a:t>
            </a:r>
            <a:r>
              <a:rPr lang="en-US" sz="800" dirty="0">
                <a:solidFill>
                  <a:srgbClr val="FF0000"/>
                </a:solidFill>
              </a:rPr>
              <a:t>(formula(x)))) </a:t>
            </a:r>
            <a:r>
              <a:rPr lang="en-US" sz="800" dirty="0" err="1">
                <a:solidFill>
                  <a:srgbClr val="FF0000"/>
                </a:solidFill>
              </a:rPr>
              <a:t>all.vars</a:t>
            </a:r>
            <a:r>
              <a:rPr lang="en-US" sz="800" dirty="0">
                <a:solidFill>
                  <a:srgbClr val="FF0000"/>
                </a:solidFill>
              </a:rPr>
              <a:t>(formula(x))[-c(1:2)] else </a:t>
            </a:r>
            <a:r>
              <a:rPr lang="en-US" sz="800" dirty="0" err="1">
                <a:solidFill>
                  <a:srgbClr val="FF0000"/>
                </a:solidFill>
              </a:rPr>
              <a:t>all.vars</a:t>
            </a:r>
            <a:r>
              <a:rPr lang="en-US" sz="800" dirty="0">
                <a:solidFill>
                  <a:srgbClr val="FF0000"/>
                </a:solidFill>
              </a:rPr>
              <a:t>(formula(x)) :</a:t>
            </a:r>
          </a:p>
          <a:p>
            <a:r>
              <a:rPr lang="en-US" sz="800" dirty="0">
                <a:solidFill>
                  <a:srgbClr val="FF0000"/>
                </a:solidFill>
              </a:rPr>
              <a:t>  the condition has length &gt; 1 and only the first element will be used</a:t>
            </a:r>
          </a:p>
          <a:p>
            <a:r>
              <a:rPr lang="en-US" sz="800" dirty="0">
                <a:solidFill>
                  <a:srgbClr val="FF0000"/>
                </a:solidFill>
              </a:rPr>
              <a:t>2: In if (</a:t>
            </a:r>
            <a:r>
              <a:rPr lang="en-US" sz="800" dirty="0" err="1">
                <a:solidFill>
                  <a:srgbClr val="FF0000"/>
                </a:solidFill>
              </a:rPr>
              <a:t>grepl</a:t>
            </a:r>
            <a:r>
              <a:rPr lang="en-US" sz="800" dirty="0">
                <a:solidFill>
                  <a:srgbClr val="FF0000"/>
                </a:solidFill>
              </a:rPr>
              <a:t>("</a:t>
            </a:r>
            <a:r>
              <a:rPr lang="en-US" sz="800" dirty="0" err="1">
                <a:solidFill>
                  <a:srgbClr val="FF0000"/>
                </a:solidFill>
              </a:rPr>
              <a:t>cbind</a:t>
            </a:r>
            <a:r>
              <a:rPr lang="en-US" sz="800" dirty="0">
                <a:solidFill>
                  <a:srgbClr val="FF0000"/>
                </a:solidFill>
              </a:rPr>
              <a:t>", </a:t>
            </a:r>
            <a:r>
              <a:rPr lang="en-US" sz="800" dirty="0" err="1">
                <a:solidFill>
                  <a:srgbClr val="FF0000"/>
                </a:solidFill>
              </a:rPr>
              <a:t>deparse</a:t>
            </a:r>
            <a:r>
              <a:rPr lang="en-US" sz="800" dirty="0">
                <a:solidFill>
                  <a:srgbClr val="FF0000"/>
                </a:solidFill>
              </a:rPr>
              <a:t>(formula(x)))) </a:t>
            </a:r>
            <a:r>
              <a:rPr lang="en-US" sz="800" dirty="0" err="1">
                <a:solidFill>
                  <a:srgbClr val="FF0000"/>
                </a:solidFill>
              </a:rPr>
              <a:t>all.vars</a:t>
            </a:r>
            <a:r>
              <a:rPr lang="en-US" sz="800" dirty="0">
                <a:solidFill>
                  <a:srgbClr val="FF0000"/>
                </a:solidFill>
              </a:rPr>
              <a:t>(formula(x))[-c(1:2)] else </a:t>
            </a:r>
            <a:r>
              <a:rPr lang="en-US" sz="800" dirty="0" err="1">
                <a:solidFill>
                  <a:srgbClr val="FF0000"/>
                </a:solidFill>
              </a:rPr>
              <a:t>all.vars</a:t>
            </a:r>
            <a:r>
              <a:rPr lang="en-US" sz="800" dirty="0">
                <a:solidFill>
                  <a:srgbClr val="FF0000"/>
                </a:solidFill>
              </a:rPr>
              <a:t>(formula(x)) :</a:t>
            </a:r>
          </a:p>
          <a:p>
            <a:r>
              <a:rPr lang="en-US" sz="800" dirty="0">
                <a:solidFill>
                  <a:srgbClr val="FF0000"/>
                </a:solidFill>
              </a:rPr>
              <a:t>  the condition has length &gt; 1 and only the first element will be used</a:t>
            </a:r>
          </a:p>
        </p:txBody>
      </p:sp>
      <p:pic>
        <p:nvPicPr>
          <p:cNvPr id="4" name="Picture 3"/>
          <p:cNvPicPr>
            <a:picLocks noChangeAspect="1"/>
          </p:cNvPicPr>
          <p:nvPr/>
        </p:nvPicPr>
        <p:blipFill rotWithShape="1">
          <a:blip r:embed="rId2"/>
          <a:srcRect l="6411" t="13014" r="3766" b="13391"/>
          <a:stretch/>
        </p:blipFill>
        <p:spPr>
          <a:xfrm>
            <a:off x="7562673" y="304801"/>
            <a:ext cx="4533900" cy="3714750"/>
          </a:xfrm>
          <a:prstGeom prst="rect">
            <a:avLst/>
          </a:prstGeom>
        </p:spPr>
      </p:pic>
      <p:sp>
        <p:nvSpPr>
          <p:cNvPr id="5" name="TextBox 4"/>
          <p:cNvSpPr txBox="1"/>
          <p:nvPr/>
        </p:nvSpPr>
        <p:spPr>
          <a:xfrm>
            <a:off x="5248275" y="120135"/>
            <a:ext cx="5391150" cy="369332"/>
          </a:xfrm>
          <a:prstGeom prst="rect">
            <a:avLst/>
          </a:prstGeom>
          <a:noFill/>
        </p:spPr>
        <p:txBody>
          <a:bodyPr wrap="square" rtlCol="0">
            <a:spAutoFit/>
          </a:bodyPr>
          <a:lstStyle/>
          <a:p>
            <a:r>
              <a:rPr lang="sv-SE" dirty="0" smtClean="0">
                <a:solidFill>
                  <a:srgbClr val="FF0000"/>
                </a:solidFill>
              </a:rPr>
              <a:t>OLD: Type of migration was still included</a:t>
            </a:r>
            <a:endParaRPr lang="en-US" dirty="0">
              <a:solidFill>
                <a:srgbClr val="FF0000"/>
              </a:solidFill>
            </a:endParaRPr>
          </a:p>
        </p:txBody>
      </p:sp>
    </p:spTree>
    <p:extLst>
      <p:ext uri="{BB962C8B-B14F-4D97-AF65-F5344CB8AC3E}">
        <p14:creationId xmlns:p14="http://schemas.microsoft.com/office/powerpoint/2010/main" val="37739788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SALMON</a:t>
            </a:r>
          </a:p>
          <a:p>
            <a:pPr algn="ctr"/>
            <a:r>
              <a:rPr lang="sv-SE" dirty="0" smtClean="0"/>
              <a:t>(abundance)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 (or Latitude)</a:t>
            </a:r>
            <a:endParaRPr lang="sv-SE" dirty="0"/>
          </a:p>
        </p:txBody>
      </p:sp>
      <p:sp>
        <p:nvSpPr>
          <p:cNvPr id="7" name="TextBox 6"/>
          <p:cNvSpPr txBox="1"/>
          <p:nvPr/>
        </p:nvSpPr>
        <p:spPr>
          <a:xfrm>
            <a:off x="1596609" y="1744786"/>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4165027" y="6162975"/>
            <a:ext cx="1110194" cy="369332"/>
          </a:xfrm>
          <a:prstGeom prst="rect">
            <a:avLst/>
          </a:prstGeom>
          <a:noFill/>
        </p:spPr>
        <p:txBody>
          <a:bodyPr wrap="square" rtlCol="0">
            <a:spAutoFit/>
          </a:bodyPr>
          <a:lstStyle/>
          <a:p>
            <a:pPr algn="ctr"/>
            <a:r>
              <a:rPr lang="sv-SE" dirty="0" smtClean="0"/>
              <a:t>Substrate</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sp>
        <p:nvSpPr>
          <p:cNvPr id="71" name="TextBox 70"/>
          <p:cNvSpPr txBox="1"/>
          <p:nvPr/>
        </p:nvSpPr>
        <p:spPr>
          <a:xfrm>
            <a:off x="9852989" y="5677241"/>
            <a:ext cx="2339011" cy="369332"/>
          </a:xfrm>
          <a:prstGeom prst="rect">
            <a:avLst/>
          </a:prstGeom>
          <a:noFill/>
        </p:spPr>
        <p:txBody>
          <a:bodyPr wrap="square" rtlCol="0">
            <a:spAutoFit/>
          </a:bodyPr>
          <a:lstStyle/>
          <a:p>
            <a:pPr algn="ctr"/>
            <a:r>
              <a:rPr lang="sv-SE" dirty="0" smtClean="0"/>
              <a:t>Pike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3060644" y="3455769"/>
            <a:ext cx="3435878" cy="10381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3072723" y="3575665"/>
            <a:ext cx="6634403" cy="99889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7644809" y="1124645"/>
            <a:ext cx="2594344" cy="1939941"/>
          </a:xfrm>
          <a:prstGeom prst="straightConnector1">
            <a:avLst/>
          </a:prstGeom>
          <a:ln w="63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4784622" y="1121752"/>
            <a:ext cx="5209983" cy="2056926"/>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5097700" y="3739758"/>
            <a:ext cx="4755289" cy="2436305"/>
          </a:xfrm>
          <a:prstGeom prst="straightConnector1">
            <a:avLst/>
          </a:prstGeom>
          <a:ln w="63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4753936" y="1169795"/>
            <a:ext cx="1915602" cy="20800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13" idx="0"/>
          </p:cNvCxnSpPr>
          <p:nvPr/>
        </p:nvCxnSpPr>
        <p:spPr>
          <a:xfrm flipH="1" flipV="1">
            <a:off x="6904299" y="3686678"/>
            <a:ext cx="836" cy="2175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3712063" y="1985978"/>
            <a:ext cx="2784459" cy="13474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a:off x="6903103" y="1248542"/>
            <a:ext cx="19352" cy="19102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8973879" y="4981903"/>
            <a:ext cx="1410342" cy="369332"/>
          </a:xfrm>
          <a:prstGeom prst="rect">
            <a:avLst/>
          </a:prstGeom>
          <a:noFill/>
        </p:spPr>
        <p:txBody>
          <a:bodyPr wrap="square" rtlCol="0">
            <a:spAutoFit/>
          </a:bodyPr>
          <a:lstStyle/>
          <a:p>
            <a:r>
              <a:rPr lang="sv-SE" dirty="0" smtClean="0"/>
              <a:t>Burbot</a:t>
            </a:r>
            <a:endParaRPr lang="sv-SE" dirty="0"/>
          </a:p>
        </p:txBody>
      </p:sp>
      <p:sp>
        <p:nvSpPr>
          <p:cNvPr id="14" name="TextBox 13"/>
          <p:cNvSpPr txBox="1"/>
          <p:nvPr/>
        </p:nvSpPr>
        <p:spPr>
          <a:xfrm>
            <a:off x="3735377" y="5617406"/>
            <a:ext cx="1618311" cy="369332"/>
          </a:xfrm>
          <a:prstGeom prst="rect">
            <a:avLst/>
          </a:prstGeom>
          <a:noFill/>
        </p:spPr>
        <p:txBody>
          <a:bodyPr wrap="square" rtlCol="0">
            <a:spAutoFit/>
          </a:bodyPr>
          <a:lstStyle/>
          <a:p>
            <a:r>
              <a:rPr lang="sv-SE" dirty="0" smtClean="0"/>
              <a:t>Slope</a:t>
            </a:r>
            <a:endParaRPr lang="sv-SE" dirty="0"/>
          </a:p>
        </p:txBody>
      </p:sp>
      <p:cxnSp>
        <p:nvCxnSpPr>
          <p:cNvPr id="20" name="Straight Arrow Connector 19"/>
          <p:cNvCxnSpPr/>
          <p:nvPr/>
        </p:nvCxnSpPr>
        <p:spPr>
          <a:xfrm flipV="1">
            <a:off x="4544533" y="3770246"/>
            <a:ext cx="2125005" cy="18471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10875471" y="1418961"/>
            <a:ext cx="14188" cy="15519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017281" y="1049629"/>
            <a:ext cx="2394285" cy="369332"/>
          </a:xfrm>
          <a:prstGeom prst="rect">
            <a:avLst/>
          </a:prstGeom>
          <a:noFill/>
        </p:spPr>
        <p:txBody>
          <a:bodyPr wrap="square" rtlCol="0">
            <a:spAutoFit/>
          </a:bodyPr>
          <a:lstStyle/>
          <a:p>
            <a:r>
              <a:rPr lang="sv-SE" dirty="0" smtClean="0"/>
              <a:t>Type of migration</a:t>
            </a:r>
            <a:endParaRPr lang="en-US" dirty="0"/>
          </a:p>
        </p:txBody>
      </p:sp>
      <p:sp>
        <p:nvSpPr>
          <p:cNvPr id="41" name="TextBox 40"/>
          <p:cNvSpPr txBox="1"/>
          <p:nvPr/>
        </p:nvSpPr>
        <p:spPr>
          <a:xfrm>
            <a:off x="8973879" y="0"/>
            <a:ext cx="3218120" cy="646331"/>
          </a:xfrm>
          <a:prstGeom prst="rect">
            <a:avLst/>
          </a:prstGeom>
          <a:noFill/>
        </p:spPr>
        <p:txBody>
          <a:bodyPr wrap="square" rtlCol="0">
            <a:spAutoFit/>
          </a:bodyPr>
          <a:lstStyle/>
          <a:p>
            <a:pPr algn="ctr"/>
            <a:r>
              <a:rPr lang="sv-SE" sz="3600" dirty="0"/>
              <a:t>SALMON</a:t>
            </a:r>
            <a:endParaRPr lang="en-US" sz="3600" dirty="0"/>
          </a:p>
        </p:txBody>
      </p:sp>
      <p:cxnSp>
        <p:nvCxnSpPr>
          <p:cNvPr id="23" name="Straight Arrow Connector 22"/>
          <p:cNvCxnSpPr/>
          <p:nvPr/>
        </p:nvCxnSpPr>
        <p:spPr>
          <a:xfrm flipV="1">
            <a:off x="7191375" y="3739757"/>
            <a:ext cx="2825906" cy="212215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832586" y="1261808"/>
            <a:ext cx="1278413" cy="923330"/>
          </a:xfrm>
          <a:prstGeom prst="rect">
            <a:avLst/>
          </a:prstGeom>
          <a:noFill/>
        </p:spPr>
        <p:txBody>
          <a:bodyPr wrap="square" rtlCol="0">
            <a:spAutoFit/>
          </a:bodyPr>
          <a:lstStyle/>
          <a:p>
            <a:pPr algn="ctr"/>
            <a:r>
              <a:rPr lang="sv-SE" dirty="0" smtClean="0"/>
              <a:t>*distance </a:t>
            </a:r>
            <a:r>
              <a:rPr lang="sv-SE" dirty="0"/>
              <a:t>to sea </a:t>
            </a:r>
          </a:p>
          <a:p>
            <a:pPr algn="ctr"/>
            <a:endParaRPr lang="sv-SE" dirty="0"/>
          </a:p>
        </p:txBody>
      </p:sp>
      <p:cxnSp>
        <p:nvCxnSpPr>
          <p:cNvPr id="47" name="Straight Arrow Connector 46"/>
          <p:cNvCxnSpPr/>
          <p:nvPr/>
        </p:nvCxnSpPr>
        <p:spPr>
          <a:xfrm>
            <a:off x="7877175" y="1744786"/>
            <a:ext cx="2140106" cy="1319800"/>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1755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64111" y="78340"/>
            <a:ext cx="4803842" cy="1200329"/>
          </a:xfrm>
          <a:prstGeom prst="rect">
            <a:avLst/>
          </a:prstGeom>
          <a:noFill/>
        </p:spPr>
        <p:txBody>
          <a:bodyPr wrap="square" rtlCol="0">
            <a:spAutoFit/>
          </a:bodyPr>
          <a:lstStyle/>
          <a:p>
            <a:r>
              <a:rPr lang="en-US" dirty="0"/>
              <a:t>fish </a:t>
            </a:r>
            <a:r>
              <a:rPr lang="en-US" dirty="0" err="1"/>
              <a:t>spp</a:t>
            </a:r>
            <a:r>
              <a:rPr lang="en-US" dirty="0"/>
              <a:t> as exogenous and continuous: </a:t>
            </a:r>
            <a:endParaRPr lang="en-US" dirty="0" smtClean="0"/>
          </a:p>
          <a:p>
            <a:endParaRPr lang="en-US" dirty="0"/>
          </a:p>
          <a:p>
            <a:r>
              <a:rPr lang="en-US" dirty="0" smtClean="0"/>
              <a:t>Lake </a:t>
            </a:r>
            <a:r>
              <a:rPr lang="en-US" dirty="0"/>
              <a:t>and </a:t>
            </a:r>
            <a:r>
              <a:rPr lang="en-US" dirty="0" err="1"/>
              <a:t>Gedda</a:t>
            </a:r>
            <a:r>
              <a:rPr lang="en-US" dirty="0"/>
              <a:t> show negative relationships. marginal R2= 11 and 11</a:t>
            </a:r>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pic>
        <p:nvPicPr>
          <p:cNvPr id="4" name="Picture 3"/>
          <p:cNvPicPr>
            <a:picLocks noChangeAspect="1"/>
          </p:cNvPicPr>
          <p:nvPr/>
        </p:nvPicPr>
        <p:blipFill>
          <a:blip r:embed="rId3"/>
          <a:stretch>
            <a:fillRect/>
          </a:stretch>
        </p:blipFill>
        <p:spPr>
          <a:xfrm>
            <a:off x="6847672" y="1533235"/>
            <a:ext cx="4876190" cy="4238095"/>
          </a:xfrm>
          <a:prstGeom prst="rect">
            <a:avLst/>
          </a:prstGeom>
        </p:spPr>
      </p:pic>
      <p:sp>
        <p:nvSpPr>
          <p:cNvPr id="5" name="TextBox 4"/>
          <p:cNvSpPr txBox="1"/>
          <p:nvPr/>
        </p:nvSpPr>
        <p:spPr>
          <a:xfrm>
            <a:off x="138223" y="327348"/>
            <a:ext cx="7125888" cy="6601807"/>
          </a:xfrm>
          <a:prstGeom prst="rect">
            <a:avLst/>
          </a:prstGeom>
          <a:noFill/>
        </p:spPr>
        <p:txBody>
          <a:bodyPr wrap="square" rtlCol="0">
            <a:spAutoFit/>
          </a:bodyPr>
          <a:lstStyle/>
          <a:p>
            <a:r>
              <a:rPr lang="en-US" sz="900" dirty="0"/>
              <a:t>&gt; M2 = list(</a:t>
            </a:r>
          </a:p>
          <a:p>
            <a:r>
              <a:rPr lang="en-US" sz="900" dirty="0"/>
              <a:t>+   </a:t>
            </a:r>
            <a:r>
              <a:rPr lang="en-US" sz="900" dirty="0" err="1"/>
              <a:t>lme</a:t>
            </a:r>
            <a:r>
              <a:rPr lang="en-US" sz="900" dirty="0"/>
              <a:t>(log_OringTOT~Average_air_temperature+Distance_to_sea+Wetted_width+Av_depth+log_LWD+SUB1+Julian_date+Slope_percent</a:t>
            </a:r>
          </a:p>
          <a:p>
            <a:r>
              <a:rPr lang="en-US" sz="900" dirty="0"/>
              <a:t>+       +</a:t>
            </a:r>
            <a:r>
              <a:rPr lang="en-US" sz="900" dirty="0" err="1"/>
              <a:t>GEdda+Lake</a:t>
            </a:r>
            <a:r>
              <a:rPr lang="en-US" sz="900" dirty="0"/>
              <a:t>,</a:t>
            </a:r>
          </a:p>
          <a:p>
            <a:r>
              <a:rPr lang="en-US" sz="900" dirty="0"/>
              <a:t>+       random=~1|River_name/</a:t>
            </a:r>
            <a:r>
              <a:rPr lang="en-US" sz="900" dirty="0" err="1"/>
              <a:t>Catchment_number</a:t>
            </a:r>
            <a:r>
              <a:rPr lang="en-US" sz="900" dirty="0"/>
              <a:t>, corAR1(form=~Year),data=AV2),</a:t>
            </a:r>
          </a:p>
          <a:p>
            <a:r>
              <a:rPr lang="en-US" sz="900" dirty="0"/>
              <a:t>+   </a:t>
            </a:r>
            <a:r>
              <a:rPr lang="en-US" sz="900" dirty="0" err="1"/>
              <a:t>lme</a:t>
            </a:r>
            <a:r>
              <a:rPr lang="en-US" sz="900" dirty="0"/>
              <a:t>(log_LWD~Average_air_temperature+Distance_to_sea+Av_depth+Wetted_width+Year+Julian_date+Slope_percent,</a:t>
            </a:r>
          </a:p>
          <a:p>
            <a:r>
              <a:rPr lang="en-US" sz="900" dirty="0"/>
              <a:t>+       random=~1|River_name/</a:t>
            </a:r>
            <a:r>
              <a:rPr lang="en-US" sz="900" dirty="0" err="1"/>
              <a:t>Catchment_number</a:t>
            </a:r>
            <a:r>
              <a:rPr lang="en-US" sz="900" dirty="0"/>
              <a:t>, corAR1(form=~Year),data=AV2))</a:t>
            </a:r>
          </a:p>
          <a:p>
            <a:r>
              <a:rPr lang="en-US" sz="900" dirty="0"/>
              <a:t>&gt; </a:t>
            </a:r>
            <a:r>
              <a:rPr lang="en-US" sz="900" dirty="0" err="1"/>
              <a:t>sem.fit</a:t>
            </a:r>
            <a:r>
              <a:rPr lang="en-US" sz="900" dirty="0"/>
              <a:t>(M2,AV2)</a:t>
            </a:r>
          </a:p>
          <a:p>
            <a:r>
              <a:rPr lang="en-US" sz="900" dirty="0"/>
              <a:t>  |===============================================================================================================| 100%</a:t>
            </a:r>
          </a:p>
          <a:p>
            <a:r>
              <a:rPr lang="en-US" sz="900" dirty="0"/>
              <a:t>Conditional variables have been omitted from output table for clarity (or use argument conditional = T)</a:t>
            </a:r>
          </a:p>
          <a:p>
            <a:r>
              <a:rPr lang="en-US" sz="900" dirty="0"/>
              <a:t>$</a:t>
            </a:r>
            <a:r>
              <a:rPr lang="en-US" sz="900" dirty="0" err="1"/>
              <a:t>missing.paths</a:t>
            </a:r>
            <a:endParaRPr lang="en-US" sz="900" dirty="0"/>
          </a:p>
          <a:p>
            <a:r>
              <a:rPr lang="en-US" sz="900" dirty="0"/>
              <a:t>               </a:t>
            </a:r>
            <a:r>
              <a:rPr lang="en-US" sz="900" dirty="0" err="1"/>
              <a:t>missing.path</a:t>
            </a:r>
            <a:r>
              <a:rPr lang="en-US" sz="900" dirty="0"/>
              <a:t> estimate </a:t>
            </a:r>
            <a:r>
              <a:rPr lang="en-US" sz="900" dirty="0" err="1"/>
              <a:t>std.error</a:t>
            </a:r>
            <a:r>
              <a:rPr lang="en-US" sz="900" dirty="0"/>
              <a:t>   </a:t>
            </a:r>
            <a:r>
              <a:rPr lang="en-US" sz="900" dirty="0" err="1"/>
              <a:t>df</a:t>
            </a:r>
            <a:r>
              <a:rPr lang="en-US" sz="900" dirty="0"/>
              <a:t> </a:t>
            </a:r>
            <a:r>
              <a:rPr lang="en-US" sz="900" dirty="0" err="1"/>
              <a:t>crit.value</a:t>
            </a:r>
            <a:r>
              <a:rPr lang="en-US" sz="900" dirty="0"/>
              <a:t> </a:t>
            </a:r>
            <a:r>
              <a:rPr lang="en-US" sz="900" dirty="0" err="1"/>
              <a:t>p.value</a:t>
            </a:r>
            <a:r>
              <a:rPr lang="en-US" sz="900" dirty="0"/>
              <a:t> </a:t>
            </a:r>
          </a:p>
          <a:p>
            <a:r>
              <a:rPr lang="en-US" sz="900" dirty="0"/>
              <a:t>1      </a:t>
            </a:r>
            <a:r>
              <a:rPr lang="en-US" sz="900" dirty="0" err="1"/>
              <a:t>log_LWD</a:t>
            </a:r>
            <a:r>
              <a:rPr lang="en-US" sz="900" dirty="0"/>
              <a:t> ~ SUB1 + ...  -0.0045    0.0132 4073    -0.3387  0.7349 </a:t>
            </a:r>
          </a:p>
          <a:p>
            <a:r>
              <a:rPr lang="en-US" sz="900" dirty="0"/>
              <a:t>2     </a:t>
            </a:r>
            <a:r>
              <a:rPr lang="en-US" sz="900" dirty="0" err="1"/>
              <a:t>log_LWD</a:t>
            </a:r>
            <a:r>
              <a:rPr lang="en-US" sz="900" dirty="0"/>
              <a:t> ~ </a:t>
            </a:r>
            <a:r>
              <a:rPr lang="en-US" sz="900" dirty="0" err="1"/>
              <a:t>GEdda</a:t>
            </a:r>
            <a:r>
              <a:rPr lang="en-US" sz="900" dirty="0"/>
              <a:t> + ...  -0.0131    0.0110 4073    -1.1876  0.2351 </a:t>
            </a:r>
          </a:p>
          <a:p>
            <a:r>
              <a:rPr lang="en-US" sz="900" dirty="0"/>
              <a:t>3      </a:t>
            </a:r>
            <a:r>
              <a:rPr lang="en-US" sz="900" dirty="0" err="1"/>
              <a:t>log_LWD</a:t>
            </a:r>
            <a:r>
              <a:rPr lang="en-US" sz="900" dirty="0"/>
              <a:t> ~ Lake + ...  -0.0062    0.0056 4073    -1.1110  0.2666 </a:t>
            </a:r>
          </a:p>
          <a:p>
            <a:r>
              <a:rPr lang="en-US" sz="900" dirty="0"/>
              <a:t>4 </a:t>
            </a:r>
            <a:r>
              <a:rPr lang="en-US" sz="900" dirty="0" err="1"/>
              <a:t>log_OringTOT</a:t>
            </a:r>
            <a:r>
              <a:rPr lang="en-US" sz="900" dirty="0"/>
              <a:t> ~ Year + ...   0.0038    0.0028 4070     1.3699  0.1708 </a:t>
            </a:r>
          </a:p>
          <a:p>
            <a:endParaRPr lang="en-US" sz="900" dirty="0"/>
          </a:p>
          <a:p>
            <a:r>
              <a:rPr lang="en-US" sz="900" dirty="0"/>
              <a:t>$</a:t>
            </a:r>
            <a:r>
              <a:rPr lang="en-US" sz="900" dirty="0" err="1"/>
              <a:t>Fisher.C</a:t>
            </a:r>
            <a:endParaRPr lang="en-US" sz="900" dirty="0"/>
          </a:p>
          <a:p>
            <a:r>
              <a:rPr lang="en-US" sz="900" dirty="0"/>
              <a:t>  </a:t>
            </a:r>
            <a:r>
              <a:rPr lang="en-US" sz="900" dirty="0" err="1"/>
              <a:t>fisher.c</a:t>
            </a:r>
            <a:r>
              <a:rPr lang="en-US" sz="900" dirty="0"/>
              <a:t> </a:t>
            </a:r>
            <a:r>
              <a:rPr lang="en-US" sz="900" dirty="0" err="1"/>
              <a:t>df</a:t>
            </a:r>
            <a:r>
              <a:rPr lang="en-US" sz="900" dirty="0"/>
              <a:t> </a:t>
            </a:r>
            <a:r>
              <a:rPr lang="en-US" sz="900" dirty="0" err="1"/>
              <a:t>p.value</a:t>
            </a:r>
            <a:endParaRPr lang="en-US" sz="900" dirty="0"/>
          </a:p>
          <a:p>
            <a:r>
              <a:rPr lang="en-US" sz="900" dirty="0"/>
              <a:t>1     9.69  8   0.287</a:t>
            </a:r>
          </a:p>
          <a:p>
            <a:endParaRPr lang="en-US" sz="900" dirty="0"/>
          </a:p>
          <a:p>
            <a:r>
              <a:rPr lang="en-US" sz="900" dirty="0"/>
              <a:t>$AIC</a:t>
            </a:r>
          </a:p>
          <a:p>
            <a:r>
              <a:rPr lang="en-US" sz="900" dirty="0"/>
              <a:t>    AIC   </a:t>
            </a:r>
            <a:r>
              <a:rPr lang="en-US" sz="900" dirty="0" err="1"/>
              <a:t>AICc</a:t>
            </a:r>
            <a:r>
              <a:rPr lang="en-US" sz="900" dirty="0"/>
              <a:t>  K    n</a:t>
            </a:r>
          </a:p>
          <a:p>
            <a:r>
              <a:rPr lang="en-US" sz="900" dirty="0"/>
              <a:t>1 63.69 63.979 27 5263</a:t>
            </a:r>
          </a:p>
          <a:p>
            <a:endParaRPr lang="en-US" sz="900" dirty="0"/>
          </a:p>
          <a:p>
            <a:r>
              <a:rPr lang="en-US" sz="900" dirty="0"/>
              <a:t>&gt; </a:t>
            </a:r>
            <a:r>
              <a:rPr lang="en-US" sz="900" dirty="0" err="1"/>
              <a:t>sem.coefs</a:t>
            </a:r>
            <a:r>
              <a:rPr lang="en-US" sz="900" dirty="0"/>
              <a:t>(M2,AV2)</a:t>
            </a:r>
          </a:p>
          <a:p>
            <a:r>
              <a:rPr lang="en-US" sz="900" dirty="0"/>
              <a:t>       response               predictor     estimate    </a:t>
            </a:r>
            <a:r>
              <a:rPr lang="en-US" sz="900" dirty="0" err="1"/>
              <a:t>std.error</a:t>
            </a:r>
            <a:r>
              <a:rPr lang="en-US" sz="900" dirty="0"/>
              <a:t> </a:t>
            </a:r>
            <a:r>
              <a:rPr lang="en-US" sz="900" dirty="0" err="1"/>
              <a:t>p.value</a:t>
            </a:r>
            <a:r>
              <a:rPr lang="en-US" sz="900" dirty="0"/>
              <a:t>    </a:t>
            </a:r>
          </a:p>
          <a:p>
            <a:r>
              <a:rPr lang="en-US" sz="900" dirty="0"/>
              <a:t>1  </a:t>
            </a:r>
            <a:r>
              <a:rPr lang="en-US" sz="900" dirty="0" err="1"/>
              <a:t>log_OringTOT</a:t>
            </a:r>
            <a:r>
              <a:rPr lang="en-US" sz="900" dirty="0"/>
              <a:t>                </a:t>
            </a:r>
            <a:r>
              <a:rPr lang="en-US" sz="900" dirty="0" err="1"/>
              <a:t>Av_depth</a:t>
            </a:r>
            <a:r>
              <a:rPr lang="en-US" sz="900" dirty="0"/>
              <a:t> -2.104019123 0.1553658557  0.0000 ***</a:t>
            </a:r>
          </a:p>
          <a:p>
            <a:r>
              <a:rPr lang="en-US" sz="900" dirty="0"/>
              <a:t>2  </a:t>
            </a:r>
            <a:r>
              <a:rPr lang="en-US" sz="900" dirty="0" err="1"/>
              <a:t>log_OringTOT</a:t>
            </a:r>
            <a:r>
              <a:rPr lang="en-US" sz="900" dirty="0"/>
              <a:t>            </a:t>
            </a:r>
            <a:r>
              <a:rPr lang="en-US" sz="900" dirty="0" err="1"/>
              <a:t>Wetted_width</a:t>
            </a:r>
            <a:r>
              <a:rPr lang="en-US" sz="900" dirty="0"/>
              <a:t> -0.071268825 0.0077064390  0.0000 ***</a:t>
            </a:r>
          </a:p>
          <a:p>
            <a:r>
              <a:rPr lang="en-US" sz="900" dirty="0"/>
              <a:t>3  </a:t>
            </a:r>
            <a:r>
              <a:rPr lang="en-US" sz="900" dirty="0" err="1"/>
              <a:t>log_OringTOT</a:t>
            </a:r>
            <a:r>
              <a:rPr lang="en-US" sz="900" dirty="0"/>
              <a:t>             </a:t>
            </a:r>
            <a:r>
              <a:rPr lang="en-US" sz="900" dirty="0" err="1"/>
              <a:t>Julian_date</a:t>
            </a:r>
            <a:r>
              <a:rPr lang="en-US" sz="900" dirty="0"/>
              <a:t> -0.004188240 0.0006583019  0.0000 ***</a:t>
            </a:r>
          </a:p>
          <a:p>
            <a:r>
              <a:rPr lang="en-US" sz="900" dirty="0"/>
              <a:t>4  </a:t>
            </a:r>
            <a:r>
              <a:rPr lang="en-US" sz="900" dirty="0" err="1"/>
              <a:t>log_OringTOT</a:t>
            </a:r>
            <a:r>
              <a:rPr lang="en-US" sz="900" dirty="0"/>
              <a:t>                    SUB1  0.101571172 0.0199066129  0.0000 ***</a:t>
            </a:r>
          </a:p>
          <a:p>
            <a:r>
              <a:rPr lang="en-US" sz="900" dirty="0"/>
              <a:t>5  </a:t>
            </a:r>
            <a:r>
              <a:rPr lang="en-US" sz="900" dirty="0" err="1"/>
              <a:t>log_OringTOT</a:t>
            </a:r>
            <a:r>
              <a:rPr lang="en-US" sz="900" dirty="0"/>
              <a:t>                    Lake -0.040256787 0.0082705694  0.0000 ***</a:t>
            </a:r>
          </a:p>
          <a:p>
            <a:r>
              <a:rPr lang="en-US" sz="900" dirty="0"/>
              <a:t>6  </a:t>
            </a:r>
            <a:r>
              <a:rPr lang="en-US" sz="900" dirty="0" err="1"/>
              <a:t>log_OringTOT</a:t>
            </a:r>
            <a:r>
              <a:rPr lang="en-US" sz="900" dirty="0"/>
              <a:t>         </a:t>
            </a:r>
            <a:r>
              <a:rPr lang="en-US" sz="900" dirty="0" err="1"/>
              <a:t>Distance_to_sea</a:t>
            </a:r>
            <a:r>
              <a:rPr lang="en-US" sz="900" dirty="0"/>
              <a:t> -0.003216887 0.0007022876  0.0000 ***</a:t>
            </a:r>
          </a:p>
          <a:p>
            <a:r>
              <a:rPr lang="en-US" sz="900" dirty="0"/>
              <a:t>7  </a:t>
            </a:r>
            <a:r>
              <a:rPr lang="en-US" sz="900" dirty="0" err="1"/>
              <a:t>log_OringTOT</a:t>
            </a:r>
            <a:r>
              <a:rPr lang="en-US" sz="900" dirty="0"/>
              <a:t>                   </a:t>
            </a:r>
            <a:r>
              <a:rPr lang="en-US" sz="900" dirty="0" err="1"/>
              <a:t>GEdda</a:t>
            </a:r>
            <a:r>
              <a:rPr lang="en-US" sz="900" dirty="0"/>
              <a:t> -0.075370583 0.0169252705  0.0000 ***</a:t>
            </a:r>
          </a:p>
          <a:p>
            <a:r>
              <a:rPr lang="en-US" sz="900" dirty="0"/>
              <a:t>8  </a:t>
            </a:r>
            <a:r>
              <a:rPr lang="en-US" sz="900" dirty="0" err="1"/>
              <a:t>log_OringTOT</a:t>
            </a:r>
            <a:r>
              <a:rPr lang="en-US" sz="900" dirty="0"/>
              <a:t> </a:t>
            </a:r>
            <a:r>
              <a:rPr lang="en-US" sz="900" dirty="0" err="1"/>
              <a:t>Average_air_temperature</a:t>
            </a:r>
            <a:r>
              <a:rPr lang="en-US" sz="900" dirty="0"/>
              <a:t>  0.096423355 0.0219233320  0.0000 ***</a:t>
            </a:r>
          </a:p>
          <a:p>
            <a:r>
              <a:rPr lang="en-US" sz="900" dirty="0"/>
              <a:t>9  </a:t>
            </a:r>
            <a:r>
              <a:rPr lang="en-US" sz="900" dirty="0" err="1"/>
              <a:t>log_OringTOT</a:t>
            </a:r>
            <a:r>
              <a:rPr lang="en-US" sz="900" dirty="0"/>
              <a:t>                 </a:t>
            </a:r>
            <a:r>
              <a:rPr lang="en-US" sz="900" dirty="0" err="1"/>
              <a:t>log_LWD</a:t>
            </a:r>
            <a:r>
              <a:rPr lang="en-US" sz="900" dirty="0"/>
              <a:t>  0.085588780 0.0195752458  0.0000 ***</a:t>
            </a:r>
          </a:p>
          <a:p>
            <a:r>
              <a:rPr lang="en-US" sz="900" dirty="0"/>
              <a:t>10 </a:t>
            </a:r>
            <a:r>
              <a:rPr lang="en-US" sz="900" dirty="0" err="1"/>
              <a:t>log_OringTOT</a:t>
            </a:r>
            <a:r>
              <a:rPr lang="en-US" sz="900" dirty="0"/>
              <a:t>           </a:t>
            </a:r>
            <a:r>
              <a:rPr lang="en-US" sz="900" dirty="0" err="1"/>
              <a:t>Slope_percent</a:t>
            </a:r>
            <a:r>
              <a:rPr lang="en-US" sz="900" dirty="0"/>
              <a:t>  0.053750129 0.0203756264  0.0084  **</a:t>
            </a:r>
          </a:p>
          <a:p>
            <a:r>
              <a:rPr lang="en-US" sz="900" dirty="0"/>
              <a:t>11      </a:t>
            </a:r>
            <a:r>
              <a:rPr lang="en-US" sz="900" dirty="0" err="1"/>
              <a:t>log_LWD</a:t>
            </a:r>
            <a:r>
              <a:rPr lang="en-US" sz="900" dirty="0"/>
              <a:t>            </a:t>
            </a:r>
            <a:r>
              <a:rPr lang="en-US" sz="900" dirty="0" err="1"/>
              <a:t>Wetted_width</a:t>
            </a:r>
            <a:r>
              <a:rPr lang="en-US" sz="900" dirty="0"/>
              <a:t> -0.051306457 0.0045786817  0.0000 ***</a:t>
            </a:r>
          </a:p>
          <a:p>
            <a:r>
              <a:rPr lang="en-US" sz="900" dirty="0"/>
              <a:t>12      </a:t>
            </a:r>
            <a:r>
              <a:rPr lang="en-US" sz="900" dirty="0" err="1"/>
              <a:t>log_LWD</a:t>
            </a:r>
            <a:r>
              <a:rPr lang="en-US" sz="900" dirty="0"/>
              <a:t> </a:t>
            </a:r>
            <a:r>
              <a:rPr lang="en-US" sz="900" dirty="0" err="1"/>
              <a:t>Average_air_temperature</a:t>
            </a:r>
            <a:r>
              <a:rPr lang="en-US" sz="900" dirty="0"/>
              <a:t> -0.086397067 0.0109774258  0.0000 ***</a:t>
            </a:r>
          </a:p>
          <a:p>
            <a:r>
              <a:rPr lang="en-US" sz="900" dirty="0"/>
              <a:t>13      </a:t>
            </a:r>
            <a:r>
              <a:rPr lang="en-US" sz="900" dirty="0" err="1"/>
              <a:t>log_LWD</a:t>
            </a:r>
            <a:r>
              <a:rPr lang="en-US" sz="900" dirty="0"/>
              <a:t>                    Year  0.014690672 0.0024931123  0.0000 ***</a:t>
            </a:r>
          </a:p>
          <a:p>
            <a:r>
              <a:rPr lang="en-US" sz="900" dirty="0"/>
              <a:t>14      </a:t>
            </a:r>
            <a:r>
              <a:rPr lang="en-US" sz="900" dirty="0" err="1"/>
              <a:t>log_LWD</a:t>
            </a:r>
            <a:r>
              <a:rPr lang="en-US" sz="900" dirty="0"/>
              <a:t>         </a:t>
            </a:r>
            <a:r>
              <a:rPr lang="en-US" sz="900" dirty="0" err="1"/>
              <a:t>Distance_to_sea</a:t>
            </a:r>
            <a:r>
              <a:rPr lang="en-US" sz="900" dirty="0"/>
              <a:t> -0.002011219 0.0003625159  0.0000 ***</a:t>
            </a:r>
          </a:p>
          <a:p>
            <a:r>
              <a:rPr lang="en-US" sz="900" dirty="0"/>
              <a:t>15      </a:t>
            </a:r>
            <a:r>
              <a:rPr lang="en-US" sz="900" dirty="0" err="1"/>
              <a:t>log_LWD</a:t>
            </a:r>
            <a:r>
              <a:rPr lang="en-US" sz="900" dirty="0"/>
              <a:t>           </a:t>
            </a:r>
            <a:r>
              <a:rPr lang="en-US" sz="900" dirty="0" err="1"/>
              <a:t>Slope_percent</a:t>
            </a:r>
            <a:r>
              <a:rPr lang="en-US" sz="900" dirty="0"/>
              <a:t>  0.060812149 0.0115345003  0.0000 ***</a:t>
            </a:r>
          </a:p>
          <a:p>
            <a:r>
              <a:rPr lang="en-US" sz="900" dirty="0"/>
              <a:t>16      </a:t>
            </a:r>
            <a:r>
              <a:rPr lang="en-US" sz="900" dirty="0" err="1"/>
              <a:t>log_LWD</a:t>
            </a:r>
            <a:r>
              <a:rPr lang="en-US" sz="900" dirty="0"/>
              <a:t>                </a:t>
            </a:r>
            <a:r>
              <a:rPr lang="en-US" sz="900" dirty="0" err="1"/>
              <a:t>Av_depth</a:t>
            </a:r>
            <a:r>
              <a:rPr lang="en-US" sz="900" dirty="0"/>
              <a:t> -0.485894969 0.1048185319  0.0000 ***</a:t>
            </a:r>
          </a:p>
          <a:p>
            <a:r>
              <a:rPr lang="en-US" sz="900" dirty="0"/>
              <a:t>17      </a:t>
            </a:r>
            <a:r>
              <a:rPr lang="en-US" sz="900" dirty="0" err="1"/>
              <a:t>log_LWD</a:t>
            </a:r>
            <a:r>
              <a:rPr lang="en-US" sz="900" dirty="0"/>
              <a:t>             </a:t>
            </a:r>
            <a:r>
              <a:rPr lang="en-US" sz="900" dirty="0" err="1"/>
              <a:t>Julian_date</a:t>
            </a:r>
            <a:r>
              <a:rPr lang="en-US" sz="900" dirty="0"/>
              <a:t> -0.001054309 0.0004429863  0.0174   *</a:t>
            </a:r>
          </a:p>
          <a:p>
            <a:r>
              <a:rPr lang="en-US" sz="900" dirty="0"/>
              <a:t>&gt; </a:t>
            </a:r>
            <a:r>
              <a:rPr lang="en-US" sz="900" dirty="0" err="1"/>
              <a:t>sem.model.fits</a:t>
            </a:r>
            <a:r>
              <a:rPr lang="en-US" sz="900" dirty="0"/>
              <a:t>(M2)</a:t>
            </a:r>
          </a:p>
          <a:p>
            <a:r>
              <a:rPr lang="en-US" sz="900" dirty="0"/>
              <a:t>  Class   Family     Link    n  Marginal Conditional</a:t>
            </a:r>
          </a:p>
          <a:p>
            <a:r>
              <a:rPr lang="en-US" sz="900" dirty="0"/>
              <a:t>1   </a:t>
            </a:r>
            <a:r>
              <a:rPr lang="en-US" sz="900" dirty="0" err="1"/>
              <a:t>lme</a:t>
            </a:r>
            <a:r>
              <a:rPr lang="en-US" sz="900" dirty="0"/>
              <a:t> </a:t>
            </a:r>
            <a:r>
              <a:rPr lang="en-US" sz="900" dirty="0" err="1"/>
              <a:t>gaussian</a:t>
            </a:r>
            <a:r>
              <a:rPr lang="en-US" sz="900" dirty="0"/>
              <a:t> identity 5263 0.1092847   0.8005838</a:t>
            </a:r>
          </a:p>
          <a:p>
            <a:r>
              <a:rPr lang="en-US" sz="900" dirty="0"/>
              <a:t>2   </a:t>
            </a:r>
            <a:r>
              <a:rPr lang="en-US" sz="900" dirty="0" err="1"/>
              <a:t>lme</a:t>
            </a:r>
            <a:r>
              <a:rPr lang="en-US" sz="900" dirty="0"/>
              <a:t> </a:t>
            </a:r>
            <a:r>
              <a:rPr lang="en-US" sz="900" dirty="0" err="1"/>
              <a:t>gaussian</a:t>
            </a:r>
            <a:r>
              <a:rPr lang="en-US" sz="900" dirty="0"/>
              <a:t> identity 5263 0.1139024   0.5128521</a:t>
            </a:r>
          </a:p>
        </p:txBody>
      </p:sp>
      <p:sp>
        <p:nvSpPr>
          <p:cNvPr id="6" name="TextBox 5"/>
          <p:cNvSpPr txBox="1"/>
          <p:nvPr/>
        </p:nvSpPr>
        <p:spPr>
          <a:xfrm>
            <a:off x="3909976" y="2115224"/>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25179417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4" y="0"/>
            <a:ext cx="4632424" cy="369332"/>
          </a:xfrm>
          <a:prstGeom prst="rect">
            <a:avLst/>
          </a:prstGeom>
          <a:noFill/>
        </p:spPr>
        <p:txBody>
          <a:bodyPr wrap="square" rtlCol="0">
            <a:spAutoFit/>
          </a:bodyPr>
          <a:lstStyle/>
          <a:p>
            <a:r>
              <a:rPr lang="sv-SE" dirty="0" smtClean="0"/>
              <a:t>1b) FULL DATASET WITHOUT Nas (n=5263)</a:t>
            </a:r>
            <a:endParaRPr lang="en-US" dirty="0"/>
          </a:p>
        </p:txBody>
      </p:sp>
      <p:sp>
        <p:nvSpPr>
          <p:cNvPr id="3" name="TextBox 2"/>
          <p:cNvSpPr txBox="1"/>
          <p:nvPr/>
        </p:nvSpPr>
        <p:spPr>
          <a:xfrm>
            <a:off x="7283302" y="46166"/>
            <a:ext cx="4908698" cy="923330"/>
          </a:xfrm>
          <a:prstGeom prst="rect">
            <a:avLst/>
          </a:prstGeom>
          <a:noFill/>
        </p:spPr>
        <p:txBody>
          <a:bodyPr wrap="square" rtlCol="0">
            <a:spAutoFit/>
          </a:bodyPr>
          <a:lstStyle/>
          <a:p>
            <a:r>
              <a:rPr lang="en-US" dirty="0"/>
              <a:t>using fish </a:t>
            </a:r>
            <a:r>
              <a:rPr lang="en-US" dirty="0" err="1"/>
              <a:t>spp</a:t>
            </a:r>
            <a:r>
              <a:rPr lang="en-US" dirty="0"/>
              <a:t> as exogenous and binary: </a:t>
            </a:r>
            <a:endParaRPr lang="en-US" dirty="0" smtClean="0"/>
          </a:p>
          <a:p>
            <a:endParaRPr lang="en-US" dirty="0"/>
          </a:p>
          <a:p>
            <a:r>
              <a:rPr lang="en-US" dirty="0" err="1" smtClean="0"/>
              <a:t>brecro</a:t>
            </a:r>
            <a:r>
              <a:rPr lang="en-US" dirty="0" smtClean="0"/>
              <a:t> </a:t>
            </a:r>
            <a:r>
              <a:rPr lang="en-US" dirty="0"/>
              <a:t>have negative </a:t>
            </a:r>
            <a:r>
              <a:rPr lang="en-US" dirty="0" err="1"/>
              <a:t>effects.Marginal</a:t>
            </a:r>
            <a:r>
              <a:rPr lang="en-US" dirty="0"/>
              <a:t> R=10 and 11</a:t>
            </a:r>
          </a:p>
        </p:txBody>
      </p:sp>
      <p:pic>
        <p:nvPicPr>
          <p:cNvPr id="4" name="Picture 3"/>
          <p:cNvPicPr>
            <a:picLocks noChangeAspect="1"/>
          </p:cNvPicPr>
          <p:nvPr/>
        </p:nvPicPr>
        <p:blipFill>
          <a:blip r:embed="rId2"/>
          <a:stretch>
            <a:fillRect/>
          </a:stretch>
        </p:blipFill>
        <p:spPr>
          <a:xfrm>
            <a:off x="6783878" y="1161097"/>
            <a:ext cx="4876190" cy="4238095"/>
          </a:xfrm>
          <a:prstGeom prst="rect">
            <a:avLst/>
          </a:prstGeom>
        </p:spPr>
      </p:pic>
      <p:sp>
        <p:nvSpPr>
          <p:cNvPr id="5" name="TextBox 4"/>
          <p:cNvSpPr txBox="1"/>
          <p:nvPr/>
        </p:nvSpPr>
        <p:spPr>
          <a:xfrm>
            <a:off x="148856" y="414668"/>
            <a:ext cx="6953693" cy="6463308"/>
          </a:xfrm>
          <a:prstGeom prst="rect">
            <a:avLst/>
          </a:prstGeom>
          <a:noFill/>
        </p:spPr>
        <p:txBody>
          <a:bodyPr wrap="square" rtlCol="0">
            <a:spAutoFit/>
          </a:bodyPr>
          <a:lstStyle/>
          <a:p>
            <a:r>
              <a:rPr lang="en-US" sz="900"/>
              <a:t> M2 = list(</a:t>
            </a:r>
          </a:p>
          <a:p>
            <a:r>
              <a:rPr lang="en-US" sz="900"/>
              <a:t>+   lme(log_OringTOT~Average_air_temperature+Distance_to_sea+Wetted_width+Av_depth+log_LWD+SUB1+Julian_date+Slope_percent</a:t>
            </a:r>
          </a:p>
          <a:p>
            <a:r>
              <a:rPr lang="en-US" sz="900"/>
              <a:t>+       +BEcrOTOT_KLASS,</a:t>
            </a:r>
          </a:p>
          <a:p>
            <a:r>
              <a:rPr lang="en-US" sz="900"/>
              <a:t>+       random=~1|River_name/Catchment_number, corAR1(form=~Year),data=AV2),</a:t>
            </a:r>
          </a:p>
          <a:p>
            <a:r>
              <a:rPr lang="en-US" sz="900"/>
              <a:t>+   lme(log_LWD~Average_air_temperature+Distance_to_sea+Av_depth+Wetted_width+Year+Julian_date+Slope_percent,</a:t>
            </a:r>
          </a:p>
          <a:p>
            <a:r>
              <a:rPr lang="en-US" sz="900"/>
              <a:t>+       random=~1|River_name/Catchment_number, corAR1(form=~Year),data=AV2))</a:t>
            </a:r>
          </a:p>
          <a:p>
            <a:r>
              <a:rPr lang="en-US" sz="900"/>
              <a:t>&gt; sem.fit(M2,AV2)</a:t>
            </a:r>
          </a:p>
          <a:p>
            <a:r>
              <a:rPr lang="en-US" sz="900"/>
              <a:t>  |===============================================================================================================| 100%</a:t>
            </a:r>
          </a:p>
          <a:p>
            <a:r>
              <a:rPr lang="en-US" sz="900"/>
              <a:t>Conditional variables have been omitted from output table for clarity (or use argument conditional = T)</a:t>
            </a:r>
          </a:p>
          <a:p>
            <a:r>
              <a:rPr lang="en-US" sz="900"/>
              <a:t>$missing.paths</a:t>
            </a:r>
          </a:p>
          <a:p>
            <a:r>
              <a:rPr lang="en-US" sz="900"/>
              <a:t>                    missing.path estimate std.error   df crit.value p.value </a:t>
            </a:r>
          </a:p>
          <a:p>
            <a:r>
              <a:rPr lang="en-US" sz="900"/>
              <a:t>1           log_LWD ~ SUB1 + ...  -0.0045    0.0132 4073    -0.3387  0.7349 </a:t>
            </a:r>
          </a:p>
          <a:p>
            <a:r>
              <a:rPr lang="en-US" sz="900"/>
              <a:t>2 log_LWD ~ BEcrOTOT_KLASS + ...   0.2421    0.1356 4073     1.7850  0.0743 </a:t>
            </a:r>
          </a:p>
          <a:p>
            <a:r>
              <a:rPr lang="en-US" sz="900"/>
              <a:t>3      log_OringTOT ~ Year + ...   0.0041    0.0028 4071     1.4936  0.1354 </a:t>
            </a:r>
          </a:p>
          <a:p>
            <a:endParaRPr lang="en-US" sz="900"/>
          </a:p>
          <a:p>
            <a:r>
              <a:rPr lang="en-US" sz="900"/>
              <a:t>$Fisher.C</a:t>
            </a:r>
          </a:p>
          <a:p>
            <a:r>
              <a:rPr lang="en-US" sz="900"/>
              <a:t>  fisher.c df p.value</a:t>
            </a:r>
          </a:p>
          <a:p>
            <a:r>
              <a:rPr lang="en-US" sz="900"/>
              <a:t>1     9.81  6   0.133</a:t>
            </a:r>
          </a:p>
          <a:p>
            <a:endParaRPr lang="en-US" sz="900"/>
          </a:p>
          <a:p>
            <a:r>
              <a:rPr lang="en-US" sz="900"/>
              <a:t>$AIC</a:t>
            </a:r>
          </a:p>
          <a:p>
            <a:r>
              <a:rPr lang="en-US" sz="900"/>
              <a:t>    AIC   AICc  K    n</a:t>
            </a:r>
          </a:p>
          <a:p>
            <a:r>
              <a:rPr lang="en-US" sz="900"/>
              <a:t>1 61.81 62.078 26 5263</a:t>
            </a:r>
          </a:p>
          <a:p>
            <a:endParaRPr lang="en-US" sz="900"/>
          </a:p>
          <a:p>
            <a:r>
              <a:rPr lang="en-US" sz="900"/>
              <a:t>&gt; sem.coefs(M2,AV2)</a:t>
            </a:r>
          </a:p>
          <a:p>
            <a:r>
              <a:rPr lang="en-US" sz="900"/>
              <a:t>       response               predictor     estimate    std.error p.value    </a:t>
            </a:r>
          </a:p>
          <a:p>
            <a:r>
              <a:rPr lang="en-US" sz="900"/>
              <a:t>1  log_OringTOT                Av_depth -2.058911012 0.1555146063  0.0000 ***</a:t>
            </a:r>
          </a:p>
          <a:p>
            <a:r>
              <a:rPr lang="en-US" sz="900"/>
              <a:t>2  log_OringTOT            Wetted_width -0.069454643 0.0077366761  0.0000 ***</a:t>
            </a:r>
          </a:p>
          <a:p>
            <a:r>
              <a:rPr lang="en-US" sz="900"/>
              <a:t>3  log_OringTOT             Julian_date -0.004089055 0.0006595652  0.0000 ***</a:t>
            </a:r>
          </a:p>
          <a:p>
            <a:r>
              <a:rPr lang="en-US" sz="900"/>
              <a:t>4  log_OringTOT                    SUB1  0.101026568 0.0199723736  0.0000 ***</a:t>
            </a:r>
          </a:p>
          <a:p>
            <a:r>
              <a:rPr lang="en-US" sz="900"/>
              <a:t>5  log_OringTOT         Distance_to_sea -0.003435617 0.0007107319  0.0000 ***</a:t>
            </a:r>
          </a:p>
          <a:p>
            <a:r>
              <a:rPr lang="en-US" sz="900"/>
              <a:t>6  log_OringTOT                 log_LWD  0.090476353 0.0196364831  0.0000 ***</a:t>
            </a:r>
          </a:p>
          <a:p>
            <a:r>
              <a:rPr lang="en-US" sz="900"/>
              <a:t>7  log_OringTOT Average_air_temperature  0.091404557 0.0222402459  0.0000 ***</a:t>
            </a:r>
          </a:p>
          <a:p>
            <a:r>
              <a:rPr lang="en-US" sz="900"/>
              <a:t>8  log_OringTOT           Slope_percent  0.062709745 0.0204950009  0.0022  **</a:t>
            </a:r>
          </a:p>
          <a:p>
            <a:r>
              <a:rPr lang="en-US" sz="900"/>
              <a:t>9  log_OringTOT          BEcrOTOT_KLASS -0.398442573 0.1977253893  0.0440   *</a:t>
            </a:r>
          </a:p>
          <a:p>
            <a:r>
              <a:rPr lang="en-US" sz="900"/>
              <a:t>10      log_LWD            Wetted_width -0.051306457 0.0045786817  0.0000 ***</a:t>
            </a:r>
          </a:p>
          <a:p>
            <a:r>
              <a:rPr lang="en-US" sz="900"/>
              <a:t>11      log_LWD Average_air_temperature -0.086397067 0.0109774258  0.0000 ***</a:t>
            </a:r>
          </a:p>
          <a:p>
            <a:r>
              <a:rPr lang="en-US" sz="900"/>
              <a:t>12      log_LWD                    Year  0.014690672 0.0024931123  0.0000 ***</a:t>
            </a:r>
          </a:p>
          <a:p>
            <a:r>
              <a:rPr lang="en-US" sz="900"/>
              <a:t>13      log_LWD         Distance_to_sea -0.002011219 0.0003625159  0.0000 ***</a:t>
            </a:r>
          </a:p>
          <a:p>
            <a:r>
              <a:rPr lang="en-US" sz="900"/>
              <a:t>14      log_LWD           Slope_percent  0.060812149 0.0115345003  0.0000 ***</a:t>
            </a:r>
          </a:p>
          <a:p>
            <a:r>
              <a:rPr lang="en-US" sz="900"/>
              <a:t>15      log_LWD                Av_depth -0.485894969 0.1048185319  0.0000 ***</a:t>
            </a:r>
          </a:p>
          <a:p>
            <a:r>
              <a:rPr lang="en-US" sz="900"/>
              <a:t>16      log_LWD             Julian_date -0.001054309 0.0004429863  0.0174   *</a:t>
            </a:r>
          </a:p>
          <a:p>
            <a:r>
              <a:rPr lang="en-US" sz="900"/>
              <a:t>&gt; sem.model.fits(M2)</a:t>
            </a:r>
          </a:p>
          <a:p>
            <a:r>
              <a:rPr lang="en-US" sz="900"/>
              <a:t>  Class   Family     Link    n  Marginal Conditional</a:t>
            </a:r>
          </a:p>
          <a:p>
            <a:r>
              <a:rPr lang="en-US" sz="900"/>
              <a:t>1   lme gaussian identity 5263 0.1036911   0.8034928</a:t>
            </a:r>
          </a:p>
          <a:p>
            <a:r>
              <a:rPr lang="en-US" sz="900"/>
              <a:t>2   lme gaussian identity 5263 0.1139024   0.5128521</a:t>
            </a:r>
            <a:endParaRPr lang="en-US" sz="900" dirty="0"/>
          </a:p>
        </p:txBody>
      </p:sp>
      <p:sp>
        <p:nvSpPr>
          <p:cNvPr id="8" name="TextBox 7"/>
          <p:cNvSpPr txBox="1"/>
          <p:nvPr/>
        </p:nvSpPr>
        <p:spPr>
          <a:xfrm>
            <a:off x="3625702" y="2818479"/>
            <a:ext cx="3391798" cy="461665"/>
          </a:xfrm>
          <a:prstGeom prst="rect">
            <a:avLst/>
          </a:prstGeom>
          <a:noFill/>
        </p:spPr>
        <p:txBody>
          <a:bodyPr wrap="square" rtlCol="0">
            <a:spAutoFit/>
          </a:bodyPr>
          <a:lstStyle/>
          <a:p>
            <a:r>
              <a:rPr lang="sv-SE" sz="2400" dirty="0" smtClean="0">
                <a:solidFill>
                  <a:srgbClr val="FF0000"/>
                </a:solidFill>
              </a:rPr>
              <a:t>Without migrating type</a:t>
            </a:r>
            <a:endParaRPr lang="en-US" sz="2400" dirty="0">
              <a:solidFill>
                <a:srgbClr val="FF0000"/>
              </a:solidFill>
            </a:endParaRPr>
          </a:p>
        </p:txBody>
      </p:sp>
    </p:spTree>
    <p:extLst>
      <p:ext uri="{BB962C8B-B14F-4D97-AF65-F5344CB8AC3E}">
        <p14:creationId xmlns:p14="http://schemas.microsoft.com/office/powerpoint/2010/main" val="1094409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51167" y="2982787"/>
            <a:ext cx="7421525" cy="923330"/>
          </a:xfrm>
          <a:prstGeom prst="rect">
            <a:avLst/>
          </a:prstGeom>
          <a:noFill/>
        </p:spPr>
        <p:txBody>
          <a:bodyPr wrap="square" rtlCol="0">
            <a:spAutoFit/>
          </a:bodyPr>
          <a:lstStyle/>
          <a:p>
            <a:r>
              <a:rPr lang="sv-SE" dirty="0" smtClean="0"/>
              <a:t>Older (no slope included, no fish or only gedda included)</a:t>
            </a:r>
          </a:p>
          <a:p>
            <a:endParaRPr lang="sv-SE" dirty="0"/>
          </a:p>
          <a:p>
            <a:r>
              <a:rPr lang="sv-SE" dirty="0" smtClean="0"/>
              <a:t>But on different datasets as well </a:t>
            </a:r>
            <a:endParaRPr lang="en-US" dirty="0"/>
          </a:p>
        </p:txBody>
      </p:sp>
    </p:spTree>
    <p:extLst>
      <p:ext uri="{BB962C8B-B14F-4D97-AF65-F5344CB8AC3E}">
        <p14:creationId xmlns:p14="http://schemas.microsoft.com/office/powerpoint/2010/main" val="1038107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Box 14"/>
          <p:cNvSpPr txBox="1"/>
          <p:nvPr/>
        </p:nvSpPr>
        <p:spPr>
          <a:xfrm>
            <a:off x="5214088" y="99346"/>
            <a:ext cx="6609317" cy="6709529"/>
          </a:xfrm>
          <a:prstGeom prst="rect">
            <a:avLst/>
          </a:prstGeom>
          <a:noFill/>
        </p:spPr>
        <p:txBody>
          <a:bodyPr wrap="square" rtlCol="0">
            <a:spAutoFit/>
          </a:bodyPr>
          <a:lstStyle/>
          <a:p>
            <a:r>
              <a:rPr lang="en-US" sz="1000" dirty="0"/>
              <a:t>&gt; </a:t>
            </a:r>
            <a:r>
              <a:rPr lang="en-US" sz="1000" dirty="0" err="1"/>
              <a:t>sem.coefs</a:t>
            </a:r>
            <a:r>
              <a:rPr lang="en-US" sz="1000" dirty="0"/>
              <a:t>(M2,AV2,standardize = "scale") # not working why? maybe </a:t>
            </a:r>
            <a:r>
              <a:rPr lang="en-US" sz="1000" dirty="0" err="1"/>
              <a:t>bc</a:t>
            </a:r>
            <a:r>
              <a:rPr lang="en-US" sz="1000" dirty="0"/>
              <a:t> </a:t>
            </a:r>
            <a:r>
              <a:rPr lang="en-US" sz="1000" dirty="0" err="1"/>
              <a:t>oring</a:t>
            </a:r>
            <a:r>
              <a:rPr lang="en-US" sz="1000" dirty="0"/>
              <a:t> and </a:t>
            </a:r>
            <a:r>
              <a:rPr lang="en-US" sz="1000" dirty="0" err="1"/>
              <a:t>lwd</a:t>
            </a:r>
            <a:r>
              <a:rPr lang="en-US" sz="1000" dirty="0"/>
              <a:t> is transformed - try to rename it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-0.14170831 0.009626751  0.0000 ***</a:t>
            </a:r>
          </a:p>
          <a:p>
            <a:r>
              <a:rPr lang="en-US" sz="1000" dirty="0"/>
              <a:t>2  </a:t>
            </a:r>
            <a:r>
              <a:rPr lang="en-US" sz="1000" dirty="0" err="1"/>
              <a:t>log_OringTOT</a:t>
            </a:r>
            <a:r>
              <a:rPr lang="en-US" sz="1000" dirty="0"/>
              <a:t>            </a:t>
            </a:r>
            <a:r>
              <a:rPr lang="en-US" sz="1000" dirty="0" err="1"/>
              <a:t>Wetted_width</a:t>
            </a:r>
            <a:r>
              <a:rPr lang="en-US" sz="1000" dirty="0"/>
              <a:t> -0.16920924 0.017791838  0.0000 ***</a:t>
            </a:r>
          </a:p>
          <a:p>
            <a:r>
              <a:rPr lang="en-US" sz="1000" dirty="0"/>
              <a:t>3  </a:t>
            </a:r>
            <a:r>
              <a:rPr lang="en-US" sz="1000" dirty="0" err="1"/>
              <a:t>log_OringTOT</a:t>
            </a:r>
            <a:r>
              <a:rPr lang="en-US" sz="1000" dirty="0"/>
              <a:t>             </a:t>
            </a:r>
            <a:r>
              <a:rPr lang="en-US" sz="1000" dirty="0" err="1"/>
              <a:t>Julian_date</a:t>
            </a:r>
            <a:r>
              <a:rPr lang="en-US" sz="1000" dirty="0"/>
              <a:t> -0.06261349 0.010404011  0.0000 ***</a:t>
            </a:r>
          </a:p>
          <a:p>
            <a:r>
              <a:rPr lang="en-US" sz="1000" dirty="0"/>
              <a:t>4  </a:t>
            </a:r>
            <a:r>
              <a:rPr lang="en-US" sz="1000" dirty="0" err="1"/>
              <a:t>log_OringTOT</a:t>
            </a:r>
            <a:r>
              <a:rPr lang="en-US" sz="1000" dirty="0"/>
              <a:t>                    SUB1  0.06211987 0.012266156  0.0000 ***</a:t>
            </a:r>
          </a:p>
          <a:p>
            <a:r>
              <a:rPr lang="en-US" sz="1000" dirty="0"/>
              <a:t>5  </a:t>
            </a:r>
            <a:r>
              <a:rPr lang="en-US" sz="1000" dirty="0" err="1"/>
              <a:t>log_OringTOT</a:t>
            </a:r>
            <a:r>
              <a:rPr lang="en-US" sz="1000" dirty="0"/>
              <a:t> </a:t>
            </a:r>
            <a:r>
              <a:rPr lang="en-US" sz="1000" dirty="0" err="1"/>
              <a:t>Average_air_temperature</a:t>
            </a:r>
            <a:r>
              <a:rPr lang="en-US" sz="1000" dirty="0"/>
              <a:t>  0.12746348 0.028883376  0.0000 ***</a:t>
            </a:r>
          </a:p>
          <a:p>
            <a:r>
              <a:rPr lang="en-US" sz="1000" dirty="0"/>
              <a:t>6  </a:t>
            </a:r>
            <a:r>
              <a:rPr lang="en-US" sz="1000" dirty="0" err="1"/>
              <a:t>log_OringTOT</a:t>
            </a:r>
            <a:r>
              <a:rPr lang="en-US" sz="1000" dirty="0"/>
              <a:t>                   </a:t>
            </a:r>
            <a:r>
              <a:rPr lang="en-US" sz="1000" dirty="0" err="1"/>
              <a:t>GEdda</a:t>
            </a:r>
            <a:r>
              <a:rPr lang="en-US" sz="1000" dirty="0"/>
              <a:t> -0.03165645 0.007722020  0.0000 ***</a:t>
            </a:r>
          </a:p>
          <a:p>
            <a:r>
              <a:rPr lang="en-US" sz="1000" dirty="0"/>
              <a:t>7  </a:t>
            </a:r>
            <a:r>
              <a:rPr lang="en-US" sz="1000" dirty="0" err="1"/>
              <a:t>log_OringTOT</a:t>
            </a:r>
            <a:r>
              <a:rPr lang="en-US" sz="1000" dirty="0"/>
              <a:t>                 </a:t>
            </a:r>
            <a:r>
              <a:rPr lang="en-US" sz="1000" dirty="0" err="1"/>
              <a:t>log_LWD</a:t>
            </a:r>
            <a:r>
              <a:rPr lang="en-US" sz="1000" dirty="0"/>
              <a:t>  0.04637805 0.011982589  0.0001 ***</a:t>
            </a:r>
          </a:p>
          <a:p>
            <a:r>
              <a:rPr lang="en-US" sz="1000" dirty="0"/>
              <a:t>8  </a:t>
            </a:r>
            <a:r>
              <a:rPr lang="en-US" sz="1000" dirty="0" err="1"/>
              <a:t>log_OringTOT</a:t>
            </a:r>
            <a:r>
              <a:rPr lang="en-US" sz="1000" dirty="0"/>
              <a:t>         </a:t>
            </a:r>
            <a:r>
              <a:rPr lang="en-US" sz="1000" dirty="0" err="1"/>
              <a:t>Distance_to_sea</a:t>
            </a:r>
            <a:r>
              <a:rPr lang="en-US" sz="1000" dirty="0"/>
              <a:t> -0.09377822 0.024304858  0.0001 ***</a:t>
            </a:r>
          </a:p>
          <a:p>
            <a:r>
              <a:rPr lang="en-US" sz="1000" dirty="0"/>
              <a:t>9       </a:t>
            </a:r>
            <a:r>
              <a:rPr lang="en-US" sz="1000" dirty="0" err="1"/>
              <a:t>log_LWD</a:t>
            </a:r>
            <a:r>
              <a:rPr lang="en-US" sz="1000" dirty="0"/>
              <a:t>            </a:t>
            </a:r>
            <a:r>
              <a:rPr lang="en-US" sz="1000" dirty="0" err="1"/>
              <a:t>Wetted_width</a:t>
            </a:r>
            <a:r>
              <a:rPr lang="en-US" sz="1000" dirty="0"/>
              <a:t> -0.19717162 0.018905969  0.0000 ***</a:t>
            </a:r>
          </a:p>
          <a:p>
            <a:r>
              <a:rPr lang="en-US" sz="1000" dirty="0"/>
              <a:t>10      </a:t>
            </a:r>
            <a:r>
              <a:rPr lang="en-US" sz="1000" dirty="0" err="1"/>
              <a:t>log_LWD</a:t>
            </a:r>
            <a:r>
              <a:rPr lang="en-US" sz="1000" dirty="0"/>
              <a:t> </a:t>
            </a:r>
            <a:r>
              <a:rPr lang="en-US" sz="1000" dirty="0" err="1"/>
              <a:t>Average_air_temperature</a:t>
            </a:r>
            <a:r>
              <a:rPr lang="en-US" sz="1000" dirty="0"/>
              <a:t> -0.17961223 0.026532570  0.0000 ***</a:t>
            </a:r>
          </a:p>
          <a:p>
            <a:r>
              <a:rPr lang="en-US" sz="1000" dirty="0"/>
              <a:t>11      </a:t>
            </a:r>
            <a:r>
              <a:rPr lang="en-US" sz="1000" dirty="0" err="1"/>
              <a:t>log_LWD</a:t>
            </a:r>
            <a:r>
              <a:rPr lang="en-US" sz="1000" dirty="0"/>
              <a:t>                </a:t>
            </a:r>
            <a:r>
              <a:rPr lang="en-US" sz="1000" dirty="0" err="1"/>
              <a:t>Av_depth</a:t>
            </a:r>
            <a:r>
              <a:rPr lang="en-US" sz="1000" dirty="0"/>
              <a:t> -0.06075655 0.011204177  0.0000 ***</a:t>
            </a:r>
          </a:p>
          <a:p>
            <a:r>
              <a:rPr lang="en-US" sz="1000" dirty="0"/>
              <a:t>12      </a:t>
            </a:r>
            <a:r>
              <a:rPr lang="en-US" sz="1000" dirty="0" err="1"/>
              <a:t>log_LWD</a:t>
            </a:r>
            <a:r>
              <a:rPr lang="en-US" sz="1000" dirty="0"/>
              <a:t>                    Year  0.08253527 0.015966327  0.0000 ***</a:t>
            </a:r>
          </a:p>
          <a:p>
            <a:r>
              <a:rPr lang="en-US" sz="1000" dirty="0"/>
              <a:t>13      </a:t>
            </a:r>
            <a:r>
              <a:rPr lang="en-US" sz="1000" dirty="0" err="1"/>
              <a:t>log_LWD</a:t>
            </a:r>
            <a:r>
              <a:rPr lang="en-US" sz="1000" dirty="0"/>
              <a:t>         </a:t>
            </a:r>
            <a:r>
              <a:rPr lang="en-US" sz="1000" dirty="0" err="1"/>
              <a:t>Distance_to_sea</a:t>
            </a:r>
            <a:r>
              <a:rPr lang="en-US" sz="1000" dirty="0"/>
              <a:t> -0.11621501 0.022771371  0.0000 ***</a:t>
            </a:r>
          </a:p>
          <a:p>
            <a:r>
              <a:rPr lang="en-US" sz="1000" dirty="0"/>
              <a:t>14      </a:t>
            </a:r>
            <a:r>
              <a:rPr lang="en-US" sz="1000" dirty="0" err="1"/>
              <a:t>log_LWD</a:t>
            </a:r>
            <a:r>
              <a:rPr lang="en-US" sz="1000" dirty="0"/>
              <a:t>             </a:t>
            </a:r>
            <a:r>
              <a:rPr lang="en-US" sz="1000" dirty="0" err="1"/>
              <a:t>Julian_date</a:t>
            </a:r>
            <a:r>
              <a:rPr lang="en-US" sz="1000" dirty="0"/>
              <a:t> -0.01776250 0.012069572  0.1412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b="1" dirty="0"/>
              <a:t>&gt; </a:t>
            </a:r>
            <a:r>
              <a:rPr lang="en-US" sz="1000" b="1" dirty="0" err="1"/>
              <a:t>sem.coefs</a:t>
            </a:r>
            <a:r>
              <a:rPr lang="en-US" sz="1000" b="1" dirty="0"/>
              <a:t>(M2,AV2,standardize = "range</a:t>
            </a:r>
            <a:r>
              <a:rPr lang="en-US" sz="1000" dirty="0"/>
              <a:t>")</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a:t>
            </a:r>
            <a:r>
              <a:rPr lang="en-US" sz="1000" dirty="0" err="1"/>
              <a:t>log_OringTOT</a:t>
            </a:r>
            <a:r>
              <a:rPr lang="en-US" sz="1000" dirty="0"/>
              <a:t>                </a:t>
            </a:r>
            <a:r>
              <a:rPr lang="en-US" sz="1000" dirty="0" err="1"/>
              <a:t>Av_depth</a:t>
            </a:r>
            <a:r>
              <a:rPr lang="en-US" sz="1000" dirty="0"/>
              <a:t> -0.30427877 0.021286277  0.0000 ***</a:t>
            </a:r>
          </a:p>
          <a:p>
            <a:r>
              <a:rPr lang="en-US" sz="1000" dirty="0"/>
              <a:t>2  </a:t>
            </a:r>
            <a:r>
              <a:rPr lang="en-US" sz="1000" dirty="0" err="1"/>
              <a:t>log_OringTOT</a:t>
            </a:r>
            <a:r>
              <a:rPr lang="en-US" sz="1000" dirty="0"/>
              <a:t>            </a:t>
            </a:r>
            <a:r>
              <a:rPr lang="en-US" sz="1000" dirty="0" err="1"/>
              <a:t>Wetted_width</a:t>
            </a:r>
            <a:r>
              <a:rPr lang="en-US" sz="1000" dirty="0"/>
              <a:t> -0.47995062 0.049987786  0.0000 ***</a:t>
            </a:r>
          </a:p>
          <a:p>
            <a:r>
              <a:rPr lang="en-US" sz="1000" dirty="0"/>
              <a:t>3  </a:t>
            </a:r>
            <a:r>
              <a:rPr lang="en-US" sz="1000" dirty="0" err="1"/>
              <a:t>log_OringTOT</a:t>
            </a:r>
            <a:r>
              <a:rPr lang="en-US" sz="1000" dirty="0"/>
              <a:t>             </a:t>
            </a:r>
            <a:r>
              <a:rPr lang="en-US" sz="1000" dirty="0" err="1"/>
              <a:t>Julian_date</a:t>
            </a:r>
            <a:r>
              <a:rPr lang="en-US" sz="1000" dirty="0"/>
              <a:t> -0.07234061 0.011291659  0.0000 ***</a:t>
            </a:r>
          </a:p>
          <a:p>
            <a:r>
              <a:rPr lang="en-US" sz="1000" dirty="0"/>
              <a:t>4  </a:t>
            </a:r>
            <a:r>
              <a:rPr lang="en-US" sz="1000" dirty="0" err="1"/>
              <a:t>log_OringTOT</a:t>
            </a:r>
            <a:r>
              <a:rPr lang="en-US" sz="1000" dirty="0"/>
              <a:t> </a:t>
            </a:r>
            <a:r>
              <a:rPr lang="en-US" sz="1000" dirty="0" err="1"/>
              <a:t>Average_air_temperature</a:t>
            </a:r>
            <a:r>
              <a:rPr lang="en-US" sz="1000" dirty="0"/>
              <a:t>  0.16754643 0.032783368  0.0000 ***</a:t>
            </a:r>
          </a:p>
          <a:p>
            <a:r>
              <a:rPr lang="en-US" sz="1000" dirty="0"/>
              <a:t>5  </a:t>
            </a:r>
            <a:r>
              <a:rPr lang="en-US" sz="1000" dirty="0" err="1"/>
              <a:t>log_OringTOT</a:t>
            </a:r>
            <a:r>
              <a:rPr lang="en-US" sz="1000" dirty="0"/>
              <a:t>                    SUB1  0.05877102 0.014143841  0.0000 ***</a:t>
            </a:r>
          </a:p>
          <a:p>
            <a:r>
              <a:rPr lang="en-US" sz="1000" dirty="0"/>
              <a:t>6  </a:t>
            </a:r>
            <a:r>
              <a:rPr lang="en-US" sz="1000" dirty="0" err="1"/>
              <a:t>log_OringTOT</a:t>
            </a:r>
            <a:r>
              <a:rPr lang="en-US" sz="1000" dirty="0"/>
              <a:t>                 </a:t>
            </a:r>
            <a:r>
              <a:rPr lang="en-US" sz="1000" dirty="0" err="1"/>
              <a:t>log_LWD</a:t>
            </a:r>
            <a:r>
              <a:rPr lang="en-US" sz="1000" dirty="0"/>
              <a:t>  0.05977465 0.015948674  0.0002 ***</a:t>
            </a:r>
          </a:p>
          <a:p>
            <a:r>
              <a:rPr lang="en-US" sz="1000" dirty="0"/>
              <a:t>7  </a:t>
            </a:r>
            <a:r>
              <a:rPr lang="en-US" sz="1000" dirty="0" err="1"/>
              <a:t>log_OringTOT</a:t>
            </a:r>
            <a:r>
              <a:rPr lang="en-US" sz="1000" dirty="0"/>
              <a:t>                   </a:t>
            </a:r>
            <a:r>
              <a:rPr lang="en-US" sz="1000" dirty="0" err="1"/>
              <a:t>GEdda</a:t>
            </a:r>
            <a:r>
              <a:rPr lang="en-US" sz="1000" dirty="0"/>
              <a:t> -0.10584621 0.029522986  0.0003 ***</a:t>
            </a:r>
          </a:p>
          <a:p>
            <a:r>
              <a:rPr lang="en-US" sz="1000" dirty="0"/>
              <a:t>8  </a:t>
            </a:r>
            <a:r>
              <a:rPr lang="en-US" sz="1000" dirty="0" err="1"/>
              <a:t>log_OringTOT</a:t>
            </a:r>
            <a:r>
              <a:rPr lang="en-US" sz="1000" dirty="0"/>
              <a:t>         </a:t>
            </a:r>
            <a:r>
              <a:rPr lang="en-US" sz="1000" dirty="0" err="1"/>
              <a:t>Distance_to_sea</a:t>
            </a:r>
            <a:r>
              <a:rPr lang="en-US" sz="1000" dirty="0"/>
              <a:t> -0.11435454 0.038460517  0.0030  **</a:t>
            </a:r>
          </a:p>
          <a:p>
            <a:r>
              <a:rPr lang="en-US" sz="1000" dirty="0"/>
              <a:t>9       </a:t>
            </a:r>
            <a:r>
              <a:rPr lang="en-US" sz="1000" dirty="0" err="1"/>
              <a:t>log_LWD</a:t>
            </a:r>
            <a:r>
              <a:rPr lang="en-US" sz="1000" dirty="0"/>
              <a:t>            </a:t>
            </a:r>
            <a:r>
              <a:rPr lang="en-US" sz="1000" dirty="0" err="1"/>
              <a:t>Wetted_width</a:t>
            </a:r>
            <a:r>
              <a:rPr lang="en-US" sz="1000" dirty="0"/>
              <a:t> -0.40624084 0.040690093  0.0000 ***</a:t>
            </a:r>
          </a:p>
          <a:p>
            <a:r>
              <a:rPr lang="en-US" sz="1000" dirty="0"/>
              <a:t>10      </a:t>
            </a:r>
            <a:r>
              <a:rPr lang="en-US" sz="1000" dirty="0" err="1"/>
              <a:t>log_LWD</a:t>
            </a:r>
            <a:r>
              <a:rPr lang="en-US" sz="1000" dirty="0"/>
              <a:t> </a:t>
            </a:r>
            <a:r>
              <a:rPr lang="en-US" sz="1000" dirty="0" err="1"/>
              <a:t>Average_air_temperature</a:t>
            </a:r>
            <a:r>
              <a:rPr lang="en-US" sz="1000" dirty="0"/>
              <a:t> -0.14095954 0.023683372  0.0000 ***</a:t>
            </a:r>
          </a:p>
          <a:p>
            <a:r>
              <a:rPr lang="en-US" sz="1000" dirty="0"/>
              <a:t>11      </a:t>
            </a:r>
            <a:r>
              <a:rPr lang="en-US" sz="1000" dirty="0" err="1"/>
              <a:t>log_LWD</a:t>
            </a:r>
            <a:r>
              <a:rPr lang="en-US" sz="1000" dirty="0"/>
              <a:t>                </a:t>
            </a:r>
            <a:r>
              <a:rPr lang="en-US" sz="1000" dirty="0" err="1"/>
              <a:t>Av_depth</a:t>
            </a:r>
            <a:r>
              <a:rPr lang="en-US" sz="1000" dirty="0"/>
              <a:t> -0.09530435 0.018581505  0.0000 ***</a:t>
            </a:r>
          </a:p>
          <a:p>
            <a:r>
              <a:rPr lang="en-US" sz="1000" dirty="0"/>
              <a:t>12      </a:t>
            </a:r>
            <a:r>
              <a:rPr lang="en-US" sz="1000" dirty="0" err="1"/>
              <a:t>log_LWD</a:t>
            </a:r>
            <a:r>
              <a:rPr lang="en-US" sz="1000" dirty="0"/>
              <a:t>                    Year  0.05818450 0.011909835  0.0000 ***</a:t>
            </a:r>
          </a:p>
          <a:p>
            <a:r>
              <a:rPr lang="en-US" sz="1000" dirty="0"/>
              <a:t>13      </a:t>
            </a:r>
            <a:r>
              <a:rPr lang="en-US" sz="1000" dirty="0" err="1"/>
              <a:t>log_LWD</a:t>
            </a:r>
            <a:r>
              <a:rPr lang="en-US" sz="1000" dirty="0"/>
              <a:t>         </a:t>
            </a:r>
            <a:r>
              <a:rPr lang="en-US" sz="1000" dirty="0" err="1"/>
              <a:t>Distance_to_sea</a:t>
            </a:r>
            <a:r>
              <a:rPr lang="en-US" sz="1000" dirty="0"/>
              <a:t> -0.12646103 0.028261691  0.0000 ***</a:t>
            </a:r>
          </a:p>
          <a:p>
            <a:r>
              <a:rPr lang="en-US" sz="1000" dirty="0"/>
              <a:t>14      </a:t>
            </a:r>
            <a:r>
              <a:rPr lang="en-US" sz="1000" dirty="0" err="1"/>
              <a:t>log_LWD</a:t>
            </a:r>
            <a:r>
              <a:rPr lang="en-US" sz="1000" dirty="0"/>
              <a:t>             </a:t>
            </a:r>
            <a:r>
              <a:rPr lang="en-US" sz="1000" dirty="0" err="1"/>
              <a:t>Julian_date</a:t>
            </a:r>
            <a:r>
              <a:rPr lang="en-US" sz="1000" dirty="0"/>
              <a:t> -0.01229635 0.009847569  0.2119    </a:t>
            </a:r>
          </a:p>
          <a:p>
            <a:r>
              <a:rPr lang="en-US" sz="1000" dirty="0"/>
              <a:t>Warning messages:</a:t>
            </a:r>
          </a:p>
          <a:p>
            <a:r>
              <a:rPr lang="en-US" sz="1000" dirty="0"/>
              <a:t>1: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a:p>
            <a:r>
              <a:rPr lang="en-US" sz="1000" dirty="0"/>
              <a:t>2: In if (</a:t>
            </a:r>
            <a:r>
              <a:rPr lang="en-US" sz="1000" dirty="0" err="1"/>
              <a:t>grepl</a:t>
            </a:r>
            <a:r>
              <a:rPr lang="en-US" sz="1000" dirty="0"/>
              <a:t>("</a:t>
            </a:r>
            <a:r>
              <a:rPr lang="en-US" sz="1000" dirty="0" err="1"/>
              <a:t>cbind</a:t>
            </a:r>
            <a:r>
              <a:rPr lang="en-US" sz="1000" dirty="0"/>
              <a:t>", </a:t>
            </a:r>
            <a:r>
              <a:rPr lang="en-US" sz="1000" dirty="0" err="1"/>
              <a:t>deparse</a:t>
            </a:r>
            <a:r>
              <a:rPr lang="en-US" sz="1000" dirty="0"/>
              <a:t>(formula(x)))) </a:t>
            </a:r>
            <a:r>
              <a:rPr lang="en-US" sz="1000" dirty="0" err="1"/>
              <a:t>all.vars</a:t>
            </a:r>
            <a:r>
              <a:rPr lang="en-US" sz="1000" dirty="0"/>
              <a:t>(formula(x))[-c(1:2)] else </a:t>
            </a:r>
            <a:r>
              <a:rPr lang="en-US" sz="1000" dirty="0" err="1"/>
              <a:t>all.vars</a:t>
            </a:r>
            <a:r>
              <a:rPr lang="en-US" sz="1000" dirty="0"/>
              <a:t>(formula(x)) :</a:t>
            </a:r>
          </a:p>
          <a:p>
            <a:r>
              <a:rPr lang="en-US" sz="1000" dirty="0"/>
              <a:t>  the condition has length &gt; 1 and only the first element will be used</a:t>
            </a:r>
          </a:p>
        </p:txBody>
      </p:sp>
      <p:sp>
        <p:nvSpPr>
          <p:cNvPr id="7" name="TextBox 6"/>
          <p:cNvSpPr txBox="1"/>
          <p:nvPr/>
        </p:nvSpPr>
        <p:spPr>
          <a:xfrm>
            <a:off x="227690" y="639317"/>
            <a:ext cx="4449338" cy="6001643"/>
          </a:xfrm>
          <a:prstGeom prst="rect">
            <a:avLst/>
          </a:prstGeom>
          <a:noFill/>
        </p:spPr>
        <p:txBody>
          <a:bodyPr wrap="square" rtlCol="0">
            <a:spAutoFit/>
          </a:bodyPr>
          <a:lstStyle/>
          <a:p>
            <a:r>
              <a:rPr lang="sv-SE" sz="800" dirty="0"/>
              <a:t>&gt; M2 = list(</a:t>
            </a:r>
          </a:p>
          <a:p>
            <a:r>
              <a:rPr lang="sv-SE" sz="800" dirty="0"/>
              <a:t>+   lme(log(OringTOT+1)~Average_air_temperature+Distance_to_sea+Wetted_width+Av_depth+log(LWD+1)+SUB1+GEdda+Julian_date,</a:t>
            </a:r>
          </a:p>
          <a:p>
            <a:r>
              <a:rPr lang="sv-SE" sz="800" dirty="0"/>
              <a:t>+       random=~1|River_name/Catchment_number, corAR1(form=~Year),data=AV2),</a:t>
            </a:r>
          </a:p>
          <a:p>
            <a:r>
              <a:rPr lang="sv-SE" sz="800" dirty="0"/>
              <a:t>+   lme(log(LWD+1)~Average_air_temperature+Distance_to_sea+Av_depth+Wetted_width+Year+Julian_date,</a:t>
            </a:r>
          </a:p>
          <a:p>
            <a:r>
              <a:rPr lang="sv-SE" sz="800" dirty="0"/>
              <a:t>+       random=~1|River_name/Catchment_number, corAR1(form=~Year),data=AV2))</a:t>
            </a:r>
          </a:p>
          <a:p>
            <a:r>
              <a:rPr lang="sv-SE" sz="800" dirty="0"/>
              <a:t>&gt; sem.fit(M2,AV2)</a:t>
            </a:r>
          </a:p>
          <a:p>
            <a:r>
              <a:rPr lang="sv-SE" sz="800" dirty="0"/>
              <a:t>  |==============================================================================================================| 100%</a:t>
            </a:r>
          </a:p>
          <a:p>
            <a:r>
              <a:rPr lang="sv-SE" sz="800" dirty="0"/>
              <a:t>Conditional variables have been omitted from output table for clarity (or use argument conditional = T)</a:t>
            </a:r>
          </a:p>
          <a:p>
            <a:r>
              <a:rPr lang="sv-SE" sz="800" dirty="0"/>
              <a:t>$missing.paths</a:t>
            </a:r>
          </a:p>
          <a:p>
            <a:r>
              <a:rPr lang="sv-SE" sz="800" dirty="0"/>
              <a:t>                    missing.path estimate std.error   df crit.value p.value</a:t>
            </a:r>
          </a:p>
          <a:p>
            <a:r>
              <a:rPr lang="sv-SE" sz="800" dirty="0"/>
              <a:t>1      log(LWD + 1) ~ SUB1 + ...   0.0011    0.0132 4074     0.0851  0.9322</a:t>
            </a:r>
          </a:p>
          <a:p>
            <a:r>
              <a:rPr lang="sv-SE" sz="800" dirty="0"/>
              <a:t>2     log(LWD + 1) ~ GEdda + ...  -0.0167    0.0110 4074    -1.5144  0.1300</a:t>
            </a:r>
          </a:p>
          <a:p>
            <a:r>
              <a:rPr lang="sv-SE" sz="800" dirty="0"/>
              <a:t>3 log(OringTOT + 1) ~ Year + ...   0.0035    0.0027 4072     1.2736  0.2029</a:t>
            </a:r>
          </a:p>
          <a:p>
            <a:endParaRPr lang="sv-SE" sz="800" dirty="0"/>
          </a:p>
          <a:p>
            <a:r>
              <a:rPr lang="sv-SE" sz="800" dirty="0"/>
              <a:t>$Fisher.C</a:t>
            </a:r>
          </a:p>
          <a:p>
            <a:r>
              <a:rPr lang="sv-SE" sz="800" dirty="0"/>
              <a:t>  fisher.c df p.value</a:t>
            </a:r>
          </a:p>
          <a:p>
            <a:r>
              <a:rPr lang="sv-SE" sz="800" dirty="0"/>
              <a:t>1     7.41  6   0.284</a:t>
            </a:r>
          </a:p>
          <a:p>
            <a:endParaRPr lang="sv-SE" sz="800" dirty="0"/>
          </a:p>
          <a:p>
            <a:r>
              <a:rPr lang="sv-SE" sz="800" dirty="0"/>
              <a:t>$AIC</a:t>
            </a:r>
          </a:p>
          <a:p>
            <a:r>
              <a:rPr lang="sv-SE" sz="800" dirty="0"/>
              <a:t>    AIC   AICc  K    n</a:t>
            </a:r>
          </a:p>
          <a:p>
            <a:r>
              <a:rPr lang="sv-SE" sz="800" dirty="0"/>
              <a:t>1 55.41 55.639 24 5263</a:t>
            </a:r>
          </a:p>
          <a:p>
            <a:endParaRPr lang="sv-SE" sz="800" dirty="0"/>
          </a:p>
          <a:p>
            <a:r>
              <a:rPr lang="sv-SE" sz="800" dirty="0"/>
              <a:t>&gt; sem.coefs(M2,AV2)</a:t>
            </a:r>
          </a:p>
          <a:p>
            <a:r>
              <a:rPr lang="sv-SE" sz="800" dirty="0"/>
              <a:t>            response               predictor     estimate    std.error p.value</a:t>
            </a:r>
          </a:p>
          <a:p>
            <a:r>
              <a:rPr lang="sv-SE" sz="800" dirty="0"/>
              <a:t>4  log(OringTOT + 1)                Av_depth -2.106714665 0.1553597636  0.0000</a:t>
            </a:r>
          </a:p>
          <a:p>
            <a:r>
              <a:rPr lang="sv-SE" sz="800" dirty="0"/>
              <a:t>3  log(OringTOT + 1)            Wetted_width -0.072748606 0.0077037313  0.0000</a:t>
            </a:r>
          </a:p>
          <a:p>
            <a:r>
              <a:rPr lang="sv-SE" sz="800" dirty="0"/>
              <a:t>8  log(OringTOT + 1)             Julian_date -0.004113608 0.0006591749  0.0000</a:t>
            </a:r>
          </a:p>
          <a:p>
            <a:r>
              <a:rPr lang="sv-SE" sz="800" dirty="0"/>
              <a:t>6  log(OringTOT + 1)                    SUB1  0.104686994 0.0198996192  0.0000</a:t>
            </a:r>
          </a:p>
          <a:p>
            <a:r>
              <a:rPr lang="sv-SE" sz="800" dirty="0"/>
              <a:t>2  log(OringTOT + 1)         Distance_to_sea -0.003430614 0.0007058658  0.0000</a:t>
            </a:r>
          </a:p>
          <a:p>
            <a:r>
              <a:rPr lang="sv-SE" sz="800" dirty="0"/>
              <a:t>7  log(OringTOT + 1)                   GEdda -0.079364454 0.0169394461  0.0000</a:t>
            </a:r>
          </a:p>
          <a:p>
            <a:r>
              <a:rPr lang="sv-SE" sz="800" dirty="0"/>
              <a:t>5  log(OringTOT + 1)            log(LWD + 1)  0.090051687 0.0195609164  0.0000</a:t>
            </a:r>
          </a:p>
          <a:p>
            <a:r>
              <a:rPr lang="sv-SE" sz="800" dirty="0"/>
              <a:t>1  log(OringTOT + 1) Average_air_temperature  0.088852826 0.0219955689  0.0001</a:t>
            </a:r>
          </a:p>
          <a:p>
            <a:r>
              <a:rPr lang="sv-SE" sz="800" dirty="0"/>
              <a:t>12      log(LWD + 1)            Wetted_width -0.053860393 0.0045734869  0.0000</a:t>
            </a:r>
          </a:p>
          <a:p>
            <a:r>
              <a:rPr lang="sv-SE" sz="800" dirty="0"/>
              <a:t>9       log(LWD + 1) Average_air_temperature -0.093366739 0.0110073457  0.0000</a:t>
            </a:r>
          </a:p>
          <a:p>
            <a:r>
              <a:rPr lang="sv-SE" sz="800" dirty="0"/>
              <a:t>13      log(LWD + 1)                    Year  0.014844441 0.0024975949  0.0000</a:t>
            </a:r>
          </a:p>
          <a:p>
            <a:r>
              <a:rPr lang="sv-SE" sz="800" dirty="0"/>
              <a:t>10      log(LWD + 1)         Distance_to_sea -0.002111485 0.0003655278  0.0000</a:t>
            </a:r>
          </a:p>
          <a:p>
            <a:r>
              <a:rPr lang="sv-SE" sz="800" dirty="0"/>
              <a:t>11      log(LWD + 1)                Av_depth -0.521459989 0.1047526216  0.0000</a:t>
            </a:r>
          </a:p>
          <a:p>
            <a:r>
              <a:rPr lang="sv-SE" sz="800" dirty="0"/>
              <a:t>14      log(LWD + 1)             Julian_date -0.001066235 0.0004439064  0.0164</a:t>
            </a:r>
          </a:p>
          <a:p>
            <a:r>
              <a:rPr lang="sv-SE" sz="800" dirty="0"/>
              <a:t>&gt; sem.model.fits(M2)</a:t>
            </a:r>
          </a:p>
          <a:p>
            <a:r>
              <a:rPr lang="sv-SE" sz="800" dirty="0"/>
              <a:t>  Class   Family     Link    N   Marginal Conditional</a:t>
            </a:r>
          </a:p>
          <a:p>
            <a:r>
              <a:rPr lang="sv-SE" sz="800" dirty="0"/>
              <a:t>1   lme gaussian identity 5263 0.09986461   0.8014699</a:t>
            </a:r>
          </a:p>
          <a:p>
            <a:r>
              <a:rPr lang="sv-SE" sz="800" dirty="0"/>
              <a:t>2   lme gaussian identity 5263 0.09997273   0.5124213</a:t>
            </a:r>
          </a:p>
        </p:txBody>
      </p:sp>
      <p:pic>
        <p:nvPicPr>
          <p:cNvPr id="10" name="Picture 9"/>
          <p:cNvPicPr>
            <a:picLocks noChangeAspect="1"/>
          </p:cNvPicPr>
          <p:nvPr/>
        </p:nvPicPr>
        <p:blipFill>
          <a:blip r:embed="rId3"/>
          <a:stretch>
            <a:fillRect/>
          </a:stretch>
        </p:blipFill>
        <p:spPr>
          <a:xfrm>
            <a:off x="6360754" y="2031663"/>
            <a:ext cx="5574683" cy="3730832"/>
          </a:xfrm>
          <a:prstGeom prst="rect">
            <a:avLst/>
          </a:prstGeom>
        </p:spPr>
      </p:pic>
      <p:sp>
        <p:nvSpPr>
          <p:cNvPr id="6" name="TextBox 5"/>
          <p:cNvSpPr txBox="1"/>
          <p:nvPr/>
        </p:nvSpPr>
        <p:spPr>
          <a:xfrm>
            <a:off x="44604" y="0"/>
            <a:ext cx="4632424" cy="369332"/>
          </a:xfrm>
          <a:prstGeom prst="rect">
            <a:avLst/>
          </a:prstGeom>
          <a:noFill/>
        </p:spPr>
        <p:txBody>
          <a:bodyPr wrap="square" rtlCol="0">
            <a:spAutoFit/>
          </a:bodyPr>
          <a:lstStyle/>
          <a:p>
            <a:r>
              <a:rPr lang="sv-SE" dirty="0" smtClean="0"/>
              <a:t>1a) FULL DATASET WITHOUT Nas (n=5263)</a:t>
            </a:r>
            <a:endParaRPr lang="en-US" dirty="0"/>
          </a:p>
        </p:txBody>
      </p:sp>
      <p:sp>
        <p:nvSpPr>
          <p:cNvPr id="8" name="TextBox 7"/>
          <p:cNvSpPr txBox="1"/>
          <p:nvPr/>
        </p:nvSpPr>
        <p:spPr>
          <a:xfrm>
            <a:off x="2006827" y="3269444"/>
            <a:ext cx="2256830" cy="369332"/>
          </a:xfrm>
          <a:prstGeom prst="rect">
            <a:avLst/>
          </a:prstGeom>
          <a:noFill/>
        </p:spPr>
        <p:txBody>
          <a:bodyPr wrap="square" rtlCol="0">
            <a:spAutoFit/>
          </a:bodyPr>
          <a:lstStyle/>
          <a:p>
            <a:r>
              <a:rPr lang="sv-SE" dirty="0" smtClean="0"/>
              <a:t>Unstandardized coeff</a:t>
            </a:r>
            <a:endParaRPr lang="en-US" dirty="0"/>
          </a:p>
        </p:txBody>
      </p:sp>
      <p:sp>
        <p:nvSpPr>
          <p:cNvPr id="16" name="TextBox 15"/>
          <p:cNvSpPr txBox="1"/>
          <p:nvPr/>
        </p:nvSpPr>
        <p:spPr>
          <a:xfrm>
            <a:off x="9678608" y="1150824"/>
            <a:ext cx="2256830" cy="369332"/>
          </a:xfrm>
          <a:prstGeom prst="rect">
            <a:avLst/>
          </a:prstGeom>
          <a:noFill/>
        </p:spPr>
        <p:txBody>
          <a:bodyPr wrap="square" rtlCol="0">
            <a:spAutoFit/>
          </a:bodyPr>
          <a:lstStyle/>
          <a:p>
            <a:r>
              <a:rPr lang="sv-SE" dirty="0"/>
              <a:t>S</a:t>
            </a:r>
            <a:r>
              <a:rPr lang="sv-SE" dirty="0" smtClean="0"/>
              <a:t>tandardized coeff</a:t>
            </a:r>
            <a:endParaRPr lang="en-US" dirty="0"/>
          </a:p>
        </p:txBody>
      </p:sp>
      <p:sp>
        <p:nvSpPr>
          <p:cNvPr id="11" name="TextBox 10"/>
          <p:cNvSpPr txBox="1"/>
          <p:nvPr/>
        </p:nvSpPr>
        <p:spPr>
          <a:xfrm>
            <a:off x="3476846" y="184666"/>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730545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p:cNvSpPr/>
          <p:nvPr/>
        </p:nvSpPr>
        <p:spPr>
          <a:xfrm>
            <a:off x="8973879" y="4093535"/>
            <a:ext cx="3073577" cy="2665978"/>
          </a:xfrm>
          <a:prstGeom prst="rec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39910" y="88826"/>
            <a:ext cx="3169758" cy="6681739"/>
          </a:xfrm>
          <a:prstGeom prst="rect">
            <a:avLst/>
          </a:prstGeom>
          <a:solidFill>
            <a:schemeClr val="accent1">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73021" y="3739757"/>
            <a:ext cx="5238998" cy="301975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7175" y="88826"/>
            <a:ext cx="5254844" cy="3531636"/>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381947" y="3271102"/>
            <a:ext cx="1046375" cy="369332"/>
          </a:xfrm>
          <a:prstGeom prst="rect">
            <a:avLst/>
          </a:prstGeom>
          <a:noFill/>
        </p:spPr>
        <p:txBody>
          <a:bodyPr wrap="square" rtlCol="0">
            <a:spAutoFit/>
          </a:bodyPr>
          <a:lstStyle/>
          <a:p>
            <a:pPr algn="ctr"/>
            <a:r>
              <a:rPr lang="sv-SE" dirty="0" smtClean="0"/>
              <a:t>LWD</a:t>
            </a:r>
            <a:endParaRPr lang="sv-SE" dirty="0"/>
          </a:p>
        </p:txBody>
      </p:sp>
      <p:sp>
        <p:nvSpPr>
          <p:cNvPr id="4" name="TextBox 3"/>
          <p:cNvSpPr txBox="1"/>
          <p:nvPr/>
        </p:nvSpPr>
        <p:spPr>
          <a:xfrm>
            <a:off x="9708445" y="2994103"/>
            <a:ext cx="2339012" cy="646331"/>
          </a:xfrm>
          <a:prstGeom prst="rect">
            <a:avLst/>
          </a:prstGeom>
          <a:noFill/>
        </p:spPr>
        <p:txBody>
          <a:bodyPr wrap="square" rtlCol="0">
            <a:spAutoFit/>
          </a:bodyPr>
          <a:lstStyle/>
          <a:p>
            <a:pPr algn="ctr"/>
            <a:r>
              <a:rPr lang="sv-SE" dirty="0" smtClean="0"/>
              <a:t>ÖRING</a:t>
            </a:r>
          </a:p>
          <a:p>
            <a:pPr algn="ctr"/>
            <a:r>
              <a:rPr lang="sv-SE" dirty="0" smtClean="0"/>
              <a:t>(abund or occurrence)</a:t>
            </a:r>
            <a:endParaRPr lang="sv-SE" dirty="0"/>
          </a:p>
        </p:txBody>
      </p:sp>
      <p:sp>
        <p:nvSpPr>
          <p:cNvPr id="5" name="TextBox 4"/>
          <p:cNvSpPr txBox="1"/>
          <p:nvPr/>
        </p:nvSpPr>
        <p:spPr>
          <a:xfrm>
            <a:off x="2707398" y="793279"/>
            <a:ext cx="2698045" cy="369332"/>
          </a:xfrm>
          <a:prstGeom prst="rect">
            <a:avLst/>
          </a:prstGeom>
          <a:noFill/>
        </p:spPr>
        <p:txBody>
          <a:bodyPr wrap="square" rtlCol="0">
            <a:spAutoFit/>
          </a:bodyPr>
          <a:lstStyle/>
          <a:p>
            <a:pPr algn="ctr"/>
            <a:r>
              <a:rPr lang="sv-SE" dirty="0" smtClean="0"/>
              <a:t>Avg air temp</a:t>
            </a:r>
            <a:endParaRPr lang="sv-SE" dirty="0"/>
          </a:p>
        </p:txBody>
      </p:sp>
      <p:sp>
        <p:nvSpPr>
          <p:cNvPr id="7" name="TextBox 6"/>
          <p:cNvSpPr txBox="1"/>
          <p:nvPr/>
        </p:nvSpPr>
        <p:spPr>
          <a:xfrm>
            <a:off x="1466981" y="1801312"/>
            <a:ext cx="2698045" cy="369332"/>
          </a:xfrm>
          <a:prstGeom prst="rect">
            <a:avLst/>
          </a:prstGeom>
          <a:noFill/>
        </p:spPr>
        <p:txBody>
          <a:bodyPr wrap="square" rtlCol="0">
            <a:spAutoFit/>
          </a:bodyPr>
          <a:lstStyle/>
          <a:p>
            <a:pPr algn="ctr"/>
            <a:r>
              <a:rPr lang="sv-SE" dirty="0" smtClean="0"/>
              <a:t>distance to sea </a:t>
            </a:r>
            <a:endParaRPr lang="sv-SE" dirty="0"/>
          </a:p>
        </p:txBody>
      </p:sp>
      <p:sp>
        <p:nvSpPr>
          <p:cNvPr id="9" name="TextBox 8"/>
          <p:cNvSpPr txBox="1"/>
          <p:nvPr/>
        </p:nvSpPr>
        <p:spPr>
          <a:xfrm>
            <a:off x="884478" y="4318195"/>
            <a:ext cx="2931280" cy="369332"/>
          </a:xfrm>
          <a:prstGeom prst="rect">
            <a:avLst/>
          </a:prstGeom>
          <a:noFill/>
        </p:spPr>
        <p:txBody>
          <a:bodyPr wrap="square" rtlCol="0">
            <a:spAutoFit/>
          </a:bodyPr>
          <a:lstStyle/>
          <a:p>
            <a:pPr algn="ctr"/>
            <a:r>
              <a:rPr lang="sv-SE" i="1" dirty="0" smtClean="0"/>
              <a:t>wetted width</a:t>
            </a:r>
          </a:p>
        </p:txBody>
      </p:sp>
      <p:sp>
        <p:nvSpPr>
          <p:cNvPr id="10" name="TextBox 9"/>
          <p:cNvSpPr txBox="1"/>
          <p:nvPr/>
        </p:nvSpPr>
        <p:spPr>
          <a:xfrm>
            <a:off x="3412404" y="5978684"/>
            <a:ext cx="1042569" cy="369332"/>
          </a:xfrm>
          <a:prstGeom prst="rect">
            <a:avLst/>
          </a:prstGeom>
          <a:noFill/>
        </p:spPr>
        <p:txBody>
          <a:bodyPr wrap="square" rtlCol="0">
            <a:spAutoFit/>
          </a:bodyPr>
          <a:lstStyle/>
          <a:p>
            <a:pPr algn="ctr"/>
            <a:r>
              <a:rPr lang="sv-SE" b="1" i="1" dirty="0" smtClean="0"/>
              <a:t>SUB1</a:t>
            </a:r>
            <a:endParaRPr lang="sv-SE" dirty="0"/>
          </a:p>
        </p:txBody>
      </p:sp>
      <p:sp>
        <p:nvSpPr>
          <p:cNvPr id="11" name="TextBox 10"/>
          <p:cNvSpPr txBox="1"/>
          <p:nvPr/>
        </p:nvSpPr>
        <p:spPr>
          <a:xfrm>
            <a:off x="5163357" y="864963"/>
            <a:ext cx="3646311" cy="369332"/>
          </a:xfrm>
          <a:prstGeom prst="rect">
            <a:avLst/>
          </a:prstGeom>
          <a:noFill/>
        </p:spPr>
        <p:txBody>
          <a:bodyPr wrap="square" rtlCol="0">
            <a:spAutoFit/>
          </a:bodyPr>
          <a:lstStyle/>
          <a:p>
            <a:pPr algn="ctr"/>
            <a:r>
              <a:rPr lang="sv-SE" b="1" i="1" dirty="0" smtClean="0"/>
              <a:t>Julian date</a:t>
            </a:r>
            <a:endParaRPr lang="sv-SE" dirty="0"/>
          </a:p>
        </p:txBody>
      </p:sp>
      <p:sp>
        <p:nvSpPr>
          <p:cNvPr id="13" name="TextBox 12"/>
          <p:cNvSpPr txBox="1"/>
          <p:nvPr/>
        </p:nvSpPr>
        <p:spPr>
          <a:xfrm>
            <a:off x="5454513" y="5861907"/>
            <a:ext cx="2901244" cy="369332"/>
          </a:xfrm>
          <a:prstGeom prst="rect">
            <a:avLst/>
          </a:prstGeom>
          <a:noFill/>
        </p:spPr>
        <p:txBody>
          <a:bodyPr wrap="square" rtlCol="0">
            <a:spAutoFit/>
          </a:bodyPr>
          <a:lstStyle/>
          <a:p>
            <a:pPr algn="ctr"/>
            <a:r>
              <a:rPr lang="sv-SE" dirty="0" smtClean="0"/>
              <a:t>Year</a:t>
            </a:r>
            <a:endParaRPr lang="sv-SE" dirty="0"/>
          </a:p>
        </p:txBody>
      </p:sp>
      <p:cxnSp>
        <p:nvCxnSpPr>
          <p:cNvPr id="21" name="Straight Arrow Connector 20"/>
          <p:cNvCxnSpPr>
            <a:stCxn id="3" idx="3"/>
          </p:cNvCxnSpPr>
          <p:nvPr/>
        </p:nvCxnSpPr>
        <p:spPr>
          <a:xfrm>
            <a:off x="7428322" y="3455768"/>
            <a:ext cx="2133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9852989" y="5677241"/>
            <a:ext cx="2339011" cy="369332"/>
          </a:xfrm>
          <a:prstGeom prst="rect">
            <a:avLst/>
          </a:prstGeom>
          <a:noFill/>
        </p:spPr>
        <p:txBody>
          <a:bodyPr wrap="square" rtlCol="0">
            <a:spAutoFit/>
          </a:bodyPr>
          <a:lstStyle/>
          <a:p>
            <a:r>
              <a:rPr lang="sv-SE" dirty="0" smtClean="0"/>
              <a:t>Pike abundance</a:t>
            </a:r>
            <a:endParaRPr lang="sv-SE" dirty="0"/>
          </a:p>
        </p:txBody>
      </p:sp>
      <p:sp>
        <p:nvSpPr>
          <p:cNvPr id="24" name="TextBox 23"/>
          <p:cNvSpPr txBox="1"/>
          <p:nvPr/>
        </p:nvSpPr>
        <p:spPr>
          <a:xfrm>
            <a:off x="298957" y="108982"/>
            <a:ext cx="2262877" cy="369332"/>
          </a:xfrm>
          <a:prstGeom prst="rect">
            <a:avLst/>
          </a:prstGeom>
          <a:noFill/>
        </p:spPr>
        <p:txBody>
          <a:bodyPr wrap="square" rtlCol="0">
            <a:spAutoFit/>
          </a:bodyPr>
          <a:lstStyle/>
          <a:p>
            <a:r>
              <a:rPr lang="sv-SE" dirty="0" smtClean="0">
                <a:solidFill>
                  <a:schemeClr val="accent2">
                    <a:lumMod val="75000"/>
                  </a:schemeClr>
                </a:solidFill>
              </a:rPr>
              <a:t>Large –scale factors</a:t>
            </a:r>
            <a:endParaRPr lang="en-US" dirty="0">
              <a:solidFill>
                <a:schemeClr val="accent2">
                  <a:lumMod val="75000"/>
                </a:schemeClr>
              </a:solidFill>
            </a:endParaRPr>
          </a:p>
        </p:txBody>
      </p:sp>
      <p:sp>
        <p:nvSpPr>
          <p:cNvPr id="51" name="TextBox 50"/>
          <p:cNvSpPr txBox="1"/>
          <p:nvPr/>
        </p:nvSpPr>
        <p:spPr>
          <a:xfrm>
            <a:off x="298957" y="6392292"/>
            <a:ext cx="2262877" cy="369332"/>
          </a:xfrm>
          <a:prstGeom prst="rect">
            <a:avLst/>
          </a:prstGeom>
          <a:noFill/>
        </p:spPr>
        <p:txBody>
          <a:bodyPr wrap="square" rtlCol="0">
            <a:spAutoFit/>
          </a:bodyPr>
          <a:lstStyle/>
          <a:p>
            <a:r>
              <a:rPr lang="sv-SE" dirty="0" smtClean="0">
                <a:solidFill>
                  <a:schemeClr val="accent6">
                    <a:lumMod val="75000"/>
                  </a:schemeClr>
                </a:solidFill>
              </a:rPr>
              <a:t>Small-scale factors</a:t>
            </a:r>
            <a:endParaRPr lang="en-US" dirty="0">
              <a:solidFill>
                <a:schemeClr val="accent6">
                  <a:lumMod val="75000"/>
                </a:schemeClr>
              </a:solidFill>
            </a:endParaRPr>
          </a:p>
        </p:txBody>
      </p:sp>
      <p:sp>
        <p:nvSpPr>
          <p:cNvPr id="52" name="TextBox 51"/>
          <p:cNvSpPr txBox="1"/>
          <p:nvPr/>
        </p:nvSpPr>
        <p:spPr>
          <a:xfrm>
            <a:off x="5752392" y="108982"/>
            <a:ext cx="2262877" cy="369332"/>
          </a:xfrm>
          <a:prstGeom prst="rect">
            <a:avLst/>
          </a:prstGeom>
          <a:noFill/>
        </p:spPr>
        <p:txBody>
          <a:bodyPr wrap="square" rtlCol="0">
            <a:spAutoFit/>
          </a:bodyPr>
          <a:lstStyle/>
          <a:p>
            <a:r>
              <a:rPr lang="sv-SE" dirty="0" smtClean="0">
                <a:solidFill>
                  <a:schemeClr val="accent1">
                    <a:lumMod val="75000"/>
                  </a:schemeClr>
                </a:solidFill>
              </a:rPr>
              <a:t>Temporal variability</a:t>
            </a:r>
            <a:endParaRPr lang="en-US" dirty="0">
              <a:solidFill>
                <a:schemeClr val="accent1">
                  <a:lumMod val="75000"/>
                </a:schemeClr>
              </a:solidFill>
            </a:endParaRPr>
          </a:p>
        </p:txBody>
      </p:sp>
      <p:sp>
        <p:nvSpPr>
          <p:cNvPr id="22" name="TextBox 21"/>
          <p:cNvSpPr txBox="1"/>
          <p:nvPr/>
        </p:nvSpPr>
        <p:spPr>
          <a:xfrm>
            <a:off x="1862928" y="5176184"/>
            <a:ext cx="1688940" cy="369332"/>
          </a:xfrm>
          <a:prstGeom prst="rect">
            <a:avLst/>
          </a:prstGeom>
          <a:noFill/>
        </p:spPr>
        <p:txBody>
          <a:bodyPr wrap="square" rtlCol="0">
            <a:spAutoFit/>
          </a:bodyPr>
          <a:lstStyle/>
          <a:p>
            <a:r>
              <a:rPr lang="sv-SE" i="1" dirty="0"/>
              <a:t>Avg </a:t>
            </a:r>
            <a:r>
              <a:rPr lang="sv-SE" i="1" dirty="0" smtClean="0"/>
              <a:t>depth</a:t>
            </a:r>
            <a:endParaRPr lang="sv-SE" dirty="0">
              <a:solidFill>
                <a:srgbClr val="FF0000"/>
              </a:solidFill>
            </a:endParaRPr>
          </a:p>
        </p:txBody>
      </p:sp>
      <p:sp>
        <p:nvSpPr>
          <p:cNvPr id="55" name="TextBox 54"/>
          <p:cNvSpPr txBox="1"/>
          <p:nvPr/>
        </p:nvSpPr>
        <p:spPr>
          <a:xfrm>
            <a:off x="9212585" y="6390181"/>
            <a:ext cx="2262877" cy="369332"/>
          </a:xfrm>
          <a:prstGeom prst="rect">
            <a:avLst/>
          </a:prstGeom>
          <a:noFill/>
        </p:spPr>
        <p:txBody>
          <a:bodyPr wrap="square" rtlCol="0">
            <a:spAutoFit/>
          </a:bodyPr>
          <a:lstStyle/>
          <a:p>
            <a:r>
              <a:rPr lang="sv-SE" dirty="0" smtClean="0">
                <a:solidFill>
                  <a:srgbClr val="CC0099"/>
                </a:solidFill>
              </a:rPr>
              <a:t>Biotic interactions </a:t>
            </a:r>
            <a:endParaRPr lang="en-US" dirty="0">
              <a:solidFill>
                <a:srgbClr val="CC0099"/>
              </a:solidFill>
            </a:endParaRPr>
          </a:p>
        </p:txBody>
      </p:sp>
      <p:cxnSp>
        <p:nvCxnSpPr>
          <p:cNvPr id="37" name="Straight Arrow Connector 36"/>
          <p:cNvCxnSpPr/>
          <p:nvPr/>
        </p:nvCxnSpPr>
        <p:spPr>
          <a:xfrm flipV="1">
            <a:off x="3072723" y="3640618"/>
            <a:ext cx="6635722" cy="14443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072723" y="3575665"/>
            <a:ext cx="3423799" cy="14874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289133" y="4452695"/>
            <a:ext cx="1633322" cy="369332"/>
          </a:xfrm>
          <a:prstGeom prst="rect">
            <a:avLst/>
          </a:prstGeom>
          <a:noFill/>
        </p:spPr>
        <p:txBody>
          <a:bodyPr wrap="square" rtlCol="0">
            <a:spAutoFit/>
          </a:bodyPr>
          <a:lstStyle/>
          <a:p>
            <a:r>
              <a:rPr lang="sv-SE" dirty="0" smtClean="0"/>
              <a:t>-0.30</a:t>
            </a:r>
            <a:r>
              <a:rPr lang="sv-SE" dirty="0" smtClean="0">
                <a:solidFill>
                  <a:srgbClr val="00B050"/>
                </a:solidFill>
              </a:rPr>
              <a:t>/-0.14</a:t>
            </a:r>
            <a:endParaRPr lang="en-US" dirty="0">
              <a:solidFill>
                <a:srgbClr val="00B050"/>
              </a:solidFill>
            </a:endParaRPr>
          </a:p>
        </p:txBody>
      </p:sp>
      <p:sp>
        <p:nvSpPr>
          <p:cNvPr id="61" name="TextBox 60"/>
          <p:cNvSpPr txBox="1"/>
          <p:nvPr/>
        </p:nvSpPr>
        <p:spPr>
          <a:xfrm>
            <a:off x="3412404" y="4460351"/>
            <a:ext cx="1633322" cy="369332"/>
          </a:xfrm>
          <a:prstGeom prst="rect">
            <a:avLst/>
          </a:prstGeom>
          <a:noFill/>
        </p:spPr>
        <p:txBody>
          <a:bodyPr wrap="square" rtlCol="0">
            <a:spAutoFit/>
          </a:bodyPr>
          <a:lstStyle/>
          <a:p>
            <a:r>
              <a:rPr lang="sv-SE" dirty="0" smtClean="0"/>
              <a:t>-0.10</a:t>
            </a:r>
            <a:r>
              <a:rPr lang="sv-SE" dirty="0" smtClean="0">
                <a:solidFill>
                  <a:srgbClr val="00B050"/>
                </a:solidFill>
              </a:rPr>
              <a:t>/-0.06</a:t>
            </a:r>
            <a:endParaRPr lang="en-US" dirty="0">
              <a:solidFill>
                <a:srgbClr val="00B050"/>
              </a:solidFill>
            </a:endParaRPr>
          </a:p>
        </p:txBody>
      </p:sp>
      <p:sp>
        <p:nvSpPr>
          <p:cNvPr id="63" name="TextBox 62"/>
          <p:cNvSpPr txBox="1"/>
          <p:nvPr/>
        </p:nvSpPr>
        <p:spPr>
          <a:xfrm>
            <a:off x="7928367" y="3064586"/>
            <a:ext cx="1633322" cy="369332"/>
          </a:xfrm>
          <a:prstGeom prst="rect">
            <a:avLst/>
          </a:prstGeom>
          <a:noFill/>
        </p:spPr>
        <p:txBody>
          <a:bodyPr wrap="square" rtlCol="0">
            <a:spAutoFit/>
          </a:bodyPr>
          <a:lstStyle/>
          <a:p>
            <a:r>
              <a:rPr lang="sv-SE" dirty="0" smtClean="0"/>
              <a:t>0.06</a:t>
            </a:r>
            <a:r>
              <a:rPr lang="sv-SE" dirty="0" smtClean="0">
                <a:solidFill>
                  <a:srgbClr val="00B050"/>
                </a:solidFill>
              </a:rPr>
              <a:t>/0.05</a:t>
            </a:r>
            <a:endParaRPr lang="en-US" dirty="0">
              <a:solidFill>
                <a:srgbClr val="00B050"/>
              </a:solidFill>
            </a:endParaRPr>
          </a:p>
        </p:txBody>
      </p:sp>
      <p:sp>
        <p:nvSpPr>
          <p:cNvPr id="47" name="TextBox 46"/>
          <p:cNvSpPr txBox="1"/>
          <p:nvPr/>
        </p:nvSpPr>
        <p:spPr>
          <a:xfrm>
            <a:off x="9086600" y="108982"/>
            <a:ext cx="2960855" cy="1169551"/>
          </a:xfrm>
          <a:prstGeom prst="rect">
            <a:avLst/>
          </a:prstGeom>
          <a:noFill/>
        </p:spPr>
        <p:txBody>
          <a:bodyPr wrap="square" rtlCol="0">
            <a:spAutoFit/>
          </a:bodyPr>
          <a:lstStyle/>
          <a:p>
            <a:r>
              <a:rPr lang="sv-SE" sz="1400" dirty="0" smtClean="0"/>
              <a:t>Standardized coefficients: v</a:t>
            </a:r>
            <a:r>
              <a:rPr lang="en-US" sz="1400" dirty="0" err="1" smtClean="0"/>
              <a:t>ariables</a:t>
            </a:r>
            <a:r>
              <a:rPr lang="en-US" sz="1400" dirty="0" smtClean="0"/>
              <a:t> </a:t>
            </a:r>
            <a:r>
              <a:rPr lang="en-US" sz="1400" dirty="0"/>
              <a:t>are scaled by subtracting the minimum and dividing by the difference of the </a:t>
            </a:r>
            <a:r>
              <a:rPr lang="en-US" sz="1400" dirty="0" smtClean="0"/>
              <a:t>range </a:t>
            </a:r>
            <a:r>
              <a:rPr lang="sv-SE" sz="1400" dirty="0" smtClean="0"/>
              <a:t>(</a:t>
            </a:r>
            <a:r>
              <a:rPr lang="sv-SE" sz="1400" dirty="0"/>
              <a:t>black</a:t>
            </a:r>
            <a:r>
              <a:rPr lang="sv-SE" sz="1400" dirty="0" smtClean="0"/>
              <a:t>), or by mean and variance (green).</a:t>
            </a:r>
            <a:endParaRPr lang="en-US" sz="1400" dirty="0"/>
          </a:p>
        </p:txBody>
      </p:sp>
      <p:cxnSp>
        <p:nvCxnSpPr>
          <p:cNvPr id="70" name="Straight Arrow Connector 69"/>
          <p:cNvCxnSpPr/>
          <p:nvPr/>
        </p:nvCxnSpPr>
        <p:spPr>
          <a:xfrm flipV="1">
            <a:off x="3060644" y="3455769"/>
            <a:ext cx="3435878" cy="10381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45046" y="3665595"/>
            <a:ext cx="1633322" cy="369332"/>
          </a:xfrm>
          <a:prstGeom prst="rect">
            <a:avLst/>
          </a:prstGeom>
          <a:noFill/>
        </p:spPr>
        <p:txBody>
          <a:bodyPr wrap="square" rtlCol="0">
            <a:spAutoFit/>
          </a:bodyPr>
          <a:lstStyle/>
          <a:p>
            <a:r>
              <a:rPr lang="sv-SE" dirty="0" smtClean="0"/>
              <a:t>-0.41</a:t>
            </a:r>
            <a:r>
              <a:rPr lang="sv-SE" dirty="0" smtClean="0">
                <a:solidFill>
                  <a:srgbClr val="00B050"/>
                </a:solidFill>
              </a:rPr>
              <a:t>/-0.20</a:t>
            </a:r>
            <a:endParaRPr lang="en-US" dirty="0">
              <a:solidFill>
                <a:srgbClr val="00B050"/>
              </a:solidFill>
            </a:endParaRPr>
          </a:p>
        </p:txBody>
      </p:sp>
      <p:cxnSp>
        <p:nvCxnSpPr>
          <p:cNvPr id="76" name="Straight Arrow Connector 75"/>
          <p:cNvCxnSpPr/>
          <p:nvPr/>
        </p:nvCxnSpPr>
        <p:spPr>
          <a:xfrm flipV="1">
            <a:off x="3072723" y="3596382"/>
            <a:ext cx="6488966" cy="9114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639910" y="3887353"/>
            <a:ext cx="1633322" cy="369332"/>
          </a:xfrm>
          <a:prstGeom prst="rect">
            <a:avLst/>
          </a:prstGeom>
          <a:noFill/>
        </p:spPr>
        <p:txBody>
          <a:bodyPr wrap="square" rtlCol="0">
            <a:spAutoFit/>
          </a:bodyPr>
          <a:lstStyle/>
          <a:p>
            <a:r>
              <a:rPr lang="sv-SE" dirty="0" smtClean="0"/>
              <a:t>-0.48</a:t>
            </a:r>
            <a:r>
              <a:rPr lang="sv-SE" dirty="0" smtClean="0">
                <a:solidFill>
                  <a:srgbClr val="00B050"/>
                </a:solidFill>
              </a:rPr>
              <a:t>/-0.17</a:t>
            </a:r>
            <a:endParaRPr lang="en-US" dirty="0">
              <a:solidFill>
                <a:srgbClr val="00B050"/>
              </a:solidFill>
            </a:endParaRPr>
          </a:p>
        </p:txBody>
      </p:sp>
      <p:cxnSp>
        <p:nvCxnSpPr>
          <p:cNvPr id="84" name="Straight Arrow Connector 83"/>
          <p:cNvCxnSpPr/>
          <p:nvPr/>
        </p:nvCxnSpPr>
        <p:spPr>
          <a:xfrm>
            <a:off x="7644809" y="1124645"/>
            <a:ext cx="2594344" cy="19399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8877345" y="1802227"/>
            <a:ext cx="1633322" cy="369332"/>
          </a:xfrm>
          <a:prstGeom prst="rect">
            <a:avLst/>
          </a:prstGeom>
          <a:noFill/>
        </p:spPr>
        <p:txBody>
          <a:bodyPr wrap="square" rtlCol="0">
            <a:spAutoFit/>
          </a:bodyPr>
          <a:lstStyle/>
          <a:p>
            <a:r>
              <a:rPr lang="sv-SE" dirty="0" smtClean="0"/>
              <a:t>-0.07</a:t>
            </a:r>
            <a:r>
              <a:rPr lang="sv-SE" dirty="0" smtClean="0">
                <a:solidFill>
                  <a:srgbClr val="00B050"/>
                </a:solidFill>
              </a:rPr>
              <a:t>/-0.06</a:t>
            </a:r>
            <a:endParaRPr lang="en-US" dirty="0">
              <a:solidFill>
                <a:srgbClr val="00B050"/>
              </a:solidFill>
            </a:endParaRPr>
          </a:p>
        </p:txBody>
      </p:sp>
      <p:cxnSp>
        <p:nvCxnSpPr>
          <p:cNvPr id="87" name="Straight Arrow Connector 86"/>
          <p:cNvCxnSpPr/>
          <p:nvPr/>
        </p:nvCxnSpPr>
        <p:spPr>
          <a:xfrm>
            <a:off x="4784622" y="1121752"/>
            <a:ext cx="5209983" cy="2056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679861" y="1690164"/>
            <a:ext cx="1633322" cy="369332"/>
          </a:xfrm>
          <a:prstGeom prst="rect">
            <a:avLst/>
          </a:prstGeom>
          <a:noFill/>
        </p:spPr>
        <p:txBody>
          <a:bodyPr wrap="square" rtlCol="0">
            <a:spAutoFit/>
          </a:bodyPr>
          <a:lstStyle/>
          <a:p>
            <a:r>
              <a:rPr lang="sv-SE" dirty="0" smtClean="0"/>
              <a:t>0.17</a:t>
            </a:r>
            <a:r>
              <a:rPr lang="sv-SE" dirty="0" smtClean="0">
                <a:solidFill>
                  <a:srgbClr val="00B050"/>
                </a:solidFill>
              </a:rPr>
              <a:t>/0.13</a:t>
            </a:r>
            <a:endParaRPr lang="en-US" dirty="0">
              <a:solidFill>
                <a:srgbClr val="00B050"/>
              </a:solidFill>
            </a:endParaRPr>
          </a:p>
        </p:txBody>
      </p:sp>
      <p:cxnSp>
        <p:nvCxnSpPr>
          <p:cNvPr id="90" name="Straight Arrow Connector 89"/>
          <p:cNvCxnSpPr/>
          <p:nvPr/>
        </p:nvCxnSpPr>
        <p:spPr>
          <a:xfrm flipV="1">
            <a:off x="4284921" y="3739757"/>
            <a:ext cx="5568068" cy="2303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4469451" y="5372905"/>
            <a:ext cx="1633322" cy="369332"/>
          </a:xfrm>
          <a:prstGeom prst="rect">
            <a:avLst/>
          </a:prstGeom>
          <a:noFill/>
        </p:spPr>
        <p:txBody>
          <a:bodyPr wrap="square" rtlCol="0">
            <a:spAutoFit/>
          </a:bodyPr>
          <a:lstStyle/>
          <a:p>
            <a:r>
              <a:rPr lang="sv-SE" dirty="0" smtClean="0"/>
              <a:t>0.06</a:t>
            </a:r>
            <a:r>
              <a:rPr lang="sv-SE" dirty="0" smtClean="0">
                <a:solidFill>
                  <a:srgbClr val="00B050"/>
                </a:solidFill>
              </a:rPr>
              <a:t>/0.06</a:t>
            </a:r>
            <a:endParaRPr lang="en-US" dirty="0">
              <a:solidFill>
                <a:srgbClr val="00B050"/>
              </a:solidFill>
            </a:endParaRPr>
          </a:p>
        </p:txBody>
      </p:sp>
      <p:sp>
        <p:nvSpPr>
          <p:cNvPr id="92" name="TextBox 91"/>
          <p:cNvSpPr txBox="1"/>
          <p:nvPr/>
        </p:nvSpPr>
        <p:spPr>
          <a:xfrm>
            <a:off x="9825601" y="4686525"/>
            <a:ext cx="1633322" cy="369332"/>
          </a:xfrm>
          <a:prstGeom prst="rect">
            <a:avLst/>
          </a:prstGeom>
          <a:noFill/>
        </p:spPr>
        <p:txBody>
          <a:bodyPr wrap="square" rtlCol="0">
            <a:spAutoFit/>
          </a:bodyPr>
          <a:lstStyle/>
          <a:p>
            <a:r>
              <a:rPr lang="sv-SE" dirty="0" smtClean="0"/>
              <a:t>-0.11</a:t>
            </a:r>
            <a:r>
              <a:rPr lang="sv-SE" dirty="0" smtClean="0">
                <a:solidFill>
                  <a:srgbClr val="00B050"/>
                </a:solidFill>
              </a:rPr>
              <a:t>/-0.03</a:t>
            </a:r>
            <a:endParaRPr lang="en-US" dirty="0">
              <a:solidFill>
                <a:srgbClr val="00B050"/>
              </a:solidFill>
            </a:endParaRPr>
          </a:p>
        </p:txBody>
      </p:sp>
      <p:cxnSp>
        <p:nvCxnSpPr>
          <p:cNvPr id="94" name="Straight Arrow Connector 93"/>
          <p:cNvCxnSpPr/>
          <p:nvPr/>
        </p:nvCxnSpPr>
        <p:spPr>
          <a:xfrm flipV="1">
            <a:off x="11022494" y="3770246"/>
            <a:ext cx="0" cy="19069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a:off x="3712063" y="1964375"/>
            <a:ext cx="6082219" cy="1210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412502" y="2150215"/>
            <a:ext cx="1633322" cy="369332"/>
          </a:xfrm>
          <a:prstGeom prst="rect">
            <a:avLst/>
          </a:prstGeom>
          <a:noFill/>
        </p:spPr>
        <p:txBody>
          <a:bodyPr wrap="square" rtlCol="0">
            <a:spAutoFit/>
          </a:bodyPr>
          <a:lstStyle/>
          <a:p>
            <a:r>
              <a:rPr lang="sv-SE" dirty="0" smtClean="0"/>
              <a:t>-0.11</a:t>
            </a:r>
            <a:r>
              <a:rPr lang="sv-SE" dirty="0" smtClean="0">
                <a:solidFill>
                  <a:srgbClr val="00B050"/>
                </a:solidFill>
              </a:rPr>
              <a:t>/-0.09</a:t>
            </a:r>
            <a:endParaRPr lang="en-US" dirty="0">
              <a:solidFill>
                <a:srgbClr val="00B050"/>
              </a:solidFill>
            </a:endParaRPr>
          </a:p>
        </p:txBody>
      </p:sp>
      <p:cxnSp>
        <p:nvCxnSpPr>
          <p:cNvPr id="102" name="Straight Arrow Connector 101"/>
          <p:cNvCxnSpPr/>
          <p:nvPr/>
        </p:nvCxnSpPr>
        <p:spPr>
          <a:xfrm>
            <a:off x="4753936" y="1169795"/>
            <a:ext cx="1915602" cy="20800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4301661" y="1465561"/>
            <a:ext cx="1633322" cy="369332"/>
          </a:xfrm>
          <a:prstGeom prst="rect">
            <a:avLst/>
          </a:prstGeom>
          <a:noFill/>
        </p:spPr>
        <p:txBody>
          <a:bodyPr wrap="square" rtlCol="0">
            <a:spAutoFit/>
          </a:bodyPr>
          <a:lstStyle/>
          <a:p>
            <a:r>
              <a:rPr lang="sv-SE" dirty="0" smtClean="0"/>
              <a:t>-0.14</a:t>
            </a:r>
            <a:r>
              <a:rPr lang="sv-SE" dirty="0" smtClean="0">
                <a:solidFill>
                  <a:srgbClr val="00B050"/>
                </a:solidFill>
              </a:rPr>
              <a:t>/-0.18</a:t>
            </a:r>
            <a:endParaRPr lang="en-US" dirty="0">
              <a:solidFill>
                <a:srgbClr val="00B050"/>
              </a:solidFill>
            </a:endParaRPr>
          </a:p>
        </p:txBody>
      </p:sp>
      <p:cxnSp>
        <p:nvCxnSpPr>
          <p:cNvPr id="105" name="Straight Arrow Connector 104"/>
          <p:cNvCxnSpPr>
            <a:stCxn id="13" idx="0"/>
          </p:cNvCxnSpPr>
          <p:nvPr/>
        </p:nvCxnSpPr>
        <p:spPr>
          <a:xfrm flipH="1" flipV="1">
            <a:off x="6904299" y="3686678"/>
            <a:ext cx="836" cy="2175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904299" y="5249635"/>
            <a:ext cx="1633322" cy="369332"/>
          </a:xfrm>
          <a:prstGeom prst="rect">
            <a:avLst/>
          </a:prstGeom>
          <a:noFill/>
        </p:spPr>
        <p:txBody>
          <a:bodyPr wrap="square" rtlCol="0">
            <a:spAutoFit/>
          </a:bodyPr>
          <a:lstStyle/>
          <a:p>
            <a:r>
              <a:rPr lang="sv-SE" dirty="0" smtClean="0"/>
              <a:t>0.06</a:t>
            </a:r>
            <a:r>
              <a:rPr lang="sv-SE" dirty="0" smtClean="0">
                <a:solidFill>
                  <a:srgbClr val="00B050"/>
                </a:solidFill>
              </a:rPr>
              <a:t>/0.08</a:t>
            </a:r>
            <a:endParaRPr lang="en-US" dirty="0">
              <a:solidFill>
                <a:srgbClr val="00B050"/>
              </a:solidFill>
            </a:endParaRPr>
          </a:p>
        </p:txBody>
      </p:sp>
      <p:cxnSp>
        <p:nvCxnSpPr>
          <p:cNvPr id="108" name="Straight Arrow Connector 107"/>
          <p:cNvCxnSpPr/>
          <p:nvPr/>
        </p:nvCxnSpPr>
        <p:spPr>
          <a:xfrm>
            <a:off x="3712063" y="1985978"/>
            <a:ext cx="2784459" cy="1347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371004" y="2597823"/>
            <a:ext cx="1633322" cy="369332"/>
          </a:xfrm>
          <a:prstGeom prst="rect">
            <a:avLst/>
          </a:prstGeom>
          <a:noFill/>
        </p:spPr>
        <p:txBody>
          <a:bodyPr wrap="square" rtlCol="0">
            <a:spAutoFit/>
          </a:bodyPr>
          <a:lstStyle/>
          <a:p>
            <a:r>
              <a:rPr lang="sv-SE" dirty="0" smtClean="0"/>
              <a:t>-0.13</a:t>
            </a:r>
            <a:r>
              <a:rPr lang="sv-SE" dirty="0" smtClean="0">
                <a:solidFill>
                  <a:srgbClr val="00B050"/>
                </a:solidFill>
              </a:rPr>
              <a:t>/-0.12</a:t>
            </a:r>
            <a:endParaRPr lang="en-US" dirty="0">
              <a:solidFill>
                <a:srgbClr val="00B050"/>
              </a:solidFill>
            </a:endParaRPr>
          </a:p>
        </p:txBody>
      </p:sp>
      <p:cxnSp>
        <p:nvCxnSpPr>
          <p:cNvPr id="111" name="Straight Arrow Connector 110"/>
          <p:cNvCxnSpPr/>
          <p:nvPr/>
        </p:nvCxnSpPr>
        <p:spPr>
          <a:xfrm>
            <a:off x="6903103" y="1248542"/>
            <a:ext cx="19352" cy="1910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TextBox 111"/>
          <p:cNvSpPr txBox="1"/>
          <p:nvPr/>
        </p:nvSpPr>
        <p:spPr>
          <a:xfrm>
            <a:off x="6441787" y="1382319"/>
            <a:ext cx="1633322" cy="369332"/>
          </a:xfrm>
          <a:prstGeom prst="rect">
            <a:avLst/>
          </a:prstGeom>
          <a:noFill/>
        </p:spPr>
        <p:txBody>
          <a:bodyPr wrap="square" rtlCol="0">
            <a:spAutoFit/>
          </a:bodyPr>
          <a:lstStyle/>
          <a:p>
            <a:r>
              <a:rPr lang="sv-SE" dirty="0" smtClean="0"/>
              <a:t>-0.01</a:t>
            </a:r>
            <a:r>
              <a:rPr lang="sv-SE" dirty="0" smtClean="0">
                <a:solidFill>
                  <a:srgbClr val="00B050"/>
                </a:solidFill>
              </a:rPr>
              <a:t>/-0.02</a:t>
            </a:r>
            <a:endParaRPr lang="en-US" dirty="0">
              <a:solidFill>
                <a:srgbClr val="00B050"/>
              </a:solidFill>
            </a:endParaRPr>
          </a:p>
        </p:txBody>
      </p:sp>
      <p:sp>
        <p:nvSpPr>
          <p:cNvPr id="2" name="TextBox 1"/>
          <p:cNvSpPr txBox="1"/>
          <p:nvPr/>
        </p:nvSpPr>
        <p:spPr>
          <a:xfrm>
            <a:off x="478465" y="793279"/>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388954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81" t="3836" r="26022" b="979"/>
          <a:stretch/>
        </p:blipFill>
        <p:spPr>
          <a:xfrm>
            <a:off x="106326" y="270588"/>
            <a:ext cx="11053086" cy="6470454"/>
          </a:xfrm>
          <a:prstGeom prst="rect">
            <a:avLst/>
          </a:prstGeom>
        </p:spPr>
      </p:pic>
      <p:sp>
        <p:nvSpPr>
          <p:cNvPr id="4" name="Oval 3"/>
          <p:cNvSpPr/>
          <p:nvPr/>
        </p:nvSpPr>
        <p:spPr>
          <a:xfrm>
            <a:off x="2565918" y="5617029"/>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166187" y="3881534"/>
            <a:ext cx="239486" cy="190344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890726" y="5465406"/>
            <a:ext cx="230155" cy="6391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84070" y="2517190"/>
            <a:ext cx="3213772" cy="646331"/>
          </a:xfrm>
          <a:prstGeom prst="rect">
            <a:avLst/>
          </a:prstGeom>
          <a:noFill/>
          <a:ln>
            <a:solidFill>
              <a:schemeClr val="tx1"/>
            </a:solidFill>
          </a:ln>
        </p:spPr>
        <p:txBody>
          <a:bodyPr wrap="square" rtlCol="0">
            <a:spAutoFit/>
          </a:bodyPr>
          <a:lstStyle/>
          <a:p>
            <a:r>
              <a:rPr lang="sv-SE" dirty="0" smtClean="0"/>
              <a:t>different sites </a:t>
            </a:r>
            <a:r>
              <a:rPr lang="sv-SE" dirty="0" err="1" smtClean="0"/>
              <a:t>of</a:t>
            </a:r>
            <a:r>
              <a:rPr lang="sv-SE" dirty="0" smtClean="0"/>
              <a:t> the same river </a:t>
            </a:r>
            <a:r>
              <a:rPr lang="sv-SE" dirty="0" err="1" smtClean="0"/>
              <a:t>sampled</a:t>
            </a:r>
            <a:r>
              <a:rPr lang="sv-SE" dirty="0" smtClean="0"/>
              <a:t> in the same </a:t>
            </a:r>
            <a:r>
              <a:rPr lang="sv-SE" dirty="0" err="1" smtClean="0"/>
              <a:t>year</a:t>
            </a:r>
            <a:endParaRPr lang="sv-SE" dirty="0" smtClean="0"/>
          </a:p>
        </p:txBody>
      </p:sp>
      <p:cxnSp>
        <p:nvCxnSpPr>
          <p:cNvPr id="10" name="Straight Arrow Connector 9"/>
          <p:cNvCxnSpPr>
            <a:stCxn id="8" idx="2"/>
          </p:cNvCxnSpPr>
          <p:nvPr/>
        </p:nvCxnSpPr>
        <p:spPr>
          <a:xfrm>
            <a:off x="2390956" y="3163521"/>
            <a:ext cx="282264" cy="24535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67472" y="85922"/>
            <a:ext cx="6860739" cy="369332"/>
          </a:xfrm>
          <a:prstGeom prst="rect">
            <a:avLst/>
          </a:prstGeom>
          <a:noFill/>
        </p:spPr>
        <p:txBody>
          <a:bodyPr wrap="square" rtlCol="0">
            <a:spAutoFit/>
          </a:bodyPr>
          <a:lstStyle/>
          <a:p>
            <a:r>
              <a:rPr lang="sv-SE" dirty="0" smtClean="0"/>
              <a:t>SPATIAL VARIATION </a:t>
            </a:r>
            <a:r>
              <a:rPr lang="sv-SE" dirty="0" err="1" smtClean="0"/>
              <a:t>within</a:t>
            </a:r>
            <a:r>
              <a:rPr lang="sv-SE" dirty="0" smtClean="0"/>
              <a:t> river and </a:t>
            </a:r>
            <a:r>
              <a:rPr lang="sv-SE" dirty="0" err="1" smtClean="0"/>
              <a:t>year</a:t>
            </a:r>
            <a:r>
              <a:rPr lang="sv-SE" dirty="0" smtClean="0"/>
              <a:t>, n=500</a:t>
            </a:r>
            <a:endParaRPr lang="en-US" dirty="0"/>
          </a:p>
        </p:txBody>
      </p:sp>
      <p:sp>
        <p:nvSpPr>
          <p:cNvPr id="2" name="TextBox 1"/>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Tree>
    <p:extLst>
      <p:ext uri="{BB962C8B-B14F-4D97-AF65-F5344CB8AC3E}">
        <p14:creationId xmlns:p14="http://schemas.microsoft.com/office/powerpoint/2010/main" val="464102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öring:</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4" name="Picture 3"/>
          <p:cNvPicPr>
            <a:picLocks noChangeAspect="1"/>
          </p:cNvPicPr>
          <p:nvPr/>
        </p:nvPicPr>
        <p:blipFill>
          <a:blip r:embed="rId2"/>
          <a:stretch>
            <a:fillRect/>
          </a:stretch>
        </p:blipFill>
        <p:spPr>
          <a:xfrm>
            <a:off x="321432" y="259895"/>
            <a:ext cx="3853385" cy="3349134"/>
          </a:xfrm>
          <a:prstGeom prst="rect">
            <a:avLst/>
          </a:prstGeom>
        </p:spPr>
      </p:pic>
      <p:pic>
        <p:nvPicPr>
          <p:cNvPr id="5" name="Picture 4"/>
          <p:cNvPicPr>
            <a:picLocks noChangeAspect="1"/>
          </p:cNvPicPr>
          <p:nvPr/>
        </p:nvPicPr>
        <p:blipFill>
          <a:blip r:embed="rId3"/>
          <a:stretch>
            <a:fillRect/>
          </a:stretch>
        </p:blipFill>
        <p:spPr>
          <a:xfrm>
            <a:off x="4077176" y="290623"/>
            <a:ext cx="3873236" cy="3366387"/>
          </a:xfrm>
          <a:prstGeom prst="rect">
            <a:avLst/>
          </a:prstGeom>
        </p:spPr>
      </p:pic>
      <p:pic>
        <p:nvPicPr>
          <p:cNvPr id="6" name="Picture 5"/>
          <p:cNvPicPr>
            <a:picLocks noChangeAspect="1"/>
          </p:cNvPicPr>
          <p:nvPr/>
        </p:nvPicPr>
        <p:blipFill>
          <a:blip r:embed="rId4"/>
          <a:stretch>
            <a:fillRect/>
          </a:stretch>
        </p:blipFill>
        <p:spPr>
          <a:xfrm>
            <a:off x="8295219" y="478306"/>
            <a:ext cx="3657295" cy="3178704"/>
          </a:xfrm>
          <a:prstGeom prst="rect">
            <a:avLst/>
          </a:prstGeom>
        </p:spPr>
      </p:pic>
      <p:pic>
        <p:nvPicPr>
          <p:cNvPr id="7" name="Picture 6"/>
          <p:cNvPicPr>
            <a:picLocks noChangeAspect="1"/>
          </p:cNvPicPr>
          <p:nvPr/>
        </p:nvPicPr>
        <p:blipFill>
          <a:blip r:embed="rId5"/>
          <a:stretch>
            <a:fillRect/>
          </a:stretch>
        </p:blipFill>
        <p:spPr>
          <a:xfrm>
            <a:off x="521029" y="3795058"/>
            <a:ext cx="3398857" cy="2954085"/>
          </a:xfrm>
          <a:prstGeom prst="rect">
            <a:avLst/>
          </a:prstGeom>
        </p:spPr>
      </p:pic>
      <p:pic>
        <p:nvPicPr>
          <p:cNvPr id="8" name="Picture 7"/>
          <p:cNvPicPr>
            <a:picLocks noChangeAspect="1"/>
          </p:cNvPicPr>
          <p:nvPr/>
        </p:nvPicPr>
        <p:blipFill>
          <a:blip r:embed="rId6"/>
          <a:stretch>
            <a:fillRect/>
          </a:stretch>
        </p:blipFill>
        <p:spPr>
          <a:xfrm>
            <a:off x="4106938" y="3578300"/>
            <a:ext cx="3773498" cy="3279700"/>
          </a:xfrm>
          <a:prstGeom prst="rect">
            <a:avLst/>
          </a:prstGeom>
        </p:spPr>
      </p:pic>
      <p:pic>
        <p:nvPicPr>
          <p:cNvPr id="9" name="Picture 8"/>
          <p:cNvPicPr>
            <a:picLocks noChangeAspect="1"/>
          </p:cNvPicPr>
          <p:nvPr/>
        </p:nvPicPr>
        <p:blipFill>
          <a:blip r:embed="rId7"/>
          <a:stretch>
            <a:fillRect/>
          </a:stretch>
        </p:blipFill>
        <p:spPr>
          <a:xfrm>
            <a:off x="8295219" y="3993443"/>
            <a:ext cx="3091238" cy="2686721"/>
          </a:xfrm>
          <a:prstGeom prst="rect">
            <a:avLst/>
          </a:prstGeom>
        </p:spPr>
      </p:pic>
      <p:pic>
        <p:nvPicPr>
          <p:cNvPr id="10" name="Picture 9"/>
          <p:cNvPicPr>
            <a:picLocks noChangeAspect="1"/>
          </p:cNvPicPr>
          <p:nvPr/>
        </p:nvPicPr>
        <p:blipFill>
          <a:blip r:embed="rId8"/>
          <a:stretch>
            <a:fillRect/>
          </a:stretch>
        </p:blipFill>
        <p:spPr>
          <a:xfrm>
            <a:off x="11386457" y="3483428"/>
            <a:ext cx="3415020" cy="2968133"/>
          </a:xfrm>
          <a:prstGeom prst="rect">
            <a:avLst/>
          </a:prstGeom>
        </p:spPr>
      </p:pic>
      <p:sp>
        <p:nvSpPr>
          <p:cNvPr id="11" name="TextBox 10"/>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2044423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1859" y="837573"/>
            <a:ext cx="3087839" cy="2683766"/>
          </a:xfrm>
          <a:prstGeom prst="rect">
            <a:avLst/>
          </a:prstGeom>
        </p:spPr>
      </p:pic>
      <p:sp>
        <p:nvSpPr>
          <p:cNvPr id="3" name="TextBox 2"/>
          <p:cNvSpPr txBox="1"/>
          <p:nvPr/>
        </p:nvSpPr>
        <p:spPr>
          <a:xfrm>
            <a:off x="95693" y="0"/>
            <a:ext cx="9048308" cy="369332"/>
          </a:xfrm>
          <a:prstGeom prst="rect">
            <a:avLst/>
          </a:prstGeom>
          <a:noFill/>
        </p:spPr>
        <p:txBody>
          <a:bodyPr wrap="square" rtlCol="0">
            <a:spAutoFit/>
          </a:bodyPr>
          <a:lstStyle/>
          <a:p>
            <a:r>
              <a:rPr lang="sv-SE" dirty="0" smtClean="0"/>
              <a:t>Partial regression plots for öring: using visreg instead of piecewise (I did not draw it for all)</a:t>
            </a:r>
            <a:endParaRPr lang="en-US" dirty="0"/>
          </a:p>
        </p:txBody>
      </p:sp>
      <p:pic>
        <p:nvPicPr>
          <p:cNvPr id="4" name="Picture 3"/>
          <p:cNvPicPr>
            <a:picLocks noChangeAspect="1"/>
          </p:cNvPicPr>
          <p:nvPr/>
        </p:nvPicPr>
        <p:blipFill>
          <a:blip r:embed="rId3"/>
          <a:stretch>
            <a:fillRect/>
          </a:stretch>
        </p:blipFill>
        <p:spPr>
          <a:xfrm>
            <a:off x="3425335" y="852565"/>
            <a:ext cx="3070589" cy="2668774"/>
          </a:xfrm>
          <a:prstGeom prst="rect">
            <a:avLst/>
          </a:prstGeom>
        </p:spPr>
      </p:pic>
      <p:sp>
        <p:nvSpPr>
          <p:cNvPr id="5" name="TextBox 4"/>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702802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5411973" y="0"/>
            <a:ext cx="3732028" cy="369332"/>
          </a:xfrm>
          <a:prstGeom prst="rect">
            <a:avLst/>
          </a:prstGeom>
          <a:noFill/>
        </p:spPr>
        <p:txBody>
          <a:bodyPr wrap="square" rtlCol="0">
            <a:spAutoFit/>
          </a:bodyPr>
          <a:lstStyle/>
          <a:p>
            <a:r>
              <a:rPr lang="sv-SE" dirty="0" smtClean="0"/>
              <a:t>Partial regression plots for LWD:</a:t>
            </a:r>
            <a:endParaRPr lang="en-US" dirty="0"/>
          </a:p>
        </p:txBody>
      </p:sp>
      <p:sp>
        <p:nvSpPr>
          <p:cNvPr id="3" name="TextBox 2"/>
          <p:cNvSpPr txBox="1"/>
          <p:nvPr/>
        </p:nvSpPr>
        <p:spPr>
          <a:xfrm>
            <a:off x="44604" y="0"/>
            <a:ext cx="4632424" cy="369332"/>
          </a:xfrm>
          <a:prstGeom prst="rect">
            <a:avLst/>
          </a:prstGeom>
          <a:noFill/>
        </p:spPr>
        <p:txBody>
          <a:bodyPr wrap="square" rtlCol="0">
            <a:spAutoFit/>
          </a:bodyPr>
          <a:lstStyle/>
          <a:p>
            <a:r>
              <a:rPr lang="sv-SE" dirty="0" smtClean="0"/>
              <a:t>1) FULL DATASET WITHOUT Nas (n=5263)</a:t>
            </a:r>
            <a:endParaRPr lang="en-US" dirty="0"/>
          </a:p>
        </p:txBody>
      </p:sp>
      <p:pic>
        <p:nvPicPr>
          <p:cNvPr id="6" name="Picture 5"/>
          <p:cNvPicPr>
            <a:picLocks noChangeAspect="1"/>
          </p:cNvPicPr>
          <p:nvPr/>
        </p:nvPicPr>
        <p:blipFill>
          <a:blip r:embed="rId2"/>
          <a:stretch>
            <a:fillRect/>
          </a:stretch>
        </p:blipFill>
        <p:spPr>
          <a:xfrm>
            <a:off x="44604" y="269833"/>
            <a:ext cx="3711724" cy="3226010"/>
          </a:xfrm>
          <a:prstGeom prst="rect">
            <a:avLst/>
          </a:prstGeom>
        </p:spPr>
      </p:pic>
      <p:pic>
        <p:nvPicPr>
          <p:cNvPr id="7" name="Picture 6"/>
          <p:cNvPicPr>
            <a:picLocks noChangeAspect="1"/>
          </p:cNvPicPr>
          <p:nvPr/>
        </p:nvPicPr>
        <p:blipFill>
          <a:blip r:embed="rId3"/>
          <a:stretch>
            <a:fillRect/>
          </a:stretch>
        </p:blipFill>
        <p:spPr>
          <a:xfrm>
            <a:off x="4321629" y="416638"/>
            <a:ext cx="3602866" cy="3131397"/>
          </a:xfrm>
          <a:prstGeom prst="rect">
            <a:avLst/>
          </a:prstGeom>
        </p:spPr>
      </p:pic>
      <p:pic>
        <p:nvPicPr>
          <p:cNvPr id="8" name="Picture 7"/>
          <p:cNvPicPr>
            <a:picLocks noChangeAspect="1"/>
          </p:cNvPicPr>
          <p:nvPr/>
        </p:nvPicPr>
        <p:blipFill>
          <a:blip r:embed="rId4"/>
          <a:stretch>
            <a:fillRect/>
          </a:stretch>
        </p:blipFill>
        <p:spPr>
          <a:xfrm>
            <a:off x="8393191" y="555172"/>
            <a:ext cx="3443474" cy="2992864"/>
          </a:xfrm>
          <a:prstGeom prst="rect">
            <a:avLst/>
          </a:prstGeom>
        </p:spPr>
      </p:pic>
      <p:pic>
        <p:nvPicPr>
          <p:cNvPr id="9" name="Picture 8"/>
          <p:cNvPicPr>
            <a:picLocks noChangeAspect="1"/>
          </p:cNvPicPr>
          <p:nvPr/>
        </p:nvPicPr>
        <p:blipFill>
          <a:blip r:embed="rId5"/>
          <a:stretch>
            <a:fillRect/>
          </a:stretch>
        </p:blipFill>
        <p:spPr>
          <a:xfrm>
            <a:off x="321569" y="3396343"/>
            <a:ext cx="3765712" cy="3272933"/>
          </a:xfrm>
          <a:prstGeom prst="rect">
            <a:avLst/>
          </a:prstGeom>
        </p:spPr>
      </p:pic>
      <p:pic>
        <p:nvPicPr>
          <p:cNvPr id="10" name="Picture 9"/>
          <p:cNvPicPr>
            <a:picLocks noChangeAspect="1"/>
          </p:cNvPicPr>
          <p:nvPr/>
        </p:nvPicPr>
        <p:blipFill>
          <a:blip r:embed="rId6"/>
          <a:stretch>
            <a:fillRect/>
          </a:stretch>
        </p:blipFill>
        <p:spPr>
          <a:xfrm>
            <a:off x="4496410" y="3486106"/>
            <a:ext cx="3662433" cy="3183170"/>
          </a:xfrm>
          <a:prstGeom prst="rect">
            <a:avLst/>
          </a:prstGeom>
        </p:spPr>
      </p:pic>
      <p:pic>
        <p:nvPicPr>
          <p:cNvPr id="11" name="Picture 10"/>
          <p:cNvPicPr>
            <a:picLocks noChangeAspect="1"/>
          </p:cNvPicPr>
          <p:nvPr/>
        </p:nvPicPr>
        <p:blipFill>
          <a:blip r:embed="rId7"/>
          <a:stretch>
            <a:fillRect/>
          </a:stretch>
        </p:blipFill>
        <p:spPr>
          <a:xfrm>
            <a:off x="8845839" y="3733801"/>
            <a:ext cx="2914033" cy="2532704"/>
          </a:xfrm>
          <a:prstGeom prst="rect">
            <a:avLst/>
          </a:prstGeom>
        </p:spPr>
      </p:pic>
      <p:sp>
        <p:nvSpPr>
          <p:cNvPr id="12" name="TextBox 11"/>
          <p:cNvSpPr txBox="1"/>
          <p:nvPr/>
        </p:nvSpPr>
        <p:spPr>
          <a:xfrm>
            <a:off x="10251942" y="141873"/>
            <a:ext cx="2083369" cy="923330"/>
          </a:xfrm>
          <a:prstGeom prst="rect">
            <a:avLst/>
          </a:prstGeom>
          <a:noFill/>
        </p:spPr>
        <p:txBody>
          <a:bodyPr wrap="square" rtlCol="0">
            <a:spAutoFit/>
          </a:bodyPr>
          <a:lstStyle/>
          <a:p>
            <a:r>
              <a:rPr lang="sv-SE" dirty="0" smtClean="0">
                <a:solidFill>
                  <a:srgbClr val="FF0000"/>
                </a:solidFill>
              </a:rPr>
              <a:t>Old without slopes and fish other than gedda</a:t>
            </a:r>
            <a:endParaRPr lang="en-US" dirty="0">
              <a:solidFill>
                <a:srgbClr val="FF0000"/>
              </a:solidFill>
            </a:endParaRPr>
          </a:p>
        </p:txBody>
      </p:sp>
    </p:spTree>
    <p:extLst>
      <p:ext uri="{BB962C8B-B14F-4D97-AF65-F5344CB8AC3E}">
        <p14:creationId xmlns:p14="http://schemas.microsoft.com/office/powerpoint/2010/main" val="121131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287079"/>
            <a:ext cx="7772400"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(log_OringTOT~Average_air_temperature+Distance_to_sea+Wetted_width+Av_depth+log_LWD+SUB1+Julian_date+log_GEdda,</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log_GEdda~Distance_to_sea+Wetted_width+Av_depth+log_LWD+Year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log_GEdda</a:t>
            </a:r>
            <a:r>
              <a:rPr lang="en-US" sz="800" dirty="0"/>
              <a:t> ~ </a:t>
            </a:r>
            <a:r>
              <a:rPr lang="en-US" sz="800" dirty="0" err="1"/>
              <a:t>Average_air_temperature</a:t>
            </a:r>
            <a:r>
              <a:rPr lang="en-US" sz="800" dirty="0"/>
              <a:t> + ...   0.0073    0.0040 4075     1.8398  0.0659 </a:t>
            </a:r>
          </a:p>
          <a:p>
            <a:r>
              <a:rPr lang="en-US" sz="800" dirty="0"/>
              <a:t>2                      </a:t>
            </a:r>
            <a:r>
              <a:rPr lang="en-US" sz="800" dirty="0" err="1"/>
              <a:t>log_LWD</a:t>
            </a:r>
            <a:r>
              <a:rPr lang="en-US" sz="800" dirty="0"/>
              <a:t> ~ SUB1 + ...   0.0011    0.0132 4074     0.0851  0.9322 </a:t>
            </a:r>
          </a:p>
          <a:p>
            <a:r>
              <a:rPr lang="en-US" sz="800" dirty="0"/>
              <a:t>3                    </a:t>
            </a:r>
            <a:r>
              <a:rPr lang="en-US" sz="800" dirty="0" err="1"/>
              <a:t>log_GEdda</a:t>
            </a:r>
            <a:r>
              <a:rPr lang="en-US" sz="800" dirty="0"/>
              <a:t> ~ SUB1 + ...  -0.0012    0.0059 4075    -0.2022  0.8398 </a:t>
            </a:r>
          </a:p>
          <a:p>
            <a:r>
              <a:rPr lang="en-US" sz="800" dirty="0"/>
              <a:t>4             </a:t>
            </a:r>
            <a:r>
              <a:rPr lang="en-US" sz="800" dirty="0" err="1"/>
              <a:t>log_GEdda</a:t>
            </a:r>
            <a:r>
              <a:rPr lang="en-US" sz="800" dirty="0"/>
              <a:t> ~ </a:t>
            </a:r>
            <a:r>
              <a:rPr lang="en-US" sz="800" dirty="0" err="1"/>
              <a:t>Julian_date</a:t>
            </a:r>
            <a:r>
              <a:rPr lang="en-US" sz="800" dirty="0"/>
              <a:t> + ...  -0.0001    0.0002 4075    -0.3821  0.7024 </a:t>
            </a:r>
          </a:p>
          <a:p>
            <a:r>
              <a:rPr lang="en-US" sz="800" dirty="0"/>
              <a:t>5                 </a:t>
            </a:r>
            <a:r>
              <a:rPr lang="en-US" sz="800" dirty="0" err="1"/>
              <a:t>log_OringTOT</a:t>
            </a:r>
            <a:r>
              <a:rPr lang="en-US" sz="800" dirty="0"/>
              <a:t> ~ Year + ...   0.0033    0.0027 4072     1.2081  0.2271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1      9.6 10   0.476</a:t>
            </a:r>
          </a:p>
          <a:p>
            <a:endParaRPr lang="en-US" sz="800" dirty="0"/>
          </a:p>
          <a:p>
            <a:r>
              <a:rPr lang="en-US" sz="800" dirty="0"/>
              <a:t>$AIC</a:t>
            </a:r>
          </a:p>
          <a:p>
            <a:r>
              <a:rPr lang="en-US" sz="800" dirty="0"/>
              <a:t>   AIC   </a:t>
            </a:r>
            <a:r>
              <a:rPr lang="en-US" sz="800" dirty="0" err="1"/>
              <a:t>AICc</a:t>
            </a:r>
            <a:r>
              <a:rPr lang="en-US" sz="800" dirty="0"/>
              <a:t>  K    n</a:t>
            </a:r>
          </a:p>
          <a:p>
            <a:r>
              <a:rPr lang="en-US" sz="800" dirty="0"/>
              <a:t>1 77.6 78.055 34 5263</a:t>
            </a:r>
          </a:p>
          <a:p>
            <a:endParaRPr lang="en-US" sz="800" dirty="0"/>
          </a:p>
          <a:p>
            <a:r>
              <a:rPr lang="en-US" sz="800" dirty="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-2.119779092 0.1555393975  0.0000 ***</a:t>
            </a:r>
          </a:p>
          <a:p>
            <a:r>
              <a:rPr lang="en-US" sz="800" dirty="0"/>
              <a:t>2  </a:t>
            </a:r>
            <a:r>
              <a:rPr lang="en-US" sz="800" dirty="0" err="1"/>
              <a:t>log_OringTOT</a:t>
            </a:r>
            <a:r>
              <a:rPr lang="en-US" sz="800" dirty="0"/>
              <a:t>            </a:t>
            </a:r>
            <a:r>
              <a:rPr lang="en-US" sz="800" dirty="0" err="1"/>
              <a:t>Wetted_width</a:t>
            </a:r>
            <a:r>
              <a:rPr lang="en-US" sz="800" dirty="0"/>
              <a:t> -0.072688507 0.0077000257  0.0000 ***</a:t>
            </a:r>
          </a:p>
          <a:p>
            <a:r>
              <a:rPr lang="en-US" sz="800" dirty="0"/>
              <a:t>3  </a:t>
            </a:r>
            <a:r>
              <a:rPr lang="en-US" sz="800" dirty="0" err="1"/>
              <a:t>log_OringTOT</a:t>
            </a:r>
            <a:r>
              <a:rPr lang="en-US" sz="800" dirty="0"/>
              <a:t>             </a:t>
            </a:r>
            <a:r>
              <a:rPr lang="en-US" sz="800" dirty="0" err="1"/>
              <a:t>Julian_date</a:t>
            </a:r>
            <a:r>
              <a:rPr lang="en-US" sz="800" dirty="0"/>
              <a:t> -0.004126966 0.0006594030  0.0000 ***</a:t>
            </a:r>
          </a:p>
          <a:p>
            <a:r>
              <a:rPr lang="en-US" sz="800" dirty="0"/>
              <a:t>4  </a:t>
            </a:r>
            <a:r>
              <a:rPr lang="en-US" sz="800" dirty="0" err="1"/>
              <a:t>log_OringTOT</a:t>
            </a:r>
            <a:r>
              <a:rPr lang="en-US" sz="800" dirty="0"/>
              <a:t>                    SUB1  0.105018317 0.0199027430  0.0000 ***</a:t>
            </a:r>
          </a:p>
          <a:p>
            <a:r>
              <a:rPr lang="en-US" sz="800" dirty="0"/>
              <a:t>5  </a:t>
            </a:r>
            <a:r>
              <a:rPr lang="en-US" sz="800" dirty="0" err="1"/>
              <a:t>log_OringTOT</a:t>
            </a:r>
            <a:r>
              <a:rPr lang="en-US" sz="800" dirty="0"/>
              <a:t>         </a:t>
            </a:r>
            <a:r>
              <a:rPr lang="en-US" sz="800" dirty="0" err="1"/>
              <a:t>Distance_to_sea</a:t>
            </a:r>
            <a:r>
              <a:rPr lang="en-US" sz="800" dirty="0"/>
              <a:t> -0.003409643 0.0007048032  0.0000 ***</a:t>
            </a:r>
          </a:p>
          <a:p>
            <a:r>
              <a:rPr lang="en-US" sz="800" dirty="0"/>
              <a:t>6  </a:t>
            </a:r>
            <a:r>
              <a:rPr lang="en-US" sz="800" dirty="0" err="1"/>
              <a:t>log_OringTOT</a:t>
            </a:r>
            <a:r>
              <a:rPr lang="en-US" sz="800" dirty="0"/>
              <a:t>               </a:t>
            </a:r>
            <a:r>
              <a:rPr lang="en-US" sz="800" dirty="0" err="1"/>
              <a:t>log_GEdda</a:t>
            </a:r>
            <a:r>
              <a:rPr lang="en-US" sz="800" dirty="0"/>
              <a:t> -0.197160249 0.0415055000  0.0000 ***</a:t>
            </a:r>
          </a:p>
          <a:p>
            <a:r>
              <a:rPr lang="en-US" sz="800" dirty="0"/>
              <a:t>7  </a:t>
            </a:r>
            <a:r>
              <a:rPr lang="en-US" sz="800" dirty="0" err="1"/>
              <a:t>log_OringTOT</a:t>
            </a:r>
            <a:r>
              <a:rPr lang="en-US" sz="800" dirty="0"/>
              <a:t>                 </a:t>
            </a:r>
            <a:r>
              <a:rPr lang="en-US" sz="800" dirty="0" err="1"/>
              <a:t>log_LWD</a:t>
            </a:r>
            <a:r>
              <a:rPr lang="en-US" sz="800" dirty="0"/>
              <a:t>  </a:t>
            </a:r>
            <a:r>
              <a:rPr lang="en-US" sz="800" b="1" dirty="0"/>
              <a:t>0.089513039</a:t>
            </a:r>
            <a:r>
              <a:rPr lang="en-US" sz="800" dirty="0"/>
              <a:t> 0.0195753577  0.0000 ***</a:t>
            </a:r>
          </a:p>
          <a:p>
            <a:r>
              <a:rPr lang="en-US" sz="800" dirty="0"/>
              <a:t>8  </a:t>
            </a:r>
            <a:r>
              <a:rPr lang="en-US" sz="800" dirty="0" err="1"/>
              <a:t>log_OringTOT</a:t>
            </a:r>
            <a:r>
              <a:rPr lang="en-US" sz="800" dirty="0"/>
              <a:t> </a:t>
            </a:r>
            <a:r>
              <a:rPr lang="en-US" sz="800" dirty="0" err="1"/>
              <a:t>Average_air_temperature</a:t>
            </a:r>
            <a:r>
              <a:rPr lang="en-US" sz="800" dirty="0"/>
              <a:t>  0.089061705 0.0219550277  0.0001 ***</a:t>
            </a:r>
          </a:p>
          <a:p>
            <a:r>
              <a:rPr lang="en-US" sz="800" dirty="0"/>
              <a:t>9     </a:t>
            </a:r>
            <a:r>
              <a:rPr lang="en-US" sz="800" dirty="0" err="1"/>
              <a:t>log_GEdda</a:t>
            </a:r>
            <a:r>
              <a:rPr lang="en-US" sz="800" dirty="0"/>
              <a:t>                    Year -0.003222435 0.0008875819  0.0003 ***</a:t>
            </a:r>
          </a:p>
          <a:p>
            <a:r>
              <a:rPr lang="en-US" sz="800" dirty="0"/>
              <a:t>10    </a:t>
            </a:r>
            <a:r>
              <a:rPr lang="en-US" sz="800" dirty="0" err="1"/>
              <a:t>log_GEdda</a:t>
            </a:r>
            <a:r>
              <a:rPr lang="en-US" sz="800" dirty="0"/>
              <a:t>                 </a:t>
            </a:r>
            <a:r>
              <a:rPr lang="en-US" sz="800" b="1" dirty="0" err="1"/>
              <a:t>log_LWD</a:t>
            </a:r>
            <a:r>
              <a:rPr lang="en-US" sz="800" b="1" dirty="0"/>
              <a:t> -0.020772941 </a:t>
            </a:r>
            <a:r>
              <a:rPr lang="en-US" sz="800" dirty="0"/>
              <a:t>0.0060210956  0.0006 ***</a:t>
            </a:r>
          </a:p>
          <a:p>
            <a:r>
              <a:rPr lang="en-US" sz="800" dirty="0"/>
              <a:t>11    </a:t>
            </a:r>
            <a:r>
              <a:rPr lang="en-US" sz="800" dirty="0" err="1"/>
              <a:t>log_GEdda</a:t>
            </a:r>
            <a:r>
              <a:rPr lang="en-US" sz="800" dirty="0"/>
              <a:t>            </a:t>
            </a:r>
            <a:r>
              <a:rPr lang="en-US" sz="800" dirty="0" err="1"/>
              <a:t>Wetted_width</a:t>
            </a:r>
            <a:r>
              <a:rPr lang="en-US" sz="800" dirty="0"/>
              <a:t> -0.006170168 0.0018948946  0.0011  **</a:t>
            </a:r>
          </a:p>
          <a:p>
            <a:r>
              <a:rPr lang="en-US" sz="800" dirty="0"/>
              <a:t>12    </a:t>
            </a:r>
            <a:r>
              <a:rPr lang="en-US" sz="800" dirty="0" err="1"/>
              <a:t>log_GEdda</a:t>
            </a:r>
            <a:r>
              <a:rPr lang="en-US" sz="800" dirty="0"/>
              <a:t>                </a:t>
            </a:r>
            <a:r>
              <a:rPr lang="en-US" sz="800" dirty="0" err="1"/>
              <a:t>Av_depth</a:t>
            </a:r>
            <a:r>
              <a:rPr lang="en-US" sz="800" dirty="0"/>
              <a:t> -0.128251237 0.0509982908  0.0119   *</a:t>
            </a:r>
          </a:p>
          <a:p>
            <a:r>
              <a:rPr lang="en-US" sz="800" dirty="0"/>
              <a:t>13    </a:t>
            </a:r>
            <a:r>
              <a:rPr lang="en-US" sz="800" dirty="0" err="1"/>
              <a:t>log_GEdda</a:t>
            </a:r>
            <a:r>
              <a:rPr lang="en-US" sz="800" dirty="0"/>
              <a:t>         </a:t>
            </a:r>
            <a:r>
              <a:rPr lang="en-US" sz="800" dirty="0" err="1"/>
              <a:t>Distance_to_sea</a:t>
            </a:r>
            <a:r>
              <a:rPr lang="en-US" sz="800" dirty="0"/>
              <a:t>  0.000250321 0.0001262599  0.0475   *</a:t>
            </a:r>
          </a:p>
          <a:p>
            <a:r>
              <a:rPr lang="en-US" sz="800" dirty="0"/>
              <a:t>14      </a:t>
            </a:r>
            <a:r>
              <a:rPr lang="en-US" sz="800" dirty="0" err="1"/>
              <a:t>log_LWD</a:t>
            </a:r>
            <a:r>
              <a:rPr lang="en-US" sz="800" dirty="0"/>
              <a:t>            </a:t>
            </a:r>
            <a:r>
              <a:rPr lang="en-US" sz="800" dirty="0" err="1"/>
              <a:t>Wetted_width</a:t>
            </a:r>
            <a:r>
              <a:rPr lang="en-US" sz="800" dirty="0"/>
              <a:t> -0.053860393 0.0045734869  0.0000 ***</a:t>
            </a:r>
          </a:p>
          <a:p>
            <a:r>
              <a:rPr lang="en-US" sz="800" dirty="0"/>
              <a:t>15      </a:t>
            </a:r>
            <a:r>
              <a:rPr lang="en-US" sz="800" dirty="0" err="1"/>
              <a:t>log_LWD</a:t>
            </a:r>
            <a:r>
              <a:rPr lang="en-US" sz="800" dirty="0"/>
              <a:t> </a:t>
            </a:r>
            <a:r>
              <a:rPr lang="en-US" sz="800" dirty="0" err="1"/>
              <a:t>Average_air_temperature</a:t>
            </a:r>
            <a:r>
              <a:rPr lang="en-US" sz="800" dirty="0"/>
              <a:t> -0.093366739 0.0110073457  0.0000 ***</a:t>
            </a:r>
          </a:p>
          <a:p>
            <a:r>
              <a:rPr lang="en-US" sz="800" dirty="0"/>
              <a:t>16      </a:t>
            </a:r>
            <a:r>
              <a:rPr lang="en-US" sz="800" dirty="0" err="1"/>
              <a:t>log_LWD</a:t>
            </a:r>
            <a:r>
              <a:rPr lang="en-US" sz="800" dirty="0"/>
              <a:t>                    Year  0.014844441 0.0024975949  0.0000 ***</a:t>
            </a:r>
          </a:p>
          <a:p>
            <a:r>
              <a:rPr lang="en-US" sz="800" dirty="0"/>
              <a:t>17      </a:t>
            </a:r>
            <a:r>
              <a:rPr lang="en-US" sz="800" dirty="0" err="1"/>
              <a:t>log_LWD</a:t>
            </a:r>
            <a:r>
              <a:rPr lang="en-US" sz="800" dirty="0"/>
              <a:t>         </a:t>
            </a:r>
            <a:r>
              <a:rPr lang="en-US" sz="800" dirty="0" err="1"/>
              <a:t>Distance_to_sea</a:t>
            </a:r>
            <a:r>
              <a:rPr lang="en-US" sz="800" dirty="0"/>
              <a:t> -0.002111485 0.0003655278  0.0000 ***</a:t>
            </a:r>
          </a:p>
          <a:p>
            <a:r>
              <a:rPr lang="en-US" sz="800" dirty="0"/>
              <a:t>18      </a:t>
            </a:r>
            <a:r>
              <a:rPr lang="en-US" sz="800" dirty="0" err="1"/>
              <a:t>log_LWD</a:t>
            </a:r>
            <a:r>
              <a:rPr lang="en-US" sz="800" dirty="0"/>
              <a:t>                </a:t>
            </a:r>
            <a:r>
              <a:rPr lang="en-US" sz="800" dirty="0" err="1"/>
              <a:t>Av_depth</a:t>
            </a:r>
            <a:r>
              <a:rPr lang="en-US" sz="800" dirty="0"/>
              <a:t> -0.521459989 0.1047526216  0.0000 ***</a:t>
            </a:r>
          </a:p>
          <a:p>
            <a:r>
              <a:rPr lang="en-US" sz="800" dirty="0"/>
              <a:t>19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0.10077102   0.8006190</a:t>
            </a:r>
          </a:p>
          <a:p>
            <a:r>
              <a:rPr lang="en-US" sz="800" dirty="0"/>
              <a:t>2   </a:t>
            </a:r>
            <a:r>
              <a:rPr lang="en-US" sz="800" dirty="0" err="1"/>
              <a:t>lme</a:t>
            </a:r>
            <a:r>
              <a:rPr lang="en-US" sz="800" dirty="0"/>
              <a:t> </a:t>
            </a:r>
            <a:r>
              <a:rPr lang="en-US" sz="800" dirty="0" err="1"/>
              <a:t>gaussian</a:t>
            </a:r>
            <a:r>
              <a:rPr lang="en-US" sz="800" dirty="0"/>
              <a:t> identity 5263 0.01142547   0.3659585</a:t>
            </a:r>
          </a:p>
          <a:p>
            <a:r>
              <a:rPr lang="en-US" sz="800" dirty="0"/>
              <a:t>3   </a:t>
            </a:r>
            <a:r>
              <a:rPr lang="en-US" sz="800" dirty="0" err="1"/>
              <a:t>lme</a:t>
            </a:r>
            <a:r>
              <a:rPr lang="en-US" sz="800" dirty="0"/>
              <a:t> </a:t>
            </a:r>
            <a:r>
              <a:rPr lang="en-US" sz="800" dirty="0" err="1"/>
              <a:t>gaussian</a:t>
            </a:r>
            <a:r>
              <a:rPr lang="en-US" sz="800" dirty="0"/>
              <a:t> identity 5263 0.09997273   0.5124213</a:t>
            </a:r>
          </a:p>
        </p:txBody>
      </p:sp>
      <p:sp>
        <p:nvSpPr>
          <p:cNvPr id="3" name="TextBox 2"/>
          <p:cNvSpPr txBox="1"/>
          <p:nvPr/>
        </p:nvSpPr>
        <p:spPr>
          <a:xfrm>
            <a:off x="44603" y="0"/>
            <a:ext cx="10077591" cy="369332"/>
          </a:xfrm>
          <a:prstGeom prst="rect">
            <a:avLst/>
          </a:prstGeom>
          <a:noFill/>
        </p:spPr>
        <p:txBody>
          <a:bodyPr wrap="square" rtlCol="0">
            <a:spAutoFit/>
          </a:bodyPr>
          <a:lstStyle/>
          <a:p>
            <a:r>
              <a:rPr lang="sv-SE" dirty="0" smtClean="0"/>
              <a:t>1b) FULL DATASET WITHOUT Nas (n=5263) </a:t>
            </a:r>
            <a:endParaRPr lang="en-US" dirty="0"/>
          </a:p>
        </p:txBody>
      </p:sp>
      <p:pic>
        <p:nvPicPr>
          <p:cNvPr id="4" name="Picture 3"/>
          <p:cNvPicPr>
            <a:picLocks noChangeAspect="1"/>
          </p:cNvPicPr>
          <p:nvPr/>
        </p:nvPicPr>
        <p:blipFill>
          <a:blip r:embed="rId3"/>
          <a:stretch>
            <a:fillRect/>
          </a:stretch>
        </p:blipFill>
        <p:spPr>
          <a:xfrm>
            <a:off x="5500228" y="900960"/>
            <a:ext cx="6181104" cy="5372249"/>
          </a:xfrm>
          <a:prstGeom prst="rect">
            <a:avLst/>
          </a:prstGeom>
        </p:spPr>
      </p:pic>
      <p:sp>
        <p:nvSpPr>
          <p:cNvPr id="5" name="TextBox 4"/>
          <p:cNvSpPr txBox="1"/>
          <p:nvPr/>
        </p:nvSpPr>
        <p:spPr>
          <a:xfrm>
            <a:off x="7123814" y="138224"/>
            <a:ext cx="4901610" cy="923330"/>
          </a:xfrm>
          <a:prstGeom prst="rect">
            <a:avLst/>
          </a:prstGeom>
          <a:noFill/>
        </p:spPr>
        <p:txBody>
          <a:bodyPr wrap="square" rtlCol="0">
            <a:spAutoFit/>
          </a:bodyPr>
          <a:lstStyle/>
          <a:p>
            <a:r>
              <a:rPr lang="en-US" dirty="0" smtClean="0"/>
              <a:t>using </a:t>
            </a:r>
            <a:r>
              <a:rPr lang="en-US" dirty="0"/>
              <a:t>fish </a:t>
            </a:r>
            <a:r>
              <a:rPr lang="en-US" dirty="0" err="1"/>
              <a:t>spp</a:t>
            </a:r>
            <a:r>
              <a:rPr lang="en-US" dirty="0"/>
              <a:t> (only </a:t>
            </a:r>
            <a:r>
              <a:rPr lang="en-US" dirty="0" err="1" smtClean="0"/>
              <a:t>gedda</a:t>
            </a:r>
            <a:r>
              <a:rPr lang="en-US" dirty="0" smtClean="0"/>
              <a:t>) </a:t>
            </a:r>
            <a:r>
              <a:rPr lang="en-US" dirty="0"/>
              <a:t>as </a:t>
            </a:r>
            <a:r>
              <a:rPr lang="en-US" dirty="0" smtClean="0"/>
              <a:t>endogenous and continuous (</a:t>
            </a:r>
            <a:r>
              <a:rPr lang="en-US" dirty="0" err="1" smtClean="0"/>
              <a:t>logtranformed</a:t>
            </a:r>
            <a:r>
              <a:rPr lang="en-US" dirty="0" smtClean="0"/>
              <a:t>)</a:t>
            </a:r>
            <a:endParaRPr lang="en-US" dirty="0"/>
          </a:p>
          <a:p>
            <a:endParaRPr lang="en-US" dirty="0"/>
          </a:p>
        </p:txBody>
      </p:sp>
    </p:spTree>
    <p:extLst>
      <p:ext uri="{BB962C8B-B14F-4D97-AF65-F5344CB8AC3E}">
        <p14:creationId xmlns:p14="http://schemas.microsoft.com/office/powerpoint/2010/main" val="8066676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603" y="0"/>
            <a:ext cx="10077591" cy="369332"/>
          </a:xfrm>
          <a:prstGeom prst="rect">
            <a:avLst/>
          </a:prstGeom>
          <a:noFill/>
        </p:spPr>
        <p:txBody>
          <a:bodyPr wrap="square" rtlCol="0">
            <a:spAutoFit/>
          </a:bodyPr>
          <a:lstStyle/>
          <a:p>
            <a:r>
              <a:rPr lang="sv-SE" dirty="0" smtClean="0"/>
              <a:t>1b) FULL DATASET WITHOUT Nas (n=5263) – pike as endogenous, binary</a:t>
            </a:r>
            <a:endParaRPr lang="en-US" dirty="0"/>
          </a:p>
        </p:txBody>
      </p:sp>
      <p:sp>
        <p:nvSpPr>
          <p:cNvPr id="3" name="TextBox 2"/>
          <p:cNvSpPr txBox="1"/>
          <p:nvPr/>
        </p:nvSpPr>
        <p:spPr>
          <a:xfrm>
            <a:off x="44603" y="363915"/>
            <a:ext cx="8218968" cy="6494085"/>
          </a:xfrm>
          <a:prstGeom prst="rect">
            <a:avLst/>
          </a:prstGeom>
          <a:noFill/>
        </p:spPr>
        <p:txBody>
          <a:bodyPr wrap="square" rtlCol="0">
            <a:spAutoFit/>
          </a:bodyPr>
          <a:lstStyle/>
          <a:p>
            <a:r>
              <a:rPr lang="en-US" sz="800" dirty="0"/>
              <a:t>&gt; M2 = list(</a:t>
            </a:r>
          </a:p>
          <a:p>
            <a:r>
              <a:rPr lang="en-US" sz="800" dirty="0"/>
              <a:t>+   </a:t>
            </a:r>
            <a:r>
              <a:rPr lang="en-US" sz="800" dirty="0" err="1"/>
              <a:t>lme</a:t>
            </a:r>
            <a:r>
              <a:rPr lang="en-US" sz="800" dirty="0"/>
              <a:t>(log_OringTOT~Average_air_temperature+Distance_to_sea+Wetted_width+Av_depth+log_LWD+SUB1+Julian_date+GEdda_KLASS,</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a:t>
            </a:r>
            <a:r>
              <a:rPr lang="en-US" sz="800" dirty="0" err="1"/>
              <a:t>GEdda_KLASS~Wetted_width+log_LWD+Year</a:t>
            </a:r>
            <a:r>
              <a:rPr lang="en-US" sz="800" dirty="0"/>
              <a:t>,</a:t>
            </a:r>
          </a:p>
          <a:p>
            <a:r>
              <a:rPr lang="en-US" sz="800" dirty="0"/>
              <a:t>+       random=~1|River_name/</a:t>
            </a:r>
            <a:r>
              <a:rPr lang="en-US" sz="800" dirty="0" err="1"/>
              <a:t>Catchment_number</a:t>
            </a:r>
            <a:r>
              <a:rPr lang="en-US" sz="800" dirty="0"/>
              <a:t>, corAR1(form=~Year),data=AV2),</a:t>
            </a:r>
          </a:p>
          <a:p>
            <a:r>
              <a:rPr lang="en-US" sz="800" dirty="0"/>
              <a:t>+   </a:t>
            </a:r>
            <a:r>
              <a:rPr lang="en-US" sz="800" dirty="0" err="1"/>
              <a:t>lme</a:t>
            </a:r>
            <a:r>
              <a:rPr lang="en-US" sz="800" dirty="0"/>
              <a:t>(log_LWD~Average_air_temperature+Distance_to_sea+Av_depth+Wetted_width+Year+Julian_date,</a:t>
            </a:r>
          </a:p>
          <a:p>
            <a:r>
              <a:rPr lang="en-US" sz="800" dirty="0"/>
              <a:t>+       random=~1|River_name/</a:t>
            </a:r>
            <a:r>
              <a:rPr lang="en-US" sz="800" dirty="0" err="1"/>
              <a:t>Catchment_number</a:t>
            </a:r>
            <a:r>
              <a:rPr lang="en-US" sz="800" dirty="0"/>
              <a:t>, corAR1(form=~Year),data=AV2))</a:t>
            </a:r>
          </a:p>
          <a:p>
            <a:r>
              <a:rPr lang="en-US" sz="800" dirty="0"/>
              <a:t>&gt; </a:t>
            </a:r>
            <a:r>
              <a:rPr lang="en-US" sz="800" dirty="0" err="1"/>
              <a:t>sem.fit</a:t>
            </a:r>
            <a:r>
              <a:rPr lang="en-US" sz="800" dirty="0"/>
              <a:t>(M2,AV2)</a:t>
            </a:r>
          </a:p>
          <a:p>
            <a:r>
              <a:rPr lang="en-US" sz="800" dirty="0"/>
              <a:t>  |===============================================================================================================| 100%</a:t>
            </a:r>
          </a:p>
          <a:p>
            <a:r>
              <a:rPr lang="en-US" sz="800" dirty="0"/>
              <a:t>Conditional variables have been omitted from output table for clarity (or use argument conditional = T)</a:t>
            </a:r>
          </a:p>
          <a:p>
            <a:r>
              <a:rPr lang="en-US" sz="800" dirty="0"/>
              <a:t>$</a:t>
            </a:r>
            <a:r>
              <a:rPr lang="en-US" sz="800" dirty="0" err="1"/>
              <a:t>missing.paths</a:t>
            </a:r>
            <a:endParaRPr lang="en-US" sz="800" dirty="0"/>
          </a:p>
          <a:p>
            <a:r>
              <a:rPr lang="en-US" sz="800" dirty="0"/>
              <a:t>                                 </a:t>
            </a:r>
            <a:r>
              <a:rPr lang="en-US" sz="800" dirty="0" err="1"/>
              <a:t>missing.path</a:t>
            </a:r>
            <a:r>
              <a:rPr lang="en-US" sz="800" dirty="0"/>
              <a:t> estimate </a:t>
            </a:r>
            <a:r>
              <a:rPr lang="en-US" sz="800" dirty="0" err="1"/>
              <a:t>std.error</a:t>
            </a:r>
            <a:r>
              <a:rPr lang="en-US" sz="800" dirty="0"/>
              <a:t>   </a:t>
            </a:r>
            <a:r>
              <a:rPr lang="en-US" sz="800" dirty="0" err="1"/>
              <a:t>df</a:t>
            </a:r>
            <a:r>
              <a:rPr lang="en-US" sz="800" dirty="0"/>
              <a:t> </a:t>
            </a:r>
            <a:r>
              <a:rPr lang="en-US" sz="800" dirty="0" err="1"/>
              <a:t>crit.value</a:t>
            </a:r>
            <a:r>
              <a:rPr lang="en-US" sz="800" dirty="0"/>
              <a:t> </a:t>
            </a:r>
            <a:r>
              <a:rPr lang="en-US" sz="800" dirty="0" err="1"/>
              <a:t>p.value</a:t>
            </a:r>
            <a:r>
              <a:rPr lang="en-US" sz="800" dirty="0"/>
              <a:t> </a:t>
            </a:r>
          </a:p>
          <a:p>
            <a:r>
              <a:rPr lang="en-US" sz="800" dirty="0"/>
              <a:t>1 </a:t>
            </a:r>
            <a:r>
              <a:rPr lang="en-US" sz="800" dirty="0" err="1"/>
              <a:t>GEdda_KLASS</a:t>
            </a:r>
            <a:r>
              <a:rPr lang="en-US" sz="800" dirty="0"/>
              <a:t> ~ </a:t>
            </a:r>
            <a:r>
              <a:rPr lang="en-US" sz="800" dirty="0" err="1"/>
              <a:t>Average_air_temperature</a:t>
            </a:r>
            <a:r>
              <a:rPr lang="en-US" sz="800" dirty="0"/>
              <a:t> + ...   0.0034    0.0042 4077     0.7992  0.4242 </a:t>
            </a:r>
          </a:p>
          <a:p>
            <a:r>
              <a:rPr lang="en-US" sz="800" dirty="0"/>
              <a:t>2         </a:t>
            </a:r>
            <a:r>
              <a:rPr lang="en-US" sz="800" dirty="0" err="1"/>
              <a:t>GEdda_KLASS</a:t>
            </a:r>
            <a:r>
              <a:rPr lang="en-US" sz="800" dirty="0"/>
              <a:t> ~ </a:t>
            </a:r>
            <a:r>
              <a:rPr lang="en-US" sz="800" dirty="0" err="1"/>
              <a:t>Distance_to_sea</a:t>
            </a:r>
            <a:r>
              <a:rPr lang="en-US" sz="800" dirty="0"/>
              <a:t> + ...   0.0001    0.0001 4077     0.5705  0.5684 </a:t>
            </a:r>
          </a:p>
          <a:p>
            <a:r>
              <a:rPr lang="en-US" sz="800" dirty="0"/>
              <a:t>3                </a:t>
            </a:r>
            <a:r>
              <a:rPr lang="en-US" sz="800" dirty="0" err="1"/>
              <a:t>GEdda_KLASS</a:t>
            </a:r>
            <a:r>
              <a:rPr lang="en-US" sz="800" dirty="0"/>
              <a:t> ~ </a:t>
            </a:r>
            <a:r>
              <a:rPr lang="en-US" sz="800" dirty="0" err="1"/>
              <a:t>Av_depth</a:t>
            </a:r>
            <a:r>
              <a:rPr lang="en-US" sz="800" dirty="0"/>
              <a:t> + ...  -0.0944    0.0636 4077    -1.4836  0.1380 </a:t>
            </a:r>
          </a:p>
          <a:p>
            <a:r>
              <a:rPr lang="en-US" sz="800" dirty="0"/>
              <a:t>4                        </a:t>
            </a:r>
            <a:r>
              <a:rPr lang="en-US" sz="800" dirty="0" err="1"/>
              <a:t>log_LWD</a:t>
            </a:r>
            <a:r>
              <a:rPr lang="en-US" sz="800" dirty="0"/>
              <a:t> ~ SUB1 + ...   0.0011    0.0132 4074     0.0851  0.9322 </a:t>
            </a:r>
          </a:p>
          <a:p>
            <a:r>
              <a:rPr lang="en-US" sz="800" dirty="0"/>
              <a:t>5                    </a:t>
            </a:r>
            <a:r>
              <a:rPr lang="en-US" sz="800" dirty="0" err="1"/>
              <a:t>GEdda_KLASS</a:t>
            </a:r>
            <a:r>
              <a:rPr lang="en-US" sz="800" dirty="0"/>
              <a:t> ~ SUB1 + ...   0.0069    0.0071 4077     0.9710  0.3316 </a:t>
            </a:r>
          </a:p>
          <a:p>
            <a:r>
              <a:rPr lang="en-US" sz="800" dirty="0"/>
              <a:t>6             </a:t>
            </a:r>
            <a:r>
              <a:rPr lang="en-US" sz="800" dirty="0" err="1"/>
              <a:t>GEdda_KLASS</a:t>
            </a:r>
            <a:r>
              <a:rPr lang="en-US" sz="800" dirty="0"/>
              <a:t> ~ </a:t>
            </a:r>
            <a:r>
              <a:rPr lang="en-US" sz="800" dirty="0" err="1"/>
              <a:t>Julian_date</a:t>
            </a:r>
            <a:r>
              <a:rPr lang="en-US" sz="800" dirty="0"/>
              <a:t> + ...  -0.0003    0.0003 4077    -1.2143  0.2247 </a:t>
            </a:r>
          </a:p>
          <a:p>
            <a:r>
              <a:rPr lang="en-US" sz="800" dirty="0"/>
              <a:t>7                   </a:t>
            </a:r>
            <a:r>
              <a:rPr lang="en-US" sz="800" dirty="0" err="1"/>
              <a:t>log_OringTOT</a:t>
            </a:r>
            <a:r>
              <a:rPr lang="en-US" sz="800" dirty="0"/>
              <a:t> ~ Year + ...   0.0036    0.0028 4072     1.3063  0.1915 </a:t>
            </a:r>
          </a:p>
          <a:p>
            <a:endParaRPr lang="en-US" sz="800" dirty="0"/>
          </a:p>
          <a:p>
            <a:r>
              <a:rPr lang="en-US" sz="800" dirty="0"/>
              <a:t>$</a:t>
            </a:r>
            <a:r>
              <a:rPr lang="en-US" sz="800" dirty="0" err="1"/>
              <a:t>Fisher.C</a:t>
            </a:r>
            <a:endParaRPr lang="en-US" sz="800" dirty="0"/>
          </a:p>
          <a:p>
            <a:r>
              <a:rPr lang="en-US" sz="800" dirty="0"/>
              <a:t>  </a:t>
            </a:r>
            <a:r>
              <a:rPr lang="en-US" sz="800" dirty="0" err="1"/>
              <a:t>fisher.c</a:t>
            </a:r>
            <a:r>
              <a:rPr lang="en-US" sz="800" dirty="0"/>
              <a:t> </a:t>
            </a:r>
            <a:r>
              <a:rPr lang="en-US" sz="800" dirty="0" err="1"/>
              <a:t>df</a:t>
            </a:r>
            <a:r>
              <a:rPr lang="en-US" sz="800" dirty="0"/>
              <a:t> </a:t>
            </a:r>
            <a:r>
              <a:rPr lang="en-US" sz="800" dirty="0" err="1"/>
              <a:t>p.value</a:t>
            </a:r>
            <a:endParaRPr lang="en-US" sz="800" dirty="0"/>
          </a:p>
          <a:p>
            <a:r>
              <a:rPr lang="en-US" sz="800" dirty="0"/>
              <a:t>1    15.45 14   0.348</a:t>
            </a:r>
          </a:p>
          <a:p>
            <a:endParaRPr lang="en-US" sz="800" dirty="0"/>
          </a:p>
          <a:p>
            <a:r>
              <a:rPr lang="en-US" sz="800" dirty="0"/>
              <a:t>$AIC</a:t>
            </a:r>
          </a:p>
          <a:p>
            <a:r>
              <a:rPr lang="en-US" sz="800" dirty="0"/>
              <a:t>    AIC   </a:t>
            </a:r>
            <a:r>
              <a:rPr lang="en-US" sz="800" dirty="0" err="1"/>
              <a:t>AICc</a:t>
            </a:r>
            <a:r>
              <a:rPr lang="en-US" sz="800" dirty="0"/>
              <a:t>  K    n</a:t>
            </a:r>
          </a:p>
          <a:p>
            <a:r>
              <a:rPr lang="en-US" sz="800" dirty="0"/>
              <a:t>1 79.45 79.854 32 5263</a:t>
            </a:r>
          </a:p>
          <a:p>
            <a:endParaRPr lang="en-US" sz="800" dirty="0" smtClean="0"/>
          </a:p>
          <a:p>
            <a:r>
              <a:rPr lang="en-US" sz="800" dirty="0" smtClean="0"/>
              <a:t>&gt; </a:t>
            </a:r>
            <a:r>
              <a:rPr lang="en-US" sz="800" dirty="0" err="1"/>
              <a:t>sem.coefs</a:t>
            </a:r>
            <a:r>
              <a:rPr lang="en-US" sz="800" dirty="0"/>
              <a:t>(M2,AV2)</a:t>
            </a:r>
          </a:p>
          <a:p>
            <a:r>
              <a:rPr lang="en-US" sz="800" dirty="0"/>
              <a:t>       response               predictor     estimate    </a:t>
            </a:r>
            <a:r>
              <a:rPr lang="en-US" sz="800" dirty="0" err="1"/>
              <a:t>std.error</a:t>
            </a:r>
            <a:r>
              <a:rPr lang="en-US" sz="800" dirty="0"/>
              <a:t> </a:t>
            </a:r>
            <a:r>
              <a:rPr lang="en-US" sz="800" dirty="0" err="1"/>
              <a:t>p.value</a:t>
            </a:r>
            <a:r>
              <a:rPr lang="en-US" sz="800" dirty="0"/>
              <a:t>    </a:t>
            </a:r>
          </a:p>
          <a:p>
            <a:r>
              <a:rPr lang="en-US" sz="800" dirty="0"/>
              <a:t>1  </a:t>
            </a:r>
            <a:r>
              <a:rPr lang="en-US" sz="800" dirty="0" err="1"/>
              <a:t>log_OringTOT</a:t>
            </a:r>
            <a:r>
              <a:rPr lang="en-US" sz="800" dirty="0"/>
              <a:t>                </a:t>
            </a:r>
            <a:r>
              <a:rPr lang="en-US" sz="800" dirty="0" err="1"/>
              <a:t>Av_depth</a:t>
            </a:r>
            <a:r>
              <a:rPr lang="en-US" sz="800" dirty="0"/>
              <a:t> -2.093971333 0.1556912573  0.0000 ***</a:t>
            </a:r>
          </a:p>
          <a:p>
            <a:r>
              <a:rPr lang="en-US" sz="800" dirty="0"/>
              <a:t>2  </a:t>
            </a:r>
            <a:r>
              <a:rPr lang="en-US" sz="800" dirty="0" err="1"/>
              <a:t>log_OringTOT</a:t>
            </a:r>
            <a:r>
              <a:rPr lang="en-US" sz="800" dirty="0"/>
              <a:t>            </a:t>
            </a:r>
            <a:r>
              <a:rPr lang="en-US" sz="800" dirty="0" err="1"/>
              <a:t>Wetted_width</a:t>
            </a:r>
            <a:r>
              <a:rPr lang="en-US" sz="800" dirty="0"/>
              <a:t> -0.070660981 0.0077122615  0.0000 ***</a:t>
            </a:r>
          </a:p>
          <a:p>
            <a:r>
              <a:rPr lang="en-US" sz="800" dirty="0"/>
              <a:t>3  </a:t>
            </a:r>
            <a:r>
              <a:rPr lang="en-US" sz="800" dirty="0" err="1"/>
              <a:t>log_OringTOT</a:t>
            </a:r>
            <a:r>
              <a:rPr lang="en-US" sz="800" dirty="0"/>
              <a:t>             </a:t>
            </a:r>
            <a:r>
              <a:rPr lang="en-US" sz="800" dirty="0" err="1"/>
              <a:t>Julian_date</a:t>
            </a:r>
            <a:r>
              <a:rPr lang="en-US" sz="800" dirty="0"/>
              <a:t> -0.004114361 0.0006602888  0.0000 ***</a:t>
            </a:r>
          </a:p>
          <a:p>
            <a:r>
              <a:rPr lang="en-US" sz="800" dirty="0"/>
              <a:t>4  </a:t>
            </a:r>
            <a:r>
              <a:rPr lang="en-US" sz="800" dirty="0" err="1"/>
              <a:t>log_OringTOT</a:t>
            </a:r>
            <a:r>
              <a:rPr lang="en-US" sz="800" dirty="0"/>
              <a:t>                    SUB1  0.105665180 0.0199361135  0.0000 ***</a:t>
            </a:r>
          </a:p>
          <a:p>
            <a:r>
              <a:rPr lang="en-US" sz="800" dirty="0"/>
              <a:t>5  </a:t>
            </a:r>
            <a:r>
              <a:rPr lang="en-US" sz="800" dirty="0" err="1"/>
              <a:t>log_OringTOT</a:t>
            </a:r>
            <a:r>
              <a:rPr lang="en-US" sz="800" dirty="0"/>
              <a:t>         </a:t>
            </a:r>
            <a:r>
              <a:rPr lang="en-US" sz="800" dirty="0" err="1"/>
              <a:t>Distance_to_sea</a:t>
            </a:r>
            <a:r>
              <a:rPr lang="en-US" sz="800" dirty="0"/>
              <a:t> -0.003467429 0.0007079482  0.0000 ***</a:t>
            </a:r>
          </a:p>
          <a:p>
            <a:r>
              <a:rPr lang="en-US" sz="800" dirty="0"/>
              <a:t>6  </a:t>
            </a:r>
            <a:r>
              <a:rPr lang="en-US" sz="800" dirty="0" err="1"/>
              <a:t>log_OringTOT</a:t>
            </a:r>
            <a:r>
              <a:rPr lang="en-US" sz="800" dirty="0"/>
              <a:t>                 </a:t>
            </a:r>
            <a:r>
              <a:rPr lang="en-US" sz="800" dirty="0" err="1"/>
              <a:t>log_LWD</a:t>
            </a:r>
            <a:r>
              <a:rPr lang="en-US" sz="800" dirty="0"/>
              <a:t>  0.091176978 0.0196082256  0.0000 ***</a:t>
            </a:r>
          </a:p>
          <a:p>
            <a:r>
              <a:rPr lang="en-US" sz="800" dirty="0"/>
              <a:t>7  </a:t>
            </a:r>
            <a:r>
              <a:rPr lang="en-US" sz="800" dirty="0" err="1"/>
              <a:t>log_OringTOT</a:t>
            </a:r>
            <a:r>
              <a:rPr lang="en-US" sz="800" dirty="0"/>
              <a:t> </a:t>
            </a:r>
            <a:r>
              <a:rPr lang="en-US" sz="800" dirty="0" err="1"/>
              <a:t>Average_air_temperature</a:t>
            </a:r>
            <a:r>
              <a:rPr lang="en-US" sz="800" dirty="0"/>
              <a:t>  0.088210124 0.0220619130  0.0001 ***</a:t>
            </a:r>
          </a:p>
          <a:p>
            <a:r>
              <a:rPr lang="en-US" sz="800" dirty="0"/>
              <a:t>8  </a:t>
            </a:r>
            <a:r>
              <a:rPr lang="en-US" sz="800" dirty="0" err="1"/>
              <a:t>log_OringTOT</a:t>
            </a:r>
            <a:r>
              <a:rPr lang="en-US" sz="800" dirty="0"/>
              <a:t>             </a:t>
            </a:r>
            <a:r>
              <a:rPr lang="en-US" sz="800" dirty="0" err="1"/>
              <a:t>GEdda_KLASS</a:t>
            </a:r>
            <a:r>
              <a:rPr lang="en-US" sz="800" dirty="0"/>
              <a:t> -0.068597365 0.0321624768  0.0330   *</a:t>
            </a:r>
          </a:p>
          <a:p>
            <a:r>
              <a:rPr lang="en-US" sz="800" dirty="0"/>
              <a:t>9   </a:t>
            </a:r>
            <a:r>
              <a:rPr lang="en-US" sz="800" dirty="0" err="1"/>
              <a:t>GEdda_KLASS</a:t>
            </a:r>
            <a:r>
              <a:rPr lang="en-US" sz="800" dirty="0"/>
              <a:t>            </a:t>
            </a:r>
            <a:r>
              <a:rPr lang="en-US" sz="800" dirty="0" err="1"/>
              <a:t>Wetted_width</a:t>
            </a:r>
            <a:r>
              <a:rPr lang="en-US" sz="800" dirty="0"/>
              <a:t>  0.010596043 0.0021394413  0.0000 ***</a:t>
            </a:r>
          </a:p>
          <a:p>
            <a:r>
              <a:rPr lang="en-US" sz="800" dirty="0"/>
              <a:t>10  </a:t>
            </a:r>
            <a:r>
              <a:rPr lang="en-US" sz="800" dirty="0" err="1"/>
              <a:t>GEdda_KLASS</a:t>
            </a:r>
            <a:r>
              <a:rPr lang="en-US" sz="800" dirty="0"/>
              <a:t>                    Year -0.004316782 0.0011680777  0.0002 ***</a:t>
            </a:r>
          </a:p>
          <a:p>
            <a:r>
              <a:rPr lang="en-US" sz="800" dirty="0"/>
              <a:t>11  </a:t>
            </a:r>
            <a:r>
              <a:rPr lang="en-US" sz="800" dirty="0" err="1"/>
              <a:t>GEdda_KLASS</a:t>
            </a:r>
            <a:r>
              <a:rPr lang="en-US" sz="800" dirty="0"/>
              <a:t>                 </a:t>
            </a:r>
            <a:r>
              <a:rPr lang="en-US" sz="800" dirty="0" err="1"/>
              <a:t>log_LWD</a:t>
            </a:r>
            <a:r>
              <a:rPr lang="en-US" sz="800" dirty="0"/>
              <a:t> -0.027275161 0.0074147635  0.0002 ***</a:t>
            </a:r>
          </a:p>
          <a:p>
            <a:r>
              <a:rPr lang="en-US" sz="800" dirty="0"/>
              <a:t>12      </a:t>
            </a:r>
            <a:r>
              <a:rPr lang="en-US" sz="800" dirty="0" err="1"/>
              <a:t>log_LWD</a:t>
            </a:r>
            <a:r>
              <a:rPr lang="en-US" sz="800" dirty="0"/>
              <a:t>            </a:t>
            </a:r>
            <a:r>
              <a:rPr lang="en-US" sz="800" dirty="0" err="1"/>
              <a:t>Wetted_width</a:t>
            </a:r>
            <a:r>
              <a:rPr lang="en-US" sz="800" dirty="0"/>
              <a:t> -0.053860393 0.0045734869  0.0000 ***</a:t>
            </a:r>
          </a:p>
          <a:p>
            <a:r>
              <a:rPr lang="en-US" sz="800" dirty="0"/>
              <a:t>13      </a:t>
            </a:r>
            <a:r>
              <a:rPr lang="en-US" sz="800" dirty="0" err="1"/>
              <a:t>log_LWD</a:t>
            </a:r>
            <a:r>
              <a:rPr lang="en-US" sz="800" dirty="0"/>
              <a:t> </a:t>
            </a:r>
            <a:r>
              <a:rPr lang="en-US" sz="800" dirty="0" err="1"/>
              <a:t>Average_air_temperature</a:t>
            </a:r>
            <a:r>
              <a:rPr lang="en-US" sz="800" dirty="0"/>
              <a:t> -0.093366739 0.0110073457  0.0000 ***</a:t>
            </a:r>
          </a:p>
          <a:p>
            <a:r>
              <a:rPr lang="en-US" sz="800" dirty="0"/>
              <a:t>14      </a:t>
            </a:r>
            <a:r>
              <a:rPr lang="en-US" sz="800" dirty="0" err="1"/>
              <a:t>log_LWD</a:t>
            </a:r>
            <a:r>
              <a:rPr lang="en-US" sz="800" dirty="0"/>
              <a:t>                    Year  0.014844441 0.0024975949  0.0000 ***</a:t>
            </a:r>
          </a:p>
          <a:p>
            <a:r>
              <a:rPr lang="en-US" sz="800" dirty="0"/>
              <a:t>15      </a:t>
            </a:r>
            <a:r>
              <a:rPr lang="en-US" sz="800" dirty="0" err="1"/>
              <a:t>log_LWD</a:t>
            </a:r>
            <a:r>
              <a:rPr lang="en-US" sz="800" dirty="0"/>
              <a:t>         </a:t>
            </a:r>
            <a:r>
              <a:rPr lang="en-US" sz="800" dirty="0" err="1"/>
              <a:t>Distance_to_sea</a:t>
            </a:r>
            <a:r>
              <a:rPr lang="en-US" sz="800" dirty="0"/>
              <a:t> -0.002111485 0.0003655278  0.0000 ***</a:t>
            </a:r>
          </a:p>
          <a:p>
            <a:r>
              <a:rPr lang="en-US" sz="800" dirty="0"/>
              <a:t>16      </a:t>
            </a:r>
            <a:r>
              <a:rPr lang="en-US" sz="800" dirty="0" err="1"/>
              <a:t>log_LWD</a:t>
            </a:r>
            <a:r>
              <a:rPr lang="en-US" sz="800" dirty="0"/>
              <a:t>                </a:t>
            </a:r>
            <a:r>
              <a:rPr lang="en-US" sz="800" dirty="0" err="1"/>
              <a:t>Av_depth</a:t>
            </a:r>
            <a:r>
              <a:rPr lang="en-US" sz="800" dirty="0"/>
              <a:t> -0.521459989 0.1047526216  0.0000 ***</a:t>
            </a:r>
          </a:p>
          <a:p>
            <a:r>
              <a:rPr lang="en-US" sz="800" dirty="0"/>
              <a:t>17      </a:t>
            </a:r>
            <a:r>
              <a:rPr lang="en-US" sz="800" dirty="0" err="1"/>
              <a:t>log_LWD</a:t>
            </a:r>
            <a:r>
              <a:rPr lang="en-US" sz="800" dirty="0"/>
              <a:t>             </a:t>
            </a:r>
            <a:r>
              <a:rPr lang="en-US" sz="800" dirty="0" err="1"/>
              <a:t>Julian_date</a:t>
            </a:r>
            <a:r>
              <a:rPr lang="en-US" sz="800" dirty="0"/>
              <a:t> -0.001066235 0.0004439064  0.0164   *</a:t>
            </a:r>
          </a:p>
          <a:p>
            <a:r>
              <a:rPr lang="en-US" sz="800" dirty="0"/>
              <a:t>&gt; </a:t>
            </a:r>
            <a:r>
              <a:rPr lang="en-US" sz="800" dirty="0" err="1"/>
              <a:t>sem.model.fits</a:t>
            </a:r>
            <a:r>
              <a:rPr lang="en-US" sz="800" dirty="0"/>
              <a:t>(M2)</a:t>
            </a:r>
          </a:p>
          <a:p>
            <a:r>
              <a:rPr lang="en-US" sz="800" dirty="0"/>
              <a:t>  Class   Family     Link    n   Marginal Conditional</a:t>
            </a:r>
          </a:p>
          <a:p>
            <a:r>
              <a:rPr lang="en-US" sz="800" dirty="0"/>
              <a:t>1   </a:t>
            </a:r>
            <a:r>
              <a:rPr lang="en-US" sz="800" dirty="0" err="1"/>
              <a:t>lme</a:t>
            </a:r>
            <a:r>
              <a:rPr lang="en-US" sz="800" dirty="0"/>
              <a:t> </a:t>
            </a:r>
            <a:r>
              <a:rPr lang="en-US" sz="800" dirty="0" err="1"/>
              <a:t>gaussian</a:t>
            </a:r>
            <a:r>
              <a:rPr lang="en-US" sz="800" dirty="0"/>
              <a:t> identity 5263 0.09818737   0.8013279</a:t>
            </a:r>
          </a:p>
          <a:p>
            <a:r>
              <a:rPr lang="en-US" sz="800" dirty="0"/>
              <a:t>2   </a:t>
            </a:r>
            <a:r>
              <a:rPr lang="en-US" sz="800" dirty="0" err="1"/>
              <a:t>lme</a:t>
            </a:r>
            <a:r>
              <a:rPr lang="en-US" sz="800" dirty="0"/>
              <a:t> </a:t>
            </a:r>
            <a:r>
              <a:rPr lang="en-US" sz="800" dirty="0" err="1"/>
              <a:t>gaussian</a:t>
            </a:r>
            <a:r>
              <a:rPr lang="en-US" sz="800" dirty="0"/>
              <a:t> identity 5263 0.01850252   0.2533444</a:t>
            </a:r>
          </a:p>
          <a:p>
            <a:r>
              <a:rPr lang="en-US" sz="800" dirty="0"/>
              <a:t>3   </a:t>
            </a:r>
            <a:r>
              <a:rPr lang="en-US" sz="800" dirty="0" err="1"/>
              <a:t>lme</a:t>
            </a:r>
            <a:r>
              <a:rPr lang="en-US" sz="800" dirty="0"/>
              <a:t> </a:t>
            </a:r>
            <a:r>
              <a:rPr lang="en-US" sz="800" dirty="0" err="1"/>
              <a:t>gaussian</a:t>
            </a:r>
            <a:r>
              <a:rPr lang="en-US" sz="800" dirty="0"/>
              <a:t> identity 5263 0.09997273   0.5124213</a:t>
            </a:r>
          </a:p>
        </p:txBody>
      </p:sp>
      <p:pic>
        <p:nvPicPr>
          <p:cNvPr id="4" name="Picture 3"/>
          <p:cNvPicPr>
            <a:picLocks noChangeAspect="1"/>
          </p:cNvPicPr>
          <p:nvPr/>
        </p:nvPicPr>
        <p:blipFill>
          <a:blip r:embed="rId2"/>
          <a:stretch>
            <a:fillRect/>
          </a:stretch>
        </p:blipFill>
        <p:spPr>
          <a:xfrm>
            <a:off x="5390332" y="555041"/>
            <a:ext cx="6652507" cy="5781964"/>
          </a:xfrm>
          <a:prstGeom prst="rect">
            <a:avLst/>
          </a:prstGeom>
        </p:spPr>
      </p:pic>
    </p:spTree>
    <p:extLst>
      <p:ext uri="{BB962C8B-B14F-4D97-AF65-F5344CB8AC3E}">
        <p14:creationId xmlns:p14="http://schemas.microsoft.com/office/powerpoint/2010/main" val="2354609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693" y="610136"/>
            <a:ext cx="11972260" cy="6247864"/>
          </a:xfrm>
          <a:prstGeom prst="rect">
            <a:avLst/>
          </a:prstGeom>
          <a:noFill/>
        </p:spPr>
        <p:txBody>
          <a:bodyPr wrap="square" rtlCol="0">
            <a:spAutoFit/>
          </a:bodyPr>
          <a:lstStyle/>
          <a:p>
            <a:r>
              <a:rPr lang="en-US" sz="1000" dirty="0" smtClean="0"/>
              <a:t>&gt; </a:t>
            </a:r>
            <a:r>
              <a:rPr lang="en-US" sz="1000" dirty="0"/>
              <a:t>M2 = list(</a:t>
            </a:r>
          </a:p>
          <a:p>
            <a:r>
              <a:rPr lang="en-US" sz="1000" dirty="0"/>
              <a:t>+   </a:t>
            </a:r>
            <a:r>
              <a:rPr lang="en-US" sz="1000" dirty="0" err="1"/>
              <a:t>lme</a:t>
            </a:r>
            <a:r>
              <a:rPr lang="en-US" sz="1000" dirty="0"/>
              <a:t>(log(OringTOT+1)~log(LWD+1)+Av_depth+Wetted_width+Distance_to_sea+Average_air_temperature+SUB1+GEdda+Year,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   </a:t>
            </a:r>
            <a:r>
              <a:rPr lang="en-US" sz="1000" dirty="0" err="1"/>
              <a:t>lme</a:t>
            </a:r>
            <a:r>
              <a:rPr lang="en-US" sz="1000" dirty="0"/>
              <a:t>(log(LWD+1)~Distance_to_sea+Average_air_temperature+Av_depth+Wetted_width+Year,</a:t>
            </a:r>
          </a:p>
          <a:p>
            <a:r>
              <a:rPr lang="en-US" sz="1000" dirty="0"/>
              <a:t>+       random=~1|River_name/</a:t>
            </a:r>
            <a:r>
              <a:rPr lang="en-US" sz="1000" dirty="0" err="1"/>
              <a:t>Catchment_number</a:t>
            </a:r>
            <a:r>
              <a:rPr lang="en-US" sz="1000" dirty="0"/>
              <a:t>, corAR1(form=~Year),</a:t>
            </a:r>
            <a:r>
              <a:rPr lang="en-US" sz="1000" dirty="0" err="1"/>
              <a:t>na.action</a:t>
            </a:r>
            <a:r>
              <a:rPr lang="en-US" sz="1000" dirty="0"/>
              <a:t>=</a:t>
            </a:r>
            <a:r>
              <a:rPr lang="en-US" sz="1000" dirty="0" err="1"/>
              <a:t>na.omit</a:t>
            </a:r>
            <a:r>
              <a:rPr lang="en-US" sz="1000" dirty="0"/>
              <a:t>, data=AVOC))</a:t>
            </a:r>
          </a:p>
          <a:p>
            <a:r>
              <a:rPr lang="en-US" sz="1000" dirty="0"/>
              <a:t>&gt; </a:t>
            </a:r>
            <a:r>
              <a:rPr lang="en-US" sz="1000" dirty="0" err="1"/>
              <a:t>sem.fit</a:t>
            </a:r>
            <a:r>
              <a:rPr lang="en-US" sz="1000" dirty="0"/>
              <a:t>(M2,AVOC)</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-0.0009    0.0122 5318    -0.0714  0.9431 </a:t>
            </a:r>
          </a:p>
          <a:p>
            <a:r>
              <a:rPr lang="en-US" sz="1000" dirty="0"/>
              <a:t>2 log(LWD+1) ~ </a:t>
            </a:r>
            <a:r>
              <a:rPr lang="en-US" sz="1000" dirty="0" err="1"/>
              <a:t>GEdda</a:t>
            </a:r>
            <a:r>
              <a:rPr lang="en-US" sz="1000" dirty="0"/>
              <a:t> + ...  -0.0011    0.0091 5319    -0.1185  0.9057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1     0.32  4   0.989</a:t>
            </a:r>
          </a:p>
          <a:p>
            <a:endParaRPr lang="en-US" sz="1000" dirty="0"/>
          </a:p>
          <a:p>
            <a:r>
              <a:rPr lang="en-US" sz="1000" dirty="0"/>
              <a:t>$AIC</a:t>
            </a:r>
          </a:p>
          <a:p>
            <a:r>
              <a:rPr lang="en-US" sz="1000" dirty="0"/>
              <a:t>    AIC   </a:t>
            </a:r>
            <a:r>
              <a:rPr lang="en-US" sz="1000" dirty="0" err="1"/>
              <a:t>AICc</a:t>
            </a:r>
            <a:r>
              <a:rPr lang="en-US" sz="1000" dirty="0"/>
              <a:t>  K    n</a:t>
            </a:r>
          </a:p>
          <a:p>
            <a:r>
              <a:rPr lang="en-US" sz="1000" dirty="0"/>
              <a:t>1 46.32 46.497 23 6269</a:t>
            </a:r>
          </a:p>
          <a:p>
            <a:endParaRPr lang="en-US" sz="1000" dirty="0"/>
          </a:p>
          <a:p>
            <a:r>
              <a:rPr lang="en-US" sz="1000" dirty="0"/>
              <a:t>&gt; </a:t>
            </a:r>
            <a:r>
              <a:rPr lang="en-US" sz="1000" dirty="0" err="1"/>
              <a:t>sem.coefs</a:t>
            </a:r>
            <a:r>
              <a:rPr lang="en-US" sz="1000" dirty="0"/>
              <a:t>(M2,AVOC)</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-2.057402647 0.1377434696  0.0000 ***</a:t>
            </a:r>
          </a:p>
          <a:p>
            <a:r>
              <a:rPr lang="en-US" sz="1000" dirty="0"/>
              <a:t>2  log(</a:t>
            </a:r>
            <a:r>
              <a:rPr lang="en-US" sz="1000" dirty="0" err="1"/>
              <a:t>OringTOT</a:t>
            </a:r>
            <a:r>
              <a:rPr lang="en-US" sz="1000" dirty="0"/>
              <a:t> + 1)            </a:t>
            </a:r>
            <a:r>
              <a:rPr lang="en-US" sz="1000" dirty="0" err="1"/>
              <a:t>Wetted_width</a:t>
            </a:r>
            <a:r>
              <a:rPr lang="en-US" sz="1000" dirty="0"/>
              <a:t> -0.077376786 0.0068632123  0.0000 ***</a:t>
            </a:r>
          </a:p>
          <a:p>
            <a:r>
              <a:rPr lang="en-US" sz="1000" dirty="0"/>
              <a:t>3  log(</a:t>
            </a:r>
            <a:r>
              <a:rPr lang="en-US" sz="1000" dirty="0" err="1"/>
              <a:t>OringTOT</a:t>
            </a:r>
            <a:r>
              <a:rPr lang="en-US" sz="1000" dirty="0"/>
              <a:t> + 1)            log(LWD + 1)  0.100691172 0.0182716077  0.0000 ***</a:t>
            </a:r>
          </a:p>
          <a:p>
            <a:r>
              <a:rPr lang="en-US" sz="1000" dirty="0"/>
              <a:t>4  log(</a:t>
            </a:r>
            <a:r>
              <a:rPr lang="en-US" sz="1000" dirty="0" err="1"/>
              <a:t>OringTOT</a:t>
            </a:r>
            <a:r>
              <a:rPr lang="en-US" sz="1000" dirty="0"/>
              <a:t> + 1)                    SUB1  0.082798505 0.0184212472  0.0000 ***</a:t>
            </a:r>
          </a:p>
          <a:p>
            <a:r>
              <a:rPr lang="en-US" sz="1000" dirty="0"/>
              <a:t>5  log(</a:t>
            </a:r>
            <a:r>
              <a:rPr lang="en-US" sz="1000" dirty="0" err="1"/>
              <a:t>OringTOT</a:t>
            </a:r>
            <a:r>
              <a:rPr lang="en-US" sz="1000" dirty="0"/>
              <a:t> + 1)                   </a:t>
            </a:r>
            <a:r>
              <a:rPr lang="en-US" sz="1000" dirty="0" err="1"/>
              <a:t>GEdda</a:t>
            </a:r>
            <a:r>
              <a:rPr lang="en-US" sz="1000" dirty="0"/>
              <a:t> -0.056961624 0.0139618628  0.0000 ***</a:t>
            </a:r>
          </a:p>
          <a:p>
            <a:r>
              <a:rPr lang="en-US" sz="1000" dirty="0"/>
              <a:t>6  log(</a:t>
            </a:r>
            <a:r>
              <a:rPr lang="en-US" sz="1000" dirty="0" err="1"/>
              <a:t>OringTOT</a:t>
            </a:r>
            <a:r>
              <a:rPr lang="en-US" sz="1000" dirty="0"/>
              <a:t> + 1) </a:t>
            </a:r>
            <a:r>
              <a:rPr lang="en-US" sz="1000" dirty="0" err="1"/>
              <a:t>Average_air_temperature</a:t>
            </a:r>
            <a:r>
              <a:rPr lang="en-US" sz="1000" dirty="0"/>
              <a:t>  0.088816113 0.0223717767  0.0001 ***</a:t>
            </a:r>
          </a:p>
          <a:p>
            <a:r>
              <a:rPr lang="en-US" sz="1000" dirty="0"/>
              <a:t>7  log(</a:t>
            </a:r>
            <a:r>
              <a:rPr lang="en-US" sz="1000" dirty="0" err="1"/>
              <a:t>OringTOT</a:t>
            </a:r>
            <a:r>
              <a:rPr lang="en-US" sz="1000" dirty="0"/>
              <a:t> + 1)         </a:t>
            </a:r>
            <a:r>
              <a:rPr lang="en-US" sz="1000" dirty="0" err="1"/>
              <a:t>Distance_to_sea</a:t>
            </a:r>
            <a:r>
              <a:rPr lang="en-US" sz="1000" dirty="0"/>
              <a:t> -0.001840282 0.0007325232  0.0120   *</a:t>
            </a:r>
          </a:p>
          <a:p>
            <a:r>
              <a:rPr lang="en-US" sz="1000" dirty="0"/>
              <a:t>8  log(</a:t>
            </a:r>
            <a:r>
              <a:rPr lang="en-US" sz="1000" dirty="0" err="1"/>
              <a:t>OringTOT</a:t>
            </a:r>
            <a:r>
              <a:rPr lang="en-US" sz="1000" dirty="0"/>
              <a:t> + 1)                    Year  0.005731089 0.0025765763  0.0262   *</a:t>
            </a:r>
          </a:p>
          <a:p>
            <a:r>
              <a:rPr lang="en-US" sz="1000" dirty="0"/>
              <a:t>9       log(LWD + 1)            </a:t>
            </a:r>
            <a:r>
              <a:rPr lang="en-US" sz="1000" dirty="0" err="1"/>
              <a:t>Wetted_width</a:t>
            </a:r>
            <a:r>
              <a:rPr lang="en-US" sz="1000" dirty="0"/>
              <a:t> -0.050528448 0.0041171600  0.0000 ***</a:t>
            </a:r>
          </a:p>
          <a:p>
            <a:r>
              <a:rPr lang="en-US" sz="1000" dirty="0"/>
              <a:t>10      log(LWD + 1) </a:t>
            </a:r>
            <a:r>
              <a:rPr lang="en-US" sz="1000" dirty="0" err="1"/>
              <a:t>Average_air_temperature</a:t>
            </a:r>
            <a:r>
              <a:rPr lang="en-US" sz="1000" dirty="0"/>
              <a:t> -0.096352958 0.0109143951  0.0000 ***</a:t>
            </a:r>
          </a:p>
          <a:p>
            <a:r>
              <a:rPr lang="en-US" sz="1000" dirty="0"/>
              <a:t>11      log(LWD + 1)         </a:t>
            </a:r>
            <a:r>
              <a:rPr lang="en-US" sz="1000" dirty="0" err="1"/>
              <a:t>Distance_to_sea</a:t>
            </a:r>
            <a:r>
              <a:rPr lang="en-US" sz="1000" dirty="0"/>
              <a:t> -0.002429383 0.0003725618  0.0000 ***</a:t>
            </a:r>
          </a:p>
          <a:p>
            <a:r>
              <a:rPr lang="en-US" sz="1000" dirty="0"/>
              <a:t>12      log(LWD + 1)                    Year  0.013421089 0.0023281846  0.0000 ***</a:t>
            </a:r>
          </a:p>
          <a:p>
            <a:r>
              <a:rPr lang="en-US" sz="1000" dirty="0"/>
              <a:t>13      log(LWD + 1)                </a:t>
            </a:r>
            <a:r>
              <a:rPr lang="en-US" sz="1000" dirty="0" err="1"/>
              <a:t>Av_depth</a:t>
            </a:r>
            <a:r>
              <a:rPr lang="en-US" sz="1000" dirty="0"/>
              <a:t> -0.490579777 0.0909760375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6269 0.1056071   0.7706319</a:t>
            </a:r>
          </a:p>
          <a:p>
            <a:r>
              <a:rPr lang="en-US" sz="1000" dirty="0"/>
              <a:t>2   </a:t>
            </a:r>
            <a:r>
              <a:rPr lang="en-US" sz="1000" dirty="0" err="1"/>
              <a:t>lme</a:t>
            </a:r>
            <a:r>
              <a:rPr lang="en-US" sz="1000" dirty="0"/>
              <a:t> </a:t>
            </a:r>
            <a:r>
              <a:rPr lang="en-US" sz="1000" dirty="0" err="1"/>
              <a:t>gaussian</a:t>
            </a:r>
            <a:r>
              <a:rPr lang="en-US" sz="1000" dirty="0"/>
              <a:t> identity 6270 0.1026018   0.4882388</a:t>
            </a:r>
          </a:p>
        </p:txBody>
      </p:sp>
      <p:pic>
        <p:nvPicPr>
          <p:cNvPr id="3" name="Picture 2"/>
          <p:cNvPicPr>
            <a:picLocks noChangeAspect="1"/>
          </p:cNvPicPr>
          <p:nvPr/>
        </p:nvPicPr>
        <p:blipFill>
          <a:blip r:embed="rId3"/>
          <a:stretch>
            <a:fillRect/>
          </a:stretch>
        </p:blipFill>
        <p:spPr>
          <a:xfrm>
            <a:off x="6187765" y="1180037"/>
            <a:ext cx="5554729" cy="4827841"/>
          </a:xfrm>
          <a:prstGeom prst="rect">
            <a:avLst/>
          </a:prstGeom>
        </p:spPr>
      </p:pic>
      <p:sp>
        <p:nvSpPr>
          <p:cNvPr id="4" name="TextBox 3"/>
          <p:cNvSpPr txBox="1"/>
          <p:nvPr/>
        </p:nvSpPr>
        <p:spPr>
          <a:xfrm>
            <a:off x="95693" y="48973"/>
            <a:ext cx="11897833" cy="369332"/>
          </a:xfrm>
          <a:prstGeom prst="rect">
            <a:avLst/>
          </a:prstGeom>
          <a:noFill/>
        </p:spPr>
        <p:txBody>
          <a:bodyPr wrap="square" rtlCol="0">
            <a:spAutoFit/>
          </a:bodyPr>
          <a:lstStyle/>
          <a:p>
            <a:r>
              <a:rPr lang="sv-SE" dirty="0" smtClean="0"/>
              <a:t>2) On </a:t>
            </a:r>
            <a:r>
              <a:rPr lang="sv-SE" dirty="0"/>
              <a:t>AVOC (excluding </a:t>
            </a:r>
            <a:r>
              <a:rPr lang="sv-SE" dirty="0" smtClean="0"/>
              <a:t>rivers </a:t>
            </a:r>
            <a:r>
              <a:rPr lang="sv-SE" dirty="0"/>
              <a:t>that have been sampled only 1 year</a:t>
            </a:r>
            <a:r>
              <a:rPr lang="sv-SE" dirty="0" smtClean="0"/>
              <a:t>) without Nas (n=4942)</a:t>
            </a:r>
            <a:endParaRPr lang="en-US" dirty="0"/>
          </a:p>
        </p:txBody>
      </p:sp>
      <p:sp>
        <p:nvSpPr>
          <p:cNvPr id="5" name="5-Point Star 4"/>
          <p:cNvSpPr/>
          <p:nvPr/>
        </p:nvSpPr>
        <p:spPr>
          <a:xfrm>
            <a:off x="10826148"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 name="5-Point Star 5"/>
          <p:cNvSpPr/>
          <p:nvPr/>
        </p:nvSpPr>
        <p:spPr>
          <a:xfrm>
            <a:off x="11491462" y="625101"/>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10973804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060" y="659219"/>
            <a:ext cx="8633638" cy="5940088"/>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(log(OringTOT+1)~log(LWD+1)+Av_depth+Wetted_width+Distance_to_sea+Average_air_temperature+SUB1+GEdda,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   </a:t>
            </a:r>
            <a:r>
              <a:rPr lang="en-US" sz="1000" dirty="0" err="1"/>
              <a:t>lme</a:t>
            </a:r>
            <a:r>
              <a:rPr lang="en-US" sz="1000" dirty="0"/>
              <a:t>(log(LWD+1)~</a:t>
            </a:r>
            <a:r>
              <a:rPr lang="en-US" sz="1000" dirty="0" err="1"/>
              <a:t>Distance_to_sea+Average_air_temperature+Av_depth+Wetted_width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t>
            </a:r>
            <a:r>
              <a:rPr lang="en-US" sz="1000" dirty="0" err="1"/>
              <a:t>AVyear</a:t>
            </a:r>
            <a:r>
              <a:rPr lang="en-US" sz="1000" dirty="0"/>
              <a:t>))</a:t>
            </a:r>
          </a:p>
          <a:p>
            <a:r>
              <a:rPr lang="en-US" sz="1000" dirty="0"/>
              <a:t>&gt; </a:t>
            </a:r>
            <a:r>
              <a:rPr lang="en-US" sz="1000" dirty="0" err="1"/>
              <a:t>sem.fit</a:t>
            </a:r>
            <a:r>
              <a:rPr lang="en-US" sz="1000" dirty="0"/>
              <a:t>(M2,AVyear)</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SUB1 + ...  -0.0484    0.0236 47    -2.0483  0.0461 *</a:t>
            </a:r>
          </a:p>
          <a:p>
            <a:r>
              <a:rPr lang="en-US" sz="1000" dirty="0"/>
              <a:t>2 log(LWD+1) ~ </a:t>
            </a:r>
            <a:r>
              <a:rPr lang="en-US" sz="1000" dirty="0" err="1"/>
              <a:t>GEdda</a:t>
            </a:r>
            <a:r>
              <a:rPr lang="en-US" sz="1000" dirty="0"/>
              <a:t> + ...  -0.0276    0.0308 47    -0.8977  0.3739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1     8.12  4   0.087</a:t>
            </a:r>
          </a:p>
          <a:p>
            <a:endParaRPr lang="en-US" sz="1000" dirty="0"/>
          </a:p>
          <a:p>
            <a:r>
              <a:rPr lang="en-US" sz="1000" dirty="0"/>
              <a:t>$AIC</a:t>
            </a:r>
          </a:p>
          <a:p>
            <a:r>
              <a:rPr lang="en-US" sz="1000" dirty="0"/>
              <a:t>    AIC   </a:t>
            </a:r>
            <a:r>
              <a:rPr lang="en-US" sz="1000" dirty="0" err="1"/>
              <a:t>AICc</a:t>
            </a:r>
            <a:r>
              <a:rPr lang="en-US" sz="1000" dirty="0"/>
              <a:t>  K    n</a:t>
            </a:r>
          </a:p>
          <a:p>
            <a:r>
              <a:rPr lang="en-US" sz="1000" dirty="0"/>
              <a:t>1 46.12 46.735 19 1256</a:t>
            </a:r>
          </a:p>
          <a:p>
            <a:endParaRPr lang="en-US" sz="1000" dirty="0"/>
          </a:p>
          <a:p>
            <a:r>
              <a:rPr lang="en-US" sz="1000" dirty="0"/>
              <a:t>&gt; </a:t>
            </a:r>
            <a:r>
              <a:rPr lang="en-US" sz="1000" dirty="0" err="1"/>
              <a:t>sem.coefs</a:t>
            </a:r>
            <a:r>
              <a:rPr lang="en-US" sz="1000" dirty="0"/>
              <a:t>(M2,AVyear)</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-3.422938541 0.5254164026  0.0000 ***</a:t>
            </a:r>
          </a:p>
          <a:p>
            <a:r>
              <a:rPr lang="en-US" sz="1000" dirty="0"/>
              <a:t>2  log(</a:t>
            </a:r>
            <a:r>
              <a:rPr lang="en-US" sz="1000" dirty="0" err="1"/>
              <a:t>OringTOT</a:t>
            </a:r>
            <a:r>
              <a:rPr lang="en-US" sz="1000" dirty="0"/>
              <a:t> + 1)                   </a:t>
            </a:r>
            <a:r>
              <a:rPr lang="en-US" sz="1000" dirty="0" err="1"/>
              <a:t>GEdda</a:t>
            </a:r>
            <a:r>
              <a:rPr lang="en-US" sz="1000" dirty="0"/>
              <a:t> -0.325694931 0.0612871013  0.0000 ***</a:t>
            </a:r>
          </a:p>
          <a:p>
            <a:r>
              <a:rPr lang="en-US" sz="1000" dirty="0"/>
              <a:t>3  log(</a:t>
            </a:r>
            <a:r>
              <a:rPr lang="en-US" sz="1000" dirty="0" err="1"/>
              <a:t>OringTOT</a:t>
            </a:r>
            <a:r>
              <a:rPr lang="en-US" sz="1000" dirty="0"/>
              <a:t> + 1)                    SUB1  0.242916263 0.0474041212  0.0000 ***</a:t>
            </a:r>
          </a:p>
          <a:p>
            <a:r>
              <a:rPr lang="en-US" sz="1000" dirty="0"/>
              <a:t>4  log(</a:t>
            </a:r>
            <a:r>
              <a:rPr lang="en-US" sz="1000" dirty="0" err="1"/>
              <a:t>OringTOT</a:t>
            </a:r>
            <a:r>
              <a:rPr lang="en-US" sz="1000" dirty="0"/>
              <a:t> + 1) </a:t>
            </a:r>
            <a:r>
              <a:rPr lang="en-US" sz="1000" dirty="0" err="1"/>
              <a:t>Average_air_temperature</a:t>
            </a:r>
            <a:r>
              <a:rPr lang="en-US" sz="1000" dirty="0"/>
              <a:t>  0.101391275 0.0244501709  0.0001 ***</a:t>
            </a:r>
          </a:p>
          <a:p>
            <a:r>
              <a:rPr lang="en-US" sz="1000" dirty="0"/>
              <a:t>5  log(</a:t>
            </a:r>
            <a:r>
              <a:rPr lang="en-US" sz="1000" dirty="0" err="1"/>
              <a:t>OringTOT</a:t>
            </a:r>
            <a:r>
              <a:rPr lang="en-US" sz="1000" dirty="0"/>
              <a:t> + 1)            </a:t>
            </a:r>
            <a:r>
              <a:rPr lang="en-US" sz="1000" dirty="0" err="1"/>
              <a:t>Wetted_width</a:t>
            </a:r>
            <a:r>
              <a:rPr lang="en-US" sz="1000" dirty="0"/>
              <a:t> -0.055303072 0.0154773054  0.0009 ***</a:t>
            </a:r>
          </a:p>
          <a:p>
            <a:r>
              <a:rPr lang="en-US" sz="1000" dirty="0"/>
              <a:t>6  log(</a:t>
            </a:r>
            <a:r>
              <a:rPr lang="en-US" sz="1000" dirty="0" err="1"/>
              <a:t>OringTOT</a:t>
            </a:r>
            <a:r>
              <a:rPr lang="en-US" sz="1000" dirty="0"/>
              <a:t> + 1)         </a:t>
            </a:r>
            <a:r>
              <a:rPr lang="en-US" sz="1000" dirty="0" err="1"/>
              <a:t>Distance_to_sea</a:t>
            </a:r>
            <a:r>
              <a:rPr lang="en-US" sz="1000" dirty="0"/>
              <a:t> -0.002701460 0.0007955705  0.0014  **</a:t>
            </a:r>
          </a:p>
          <a:p>
            <a:r>
              <a:rPr lang="en-US" sz="1000" dirty="0"/>
              <a:t>7  log(</a:t>
            </a:r>
            <a:r>
              <a:rPr lang="en-US" sz="1000" dirty="0" err="1"/>
              <a:t>OringTOT</a:t>
            </a:r>
            <a:r>
              <a:rPr lang="en-US" sz="1000" dirty="0"/>
              <a:t> + 1)            log(LWD + 1)  0.156070991 0.0566122032  0.0084  **</a:t>
            </a:r>
          </a:p>
          <a:p>
            <a:r>
              <a:rPr lang="en-US" sz="1000" dirty="0"/>
              <a:t>8       log(LWD + 1)            </a:t>
            </a:r>
            <a:r>
              <a:rPr lang="en-US" sz="1000" dirty="0" err="1"/>
              <a:t>Wetted_width</a:t>
            </a:r>
            <a:r>
              <a:rPr lang="en-US" sz="1000" dirty="0"/>
              <a:t> -0.073456445 0.0071558237  0.0000 ***</a:t>
            </a:r>
          </a:p>
          <a:p>
            <a:r>
              <a:rPr lang="en-US" sz="1000" dirty="0"/>
              <a:t>9       log(LWD + 1) </a:t>
            </a:r>
            <a:r>
              <a:rPr lang="en-US" sz="1000" dirty="0" err="1"/>
              <a:t>Average_air_temperature</a:t>
            </a:r>
            <a:r>
              <a:rPr lang="en-US" sz="1000" dirty="0"/>
              <a:t> -0.089024443 0.0117326609  0.0000 ***</a:t>
            </a:r>
          </a:p>
          <a:p>
            <a:r>
              <a:rPr lang="en-US" sz="1000" dirty="0"/>
              <a:t>10      log(LWD + 1)         </a:t>
            </a:r>
            <a:r>
              <a:rPr lang="en-US" sz="1000" dirty="0" err="1"/>
              <a:t>Distance_to_sea</a:t>
            </a:r>
            <a:r>
              <a:rPr lang="en-US" sz="1000" dirty="0"/>
              <a:t> -0.002076086 0.0003917038  0.0000 ***</a:t>
            </a:r>
          </a:p>
          <a:p>
            <a:r>
              <a:rPr lang="en-US" sz="1000" dirty="0"/>
              <a:t>11      log(LWD + 1)                </a:t>
            </a:r>
            <a:r>
              <a:rPr lang="en-US" sz="1000" dirty="0" err="1"/>
              <a:t>Av_depth</a:t>
            </a:r>
            <a:r>
              <a:rPr lang="en-US" sz="1000" dirty="0"/>
              <a:t> -1.359471194 0.2574130279  0.0000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1256 0.2236359   0.9563053</a:t>
            </a:r>
          </a:p>
          <a:p>
            <a:r>
              <a:rPr lang="en-US" sz="1000" dirty="0"/>
              <a:t>2   </a:t>
            </a:r>
            <a:r>
              <a:rPr lang="en-US" sz="1000" dirty="0" err="1"/>
              <a:t>lme</a:t>
            </a:r>
            <a:r>
              <a:rPr lang="en-US" sz="1000" dirty="0"/>
              <a:t> </a:t>
            </a:r>
            <a:r>
              <a:rPr lang="en-US" sz="1000" dirty="0" err="1"/>
              <a:t>gaussian</a:t>
            </a:r>
            <a:r>
              <a:rPr lang="en-US" sz="1000" dirty="0"/>
              <a:t> identity 1257 0.2061357   0.9999960</a:t>
            </a:r>
          </a:p>
        </p:txBody>
      </p:sp>
      <p:pic>
        <p:nvPicPr>
          <p:cNvPr id="4" name="Picture 3"/>
          <p:cNvPicPr>
            <a:picLocks noChangeAspect="1"/>
          </p:cNvPicPr>
          <p:nvPr/>
        </p:nvPicPr>
        <p:blipFill>
          <a:blip r:embed="rId2"/>
          <a:stretch>
            <a:fillRect/>
          </a:stretch>
        </p:blipFill>
        <p:spPr>
          <a:xfrm>
            <a:off x="6433003" y="1904012"/>
            <a:ext cx="4876190" cy="4238095"/>
          </a:xfrm>
          <a:prstGeom prst="rect">
            <a:avLst/>
          </a:prstGeom>
        </p:spPr>
      </p:pic>
      <p:sp>
        <p:nvSpPr>
          <p:cNvPr id="5" name="TextBox 4"/>
          <p:cNvSpPr txBox="1"/>
          <p:nvPr/>
        </p:nvSpPr>
        <p:spPr>
          <a:xfrm>
            <a:off x="85060" y="68720"/>
            <a:ext cx="12376298" cy="369332"/>
          </a:xfrm>
          <a:prstGeom prst="rect">
            <a:avLst/>
          </a:prstGeom>
          <a:noFill/>
        </p:spPr>
        <p:txBody>
          <a:bodyPr wrap="square" rtlCol="0">
            <a:spAutoFit/>
          </a:bodyPr>
          <a:lstStyle/>
          <a:p>
            <a:r>
              <a:rPr lang="en-US" dirty="0" smtClean="0"/>
              <a:t>3) Taking </a:t>
            </a:r>
            <a:r>
              <a:rPr lang="en-US" dirty="0"/>
              <a:t>away </a:t>
            </a:r>
            <a:r>
              <a:rPr lang="en-US" dirty="0" smtClean="0"/>
              <a:t>temporal variability: </a:t>
            </a:r>
            <a:r>
              <a:rPr lang="en-US" dirty="0" err="1"/>
              <a:t>AVyear</a:t>
            </a:r>
            <a:r>
              <a:rPr lang="en-US" dirty="0"/>
              <a:t> (averages of years) without NAs</a:t>
            </a:r>
            <a:r>
              <a:rPr lang="en-US" dirty="0" smtClean="0"/>
              <a:t>:  (n=646)</a:t>
            </a:r>
            <a:endParaRPr lang="en-US" dirty="0"/>
          </a:p>
        </p:txBody>
      </p:sp>
      <p:sp>
        <p:nvSpPr>
          <p:cNvPr id="6" name="5-Point Star 5"/>
          <p:cNvSpPr/>
          <p:nvPr/>
        </p:nvSpPr>
        <p:spPr>
          <a:xfrm>
            <a:off x="10807129"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7" name="5-Point Star 6"/>
          <p:cNvSpPr/>
          <p:nvPr/>
        </p:nvSpPr>
        <p:spPr>
          <a:xfrm>
            <a:off x="11472443" y="1029138"/>
            <a:ext cx="502064" cy="53997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spTree>
    <p:extLst>
      <p:ext uri="{BB962C8B-B14F-4D97-AF65-F5344CB8AC3E}">
        <p14:creationId xmlns:p14="http://schemas.microsoft.com/office/powerpoint/2010/main" val="3164006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943600" y="875328"/>
            <a:ext cx="5798634" cy="3880710"/>
          </a:xfrm>
          <a:prstGeom prst="rect">
            <a:avLst/>
          </a:prstGeom>
        </p:spPr>
      </p:pic>
      <p:sp>
        <p:nvSpPr>
          <p:cNvPr id="3" name="TextBox 2"/>
          <p:cNvSpPr txBox="1"/>
          <p:nvPr/>
        </p:nvSpPr>
        <p:spPr>
          <a:xfrm>
            <a:off x="0" y="167268"/>
            <a:ext cx="8697951" cy="6555641"/>
          </a:xfrm>
          <a:prstGeom prst="rect">
            <a:avLst/>
          </a:prstGeom>
          <a:noFill/>
        </p:spPr>
        <p:txBody>
          <a:bodyPr wrap="square" rtlCol="0">
            <a:spAutoFit/>
          </a:bodyPr>
          <a:lstStyle/>
          <a:p>
            <a:r>
              <a:rPr lang="sv-SE" sz="1000" dirty="0"/>
              <a:t>&gt; M2 = list(</a:t>
            </a:r>
          </a:p>
          <a:p>
            <a:r>
              <a:rPr lang="sv-SE" sz="1000" dirty="0"/>
              <a:t>+   lme(log(OringTOT+1)~Average_air_temperature+Distance_to_sea+Wetted_width+Av_depth+log(LWD+1)+Slope_percent+SUB1+GEdda,</a:t>
            </a:r>
          </a:p>
          <a:p>
            <a:r>
              <a:rPr lang="sv-SE" sz="1000" dirty="0"/>
              <a:t>+       random=~1|River_name/Catchment_number, corAR1(form=~Year),data=AV2),</a:t>
            </a:r>
          </a:p>
          <a:p>
            <a:r>
              <a:rPr lang="sv-SE" sz="1000" dirty="0"/>
              <a:t>+   lme(log(LWD+1)~Average_air_temperature+Distance_to_sea+Av_depth+Wetted_width+Year+Slope_percent,</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-0.0033    0.0132 4074    -0.2515  0.8014</a:t>
            </a:r>
          </a:p>
          <a:p>
            <a:r>
              <a:rPr lang="sv-SE" sz="1000" dirty="0"/>
              <a:t>2     log(LWD + 1) ~ GEdda + ...  -0.0130    0.0110 4074    -1.1819  0.2373</a:t>
            </a:r>
          </a:p>
          <a:p>
            <a:r>
              <a:rPr lang="sv-SE" sz="1000" dirty="0"/>
              <a:t>3 log(OringTOT + 1) ~ Year + ...   0.0051    0.0027 4072     1.8605  0.0629</a:t>
            </a:r>
          </a:p>
          <a:p>
            <a:endParaRPr lang="sv-SE" sz="1000" dirty="0"/>
          </a:p>
          <a:p>
            <a:r>
              <a:rPr lang="sv-SE" sz="1000" dirty="0"/>
              <a:t>$Fisher.C</a:t>
            </a:r>
          </a:p>
          <a:p>
            <a:r>
              <a:rPr lang="sv-SE" sz="1000" dirty="0"/>
              <a:t>  fisher.c df p.value</a:t>
            </a:r>
          </a:p>
          <a:p>
            <a:r>
              <a:rPr lang="sv-SE" sz="1000" dirty="0"/>
              <a:t>1     8.85  6   0.182</a:t>
            </a:r>
          </a:p>
          <a:p>
            <a:endParaRPr lang="sv-SE" sz="1000" dirty="0"/>
          </a:p>
          <a:p>
            <a:r>
              <a:rPr lang="sv-SE" sz="1000" dirty="0"/>
              <a:t>$AIC</a:t>
            </a:r>
          </a:p>
          <a:p>
            <a:r>
              <a:rPr lang="sv-SE" sz="1000" dirty="0"/>
              <a:t>    AIC   AICc  K    n</a:t>
            </a:r>
          </a:p>
          <a:p>
            <a:r>
              <a:rPr lang="sv-SE" sz="1000" dirty="0"/>
              <a:t>1 56.85 57.079 24 5263</a:t>
            </a:r>
          </a:p>
          <a:p>
            <a:endParaRPr lang="sv-SE" sz="1000" dirty="0"/>
          </a:p>
          <a:p>
            <a:r>
              <a:rPr lang="sv-SE" sz="1000" dirty="0"/>
              <a:t>&gt; sem.coefs(M2,AV2)</a:t>
            </a:r>
          </a:p>
          <a:p>
            <a:r>
              <a:rPr lang="sv-SE" sz="1000" dirty="0"/>
              <a:t>            response               predictor     estimate    std.error p.value</a:t>
            </a:r>
          </a:p>
          <a:p>
            <a:r>
              <a:rPr lang="sv-SE" sz="1000" dirty="0"/>
              <a:t>4  log(OringTOT + 1)                Av_depth -2.151537045 0.1556548534  0.0000</a:t>
            </a:r>
          </a:p>
          <a:p>
            <a:r>
              <a:rPr lang="sv-SE" sz="1000" dirty="0"/>
              <a:t>3  log(OringTOT + 1)            Wetted_width -0.070365969 0.0077560392  0.0000</a:t>
            </a:r>
          </a:p>
          <a:p>
            <a:r>
              <a:rPr lang="sv-SE" sz="1000" dirty="0"/>
              <a:t>7  log(OringTOT + 1)                    SUB1  0.104541756 0.0199989323  0.0000</a:t>
            </a:r>
          </a:p>
          <a:p>
            <a:r>
              <a:rPr lang="sv-SE" sz="1000" dirty="0"/>
              <a:t>2  log(OringTOT + 1)         Distance_to_sea -0.003283858 0.0007090272  0.0000</a:t>
            </a:r>
          </a:p>
          <a:p>
            <a:r>
              <a:rPr lang="sv-SE" sz="1000" dirty="0"/>
              <a:t>5  log(OringTOT + 1)            log(LWD + 1)  0.090353169 0.0196479373  0.0000</a:t>
            </a:r>
          </a:p>
          <a:p>
            <a:r>
              <a:rPr lang="sv-SE" sz="1000" dirty="0"/>
              <a:t>8  log(OringTOT + 1)                   GEdda -0.075745838 0.0170110027  0.0000</a:t>
            </a:r>
          </a:p>
          <a:p>
            <a:r>
              <a:rPr lang="sv-SE" sz="1000" dirty="0"/>
              <a:t>1  log(OringTOT + 1) Average_air_temperature  0.087212710 0.0221248570  0.0001</a:t>
            </a:r>
          </a:p>
          <a:p>
            <a:r>
              <a:rPr lang="sv-SE" sz="1000" dirty="0"/>
              <a:t>6  log(OringTOT + 1)           Slope_percent  0.057848536 0.0205260836  0.0049</a:t>
            </a:r>
          </a:p>
          <a:p>
            <a:r>
              <a:rPr lang="sv-SE" sz="1000" dirty="0"/>
              <a:t>12      log(LWD + 1)            Wetted_width -0.051088874 0.0045860759  0.0000</a:t>
            </a:r>
          </a:p>
          <a:p>
            <a:r>
              <a:rPr lang="sv-SE" sz="1000" dirty="0"/>
              <a:t>9       log(LWD + 1) Average_air_temperature -0.088521418 0.0109813921  0.0000</a:t>
            </a:r>
          </a:p>
          <a:p>
            <a:r>
              <a:rPr lang="sv-SE" sz="1000" dirty="0"/>
              <a:t>13      log(LWD + 1)                    Year  0.015004313 0.0024903165  0.0000</a:t>
            </a:r>
          </a:p>
          <a:p>
            <a:r>
              <a:rPr lang="sv-SE" sz="1000" dirty="0"/>
              <a:t>10      log(LWD + 1)         Distance_to_sea -0.002001481 0.0003637716  0.0000</a:t>
            </a:r>
          </a:p>
          <a:p>
            <a:r>
              <a:rPr lang="sv-SE" sz="1000" dirty="0"/>
              <a:t>14      log(LWD + 1)           Slope_percent  0.061086977 0.0115639868  0.0000</a:t>
            </a:r>
          </a:p>
          <a:p>
            <a:r>
              <a:rPr lang="sv-SE" sz="1000" dirty="0"/>
              <a:t>11      log(LWD + 1)                Av_depth -0.506157091 0.1044539289  0.0000</a:t>
            </a:r>
          </a:p>
          <a:p>
            <a:r>
              <a:rPr lang="sv-SE" sz="1000" dirty="0"/>
              <a:t>&gt; sem.model.fits(M2)</a:t>
            </a:r>
          </a:p>
          <a:p>
            <a:r>
              <a:rPr lang="sv-SE" sz="1000" dirty="0"/>
              <a:t>  Class   Family     Link    N  Marginal Conditional</a:t>
            </a:r>
          </a:p>
          <a:p>
            <a:r>
              <a:rPr lang="sv-SE" sz="1000" dirty="0"/>
              <a:t>1   lme gaussian identity 5263 0.1024969   0.8018843</a:t>
            </a:r>
          </a:p>
          <a:p>
            <a:r>
              <a:rPr lang="sv-SE" sz="1000" dirty="0"/>
              <a:t>2   lme gaussian identity 5263 0.1118796   0.5148663</a:t>
            </a:r>
          </a:p>
        </p:txBody>
      </p:sp>
      <p:sp>
        <p:nvSpPr>
          <p:cNvPr id="4" name="5-Point Star 3"/>
          <p:cNvSpPr/>
          <p:nvPr/>
        </p:nvSpPr>
        <p:spPr>
          <a:xfrm>
            <a:off x="11318488" y="167268"/>
            <a:ext cx="423746" cy="49065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6" name="TextBox 5"/>
          <p:cNvSpPr txBox="1"/>
          <p:nvPr/>
        </p:nvSpPr>
        <p:spPr>
          <a:xfrm>
            <a:off x="6177776" y="4973444"/>
            <a:ext cx="5742878" cy="923330"/>
          </a:xfrm>
          <a:prstGeom prst="rect">
            <a:avLst/>
          </a:prstGeom>
          <a:noFill/>
        </p:spPr>
        <p:txBody>
          <a:bodyPr wrap="square" rtlCol="0">
            <a:spAutoFit/>
          </a:bodyPr>
          <a:lstStyle/>
          <a:p>
            <a:r>
              <a:rPr lang="sv-SE" b="1" dirty="0" smtClean="0"/>
              <a:t>Slope</a:t>
            </a:r>
            <a:r>
              <a:rPr lang="sv-SE" dirty="0" smtClean="0"/>
              <a:t> has been added. Support for both (positive) links??</a:t>
            </a:r>
          </a:p>
          <a:p>
            <a:endParaRPr lang="sv-SE" dirty="0"/>
          </a:p>
          <a:p>
            <a:r>
              <a:rPr lang="sv-SE" dirty="0" smtClean="0"/>
              <a:t>I go on without meanwhile..</a:t>
            </a:r>
            <a:endParaRPr lang="sv-SE" dirty="0"/>
          </a:p>
        </p:txBody>
      </p:sp>
      <p:sp>
        <p:nvSpPr>
          <p:cNvPr id="7" name="TextBox 6"/>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273730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8096" y="1603730"/>
            <a:ext cx="6455017" cy="4319992"/>
          </a:xfrm>
          <a:prstGeom prst="rect">
            <a:avLst/>
          </a:prstGeom>
        </p:spPr>
      </p:pic>
      <p:sp>
        <p:nvSpPr>
          <p:cNvPr id="3" name="TextBox 2"/>
          <p:cNvSpPr txBox="1"/>
          <p:nvPr/>
        </p:nvSpPr>
        <p:spPr>
          <a:xfrm>
            <a:off x="119270" y="129208"/>
            <a:ext cx="7593495" cy="6401753"/>
          </a:xfrm>
          <a:prstGeom prst="rect">
            <a:avLst/>
          </a:prstGeom>
          <a:noFill/>
        </p:spPr>
        <p:txBody>
          <a:bodyPr wrap="square" rtlCol="0">
            <a:spAutoFit/>
          </a:bodyPr>
          <a:lstStyle/>
          <a:p>
            <a:r>
              <a:rPr lang="sv-SE" sz="1000" dirty="0"/>
              <a:t>&gt; M2 = list(</a:t>
            </a:r>
          </a:p>
          <a:p>
            <a:r>
              <a:rPr lang="sv-SE" sz="1000" dirty="0"/>
              <a:t>+   lme(log(OringTOT+1)~log(LWD+1)+Av_depth+Wetted_width+Distance_to_sea+Average_air_temperature+SUB1+GEdda,</a:t>
            </a:r>
          </a:p>
          <a:p>
            <a:r>
              <a:rPr lang="sv-SE" sz="1000" dirty="0"/>
              <a:t>+       random=~1|River_name/Catchment_number, corAR1(form=~Year),data=AV2),</a:t>
            </a:r>
          </a:p>
          <a:p>
            <a:r>
              <a:rPr lang="sv-SE" sz="1000" dirty="0"/>
              <a:t>+   lme(log(LWD+1)~Distance_to_sea+Average_air_temperature+Av_depth+Wetted_width+Year,</a:t>
            </a:r>
          </a:p>
          <a:p>
            <a:r>
              <a:rPr lang="sv-SE" sz="1000" dirty="0"/>
              <a:t>+       random=~1|River_name/Catchment_number, corAR1(form=~Year),data=AV2))</a:t>
            </a:r>
          </a:p>
          <a:p>
            <a:r>
              <a:rPr lang="sv-SE" sz="1000" dirty="0"/>
              <a:t>&gt; sem.fit(M2,AV2)</a:t>
            </a:r>
          </a:p>
          <a:p>
            <a:r>
              <a:rPr lang="sv-SE" sz="1000" dirty="0"/>
              <a:t>  |==============================================================================================================| 100%</a:t>
            </a:r>
          </a:p>
          <a:p>
            <a:r>
              <a:rPr lang="sv-SE" sz="1000" dirty="0"/>
              <a:t>Conditional variables have been omitted from output table for clarity (or use argument conditional = T)</a:t>
            </a:r>
          </a:p>
          <a:p>
            <a:r>
              <a:rPr lang="sv-SE" sz="1000" dirty="0"/>
              <a:t>$missing.paths</a:t>
            </a:r>
          </a:p>
          <a:p>
            <a:r>
              <a:rPr lang="sv-SE" sz="1000" dirty="0"/>
              <a:t>                    missing.path estimate std.error   df crit.value p.value</a:t>
            </a:r>
          </a:p>
          <a:p>
            <a:r>
              <a:rPr lang="sv-SE" sz="1000" dirty="0"/>
              <a:t>1      log(LWD + 1) ~ SUB1 + ...   0.0023    0.0132 4075     0.1726  0.8630</a:t>
            </a:r>
          </a:p>
          <a:p>
            <a:r>
              <a:rPr lang="sv-SE" sz="1000" dirty="0"/>
              <a:t>2     log(LWD + 1) ~ GEdda + ...  -0.0166    0.0110 4075    -1.5085  0.1315</a:t>
            </a:r>
          </a:p>
          <a:p>
            <a:r>
              <a:rPr lang="sv-SE" sz="1000" dirty="0"/>
              <a:t>3 log(OringTOT + 1) ~ Year + ...   0.0050    0.0027 4073     1.8350  0.0666</a:t>
            </a:r>
          </a:p>
          <a:p>
            <a:endParaRPr lang="sv-SE" sz="1000" dirty="0"/>
          </a:p>
          <a:p>
            <a:r>
              <a:rPr lang="sv-SE" sz="1000" dirty="0"/>
              <a:t>$Fisher.C</a:t>
            </a:r>
          </a:p>
          <a:p>
            <a:r>
              <a:rPr lang="sv-SE" sz="1000" dirty="0"/>
              <a:t>  fisher.c df p.value</a:t>
            </a:r>
          </a:p>
          <a:p>
            <a:r>
              <a:rPr lang="sv-SE" sz="1000" dirty="0"/>
              <a:t>1     9.77  6   0.135</a:t>
            </a:r>
          </a:p>
          <a:p>
            <a:endParaRPr lang="sv-SE" sz="1000" dirty="0"/>
          </a:p>
          <a:p>
            <a:r>
              <a:rPr lang="sv-SE" sz="1000" dirty="0"/>
              <a:t>$AIC</a:t>
            </a:r>
          </a:p>
          <a:p>
            <a:r>
              <a:rPr lang="sv-SE" sz="1000" dirty="0"/>
              <a:t>    AIC   AICc  K    n</a:t>
            </a:r>
          </a:p>
          <a:p>
            <a:r>
              <a:rPr lang="sv-SE" sz="1000" dirty="0"/>
              <a:t>1 53.77 53.963 22 5263</a:t>
            </a:r>
          </a:p>
          <a:p>
            <a:endParaRPr lang="sv-SE" sz="1000" dirty="0"/>
          </a:p>
          <a:p>
            <a:r>
              <a:rPr lang="sv-SE" sz="1000" dirty="0"/>
              <a:t>&gt; sem.coefs(M2,AV2)</a:t>
            </a:r>
          </a:p>
          <a:p>
            <a:r>
              <a:rPr lang="sv-SE" sz="1000" dirty="0"/>
              <a:t>            response               predictor     estimate    std.error p.value</a:t>
            </a:r>
          </a:p>
          <a:p>
            <a:r>
              <a:rPr lang="sv-SE" sz="1000" dirty="0"/>
              <a:t>2  log(OringTOT + 1)                Av_depth -2.175563985 0.1555555370   0e+00</a:t>
            </a:r>
          </a:p>
          <a:p>
            <a:r>
              <a:rPr lang="sv-SE" sz="1000" dirty="0"/>
              <a:t>3  log(OringTOT + 1)            Wetted_width -0.072270102 0.0077301974   0e+00</a:t>
            </a:r>
          </a:p>
          <a:p>
            <a:r>
              <a:rPr lang="sv-SE" sz="1000" dirty="0"/>
              <a:t>6  log(OringTOT + 1)                    SUB1  0.108400432 0.0199657725   0e+00</a:t>
            </a:r>
          </a:p>
          <a:p>
            <a:r>
              <a:rPr lang="sv-SE" sz="1000" dirty="0"/>
              <a:t>4  log(OringTOT + 1)         Distance_to_sea -0.003387130 0.0007079608   0e+00</a:t>
            </a:r>
          </a:p>
          <a:p>
            <a:r>
              <a:rPr lang="sv-SE" sz="1000" dirty="0"/>
              <a:t>1  log(OringTOT + 1)            log(LWD + 1)  </a:t>
            </a:r>
            <a:r>
              <a:rPr lang="sv-SE" sz="1000" b="1" dirty="0"/>
              <a:t>0.093209435 0.0196335787   0e+00</a:t>
            </a:r>
          </a:p>
          <a:p>
            <a:r>
              <a:rPr lang="sv-SE" sz="1000" dirty="0"/>
              <a:t>7  log(OringTOT + 1)                   GEdda -0.078657484 0.0169988672   0e+00</a:t>
            </a:r>
          </a:p>
          <a:p>
            <a:r>
              <a:rPr lang="sv-SE" sz="1000" dirty="0"/>
              <a:t>5  log(OringTOT + 1) Average_air_temperature  0.081597394 0.0220290488   2e-04</a:t>
            </a:r>
          </a:p>
          <a:p>
            <a:r>
              <a:rPr lang="sv-SE" sz="1000" dirty="0"/>
              <a:t>11      log(LWD + 1)            Wetted_width -0.053638484 0.0045812919   0e+00</a:t>
            </a:r>
          </a:p>
          <a:p>
            <a:r>
              <a:rPr lang="sv-SE" sz="1000" dirty="0"/>
              <a:t>9       log(LWD + 1) Average_air_temperature -0.095535325 0.0110119517   0e+00</a:t>
            </a:r>
          </a:p>
          <a:p>
            <a:r>
              <a:rPr lang="sv-SE" sz="1000" dirty="0"/>
              <a:t>12      log(LWD + 1)                    Year  0.015163769 0.0024948585   0e+00</a:t>
            </a:r>
          </a:p>
          <a:p>
            <a:r>
              <a:rPr lang="sv-SE" sz="1000" dirty="0"/>
              <a:t>8       log(LWD + 1)         Distance_to_sea -0.002102436 0.0003668393   0e+00</a:t>
            </a:r>
          </a:p>
          <a:p>
            <a:r>
              <a:rPr lang="sv-SE" sz="1000" dirty="0"/>
              <a:t>10      log(LWD + 1)                Av_depth -0.541866923 0.1043790679   0e+00</a:t>
            </a:r>
          </a:p>
          <a:p>
            <a:r>
              <a:rPr lang="sv-SE" sz="1000" dirty="0"/>
              <a:t>&gt; sem.model.fits(M2)</a:t>
            </a:r>
          </a:p>
          <a:p>
            <a:r>
              <a:rPr lang="sv-SE" sz="1000" dirty="0"/>
              <a:t>  Class   Family     Link    N  Marginal Conditional</a:t>
            </a:r>
          </a:p>
          <a:p>
            <a:r>
              <a:rPr lang="sv-SE" sz="1000" dirty="0"/>
              <a:t>1   lme gaussian identity 5263 0.0970524   0.8003521</a:t>
            </a:r>
          </a:p>
          <a:p>
            <a:r>
              <a:rPr lang="sv-SE" sz="1000" dirty="0"/>
              <a:t>2   lme gaussian identity 5263 0.0979510   0.5145529</a:t>
            </a:r>
          </a:p>
        </p:txBody>
      </p:sp>
      <p:sp>
        <p:nvSpPr>
          <p:cNvPr id="4" name="TextBox 3"/>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2725368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37104" y="228600"/>
            <a:ext cx="3329609" cy="367748"/>
          </a:xfrm>
          <a:prstGeom prst="rect">
            <a:avLst/>
          </a:prstGeom>
          <a:noFill/>
        </p:spPr>
        <p:txBody>
          <a:bodyPr wrap="square" rtlCol="0">
            <a:spAutoFit/>
          </a:bodyPr>
          <a:lstStyle/>
          <a:p>
            <a:r>
              <a:rPr lang="sv-SE" dirty="0" smtClean="0"/>
              <a:t>Öring continuous</a:t>
            </a:r>
            <a:endParaRPr lang="sv-SE" dirty="0"/>
          </a:p>
        </p:txBody>
      </p:sp>
      <p:pic>
        <p:nvPicPr>
          <p:cNvPr id="3" name="Picture 2"/>
          <p:cNvPicPr>
            <a:picLocks noChangeAspect="1"/>
          </p:cNvPicPr>
          <p:nvPr/>
        </p:nvPicPr>
        <p:blipFill>
          <a:blip r:embed="rId2"/>
          <a:stretch>
            <a:fillRect/>
          </a:stretch>
        </p:blipFill>
        <p:spPr>
          <a:xfrm>
            <a:off x="5174527" y="1363494"/>
            <a:ext cx="6627072" cy="4435139"/>
          </a:xfrm>
          <a:prstGeom prst="rect">
            <a:avLst/>
          </a:prstGeom>
        </p:spPr>
      </p:pic>
      <p:sp>
        <p:nvSpPr>
          <p:cNvPr id="4" name="TextBox 3"/>
          <p:cNvSpPr txBox="1"/>
          <p:nvPr/>
        </p:nvSpPr>
        <p:spPr>
          <a:xfrm>
            <a:off x="124649" y="228600"/>
            <a:ext cx="8363414" cy="6401753"/>
          </a:xfrm>
          <a:prstGeom prst="rect">
            <a:avLst/>
          </a:prstGeom>
          <a:noFill/>
        </p:spPr>
        <p:txBody>
          <a:bodyPr wrap="square" rtlCol="0">
            <a:spAutoFit/>
          </a:bodyPr>
          <a:lstStyle/>
          <a:p>
            <a:r>
              <a:rPr lang="sv-SE" sz="1000"/>
              <a:t>M2 = list(</a:t>
            </a:r>
          </a:p>
          <a:p>
            <a:r>
              <a:rPr lang="sv-SE" sz="1000"/>
              <a:t>+   lme(log(OringTOT+1)~Lat+Distance_to_sea+Wetted_width+Av_depth+log(LWD+1)+SUB1+GEdda,</a:t>
            </a:r>
          </a:p>
          <a:p>
            <a:r>
              <a:rPr lang="sv-SE" sz="1000"/>
              <a:t>+       random=~1|River_name/Catchment_number, corAR1(form=~Year),data=AV2),</a:t>
            </a:r>
          </a:p>
          <a:p>
            <a:r>
              <a:rPr lang="sv-SE" sz="1000"/>
              <a:t>+   lme(log(LWD+1)~Distance_to_sea+Lat+Av_depth+Wetted_width+Year,</a:t>
            </a:r>
          </a:p>
          <a:p>
            <a:r>
              <a:rPr lang="sv-SE" sz="1000"/>
              <a:t>+       random=~1|River_name/Catchment_number, corAR1(form=~Year),data=AV2))</a:t>
            </a:r>
          </a:p>
          <a:p>
            <a:r>
              <a:rPr lang="sv-SE" sz="1000"/>
              <a:t>&gt; sem.fit(M2,AV2)</a:t>
            </a:r>
          </a:p>
          <a:p>
            <a:r>
              <a:rPr lang="sv-SE" sz="1000"/>
              <a:t>  |==============================================================================================================| 100%</a:t>
            </a:r>
          </a:p>
          <a:p>
            <a:r>
              <a:rPr lang="sv-SE" sz="1000"/>
              <a:t>Conditional variables have been omitted from output table for clarity (or use argument conditional = T)</a:t>
            </a:r>
          </a:p>
          <a:p>
            <a:r>
              <a:rPr lang="sv-SE" sz="1000"/>
              <a:t>$missing.paths</a:t>
            </a:r>
          </a:p>
          <a:p>
            <a:r>
              <a:rPr lang="sv-SE" sz="1000"/>
              <a:t>                    missing.path estimate std.error   df crit.value p.value</a:t>
            </a:r>
          </a:p>
          <a:p>
            <a:r>
              <a:rPr lang="sv-SE" sz="1000"/>
              <a:t>1      log(LWD + 1) ~ SUB1 + ...   0.0034    0.0132 4075     0.2575  0.7968</a:t>
            </a:r>
          </a:p>
          <a:p>
            <a:r>
              <a:rPr lang="sv-SE" sz="1000"/>
              <a:t>2     log(LWD + 1) ~ GEdda + ...  -0.0154    0.0110 4075    -1.4005  0.1614</a:t>
            </a:r>
          </a:p>
          <a:p>
            <a:r>
              <a:rPr lang="sv-SE" sz="1000"/>
              <a:t>3 log(OringTOT + 1) ~ Year + ...   0.0051    0.0027 4073     1.8614  0.0628</a:t>
            </a:r>
          </a:p>
          <a:p>
            <a:endParaRPr lang="sv-SE" sz="1000"/>
          </a:p>
          <a:p>
            <a:r>
              <a:rPr lang="sv-SE" sz="1000"/>
              <a:t>$Fisher.C</a:t>
            </a:r>
          </a:p>
          <a:p>
            <a:r>
              <a:rPr lang="sv-SE" sz="1000"/>
              <a:t>  fisher.c df p.value</a:t>
            </a:r>
          </a:p>
          <a:p>
            <a:r>
              <a:rPr lang="sv-SE" sz="1000"/>
              <a:t>1     9.64  6   0.141</a:t>
            </a:r>
          </a:p>
          <a:p>
            <a:endParaRPr lang="sv-SE" sz="1000"/>
          </a:p>
          <a:p>
            <a:r>
              <a:rPr lang="sv-SE" sz="1000"/>
              <a:t>$AIC</a:t>
            </a:r>
          </a:p>
          <a:p>
            <a:r>
              <a:rPr lang="sv-SE" sz="1000"/>
              <a:t>    AIC   AICc  K    n</a:t>
            </a:r>
          </a:p>
          <a:p>
            <a:r>
              <a:rPr lang="sv-SE" sz="1000"/>
              <a:t>1 53.64 53.833 22 5263</a:t>
            </a:r>
          </a:p>
          <a:p>
            <a:endParaRPr lang="sv-SE" sz="1000"/>
          </a:p>
          <a:p>
            <a:r>
              <a:rPr lang="sv-SE" sz="1000"/>
              <a:t>&gt; sem.coefs(M2,AV2)</a:t>
            </a:r>
          </a:p>
          <a:p>
            <a:r>
              <a:rPr lang="sv-SE" sz="1000"/>
              <a:t>            response       predictor     estimate    std.error p.value</a:t>
            </a:r>
          </a:p>
          <a:p>
            <a:r>
              <a:rPr lang="sv-SE" sz="1000"/>
              <a:t>4  log(OringTOT + 1)        Av_depth -2.177356947 0.1555823428   0e+00</a:t>
            </a:r>
          </a:p>
          <a:p>
            <a:r>
              <a:rPr lang="sv-SE" sz="1000"/>
              <a:t>3  log(OringTOT + 1)    Wetted_width -0.072667097 0.0077287742   0e+00</a:t>
            </a:r>
          </a:p>
          <a:p>
            <a:r>
              <a:rPr lang="sv-SE" sz="1000"/>
              <a:t>2  log(OringTOT + 1) Distance_to_sea -0.003738785 0.0006818281   0e+00</a:t>
            </a:r>
          </a:p>
          <a:p>
            <a:r>
              <a:rPr lang="sv-SE" sz="1000"/>
              <a:t>6  log(OringTOT + 1)            SUB1  0.107306114 0.0199565395   0e+00</a:t>
            </a:r>
          </a:p>
          <a:p>
            <a:r>
              <a:rPr lang="sv-SE" sz="1000"/>
              <a:t>5  log(OringTOT + 1)    log(LWD + 1)  0.092985531 0.0196436241   0e+00</a:t>
            </a:r>
          </a:p>
          <a:p>
            <a:r>
              <a:rPr lang="sv-SE" sz="1000"/>
              <a:t>7  log(OringTOT + 1)           GEdda -0.079281020 0.0170031468   0e+00</a:t>
            </a:r>
          </a:p>
          <a:p>
            <a:r>
              <a:rPr lang="sv-SE" sz="1000"/>
              <a:t>1  log(OringTOT + 1)             Lat -0.050594068 0.0147669570   6e-04</a:t>
            </a:r>
          </a:p>
          <a:p>
            <a:r>
              <a:rPr lang="sv-SE" sz="1000"/>
              <a:t>11      log(LWD + 1)    Wetted_width -0.053428568 0.0045695549   0e+00</a:t>
            </a:r>
          </a:p>
          <a:p>
            <a:r>
              <a:rPr lang="sv-SE" sz="1000"/>
              <a:t>9       log(LWD + 1)             Lat  0.065436918 0.0073224292   0e+00</a:t>
            </a:r>
          </a:p>
          <a:p>
            <a:r>
              <a:rPr lang="sv-SE" sz="1000"/>
              <a:t>12      log(LWD + 1)            Year  0.014959421 0.0024947004   0e+00</a:t>
            </a:r>
          </a:p>
          <a:p>
            <a:r>
              <a:rPr lang="sv-SE" sz="1000"/>
              <a:t>10      log(LWD + 1)        Av_depth -0.537123117 0.1043543168   0e+00</a:t>
            </a:r>
          </a:p>
          <a:p>
            <a:r>
              <a:rPr lang="sv-SE" sz="1000"/>
              <a:t>8       log(LWD + 1) Distance_to_sea -0.001774232 0.0003540409   0e+00</a:t>
            </a:r>
          </a:p>
          <a:p>
            <a:r>
              <a:rPr lang="sv-SE" sz="1000"/>
              <a:t>&gt; sem.model.fits(M2)</a:t>
            </a:r>
          </a:p>
          <a:p>
            <a:r>
              <a:rPr lang="sv-SE" sz="1000"/>
              <a:t>  Class   Family     Link    N   Marginal Conditional</a:t>
            </a:r>
          </a:p>
          <a:p>
            <a:r>
              <a:rPr lang="sv-SE" sz="1000"/>
              <a:t>1   lme gaussian identity 5263 0.09539722   0.8000731</a:t>
            </a:r>
          </a:p>
          <a:p>
            <a:r>
              <a:rPr lang="sv-SE" sz="1000"/>
              <a:t>2   lme gaussian identity 5263 0.10236969   0.5158832</a:t>
            </a:r>
          </a:p>
          <a:p>
            <a:r>
              <a:rPr lang="sv-SE" sz="1000"/>
              <a:t>&gt; sem.plot(M2, AV)</a:t>
            </a:r>
            <a:endParaRPr lang="sv-SE" sz="1000" dirty="0"/>
          </a:p>
        </p:txBody>
      </p:sp>
      <p:sp>
        <p:nvSpPr>
          <p:cNvPr id="5" name="TextBox 4"/>
          <p:cNvSpPr txBox="1"/>
          <p:nvPr/>
        </p:nvSpPr>
        <p:spPr>
          <a:xfrm>
            <a:off x="5441795" y="5798633"/>
            <a:ext cx="6750205" cy="369332"/>
          </a:xfrm>
          <a:prstGeom prst="rect">
            <a:avLst/>
          </a:prstGeom>
          <a:noFill/>
        </p:spPr>
        <p:txBody>
          <a:bodyPr wrap="square" rtlCol="0">
            <a:spAutoFit/>
          </a:bodyPr>
          <a:lstStyle/>
          <a:p>
            <a:r>
              <a:rPr lang="sv-SE" dirty="0" smtClean="0"/>
              <a:t>With Lat instead of avg air temp</a:t>
            </a:r>
            <a:endParaRPr lang="sv-SE" dirty="0"/>
          </a:p>
        </p:txBody>
      </p:sp>
      <p:sp>
        <p:nvSpPr>
          <p:cNvPr id="6" name="TextBox 5"/>
          <p:cNvSpPr txBox="1"/>
          <p:nvPr/>
        </p:nvSpPr>
        <p:spPr>
          <a:xfrm>
            <a:off x="9005777" y="6347637"/>
            <a:ext cx="2647507" cy="369332"/>
          </a:xfrm>
          <a:prstGeom prst="rect">
            <a:avLst/>
          </a:prstGeom>
          <a:noFill/>
        </p:spPr>
        <p:txBody>
          <a:bodyPr wrap="square" rtlCol="0">
            <a:spAutoFit/>
          </a:bodyPr>
          <a:lstStyle/>
          <a:p>
            <a:r>
              <a:rPr lang="sv-SE" dirty="0" smtClean="0"/>
              <a:t>EXCLUDING NAs</a:t>
            </a:r>
            <a:endParaRPr lang="en-US" dirty="0"/>
          </a:p>
        </p:txBody>
      </p:sp>
    </p:spTree>
    <p:extLst>
      <p:ext uri="{BB962C8B-B14F-4D97-AF65-F5344CB8AC3E}">
        <p14:creationId xmlns:p14="http://schemas.microsoft.com/office/powerpoint/2010/main" val="373777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4070" y="85060"/>
            <a:ext cx="6860739" cy="369332"/>
          </a:xfrm>
          <a:prstGeom prst="rect">
            <a:avLst/>
          </a:prstGeom>
          <a:noFill/>
        </p:spPr>
        <p:txBody>
          <a:bodyPr wrap="square" rtlCol="0">
            <a:spAutoFit/>
          </a:bodyPr>
          <a:lstStyle/>
          <a:p>
            <a:r>
              <a:rPr lang="sv-SE" dirty="0" smtClean="0"/>
              <a:t>TEMPORAL VARIATION </a:t>
            </a:r>
            <a:r>
              <a:rPr lang="sv-SE" dirty="0" err="1" smtClean="0"/>
              <a:t>within</a:t>
            </a:r>
            <a:r>
              <a:rPr lang="sv-SE" dirty="0" smtClean="0"/>
              <a:t> site, n=400</a:t>
            </a:r>
            <a:endParaRPr lang="en-US" dirty="0"/>
          </a:p>
        </p:txBody>
      </p:sp>
      <p:pic>
        <p:nvPicPr>
          <p:cNvPr id="4" name="Picture 3"/>
          <p:cNvPicPr>
            <a:picLocks noChangeAspect="1"/>
          </p:cNvPicPr>
          <p:nvPr/>
        </p:nvPicPr>
        <p:blipFill rotWithShape="1">
          <a:blip r:embed="rId3"/>
          <a:srcRect r="18144"/>
          <a:stretch/>
        </p:blipFill>
        <p:spPr>
          <a:xfrm>
            <a:off x="76648" y="619803"/>
            <a:ext cx="11693593" cy="5533333"/>
          </a:xfrm>
          <a:prstGeom prst="rect">
            <a:avLst/>
          </a:prstGeom>
        </p:spPr>
      </p:pic>
      <p:sp>
        <p:nvSpPr>
          <p:cNvPr id="5" name="Oval 4"/>
          <p:cNvSpPr/>
          <p:nvPr/>
        </p:nvSpPr>
        <p:spPr>
          <a:xfrm>
            <a:off x="2948690" y="5021605"/>
            <a:ext cx="214604" cy="53184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68475" y="1499191"/>
            <a:ext cx="283609" cy="416796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36242" y="2451372"/>
            <a:ext cx="3306726" cy="369332"/>
          </a:xfrm>
          <a:prstGeom prst="rect">
            <a:avLst/>
          </a:prstGeom>
          <a:noFill/>
          <a:ln>
            <a:solidFill>
              <a:schemeClr val="tx1"/>
            </a:solidFill>
          </a:ln>
        </p:spPr>
        <p:txBody>
          <a:bodyPr wrap="square" rtlCol="0">
            <a:spAutoFit/>
          </a:bodyPr>
          <a:lstStyle/>
          <a:p>
            <a:r>
              <a:rPr lang="sv-SE" dirty="0" smtClean="0"/>
              <a:t>Different </a:t>
            </a:r>
            <a:r>
              <a:rPr lang="sv-SE" dirty="0" err="1" smtClean="0"/>
              <a:t>years</a:t>
            </a:r>
            <a:r>
              <a:rPr lang="sv-SE" dirty="0" smtClean="0"/>
              <a:t> </a:t>
            </a:r>
            <a:r>
              <a:rPr lang="sv-SE" dirty="0" err="1" smtClean="0"/>
              <a:t>of</a:t>
            </a:r>
            <a:r>
              <a:rPr lang="sv-SE" dirty="0" smtClean="0"/>
              <a:t> the same site</a:t>
            </a:r>
            <a:endParaRPr lang="en-US" dirty="0"/>
          </a:p>
        </p:txBody>
      </p:sp>
      <p:cxnSp>
        <p:nvCxnSpPr>
          <p:cNvPr id="9" name="Straight Arrow Connector 8"/>
          <p:cNvCxnSpPr/>
          <p:nvPr/>
        </p:nvCxnSpPr>
        <p:spPr>
          <a:xfrm flipH="1">
            <a:off x="2171637" y="2820704"/>
            <a:ext cx="1653842" cy="879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75028" y="6122658"/>
            <a:ext cx="7829153" cy="646331"/>
          </a:xfrm>
          <a:prstGeom prst="rect">
            <a:avLst/>
          </a:prstGeom>
          <a:noFill/>
          <a:ln>
            <a:solidFill>
              <a:srgbClr val="FF0000"/>
            </a:solidFill>
          </a:ln>
        </p:spPr>
        <p:txBody>
          <a:bodyPr wrap="square" rtlCol="0">
            <a:spAutoFit/>
          </a:bodyPr>
          <a:lstStyle/>
          <a:p>
            <a:r>
              <a:rPr lang="sv-SE" dirty="0" smtClean="0"/>
              <a:t>Temporal variation looks </a:t>
            </a:r>
            <a:r>
              <a:rPr lang="sv-SE" dirty="0" err="1" smtClean="0"/>
              <a:t>larger</a:t>
            </a:r>
            <a:r>
              <a:rPr lang="sv-SE" dirty="0" smtClean="0"/>
              <a:t>, plus it </a:t>
            </a:r>
            <a:r>
              <a:rPr lang="sv-SE" dirty="0" err="1" smtClean="0"/>
              <a:t>may</a:t>
            </a:r>
            <a:r>
              <a:rPr lang="sv-SE" dirty="0" smtClean="0"/>
              <a:t> be </a:t>
            </a:r>
            <a:r>
              <a:rPr lang="sv-SE" dirty="0" err="1" smtClean="0"/>
              <a:t>good</a:t>
            </a:r>
            <a:r>
              <a:rPr lang="sv-SE" dirty="0" smtClean="0"/>
              <a:t> to </a:t>
            </a:r>
            <a:r>
              <a:rPr lang="sv-SE" dirty="0" err="1" smtClean="0"/>
              <a:t>retain</a:t>
            </a:r>
            <a:r>
              <a:rPr lang="sv-SE" dirty="0" smtClean="0"/>
              <a:t> temporal info (</a:t>
            </a:r>
            <a:r>
              <a:rPr lang="sv-SE" dirty="0" err="1" smtClean="0"/>
              <a:t>years</a:t>
            </a:r>
            <a:r>
              <a:rPr lang="sv-SE" dirty="0" smtClean="0"/>
              <a:t>) to be </a:t>
            </a:r>
            <a:r>
              <a:rPr lang="sv-SE" dirty="0" err="1" smtClean="0"/>
              <a:t>able</a:t>
            </a:r>
            <a:r>
              <a:rPr lang="sv-SE" dirty="0" smtClean="0"/>
              <a:t> to 1) look at </a:t>
            </a:r>
            <a:r>
              <a:rPr lang="sv-SE" dirty="0" err="1" smtClean="0"/>
              <a:t>changes</a:t>
            </a:r>
            <a:r>
              <a:rPr lang="sv-SE" dirty="0" smtClean="0"/>
              <a:t> over </a:t>
            </a:r>
            <a:r>
              <a:rPr lang="sv-SE" dirty="0" err="1" smtClean="0"/>
              <a:t>time</a:t>
            </a:r>
            <a:r>
              <a:rPr lang="sv-SE" dirty="0" smtClean="0"/>
              <a:t>, and 2) </a:t>
            </a:r>
            <a:r>
              <a:rPr lang="sv-SE" dirty="0" err="1" smtClean="0"/>
              <a:t>relate</a:t>
            </a:r>
            <a:r>
              <a:rPr lang="sv-SE" dirty="0" smtClean="0"/>
              <a:t> </a:t>
            </a:r>
            <a:r>
              <a:rPr lang="sv-SE" dirty="0" err="1" smtClean="0"/>
              <a:t>them</a:t>
            </a:r>
            <a:r>
              <a:rPr lang="sv-SE" dirty="0" smtClean="0"/>
              <a:t> to </a:t>
            </a:r>
            <a:r>
              <a:rPr lang="sv-SE" dirty="0" err="1" smtClean="0"/>
              <a:t>specific</a:t>
            </a:r>
            <a:r>
              <a:rPr lang="sv-SE" dirty="0" smtClean="0"/>
              <a:t> events</a:t>
            </a:r>
            <a:endParaRPr lang="en-US" dirty="0"/>
          </a:p>
        </p:txBody>
      </p:sp>
      <p:sp>
        <p:nvSpPr>
          <p:cNvPr id="11" name="TextBox 10"/>
          <p:cNvSpPr txBox="1"/>
          <p:nvPr/>
        </p:nvSpPr>
        <p:spPr>
          <a:xfrm>
            <a:off x="8120270" y="85922"/>
            <a:ext cx="3766930" cy="369332"/>
          </a:xfrm>
          <a:prstGeom prst="rect">
            <a:avLst/>
          </a:prstGeom>
          <a:noFill/>
        </p:spPr>
        <p:txBody>
          <a:bodyPr wrap="square" rtlCol="0">
            <a:spAutoFit/>
          </a:bodyPr>
          <a:lstStyle/>
          <a:p>
            <a:r>
              <a:rPr lang="sv-SE" dirty="0" smtClean="0"/>
              <a:t>Y = LWD, </a:t>
            </a:r>
            <a:r>
              <a:rPr lang="sv-SE" dirty="0" err="1" smtClean="0"/>
              <a:t>fish</a:t>
            </a:r>
            <a:r>
              <a:rPr lang="sv-SE" dirty="0" smtClean="0"/>
              <a:t> </a:t>
            </a:r>
            <a:r>
              <a:rPr lang="sv-SE" dirty="0" err="1" smtClean="0"/>
              <a:t>abundance</a:t>
            </a:r>
            <a:r>
              <a:rPr lang="sv-SE" dirty="0" smtClean="0"/>
              <a:t> (by </a:t>
            </a:r>
            <a:r>
              <a:rPr lang="sv-SE" dirty="0" err="1" smtClean="0"/>
              <a:t>spp</a:t>
            </a:r>
            <a:r>
              <a:rPr lang="sv-SE" dirty="0" smtClean="0"/>
              <a:t>)</a:t>
            </a:r>
            <a:endParaRPr lang="en-US" dirty="0"/>
          </a:p>
        </p:txBody>
      </p:sp>
      <p:sp>
        <p:nvSpPr>
          <p:cNvPr id="14" name="TextBox 13"/>
          <p:cNvSpPr txBox="1"/>
          <p:nvPr/>
        </p:nvSpPr>
        <p:spPr>
          <a:xfrm>
            <a:off x="8647044" y="6267682"/>
            <a:ext cx="4442791" cy="369332"/>
          </a:xfrm>
          <a:prstGeom prst="rect">
            <a:avLst/>
          </a:prstGeom>
          <a:noFill/>
        </p:spPr>
        <p:txBody>
          <a:bodyPr wrap="square" rtlCol="0">
            <a:spAutoFit/>
          </a:bodyPr>
          <a:lstStyle/>
          <a:p>
            <a:r>
              <a:rPr lang="en-US" dirty="0" smtClean="0"/>
              <a:t>Extract </a:t>
            </a:r>
            <a:r>
              <a:rPr lang="en-US" dirty="0"/>
              <a:t>averages per river and year</a:t>
            </a:r>
          </a:p>
        </p:txBody>
      </p:sp>
      <p:sp>
        <p:nvSpPr>
          <p:cNvPr id="15" name="Right Arrow 14"/>
          <p:cNvSpPr/>
          <p:nvPr/>
        </p:nvSpPr>
        <p:spPr>
          <a:xfrm>
            <a:off x="8328991" y="6347195"/>
            <a:ext cx="318053" cy="2103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2308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2019" y="255181"/>
            <a:ext cx="9420446" cy="5632311"/>
          </a:xfrm>
          <a:prstGeom prst="rect">
            <a:avLst/>
          </a:prstGeom>
          <a:noFill/>
        </p:spPr>
        <p:txBody>
          <a:bodyPr wrap="square" rtlCol="0">
            <a:spAutoFit/>
          </a:bodyPr>
          <a:lstStyle/>
          <a:p>
            <a:r>
              <a:rPr lang="en-US" sz="1000" dirty="0"/>
              <a:t>&gt; M2 = list(</a:t>
            </a:r>
          </a:p>
          <a:p>
            <a:r>
              <a:rPr lang="en-US" sz="1000" dirty="0"/>
              <a:t>+   </a:t>
            </a:r>
            <a:r>
              <a:rPr lang="en-US" sz="1000" dirty="0" err="1"/>
              <a:t>lme</a:t>
            </a:r>
            <a:r>
              <a:rPr lang="en-US" sz="1000" dirty="0"/>
              <a:t>(log(OringTOT+1)~Av_depth+Wetted_width+Distance_to_sea+Average_air_temperature+GEdda,</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   </a:t>
            </a:r>
            <a:r>
              <a:rPr lang="en-US" sz="1000" dirty="0" err="1"/>
              <a:t>lme</a:t>
            </a:r>
            <a:r>
              <a:rPr lang="en-US" sz="1000" dirty="0"/>
              <a:t>(log(LWD+1)~</a:t>
            </a:r>
            <a:r>
              <a:rPr lang="en-US" sz="1000" dirty="0" err="1"/>
              <a:t>Distance_to_sea+Average_air_temperature+Wetted_width</a:t>
            </a:r>
            <a:r>
              <a:rPr lang="en-US" sz="1000" dirty="0"/>
              <a:t>,</a:t>
            </a:r>
          </a:p>
          <a:p>
            <a:r>
              <a:rPr lang="en-US" sz="1000" dirty="0"/>
              <a:t>+       random=~1|River_name/</a:t>
            </a:r>
            <a:r>
              <a:rPr lang="en-US" sz="1000" dirty="0" err="1"/>
              <a:t>Catchment_number</a:t>
            </a:r>
            <a:r>
              <a:rPr lang="en-US" sz="1000" dirty="0"/>
              <a:t>, </a:t>
            </a:r>
            <a:r>
              <a:rPr lang="en-US" sz="1000" dirty="0" err="1"/>
              <a:t>na.action</a:t>
            </a:r>
            <a:r>
              <a:rPr lang="en-US" sz="1000" dirty="0"/>
              <a:t>=</a:t>
            </a:r>
            <a:r>
              <a:rPr lang="en-US" sz="1000" dirty="0" err="1"/>
              <a:t>na.omit</a:t>
            </a:r>
            <a:r>
              <a:rPr lang="en-US" sz="1000" dirty="0"/>
              <a:t>, data=AV2009))</a:t>
            </a:r>
          </a:p>
          <a:p>
            <a:r>
              <a:rPr lang="en-US" sz="1000" dirty="0"/>
              <a:t>&gt; </a:t>
            </a:r>
            <a:r>
              <a:rPr lang="en-US" sz="1000" dirty="0" err="1"/>
              <a:t>sem.fit</a:t>
            </a:r>
            <a:r>
              <a:rPr lang="en-US" sz="1000" dirty="0"/>
              <a:t>(M2,AV2009)</a:t>
            </a:r>
          </a:p>
          <a:p>
            <a:r>
              <a:rPr lang="en-US" sz="1000" dirty="0"/>
              <a:t>  |===============================================================================================================| 100%</a:t>
            </a:r>
          </a:p>
          <a:p>
            <a:r>
              <a:rPr lang="en-US" sz="1000" dirty="0"/>
              <a:t>Conditional variables have been omitted from output table for clarity (or use argument conditional = T)</a:t>
            </a:r>
          </a:p>
          <a:p>
            <a:r>
              <a:rPr lang="en-US" sz="1000" dirty="0"/>
              <a:t>$</a:t>
            </a:r>
            <a:r>
              <a:rPr lang="en-US" sz="1000" dirty="0" err="1"/>
              <a:t>missing.paths</a:t>
            </a:r>
            <a:endParaRPr lang="en-US" sz="1000" dirty="0"/>
          </a:p>
          <a:p>
            <a:r>
              <a:rPr lang="en-US" sz="1000" dirty="0"/>
              <a:t>                 </a:t>
            </a:r>
            <a:r>
              <a:rPr lang="en-US" sz="1000" dirty="0" err="1"/>
              <a:t>missing.path</a:t>
            </a:r>
            <a:r>
              <a:rPr lang="en-US" sz="1000" dirty="0"/>
              <a:t> estimate </a:t>
            </a:r>
            <a:r>
              <a:rPr lang="en-US" sz="1000" dirty="0" err="1"/>
              <a:t>std.error</a:t>
            </a:r>
            <a:r>
              <a:rPr lang="en-US" sz="1000" dirty="0"/>
              <a:t> </a:t>
            </a:r>
            <a:r>
              <a:rPr lang="en-US" sz="1000" dirty="0" err="1"/>
              <a:t>df</a:t>
            </a:r>
            <a:r>
              <a:rPr lang="en-US" sz="1000" dirty="0"/>
              <a:t> </a:t>
            </a:r>
            <a:r>
              <a:rPr lang="en-US" sz="1000" dirty="0" err="1"/>
              <a:t>crit.value</a:t>
            </a:r>
            <a:r>
              <a:rPr lang="en-US" sz="1000" dirty="0"/>
              <a:t> </a:t>
            </a:r>
            <a:r>
              <a:rPr lang="en-US" sz="1000" dirty="0" err="1"/>
              <a:t>p.value</a:t>
            </a:r>
            <a:r>
              <a:rPr lang="en-US" sz="1000" dirty="0"/>
              <a:t> </a:t>
            </a:r>
          </a:p>
          <a:p>
            <a:r>
              <a:rPr lang="en-US" sz="1000" dirty="0"/>
              <a:t>1 log(LWD+1) ~ </a:t>
            </a:r>
            <a:r>
              <a:rPr lang="en-US" sz="1000" dirty="0" err="1"/>
              <a:t>Av_depth</a:t>
            </a:r>
            <a:r>
              <a:rPr lang="en-US" sz="1000" dirty="0"/>
              <a:t> + ...  -0.5517    0.4770  7    -1.1567  0.2853 </a:t>
            </a:r>
          </a:p>
          <a:p>
            <a:r>
              <a:rPr lang="en-US" sz="1000" dirty="0"/>
              <a:t>2    log(LWD+1) ~ </a:t>
            </a:r>
            <a:r>
              <a:rPr lang="en-US" sz="1000" dirty="0" err="1"/>
              <a:t>GEdda</a:t>
            </a:r>
            <a:r>
              <a:rPr lang="en-US" sz="1000" dirty="0"/>
              <a:t> + ...  -0.0748    0.0650  7    -1.1494  0.2881 </a:t>
            </a:r>
          </a:p>
          <a:p>
            <a:r>
              <a:rPr lang="en-US" sz="1000" dirty="0"/>
              <a:t>3 log(LWD+1) ~ </a:t>
            </a:r>
            <a:r>
              <a:rPr lang="en-US" sz="1000" dirty="0" err="1"/>
              <a:t>OringTOT</a:t>
            </a:r>
            <a:r>
              <a:rPr lang="en-US" sz="1000" dirty="0"/>
              <a:t> + ...  -0.0007    0.0005  5    -1.4073  0.2184 </a:t>
            </a:r>
          </a:p>
          <a:p>
            <a:endParaRPr lang="en-US" sz="1000" dirty="0"/>
          </a:p>
          <a:p>
            <a:r>
              <a:rPr lang="en-US" sz="1000" dirty="0"/>
              <a:t>$</a:t>
            </a:r>
            <a:r>
              <a:rPr lang="en-US" sz="1000" dirty="0" err="1"/>
              <a:t>Fisher.C</a:t>
            </a:r>
            <a:endParaRPr lang="en-US" sz="1000" dirty="0"/>
          </a:p>
          <a:p>
            <a:r>
              <a:rPr lang="en-US" sz="1000" dirty="0"/>
              <a:t>  </a:t>
            </a:r>
            <a:r>
              <a:rPr lang="en-US" sz="1000" dirty="0" err="1"/>
              <a:t>fisher.c</a:t>
            </a:r>
            <a:r>
              <a:rPr lang="en-US" sz="1000" dirty="0"/>
              <a:t> </a:t>
            </a:r>
            <a:r>
              <a:rPr lang="en-US" sz="1000" dirty="0" err="1"/>
              <a:t>df</a:t>
            </a:r>
            <a:r>
              <a:rPr lang="en-US" sz="1000" dirty="0"/>
              <a:t> </a:t>
            </a:r>
            <a:r>
              <a:rPr lang="en-US" sz="1000" dirty="0" err="1"/>
              <a:t>p.value</a:t>
            </a:r>
            <a:endParaRPr lang="en-US" sz="1000" dirty="0"/>
          </a:p>
          <a:p>
            <a:r>
              <a:rPr lang="en-US" sz="1000" dirty="0"/>
              <a:t>1     8.04  6   0.235</a:t>
            </a:r>
          </a:p>
          <a:p>
            <a:endParaRPr lang="en-US" sz="1000" dirty="0"/>
          </a:p>
          <a:p>
            <a:r>
              <a:rPr lang="en-US" sz="1000" dirty="0"/>
              <a:t>$AIC</a:t>
            </a:r>
          </a:p>
          <a:p>
            <a:r>
              <a:rPr lang="en-US" sz="1000" dirty="0"/>
              <a:t>    AIC   </a:t>
            </a:r>
            <a:r>
              <a:rPr lang="en-US" sz="1000" dirty="0" err="1"/>
              <a:t>AICc</a:t>
            </a:r>
            <a:r>
              <a:rPr lang="en-US" sz="1000" dirty="0"/>
              <a:t>  K   n</a:t>
            </a:r>
          </a:p>
          <a:p>
            <a:r>
              <a:rPr lang="en-US" sz="1000" dirty="0"/>
              <a:t>1 40.04 41.332 16 438</a:t>
            </a:r>
          </a:p>
          <a:p>
            <a:endParaRPr lang="en-US" sz="1000" dirty="0"/>
          </a:p>
          <a:p>
            <a:r>
              <a:rPr lang="en-US" sz="1000" dirty="0"/>
              <a:t>&gt; </a:t>
            </a:r>
            <a:r>
              <a:rPr lang="en-US" sz="1000" dirty="0" err="1"/>
              <a:t>sem.coefs</a:t>
            </a:r>
            <a:r>
              <a:rPr lang="en-US" sz="1000" dirty="0"/>
              <a:t>(M2,AV2009)</a:t>
            </a:r>
          </a:p>
          <a:p>
            <a:r>
              <a:rPr lang="en-US" sz="1000" dirty="0"/>
              <a:t>           response               predictor     estimate    </a:t>
            </a:r>
            <a:r>
              <a:rPr lang="en-US" sz="1000" dirty="0" err="1"/>
              <a:t>std.error</a:t>
            </a:r>
            <a:r>
              <a:rPr lang="en-US" sz="1000" dirty="0"/>
              <a:t> </a:t>
            </a:r>
            <a:r>
              <a:rPr lang="en-US" sz="1000" dirty="0" err="1"/>
              <a:t>p.value</a:t>
            </a:r>
            <a:r>
              <a:rPr lang="en-US" sz="1000" dirty="0"/>
              <a:t>    </a:t>
            </a:r>
          </a:p>
          <a:p>
            <a:r>
              <a:rPr lang="en-US" sz="1000" dirty="0"/>
              <a:t>1 log(</a:t>
            </a:r>
            <a:r>
              <a:rPr lang="en-US" sz="1000" dirty="0" err="1"/>
              <a:t>OringTOT</a:t>
            </a:r>
            <a:r>
              <a:rPr lang="en-US" sz="1000" dirty="0"/>
              <a:t> + 1)                </a:t>
            </a:r>
            <a:r>
              <a:rPr lang="en-US" sz="1000" dirty="0" err="1"/>
              <a:t>Av_depth</a:t>
            </a:r>
            <a:r>
              <a:rPr lang="en-US" sz="1000" dirty="0"/>
              <a:t> -3.870818728 0.8145682414  0.0032  **</a:t>
            </a:r>
          </a:p>
          <a:p>
            <a:r>
              <a:rPr lang="en-US" sz="1000" dirty="0"/>
              <a:t>2 log(</a:t>
            </a:r>
            <a:r>
              <a:rPr lang="en-US" sz="1000" dirty="0" err="1"/>
              <a:t>OringTOT</a:t>
            </a:r>
            <a:r>
              <a:rPr lang="en-US" sz="1000" dirty="0"/>
              <a:t> + 1)            </a:t>
            </a:r>
            <a:r>
              <a:rPr lang="en-US" sz="1000" dirty="0" err="1"/>
              <a:t>Wetted_width</a:t>
            </a:r>
            <a:r>
              <a:rPr lang="en-US" sz="1000" dirty="0"/>
              <a:t> -0.090854325 0.0205231249  0.0044  **</a:t>
            </a:r>
          </a:p>
          <a:p>
            <a:r>
              <a:rPr lang="en-US" sz="1000" dirty="0"/>
              <a:t>3 log(</a:t>
            </a:r>
            <a:r>
              <a:rPr lang="en-US" sz="1000" dirty="0" err="1"/>
              <a:t>OringTOT</a:t>
            </a:r>
            <a:r>
              <a:rPr lang="en-US" sz="1000" dirty="0"/>
              <a:t> + 1)                   </a:t>
            </a:r>
            <a:r>
              <a:rPr lang="en-US" sz="1000" dirty="0" err="1"/>
              <a:t>GEdda</a:t>
            </a:r>
            <a:r>
              <a:rPr lang="en-US" sz="1000" dirty="0"/>
              <a:t> -0.469018569 0.1107853712  0.0055  **</a:t>
            </a:r>
          </a:p>
          <a:p>
            <a:r>
              <a:rPr lang="en-US" sz="1000" dirty="0"/>
              <a:t>4 log(</a:t>
            </a:r>
            <a:r>
              <a:rPr lang="en-US" sz="1000" dirty="0" err="1"/>
              <a:t>OringTOT</a:t>
            </a:r>
            <a:r>
              <a:rPr lang="en-US" sz="1000" dirty="0"/>
              <a:t> + 1)         </a:t>
            </a:r>
            <a:r>
              <a:rPr lang="en-US" sz="1000" dirty="0" err="1"/>
              <a:t>Distance_to_sea</a:t>
            </a:r>
            <a:r>
              <a:rPr lang="en-US" sz="1000" dirty="0"/>
              <a:t> -0.005917272 0.0014140527  0.0058  **</a:t>
            </a:r>
          </a:p>
          <a:p>
            <a:r>
              <a:rPr lang="en-US" sz="1000" dirty="0"/>
              <a:t>5 log(</a:t>
            </a:r>
            <a:r>
              <a:rPr lang="en-US" sz="1000" dirty="0" err="1"/>
              <a:t>OringTOT</a:t>
            </a:r>
            <a:r>
              <a:rPr lang="en-US" sz="1000" dirty="0"/>
              <a:t> + 1) </a:t>
            </a:r>
            <a:r>
              <a:rPr lang="en-US" sz="1000" dirty="0" err="1"/>
              <a:t>Average_air_temperature</a:t>
            </a:r>
            <a:r>
              <a:rPr lang="en-US" sz="1000" dirty="0"/>
              <a:t>  0.093498407 0.0345083938  0.0351   *</a:t>
            </a:r>
          </a:p>
          <a:p>
            <a:r>
              <a:rPr lang="en-US" sz="1000" dirty="0"/>
              <a:t>6      log(LWD + 1)            </a:t>
            </a:r>
            <a:r>
              <a:rPr lang="en-US" sz="1000" dirty="0" err="1"/>
              <a:t>Wetted_width</a:t>
            </a:r>
            <a:r>
              <a:rPr lang="en-US" sz="1000" dirty="0"/>
              <a:t> -0.091465079 0.0109423106  0.0000 ***</a:t>
            </a:r>
          </a:p>
          <a:p>
            <a:r>
              <a:rPr lang="en-US" sz="1000" dirty="0"/>
              <a:t>7      log(LWD + 1) </a:t>
            </a:r>
            <a:r>
              <a:rPr lang="en-US" sz="1000" dirty="0" err="1"/>
              <a:t>Average_air_temperature</a:t>
            </a:r>
            <a:r>
              <a:rPr lang="en-US" sz="1000" dirty="0"/>
              <a:t> -0.083567487 0.0202341710  0.0033  **</a:t>
            </a:r>
          </a:p>
          <a:p>
            <a:r>
              <a:rPr lang="en-US" sz="1000" dirty="0"/>
              <a:t>8      log(LWD + 1)         </a:t>
            </a:r>
            <a:r>
              <a:rPr lang="en-US" sz="1000" dirty="0" err="1"/>
              <a:t>Distance_to_sea</a:t>
            </a:r>
            <a:r>
              <a:rPr lang="en-US" sz="1000" dirty="0"/>
              <a:t> -0.002057808 0.0008322442  0.0386   *</a:t>
            </a:r>
          </a:p>
          <a:p>
            <a:r>
              <a:rPr lang="en-US" sz="1000" dirty="0"/>
              <a:t>&gt; </a:t>
            </a:r>
            <a:r>
              <a:rPr lang="en-US" sz="1000" dirty="0" err="1"/>
              <a:t>sem.model.fits</a:t>
            </a:r>
            <a:r>
              <a:rPr lang="en-US" sz="1000" dirty="0"/>
              <a:t>(M2)</a:t>
            </a:r>
          </a:p>
          <a:p>
            <a:r>
              <a:rPr lang="en-US" sz="1000" dirty="0"/>
              <a:t>  Class   Family     Link   n  Marginal Conditional</a:t>
            </a:r>
          </a:p>
          <a:p>
            <a:r>
              <a:rPr lang="en-US" sz="1000" dirty="0"/>
              <a:t>1   </a:t>
            </a:r>
            <a:r>
              <a:rPr lang="en-US" sz="1000" dirty="0" err="1"/>
              <a:t>lme</a:t>
            </a:r>
            <a:r>
              <a:rPr lang="en-US" sz="1000" dirty="0"/>
              <a:t> </a:t>
            </a:r>
            <a:r>
              <a:rPr lang="en-US" sz="1000" dirty="0" err="1"/>
              <a:t>gaussian</a:t>
            </a:r>
            <a:r>
              <a:rPr lang="en-US" sz="1000" dirty="0"/>
              <a:t> identity 438 0.2779934   0.9999724</a:t>
            </a:r>
          </a:p>
          <a:p>
            <a:r>
              <a:rPr lang="en-US" sz="1000" dirty="0"/>
              <a:t>2   </a:t>
            </a:r>
            <a:r>
              <a:rPr lang="en-US" sz="1000" dirty="0" err="1"/>
              <a:t>lme</a:t>
            </a:r>
            <a:r>
              <a:rPr lang="en-US" sz="1000" dirty="0"/>
              <a:t> </a:t>
            </a:r>
            <a:r>
              <a:rPr lang="en-US" sz="1000" dirty="0" err="1"/>
              <a:t>gaussian</a:t>
            </a:r>
            <a:r>
              <a:rPr lang="en-US" sz="1000" dirty="0"/>
              <a:t> identity 439 0.2063915   0.9999610</a:t>
            </a:r>
          </a:p>
        </p:txBody>
      </p:sp>
      <p:pic>
        <p:nvPicPr>
          <p:cNvPr id="3" name="Picture 2"/>
          <p:cNvPicPr>
            <a:picLocks noChangeAspect="1"/>
          </p:cNvPicPr>
          <p:nvPr/>
        </p:nvPicPr>
        <p:blipFill>
          <a:blip r:embed="rId2"/>
          <a:stretch>
            <a:fillRect/>
          </a:stretch>
        </p:blipFill>
        <p:spPr>
          <a:xfrm>
            <a:off x="6292977" y="1703357"/>
            <a:ext cx="5686067" cy="4941992"/>
          </a:xfrm>
          <a:prstGeom prst="rect">
            <a:avLst/>
          </a:prstGeom>
        </p:spPr>
      </p:pic>
      <p:sp>
        <p:nvSpPr>
          <p:cNvPr id="5" name="TextBox 4"/>
          <p:cNvSpPr txBox="1"/>
          <p:nvPr/>
        </p:nvSpPr>
        <p:spPr>
          <a:xfrm>
            <a:off x="7389627" y="202019"/>
            <a:ext cx="5071731" cy="646331"/>
          </a:xfrm>
          <a:prstGeom prst="rect">
            <a:avLst/>
          </a:prstGeom>
          <a:noFill/>
        </p:spPr>
        <p:txBody>
          <a:bodyPr wrap="square" rtlCol="0">
            <a:spAutoFit/>
          </a:bodyPr>
          <a:lstStyle/>
          <a:p>
            <a:r>
              <a:rPr lang="en-US" dirty="0"/>
              <a:t>taking away </a:t>
            </a:r>
            <a:r>
              <a:rPr lang="en-US" dirty="0" smtClean="0"/>
              <a:t>temporal </a:t>
            </a:r>
            <a:r>
              <a:rPr lang="en-US" dirty="0"/>
              <a:t>variability:</a:t>
            </a:r>
          </a:p>
          <a:p>
            <a:r>
              <a:rPr lang="en-US" dirty="0"/>
              <a:t># With </a:t>
            </a:r>
            <a:r>
              <a:rPr lang="en-US" dirty="0" smtClean="0"/>
              <a:t>AV2009 </a:t>
            </a:r>
            <a:r>
              <a:rPr lang="en-US" dirty="0"/>
              <a:t>without NAs:</a:t>
            </a:r>
          </a:p>
        </p:txBody>
      </p:sp>
    </p:spTree>
    <p:extLst>
      <p:ext uri="{BB962C8B-B14F-4D97-AF65-F5344CB8AC3E}">
        <p14:creationId xmlns:p14="http://schemas.microsoft.com/office/powerpoint/2010/main" val="26644997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52084" y="1254642"/>
            <a:ext cx="8495414" cy="1107996"/>
          </a:xfrm>
          <a:prstGeom prst="rect">
            <a:avLst/>
          </a:prstGeom>
          <a:noFill/>
        </p:spPr>
        <p:txBody>
          <a:bodyPr wrap="square" rtlCol="0">
            <a:spAutoFit/>
          </a:bodyPr>
          <a:lstStyle/>
          <a:p>
            <a:pPr algn="ctr"/>
            <a:r>
              <a:rPr lang="sv-SE" sz="6600" dirty="0" smtClean="0"/>
              <a:t>BINARY</a:t>
            </a:r>
            <a:endParaRPr lang="en-US" sz="6600" dirty="0"/>
          </a:p>
        </p:txBody>
      </p:sp>
    </p:spTree>
    <p:extLst>
      <p:ext uri="{BB962C8B-B14F-4D97-AF65-F5344CB8AC3E}">
        <p14:creationId xmlns:p14="http://schemas.microsoft.com/office/powerpoint/2010/main" val="37397254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573" y="168965"/>
            <a:ext cx="7076662" cy="6047809"/>
          </a:xfrm>
          <a:prstGeom prst="rect">
            <a:avLst/>
          </a:prstGeom>
          <a:noFill/>
        </p:spPr>
        <p:txBody>
          <a:bodyPr wrap="square" rtlCol="0">
            <a:spAutoFit/>
          </a:bodyPr>
          <a:lstStyle/>
          <a:p>
            <a:r>
              <a:rPr lang="sv-SE" sz="900" dirty="0"/>
              <a:t>&gt; M2 = list(</a:t>
            </a:r>
          </a:p>
          <a:p>
            <a:r>
              <a:rPr lang="sv-SE" sz="900" dirty="0"/>
              <a:t>+   glmer(OringTOT_KLASS~log(LWD+1)+Av_depth+Wetted_width+Year</a:t>
            </a:r>
          </a:p>
          <a:p>
            <a:r>
              <a:rPr lang="sv-SE" sz="900" dirty="0"/>
              <a:t>+             +(1|Catchment_number/River_name),family=binomial,data=AV2),</a:t>
            </a:r>
          </a:p>
          <a:p>
            <a:r>
              <a:rPr lang="sv-SE" sz="900" dirty="0"/>
              <a:t>+   lme(log(LWD+1)~Distance_to_sea+Average_air_temperature+Av_depth+Wetted_width+Year,</a:t>
            </a:r>
          </a:p>
          <a:p>
            <a:r>
              <a:rPr lang="sv-SE" sz="900" dirty="0"/>
              <a:t>+       random=~1|River_name/Catchment_number, corAR1(form=~Year),data=AV2))</a:t>
            </a:r>
          </a:p>
          <a:p>
            <a:r>
              <a:rPr lang="sv-SE" sz="900" dirty="0">
                <a:solidFill>
                  <a:srgbClr val="FF0000"/>
                </a:solidFill>
              </a:rPr>
              <a:t>Warning messages:</a:t>
            </a:r>
          </a:p>
          <a:p>
            <a:r>
              <a:rPr lang="sv-SE" sz="900" dirty="0">
                <a:solidFill>
                  <a:srgbClr val="FF0000"/>
                </a:solidFill>
              </a:rPr>
              <a:t>1: In checkConv(attr(opt, "derivs"), opt$par, ctrl = control$checkConv,  :</a:t>
            </a:r>
          </a:p>
          <a:p>
            <a:r>
              <a:rPr lang="sv-SE" sz="900" dirty="0">
                <a:solidFill>
                  <a:srgbClr val="FF0000"/>
                </a:solidFill>
              </a:rPr>
              <a:t>  Model failed to converge with max|grad| = 0.837533 (tol = 0.001, component 1)</a:t>
            </a:r>
          </a:p>
          <a:p>
            <a:r>
              <a:rPr lang="sv-SE" sz="900" dirty="0">
                <a:solidFill>
                  <a:srgbClr val="FF0000"/>
                </a:solidFill>
              </a:rPr>
              <a:t>2: In checkConv(attr(opt, "derivs"), opt$par, ctrl = control$checkConv,  :</a:t>
            </a:r>
          </a:p>
          <a:p>
            <a:r>
              <a:rPr lang="sv-SE" sz="900" dirty="0">
                <a:solidFill>
                  <a:srgbClr val="FF0000"/>
                </a:solidFill>
              </a:rPr>
              <a:t>  Model is nearly unidentifiable: very large eigenvalue</a:t>
            </a:r>
          </a:p>
          <a:p>
            <a:r>
              <a:rPr lang="sv-SE" sz="900" dirty="0">
                <a:solidFill>
                  <a:srgbClr val="FF0000"/>
                </a:solidFill>
              </a:rPr>
              <a:t> - Rescale variables?;Model is nearly unidentifiable: large eigenvalue ratio</a:t>
            </a:r>
          </a:p>
          <a:p>
            <a:r>
              <a:rPr lang="sv-SE" sz="900" dirty="0">
                <a:solidFill>
                  <a:srgbClr val="FF0000"/>
                </a:solidFill>
              </a:rPr>
              <a:t> - Rescale variables?</a:t>
            </a:r>
          </a:p>
          <a:p>
            <a:r>
              <a:rPr lang="sv-SE" sz="900" dirty="0"/>
              <a:t>&gt; sem.fit(M2,AV2)</a:t>
            </a:r>
          </a:p>
          <a:p>
            <a:r>
              <a:rPr lang="sv-SE" sz="900" dirty="0"/>
              <a:t>  |==============================================================================================================| 100%</a:t>
            </a:r>
          </a:p>
          <a:p>
            <a:r>
              <a:rPr lang="sv-SE" sz="900" dirty="0"/>
              <a:t>Conditional variables have been omitted from output table for clarity (or use argument conditional = T)</a:t>
            </a:r>
          </a:p>
          <a:p>
            <a:r>
              <a:rPr lang="sv-SE" sz="900" dirty="0"/>
              <a:t>$missing.paths</a:t>
            </a:r>
          </a:p>
          <a:p>
            <a:r>
              <a:rPr lang="sv-SE" sz="900" dirty="0"/>
              <a:t>                                    missing.path estimate std.error df crit.value p.value</a:t>
            </a:r>
          </a:p>
          <a:p>
            <a:r>
              <a:rPr lang="sv-SE" sz="900" dirty="0"/>
              <a:t>1         OringTOT_KLASS ~ Distance_to_sea + ...  -0.0057    0.0032 NA    -1.7518  0.0798</a:t>
            </a:r>
          </a:p>
          <a:p>
            <a:r>
              <a:rPr lang="sv-SE" sz="900" dirty="0"/>
              <a:t>2 OringTOT_KLASS ~ Average_air_temperature + ...   0.0886    0.1053 NA     0.8419  0.3998</a:t>
            </a:r>
          </a:p>
          <a:p>
            <a:endParaRPr lang="sv-SE" sz="900" dirty="0"/>
          </a:p>
          <a:p>
            <a:r>
              <a:rPr lang="sv-SE" sz="900" dirty="0"/>
              <a:t>$Fisher.C</a:t>
            </a:r>
          </a:p>
          <a:p>
            <a:r>
              <a:rPr lang="sv-SE" sz="900" dirty="0"/>
              <a:t>  fisher.c df p.value</a:t>
            </a:r>
          </a:p>
          <a:p>
            <a:r>
              <a:rPr lang="sv-SE" sz="900" dirty="0"/>
              <a:t>1     6.89  4   0.142</a:t>
            </a:r>
          </a:p>
          <a:p>
            <a:endParaRPr lang="sv-SE" sz="900" dirty="0"/>
          </a:p>
          <a:p>
            <a:r>
              <a:rPr lang="sv-SE" sz="900" dirty="0"/>
              <a:t>$AIC</a:t>
            </a:r>
          </a:p>
          <a:p>
            <a:r>
              <a:rPr lang="sv-SE" sz="900" dirty="0"/>
              <a:t>    AIC   AICc  K    n</a:t>
            </a:r>
          </a:p>
          <a:p>
            <a:r>
              <a:rPr lang="sv-SE" sz="900" dirty="0"/>
              <a:t>1 40.89 41.007 17 5263</a:t>
            </a:r>
          </a:p>
          <a:p>
            <a:endParaRPr lang="sv-SE" sz="900" dirty="0"/>
          </a:p>
          <a:p>
            <a:r>
              <a:rPr lang="sv-SE" sz="900" dirty="0"/>
              <a:t>&gt; sem.coefs(M2,AV2)</a:t>
            </a:r>
          </a:p>
          <a:p>
            <a:r>
              <a:rPr lang="sv-SE" sz="900" dirty="0"/>
              <a:t>        response               predictor     estimate    std.error p.value</a:t>
            </a:r>
          </a:p>
          <a:p>
            <a:r>
              <a:rPr lang="sv-SE" sz="900" dirty="0"/>
              <a:t>2 OringTOT_KLASS                Av_depth -4.822304071 1.1593256133  0.0000</a:t>
            </a:r>
          </a:p>
          <a:p>
            <a:r>
              <a:rPr lang="sv-SE" sz="900" dirty="0"/>
              <a:t>3 OringTOT_KLASS            Wetted_width  0.153714210 0.0555047735  0.0056</a:t>
            </a:r>
          </a:p>
          <a:p>
            <a:r>
              <a:rPr lang="sv-SE" sz="900" dirty="0"/>
              <a:t>1 OringTOT_KLASS            log(LWD + 1)  0.439002754 0.1603767704  0.0062</a:t>
            </a:r>
          </a:p>
          <a:p>
            <a:r>
              <a:rPr lang="sv-SE" sz="900" dirty="0"/>
              <a:t>4 OringTOT_KLASS                    Year  0.012105996 0.0051706757  0.0192</a:t>
            </a:r>
          </a:p>
          <a:p>
            <a:r>
              <a:rPr lang="sv-SE" sz="900" dirty="0"/>
              <a:t>8   log(LWD + 1)            Wetted_width -0.053638484 0.0045812919  0.0000</a:t>
            </a:r>
          </a:p>
          <a:p>
            <a:r>
              <a:rPr lang="sv-SE" sz="900" dirty="0"/>
              <a:t>6   log(LWD + 1) Average_air_temperature -0.095535325 0.0110119517  0.0000</a:t>
            </a:r>
          </a:p>
          <a:p>
            <a:r>
              <a:rPr lang="sv-SE" sz="900" dirty="0"/>
              <a:t>9   log(LWD + 1)                    Year  0.015163769 0.0024948585  0.0000</a:t>
            </a:r>
          </a:p>
          <a:p>
            <a:r>
              <a:rPr lang="sv-SE" sz="900" dirty="0"/>
              <a:t>5   log(LWD + 1)         Distance_to_sea -0.002102436 0.0003668393  0.0000</a:t>
            </a:r>
          </a:p>
          <a:p>
            <a:r>
              <a:rPr lang="sv-SE" sz="900" dirty="0"/>
              <a:t>7   log(LWD + 1)                Av_depth -0.541866923 0.1043790679  0.0000</a:t>
            </a:r>
          </a:p>
          <a:p>
            <a:r>
              <a:rPr lang="sv-SE" sz="900" dirty="0"/>
              <a:t>&gt; sem.model.fits(M2)</a:t>
            </a:r>
          </a:p>
          <a:p>
            <a:r>
              <a:rPr lang="sv-SE" sz="900" dirty="0"/>
              <a:t>     Class   Family     Link    N    Marginal Conditional</a:t>
            </a:r>
          </a:p>
          <a:p>
            <a:r>
              <a:rPr lang="sv-SE" sz="900" dirty="0"/>
              <a:t>1 glmerMod binomial    logit 5263 0.002319134   0.9832784</a:t>
            </a:r>
          </a:p>
          <a:p>
            <a:r>
              <a:rPr lang="sv-SE" sz="900" dirty="0"/>
              <a:t>2      lme gaussian identity 5263 0.097951003   0.5145529</a:t>
            </a:r>
          </a:p>
        </p:txBody>
      </p:sp>
      <p:pic>
        <p:nvPicPr>
          <p:cNvPr id="2" name="Picture 1"/>
          <p:cNvPicPr>
            <a:picLocks noChangeAspect="1"/>
          </p:cNvPicPr>
          <p:nvPr/>
        </p:nvPicPr>
        <p:blipFill>
          <a:blip r:embed="rId3"/>
          <a:stretch>
            <a:fillRect/>
          </a:stretch>
        </p:blipFill>
        <p:spPr>
          <a:xfrm>
            <a:off x="4970885" y="340917"/>
            <a:ext cx="6806984" cy="4555544"/>
          </a:xfrm>
          <a:prstGeom prst="rect">
            <a:avLst/>
          </a:prstGeom>
        </p:spPr>
      </p:pic>
      <p:sp>
        <p:nvSpPr>
          <p:cNvPr id="4" name="TextBox 3"/>
          <p:cNvSpPr txBox="1"/>
          <p:nvPr/>
        </p:nvSpPr>
        <p:spPr>
          <a:xfrm>
            <a:off x="7225748" y="4731026"/>
            <a:ext cx="4283765" cy="2031325"/>
          </a:xfrm>
          <a:prstGeom prst="rect">
            <a:avLst/>
          </a:prstGeom>
          <a:noFill/>
        </p:spPr>
        <p:txBody>
          <a:bodyPr wrap="square" rtlCol="0">
            <a:spAutoFit/>
          </a:bodyPr>
          <a:lstStyle/>
          <a:p>
            <a:r>
              <a:rPr lang="sv-SE" dirty="0" smtClean="0"/>
              <a:t>Besides warning msg, one problem is that I could not model temp correlation for öring</a:t>
            </a:r>
          </a:p>
          <a:p>
            <a:endParaRPr lang="sv-SE" dirty="0"/>
          </a:p>
          <a:p>
            <a:r>
              <a:rPr lang="sv-SE" dirty="0" smtClean="0"/>
              <a:t>Marginal R2  very low, conditionla very high: presence absence is explained almost fully by river</a:t>
            </a:r>
          </a:p>
          <a:p>
            <a:endParaRPr lang="sv-SE" dirty="0"/>
          </a:p>
        </p:txBody>
      </p:sp>
      <p:sp>
        <p:nvSpPr>
          <p:cNvPr id="5" name="TextBox 4"/>
          <p:cNvSpPr txBox="1"/>
          <p:nvPr/>
        </p:nvSpPr>
        <p:spPr>
          <a:xfrm>
            <a:off x="6696200" y="156251"/>
            <a:ext cx="4094921" cy="369332"/>
          </a:xfrm>
          <a:prstGeom prst="rect">
            <a:avLst/>
          </a:prstGeom>
          <a:noFill/>
        </p:spPr>
        <p:txBody>
          <a:bodyPr wrap="square" rtlCol="0">
            <a:spAutoFit/>
          </a:bodyPr>
          <a:lstStyle/>
          <a:p>
            <a:r>
              <a:rPr lang="sv-SE" dirty="0" smtClean="0"/>
              <a:t>Öring binary on reduced dataset (no Nas)</a:t>
            </a:r>
            <a:endParaRPr lang="sv-SE" dirty="0"/>
          </a:p>
        </p:txBody>
      </p:sp>
    </p:spTree>
    <p:extLst>
      <p:ext uri="{BB962C8B-B14F-4D97-AF65-F5344CB8AC3E}">
        <p14:creationId xmlns:p14="http://schemas.microsoft.com/office/powerpoint/2010/main" val="17781605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955" y="176130"/>
            <a:ext cx="12029045" cy="5909310"/>
          </a:xfrm>
          <a:prstGeom prst="rect">
            <a:avLst/>
          </a:prstGeom>
          <a:noFill/>
        </p:spPr>
        <p:txBody>
          <a:bodyPr wrap="square" rtlCol="0">
            <a:spAutoFit/>
          </a:bodyPr>
          <a:lstStyle/>
          <a:p>
            <a:r>
              <a:rPr lang="sv-SE" dirty="0" smtClean="0"/>
              <a:t>BINARY RESPONSE: Reconsider model with presence/absence</a:t>
            </a:r>
          </a:p>
          <a:p>
            <a:pPr marL="285750" indent="-285750">
              <a:buFontTx/>
              <a:buChar char="-"/>
            </a:pPr>
            <a:r>
              <a:rPr lang="sv-SE" dirty="0" smtClean="0"/>
              <a:t>check order for script of random factor (done, ok)</a:t>
            </a:r>
          </a:p>
          <a:p>
            <a:pPr marL="285750" indent="-285750">
              <a:buFontTx/>
              <a:buChar char="-"/>
            </a:pPr>
            <a:r>
              <a:rPr lang="sv-SE" dirty="0"/>
              <a:t>exclude those river sampled only 1 year (AVOC) and retry modelling temp corr: nope. It </a:t>
            </a:r>
            <a:r>
              <a:rPr lang="sv-SE" dirty="0" smtClean="0"/>
              <a:t>runs </a:t>
            </a:r>
            <a:r>
              <a:rPr lang="sv-SE" dirty="0"/>
              <a:t>with lme so the problem is glmer</a:t>
            </a:r>
          </a:p>
          <a:p>
            <a:pPr marL="285750" indent="-285750">
              <a:buFontTx/>
              <a:buChar char="-"/>
            </a:pPr>
            <a:r>
              <a:rPr lang="sv-SE" dirty="0" smtClean="0"/>
              <a:t>choose 1 year , 2009 is the one with more observations (AV2009, n=1092) - done</a:t>
            </a:r>
          </a:p>
          <a:p>
            <a:pPr marL="285750" indent="-285750">
              <a:buFontTx/>
              <a:buChar char="-"/>
            </a:pPr>
            <a:r>
              <a:rPr lang="sv-SE" dirty="0" smtClean="0"/>
              <a:t>take average from all years  (AVyear, n= ca 4000) - done</a:t>
            </a:r>
          </a:p>
          <a:p>
            <a:endParaRPr lang="sv-SE" dirty="0"/>
          </a:p>
          <a:p>
            <a:r>
              <a:rPr lang="sv-SE" dirty="0" smtClean="0"/>
              <a:t>I go on with continuous…</a:t>
            </a:r>
          </a:p>
          <a:p>
            <a:endParaRPr lang="sv-SE" dirty="0"/>
          </a:p>
          <a:p>
            <a:r>
              <a:rPr lang="sv-SE" dirty="0"/>
              <a:t>Consider transformation of </a:t>
            </a:r>
            <a:r>
              <a:rPr lang="sv-SE" dirty="0" smtClean="0"/>
              <a:t>predictors</a:t>
            </a:r>
          </a:p>
          <a:p>
            <a:endParaRPr lang="sv-SE" dirty="0"/>
          </a:p>
          <a:p>
            <a:r>
              <a:rPr lang="sv-SE" dirty="0"/>
              <a:t>Consider interaction LWD and predators</a:t>
            </a:r>
          </a:p>
          <a:p>
            <a:endParaRPr lang="sv-SE" dirty="0" smtClean="0"/>
          </a:p>
          <a:p>
            <a:endParaRPr lang="sv-SE" dirty="0"/>
          </a:p>
          <a:p>
            <a:r>
              <a:rPr lang="sv-SE" dirty="0" smtClean="0">
                <a:solidFill>
                  <a:srgbClr val="FF0000"/>
                </a:solidFill>
              </a:rPr>
              <a:t>Consider inclusion of missing factors: vegetation, land use, water discharge, presence of dams </a:t>
            </a:r>
          </a:p>
          <a:p>
            <a:endParaRPr lang="sv-SE" dirty="0">
              <a:solidFill>
                <a:srgbClr val="FF0000"/>
              </a:solidFill>
            </a:endParaRPr>
          </a:p>
          <a:p>
            <a:r>
              <a:rPr lang="sv-SE" dirty="0" smtClean="0"/>
              <a:t>Check out VIX</a:t>
            </a:r>
          </a:p>
          <a:p>
            <a:endParaRPr lang="sv-SE" dirty="0">
              <a:solidFill>
                <a:srgbClr val="FF0000"/>
              </a:solidFill>
            </a:endParaRPr>
          </a:p>
          <a:p>
            <a:r>
              <a:rPr lang="sv-SE" dirty="0" smtClean="0">
                <a:solidFill>
                  <a:srgbClr val="FF0000"/>
                </a:solidFill>
              </a:rPr>
              <a:t>Exclude NAs more selectively, to have larger dataset</a:t>
            </a:r>
            <a:endParaRPr lang="sv-SE" dirty="0" smtClean="0"/>
          </a:p>
          <a:p>
            <a:endParaRPr lang="sv-SE" dirty="0"/>
          </a:p>
          <a:p>
            <a:r>
              <a:rPr lang="sv-SE" dirty="0" smtClean="0"/>
              <a:t>Remember also to say something about possible sampling artifacts: no issues detected</a:t>
            </a:r>
            <a:endParaRPr lang="en-US" dirty="0"/>
          </a:p>
        </p:txBody>
      </p:sp>
    </p:spTree>
    <p:extLst>
      <p:ext uri="{BB962C8B-B14F-4D97-AF65-F5344CB8AC3E}">
        <p14:creationId xmlns:p14="http://schemas.microsoft.com/office/powerpoint/2010/main" val="195437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082" y="118741"/>
            <a:ext cx="5128591" cy="369332"/>
          </a:xfrm>
          <a:prstGeom prst="rect">
            <a:avLst/>
          </a:prstGeom>
          <a:noFill/>
        </p:spPr>
        <p:txBody>
          <a:bodyPr wrap="square" rtlCol="0">
            <a:spAutoFit/>
          </a:bodyPr>
          <a:lstStyle/>
          <a:p>
            <a:r>
              <a:rPr lang="sv-SE" dirty="0" smtClean="0"/>
              <a:t>SPATIAL AUTOCORRELATION</a:t>
            </a:r>
            <a:endParaRPr lang="en-US" dirty="0"/>
          </a:p>
        </p:txBody>
      </p:sp>
      <p:sp>
        <p:nvSpPr>
          <p:cNvPr id="4" name="TextBox 3"/>
          <p:cNvSpPr txBox="1"/>
          <p:nvPr/>
        </p:nvSpPr>
        <p:spPr>
          <a:xfrm>
            <a:off x="3558209" y="129559"/>
            <a:ext cx="7093226" cy="369332"/>
          </a:xfrm>
          <a:prstGeom prst="rect">
            <a:avLst/>
          </a:prstGeom>
          <a:noFill/>
        </p:spPr>
        <p:txBody>
          <a:bodyPr wrap="square" rtlCol="0">
            <a:spAutoFit/>
          </a:bodyPr>
          <a:lstStyle/>
          <a:p>
            <a:r>
              <a:rPr lang="sv-SE" dirty="0" smtClean="0"/>
              <a:t>1) Visual check (variation </a:t>
            </a:r>
            <a:r>
              <a:rPr lang="sv-SE" dirty="0" err="1" smtClean="0"/>
              <a:t>within</a:t>
            </a:r>
            <a:r>
              <a:rPr lang="sv-SE" dirty="0" smtClean="0"/>
              <a:t> vs </a:t>
            </a:r>
            <a:r>
              <a:rPr lang="sv-SE" dirty="0" err="1" smtClean="0"/>
              <a:t>between</a:t>
            </a:r>
            <a:r>
              <a:rPr lang="sv-SE" dirty="0" smtClean="0"/>
              <a:t> </a:t>
            </a:r>
            <a:r>
              <a:rPr lang="sv-SE" dirty="0" err="1" smtClean="0"/>
              <a:t>catchments</a:t>
            </a:r>
            <a:r>
              <a:rPr lang="sv-SE" dirty="0" smtClean="0"/>
              <a:t>)</a:t>
            </a:r>
            <a:endParaRPr lang="en-US" dirty="0"/>
          </a:p>
        </p:txBody>
      </p:sp>
      <p:pic>
        <p:nvPicPr>
          <p:cNvPr id="5" name="Picture 4"/>
          <p:cNvPicPr>
            <a:picLocks noChangeAspect="1"/>
          </p:cNvPicPr>
          <p:nvPr/>
        </p:nvPicPr>
        <p:blipFill rotWithShape="1">
          <a:blip r:embed="rId3"/>
          <a:srcRect t="12790"/>
          <a:stretch/>
        </p:blipFill>
        <p:spPr>
          <a:xfrm>
            <a:off x="90405" y="655990"/>
            <a:ext cx="12101596" cy="3250500"/>
          </a:xfrm>
          <a:prstGeom prst="rect">
            <a:avLst/>
          </a:prstGeom>
        </p:spPr>
      </p:pic>
      <p:sp>
        <p:nvSpPr>
          <p:cNvPr id="6" name="Right Arrow 5"/>
          <p:cNvSpPr/>
          <p:nvPr/>
        </p:nvSpPr>
        <p:spPr>
          <a:xfrm rot="3209622">
            <a:off x="9746167" y="2472616"/>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rot="3209622">
            <a:off x="6327106" y="2604231"/>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4"/>
          <a:srcRect t="14534" b="3600"/>
          <a:stretch/>
        </p:blipFill>
        <p:spPr>
          <a:xfrm>
            <a:off x="68871" y="3806687"/>
            <a:ext cx="12101595" cy="3051313"/>
          </a:xfrm>
          <a:prstGeom prst="rect">
            <a:avLst/>
          </a:prstGeom>
        </p:spPr>
      </p:pic>
    </p:spTree>
    <p:extLst>
      <p:ext uri="{BB962C8B-B14F-4D97-AF65-F5344CB8AC3E}">
        <p14:creationId xmlns:p14="http://schemas.microsoft.com/office/powerpoint/2010/main" val="1066141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6348" y="427383"/>
            <a:ext cx="10883348" cy="2585323"/>
          </a:xfrm>
          <a:prstGeom prst="rect">
            <a:avLst/>
          </a:prstGeom>
          <a:noFill/>
        </p:spPr>
        <p:txBody>
          <a:bodyPr wrap="square" rtlCol="0">
            <a:spAutoFit/>
          </a:bodyPr>
          <a:lstStyle/>
          <a:p>
            <a:r>
              <a:rPr lang="en-US" dirty="0" smtClean="0"/>
              <a:t>2) Quick modeling also indicates correlation within </a:t>
            </a:r>
            <a:r>
              <a:rPr lang="en-US" dirty="0" err="1" smtClean="0"/>
              <a:t>cacthments</a:t>
            </a:r>
            <a:r>
              <a:rPr lang="en-US" dirty="0" smtClean="0"/>
              <a:t>:</a:t>
            </a:r>
          </a:p>
          <a:p>
            <a:endParaRPr lang="en-US" dirty="0"/>
          </a:p>
          <a:p>
            <a:r>
              <a:rPr lang="en-US" b="1" dirty="0"/>
              <a:t>M1&lt;-</a:t>
            </a:r>
            <a:r>
              <a:rPr lang="en-US" b="1" dirty="0" err="1"/>
              <a:t>lme</a:t>
            </a:r>
            <a:r>
              <a:rPr lang="en-US" b="1" dirty="0"/>
              <a:t>(</a:t>
            </a:r>
            <a:r>
              <a:rPr lang="en-US" b="1" dirty="0" err="1"/>
              <a:t>OringTOT~LWD</a:t>
            </a:r>
            <a:r>
              <a:rPr lang="en-US" b="1" dirty="0"/>
              <a:t>, random =~1|Catchment_number, data=AV)</a:t>
            </a:r>
          </a:p>
          <a:p>
            <a:r>
              <a:rPr lang="en-US" dirty="0"/>
              <a:t>summary(M1)</a:t>
            </a:r>
          </a:p>
          <a:p>
            <a:r>
              <a:rPr lang="en-US" dirty="0"/>
              <a:t>M2&lt;-lm(</a:t>
            </a:r>
            <a:r>
              <a:rPr lang="en-US" dirty="0" err="1"/>
              <a:t>OringTOT~LWD</a:t>
            </a:r>
            <a:r>
              <a:rPr lang="en-US" dirty="0"/>
              <a:t>, data=AV)</a:t>
            </a:r>
          </a:p>
          <a:p>
            <a:r>
              <a:rPr lang="en-US" dirty="0" err="1"/>
              <a:t>anova</a:t>
            </a:r>
            <a:r>
              <a:rPr lang="en-US" dirty="0"/>
              <a:t>(M1,M2)</a:t>
            </a:r>
          </a:p>
          <a:p>
            <a:endParaRPr lang="sv-SE" dirty="0" smtClean="0"/>
          </a:p>
          <a:p>
            <a:endParaRPr lang="sv-SE" dirty="0"/>
          </a:p>
          <a:p>
            <a:endParaRPr lang="en-US" dirty="0"/>
          </a:p>
        </p:txBody>
      </p:sp>
    </p:spTree>
    <p:extLst>
      <p:ext uri="{BB962C8B-B14F-4D97-AF65-F5344CB8AC3E}">
        <p14:creationId xmlns:p14="http://schemas.microsoft.com/office/powerpoint/2010/main" val="250104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5983358" y="1144111"/>
            <a:ext cx="4422007" cy="2768400"/>
          </a:xfrm>
          <a:prstGeom prst="rect">
            <a:avLst/>
          </a:prstGeom>
        </p:spPr>
      </p:pic>
      <p:pic>
        <p:nvPicPr>
          <p:cNvPr id="7" name="Picture 6"/>
          <p:cNvPicPr>
            <a:picLocks noChangeAspect="1"/>
          </p:cNvPicPr>
          <p:nvPr/>
        </p:nvPicPr>
        <p:blipFill>
          <a:blip r:embed="rId4"/>
          <a:stretch>
            <a:fillRect/>
          </a:stretch>
        </p:blipFill>
        <p:spPr>
          <a:xfrm>
            <a:off x="509576" y="1306733"/>
            <a:ext cx="4421867" cy="2768312"/>
          </a:xfrm>
          <a:prstGeom prst="rect">
            <a:avLst/>
          </a:prstGeom>
        </p:spPr>
      </p:pic>
      <p:pic>
        <p:nvPicPr>
          <p:cNvPr id="8" name="Picture 7"/>
          <p:cNvPicPr>
            <a:picLocks noChangeAspect="1"/>
          </p:cNvPicPr>
          <p:nvPr/>
        </p:nvPicPr>
        <p:blipFill>
          <a:blip r:embed="rId5"/>
          <a:stretch>
            <a:fillRect/>
          </a:stretch>
        </p:blipFill>
        <p:spPr>
          <a:xfrm>
            <a:off x="496956" y="4075045"/>
            <a:ext cx="4315097" cy="2701468"/>
          </a:xfrm>
          <a:prstGeom prst="rect">
            <a:avLst/>
          </a:prstGeom>
        </p:spPr>
      </p:pic>
      <p:sp>
        <p:nvSpPr>
          <p:cNvPr id="9" name="TextBox 8"/>
          <p:cNvSpPr txBox="1"/>
          <p:nvPr/>
        </p:nvSpPr>
        <p:spPr>
          <a:xfrm>
            <a:off x="313082" y="198260"/>
            <a:ext cx="5128591" cy="369332"/>
          </a:xfrm>
          <a:prstGeom prst="rect">
            <a:avLst/>
          </a:prstGeom>
          <a:noFill/>
        </p:spPr>
        <p:txBody>
          <a:bodyPr wrap="square" rtlCol="0">
            <a:spAutoFit/>
          </a:bodyPr>
          <a:lstStyle/>
          <a:p>
            <a:r>
              <a:rPr lang="sv-SE" dirty="0" smtClean="0"/>
              <a:t>TEMPORAL AUTOCORRELATION</a:t>
            </a:r>
            <a:endParaRPr lang="en-US" dirty="0"/>
          </a:p>
        </p:txBody>
      </p:sp>
      <p:sp>
        <p:nvSpPr>
          <p:cNvPr id="12" name="Right Arrow 11"/>
          <p:cNvSpPr/>
          <p:nvPr/>
        </p:nvSpPr>
        <p:spPr>
          <a:xfrm rot="3209622">
            <a:off x="1128941" y="4510130"/>
            <a:ext cx="490597" cy="162805"/>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3265" y="3947903"/>
            <a:ext cx="1759226" cy="369332"/>
          </a:xfrm>
          <a:prstGeom prst="rect">
            <a:avLst/>
          </a:prstGeom>
          <a:noFill/>
        </p:spPr>
        <p:txBody>
          <a:bodyPr wrap="square" rtlCol="0">
            <a:spAutoFit/>
          </a:bodyPr>
          <a:lstStyle/>
          <a:p>
            <a:r>
              <a:rPr lang="sv-SE" dirty="0" smtClean="0">
                <a:solidFill>
                  <a:srgbClr val="FF0000"/>
                </a:solidFill>
              </a:rPr>
              <a:t>Small, for lag=1y</a:t>
            </a:r>
            <a:endParaRPr lang="en-US" dirty="0">
              <a:solidFill>
                <a:srgbClr val="FF0000"/>
              </a:solidFill>
            </a:endParaRPr>
          </a:p>
        </p:txBody>
      </p:sp>
      <p:sp>
        <p:nvSpPr>
          <p:cNvPr id="14" name="TextBox 13"/>
          <p:cNvSpPr txBox="1"/>
          <p:nvPr/>
        </p:nvSpPr>
        <p:spPr>
          <a:xfrm>
            <a:off x="8786192" y="1624635"/>
            <a:ext cx="1540565" cy="338554"/>
          </a:xfrm>
          <a:prstGeom prst="rect">
            <a:avLst/>
          </a:prstGeom>
          <a:noFill/>
        </p:spPr>
        <p:txBody>
          <a:bodyPr wrap="square" rtlCol="0">
            <a:spAutoFit/>
          </a:bodyPr>
          <a:lstStyle/>
          <a:p>
            <a:r>
              <a:rPr lang="sv-SE" sz="1600" dirty="0" smtClean="0"/>
              <a:t>River: </a:t>
            </a:r>
            <a:r>
              <a:rPr lang="sv-SE" sz="1600" dirty="0" err="1" smtClean="0"/>
              <a:t>Svartön</a:t>
            </a:r>
            <a:endParaRPr lang="en-US" sz="1600" dirty="0"/>
          </a:p>
        </p:txBody>
      </p:sp>
      <p:sp>
        <p:nvSpPr>
          <p:cNvPr id="15" name="TextBox 14"/>
          <p:cNvSpPr txBox="1"/>
          <p:nvPr/>
        </p:nvSpPr>
        <p:spPr>
          <a:xfrm>
            <a:off x="3136859" y="1793912"/>
            <a:ext cx="1675194" cy="338554"/>
          </a:xfrm>
          <a:prstGeom prst="rect">
            <a:avLst/>
          </a:prstGeom>
          <a:noFill/>
        </p:spPr>
        <p:txBody>
          <a:bodyPr wrap="square" rtlCol="0">
            <a:spAutoFit/>
          </a:bodyPr>
          <a:lstStyle/>
          <a:p>
            <a:r>
              <a:rPr lang="sv-SE" sz="1600" dirty="0" smtClean="0"/>
              <a:t>River</a:t>
            </a:r>
            <a:r>
              <a:rPr lang="sv-SE" sz="1600" dirty="0"/>
              <a:t>: </a:t>
            </a:r>
            <a:r>
              <a:rPr lang="sv-SE" sz="1600" dirty="0" err="1" smtClean="0"/>
              <a:t>Kitkiöjoki</a:t>
            </a:r>
            <a:endParaRPr lang="en-US" sz="1600" dirty="0"/>
          </a:p>
        </p:txBody>
      </p:sp>
      <p:sp>
        <p:nvSpPr>
          <p:cNvPr id="16" name="TextBox 15"/>
          <p:cNvSpPr txBox="1"/>
          <p:nvPr/>
        </p:nvSpPr>
        <p:spPr>
          <a:xfrm>
            <a:off x="2991452" y="4554982"/>
            <a:ext cx="1803953" cy="338554"/>
          </a:xfrm>
          <a:prstGeom prst="rect">
            <a:avLst/>
          </a:prstGeom>
          <a:noFill/>
        </p:spPr>
        <p:txBody>
          <a:bodyPr wrap="square" rtlCol="0">
            <a:spAutoFit/>
          </a:bodyPr>
          <a:lstStyle/>
          <a:p>
            <a:r>
              <a:rPr lang="sv-SE" sz="1600" dirty="0" smtClean="0"/>
              <a:t>River</a:t>
            </a:r>
            <a:r>
              <a:rPr lang="sv-SE" sz="1600" dirty="0"/>
              <a:t>: </a:t>
            </a:r>
            <a:r>
              <a:rPr lang="sv-SE" sz="1600" dirty="0" err="1" smtClean="0"/>
              <a:t>Akkarjökkö</a:t>
            </a:r>
            <a:endParaRPr lang="en-US" sz="1600" dirty="0"/>
          </a:p>
        </p:txBody>
      </p:sp>
      <p:sp>
        <p:nvSpPr>
          <p:cNvPr id="17" name="TextBox 16"/>
          <p:cNvSpPr txBox="1"/>
          <p:nvPr/>
        </p:nvSpPr>
        <p:spPr>
          <a:xfrm>
            <a:off x="3558209" y="209078"/>
            <a:ext cx="7093226" cy="369332"/>
          </a:xfrm>
          <a:prstGeom prst="rect">
            <a:avLst/>
          </a:prstGeom>
          <a:noFill/>
        </p:spPr>
        <p:txBody>
          <a:bodyPr wrap="square" rtlCol="0">
            <a:spAutoFit/>
          </a:bodyPr>
          <a:lstStyle/>
          <a:p>
            <a:r>
              <a:rPr lang="sv-SE" dirty="0" smtClean="0"/>
              <a:t>1) Visual check (i.e. </a:t>
            </a:r>
            <a:r>
              <a:rPr lang="sv-SE" dirty="0" err="1" smtClean="0"/>
              <a:t>rivers</a:t>
            </a:r>
            <a:r>
              <a:rPr lang="sv-SE" dirty="0" smtClean="0"/>
              <a:t> </a:t>
            </a:r>
            <a:r>
              <a:rPr lang="sv-SE" dirty="0" err="1" smtClean="0"/>
              <a:t>with</a:t>
            </a:r>
            <a:r>
              <a:rPr lang="sv-SE" dirty="0" smtClean="0"/>
              <a:t> </a:t>
            </a:r>
            <a:r>
              <a:rPr lang="sv-SE" dirty="0" err="1" smtClean="0"/>
              <a:t>longer</a:t>
            </a:r>
            <a:r>
              <a:rPr lang="sv-SE" dirty="0" smtClean="0"/>
              <a:t> </a:t>
            </a:r>
            <a:r>
              <a:rPr lang="sv-SE" dirty="0" err="1" smtClean="0"/>
              <a:t>time</a:t>
            </a:r>
            <a:r>
              <a:rPr lang="sv-SE" dirty="0" smtClean="0"/>
              <a:t> series, y = </a:t>
            </a:r>
            <a:r>
              <a:rPr lang="sv-SE" dirty="0" err="1" smtClean="0"/>
              <a:t>brown</a:t>
            </a:r>
            <a:r>
              <a:rPr lang="sv-SE" dirty="0" smtClean="0"/>
              <a:t> </a:t>
            </a:r>
            <a:r>
              <a:rPr lang="sv-SE" dirty="0" err="1" smtClean="0"/>
              <a:t>trouts</a:t>
            </a:r>
            <a:r>
              <a:rPr lang="sv-SE" dirty="0" smtClean="0"/>
              <a:t>)</a:t>
            </a:r>
            <a:endParaRPr lang="en-US" dirty="0"/>
          </a:p>
        </p:txBody>
      </p:sp>
      <p:pic>
        <p:nvPicPr>
          <p:cNvPr id="18" name="Picture 17"/>
          <p:cNvPicPr>
            <a:picLocks noChangeAspect="1"/>
          </p:cNvPicPr>
          <p:nvPr/>
        </p:nvPicPr>
        <p:blipFill>
          <a:blip r:embed="rId6"/>
          <a:stretch>
            <a:fillRect/>
          </a:stretch>
        </p:blipFill>
        <p:spPr>
          <a:xfrm>
            <a:off x="6082449" y="3916313"/>
            <a:ext cx="4322916" cy="2833348"/>
          </a:xfrm>
          <a:prstGeom prst="rect">
            <a:avLst/>
          </a:prstGeom>
        </p:spPr>
      </p:pic>
      <p:sp>
        <p:nvSpPr>
          <p:cNvPr id="19" name="TextBox 18"/>
          <p:cNvSpPr txBox="1"/>
          <p:nvPr/>
        </p:nvSpPr>
        <p:spPr>
          <a:xfrm>
            <a:off x="8596446" y="4392438"/>
            <a:ext cx="1786635" cy="338554"/>
          </a:xfrm>
          <a:prstGeom prst="rect">
            <a:avLst/>
          </a:prstGeom>
          <a:noFill/>
        </p:spPr>
        <p:txBody>
          <a:bodyPr wrap="square" rtlCol="0">
            <a:spAutoFit/>
          </a:bodyPr>
          <a:lstStyle/>
          <a:p>
            <a:r>
              <a:rPr lang="sv-SE" sz="1600" dirty="0" smtClean="0"/>
              <a:t>River: </a:t>
            </a:r>
            <a:r>
              <a:rPr lang="sv-SE" sz="1600" dirty="0" err="1" smtClean="0"/>
              <a:t>Malbäcken</a:t>
            </a:r>
            <a:endParaRPr lang="en-US" sz="1600" dirty="0"/>
          </a:p>
        </p:txBody>
      </p:sp>
      <p:sp>
        <p:nvSpPr>
          <p:cNvPr id="22" name="Right Arrow 21"/>
          <p:cNvSpPr/>
          <p:nvPr/>
        </p:nvSpPr>
        <p:spPr>
          <a:xfrm>
            <a:off x="10028583" y="258773"/>
            <a:ext cx="526774" cy="358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0651435" y="243453"/>
            <a:ext cx="1477617" cy="369332"/>
          </a:xfrm>
          <a:prstGeom prst="rect">
            <a:avLst/>
          </a:prstGeom>
          <a:noFill/>
        </p:spPr>
        <p:txBody>
          <a:bodyPr wrap="square" rtlCol="0">
            <a:spAutoFit/>
          </a:bodyPr>
          <a:lstStyle/>
          <a:p>
            <a:r>
              <a:rPr lang="sv-SE" dirty="0" err="1" smtClean="0"/>
              <a:t>weak</a:t>
            </a:r>
            <a:endParaRPr lang="en-US" dirty="0"/>
          </a:p>
        </p:txBody>
      </p:sp>
    </p:spTree>
    <p:extLst>
      <p:ext uri="{BB962C8B-B14F-4D97-AF65-F5344CB8AC3E}">
        <p14:creationId xmlns:p14="http://schemas.microsoft.com/office/powerpoint/2010/main" val="1718038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0"/>
            <a:ext cx="12906704" cy="2585323"/>
          </a:xfrm>
          <a:prstGeom prst="rect">
            <a:avLst/>
          </a:prstGeom>
          <a:noFill/>
        </p:spPr>
        <p:txBody>
          <a:bodyPr wrap="square" rtlCol="0">
            <a:spAutoFit/>
          </a:bodyPr>
          <a:lstStyle/>
          <a:p>
            <a:r>
              <a:rPr lang="en-US" dirty="0" smtClean="0"/>
              <a:t>2) Quick modeling also indicates correlation within catchments:</a:t>
            </a:r>
          </a:p>
          <a:p>
            <a:endParaRPr lang="en-US" dirty="0"/>
          </a:p>
          <a:p>
            <a:r>
              <a:rPr lang="en-US" dirty="0"/>
              <a:t>M0&lt;-</a:t>
            </a:r>
            <a:r>
              <a:rPr lang="en-US" dirty="0" err="1"/>
              <a:t>gls</a:t>
            </a:r>
            <a:r>
              <a:rPr lang="en-US" dirty="0"/>
              <a:t>(</a:t>
            </a:r>
            <a:r>
              <a:rPr lang="en-US" dirty="0" err="1"/>
              <a:t>OringTOT~LWD</a:t>
            </a:r>
            <a:r>
              <a:rPr lang="en-US" dirty="0"/>
              <a:t>, data=AV) </a:t>
            </a:r>
          </a:p>
          <a:p>
            <a:r>
              <a:rPr lang="en-US" dirty="0"/>
              <a:t>M2&lt;-</a:t>
            </a:r>
            <a:r>
              <a:rPr lang="en-US" dirty="0" err="1"/>
              <a:t>gls</a:t>
            </a:r>
            <a:r>
              <a:rPr lang="en-US" dirty="0"/>
              <a:t>(</a:t>
            </a:r>
            <a:r>
              <a:rPr lang="en-US" dirty="0" err="1"/>
              <a:t>OringTOT~LWD</a:t>
            </a:r>
            <a:r>
              <a:rPr lang="en-US" dirty="0"/>
              <a:t>, </a:t>
            </a:r>
            <a:r>
              <a:rPr lang="en-US" dirty="0" err="1"/>
              <a:t>corCompSymm</a:t>
            </a:r>
            <a:r>
              <a:rPr lang="en-US" dirty="0"/>
              <a:t>(form=~</a:t>
            </a:r>
            <a:r>
              <a:rPr lang="en-US" dirty="0" err="1"/>
              <a:t>Year|River_name</a:t>
            </a:r>
            <a:r>
              <a:rPr lang="en-US" dirty="0"/>
              <a:t>/</a:t>
            </a:r>
            <a:r>
              <a:rPr lang="en-US" dirty="0" err="1"/>
              <a:t>Catchment_number</a:t>
            </a:r>
            <a:r>
              <a:rPr lang="en-US" dirty="0"/>
              <a:t>), data=AV) # rho=0.591894 </a:t>
            </a:r>
          </a:p>
          <a:p>
            <a:r>
              <a:rPr lang="en-US" dirty="0"/>
              <a:t>M3&lt;-</a:t>
            </a:r>
            <a:r>
              <a:rPr lang="en-US" dirty="0" err="1"/>
              <a:t>gls</a:t>
            </a:r>
            <a:r>
              <a:rPr lang="en-US" dirty="0"/>
              <a:t>(</a:t>
            </a:r>
            <a:r>
              <a:rPr lang="en-US" dirty="0" err="1"/>
              <a:t>OringTOT~LWD</a:t>
            </a:r>
            <a:r>
              <a:rPr lang="en-US" dirty="0"/>
              <a:t>, corAR1(form=~</a:t>
            </a:r>
            <a:r>
              <a:rPr lang="en-US" dirty="0" err="1"/>
              <a:t>Year|River_name</a:t>
            </a:r>
            <a:r>
              <a:rPr lang="en-US" dirty="0"/>
              <a:t>/</a:t>
            </a:r>
            <a:r>
              <a:rPr lang="en-US" dirty="0" err="1"/>
              <a:t>Catchment_number</a:t>
            </a:r>
            <a:r>
              <a:rPr lang="en-US" dirty="0"/>
              <a:t>), data=AV) # phi = 0.69 </a:t>
            </a:r>
          </a:p>
          <a:p>
            <a:r>
              <a:rPr lang="en-US" b="1" dirty="0"/>
              <a:t>M1&lt;-</a:t>
            </a:r>
            <a:r>
              <a:rPr lang="en-US" b="1" dirty="0" err="1"/>
              <a:t>gls</a:t>
            </a:r>
            <a:r>
              <a:rPr lang="en-US" b="1" dirty="0"/>
              <a:t>(</a:t>
            </a:r>
            <a:r>
              <a:rPr lang="en-US" b="1" dirty="0" err="1"/>
              <a:t>OringTOT~LWD</a:t>
            </a:r>
            <a:r>
              <a:rPr lang="en-US" b="1" dirty="0"/>
              <a:t>, </a:t>
            </a:r>
            <a:r>
              <a:rPr lang="en-US" b="1" dirty="0" err="1"/>
              <a:t>corLin</a:t>
            </a:r>
            <a:r>
              <a:rPr lang="en-US" b="1" dirty="0"/>
              <a:t>(form=~</a:t>
            </a:r>
            <a:r>
              <a:rPr lang="en-US" b="1" dirty="0" err="1"/>
              <a:t>Year|River_name</a:t>
            </a:r>
            <a:r>
              <a:rPr lang="en-US" b="1" dirty="0"/>
              <a:t>/</a:t>
            </a:r>
            <a:r>
              <a:rPr lang="en-US" b="1" dirty="0" err="1"/>
              <a:t>Catchment_number</a:t>
            </a:r>
            <a:r>
              <a:rPr lang="en-US" b="1" dirty="0"/>
              <a:t>, nugget=T),data=AV)</a:t>
            </a:r>
          </a:p>
          <a:p>
            <a:r>
              <a:rPr lang="en-US" dirty="0"/>
              <a:t>AIC(M1,M2,M3,M0)</a:t>
            </a:r>
          </a:p>
          <a:p>
            <a:r>
              <a:rPr lang="en-US" dirty="0" err="1"/>
              <a:t>anova</a:t>
            </a:r>
            <a:r>
              <a:rPr lang="en-US" dirty="0"/>
              <a:t>(M0,M1</a:t>
            </a:r>
            <a:r>
              <a:rPr lang="en-US" dirty="0" smtClean="0"/>
              <a:t>)</a:t>
            </a:r>
          </a:p>
          <a:p>
            <a:endParaRPr lang="en-US" dirty="0"/>
          </a:p>
        </p:txBody>
      </p:sp>
    </p:spTree>
    <p:extLst>
      <p:ext uri="{BB962C8B-B14F-4D97-AF65-F5344CB8AC3E}">
        <p14:creationId xmlns:p14="http://schemas.microsoft.com/office/powerpoint/2010/main" val="2044376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6070</TotalTime>
  <Words>13267</Words>
  <Application>Microsoft Office PowerPoint</Application>
  <PresentationFormat>Widescreen</PresentationFormat>
  <Paragraphs>1666</Paragraphs>
  <Slides>53</Slides>
  <Notes>25</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Serena Donadi</dc:creator>
  <cp:lastModifiedBy>Serena Donadi</cp:lastModifiedBy>
  <cp:revision>416</cp:revision>
  <dcterms:created xsi:type="dcterms:W3CDTF">2016-11-24T11:10:22Z</dcterms:created>
  <dcterms:modified xsi:type="dcterms:W3CDTF">2017-03-17T13:07:44Z</dcterms:modified>
</cp:coreProperties>
</file>