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4" r:id="rId6"/>
    <p:sldId id="270" r:id="rId7"/>
    <p:sldId id="271" r:id="rId8"/>
    <p:sldId id="267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603" autoAdjust="0"/>
  </p:normalViewPr>
  <p:slideViewPr>
    <p:cSldViewPr snapToGrid="0">
      <p:cViewPr varScale="1">
        <p:scale>
          <a:sx n="69" d="100"/>
          <a:sy n="69" d="100"/>
        </p:scale>
        <p:origin x="1186" y="62"/>
      </p:cViewPr>
      <p:guideLst/>
    </p:cSldViewPr>
  </p:slideViewPr>
  <p:notesTextViewPr>
    <p:cViewPr>
      <p:scale>
        <a:sx n="1" d="1"/>
        <a:sy n="1" d="1"/>
      </p:scale>
      <p:origin x="0" y="-6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EF98-215B-436D-B004-E8A0B0DA5F43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51494-B860-491D-BDAB-7AAC977A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6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Check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boxes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horizontally</a:t>
            </a:r>
            <a:r>
              <a:rPr lang="sv-SE" dirty="0" smtClean="0"/>
              <a:t> </a:t>
            </a:r>
            <a:r>
              <a:rPr lang="sv-SE" dirty="0" err="1" smtClean="0"/>
              <a:t>aligned</a:t>
            </a:r>
            <a:r>
              <a:rPr lang="sv-SE" dirty="0" smtClean="0"/>
              <a:t> = small variation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catchments</a:t>
            </a:r>
            <a:r>
              <a:rPr lang="sv-SE" dirty="0" smtClean="0"/>
              <a:t>.</a:t>
            </a:r>
          </a:p>
          <a:p>
            <a:r>
              <a:rPr lang="sv-SE" dirty="0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shifted</a:t>
            </a:r>
            <a:r>
              <a:rPr lang="sv-SE" baseline="0" dirty="0" smtClean="0"/>
              <a:t> = </a:t>
            </a:r>
            <a:r>
              <a:rPr lang="sv-SE" baseline="0" dirty="0" err="1" smtClean="0"/>
              <a:t>large</a:t>
            </a:r>
            <a:r>
              <a:rPr lang="sv-SE" baseline="0" dirty="0" smtClean="0"/>
              <a:t> variation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catchments</a:t>
            </a:r>
            <a:r>
              <a:rPr lang="sv-SE" baseline="0" dirty="0" smtClean="0"/>
              <a:t>.</a:t>
            </a:r>
          </a:p>
          <a:p>
            <a:r>
              <a:rPr lang="sv-SE" baseline="0" dirty="0" smtClean="0"/>
              <a:t>Vertical dimension gives the variation within each catment</a:t>
            </a:r>
          </a:p>
          <a:p>
            <a:endParaRPr lang="sv-SE" baseline="0" dirty="0" smtClean="0"/>
          </a:p>
          <a:p>
            <a:r>
              <a:rPr lang="sv-SE" baseline="0" dirty="0" smtClean="0"/>
              <a:t>Was this fig madew ith means of sites per river?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check:</a:t>
            </a:r>
          </a:p>
          <a:p>
            <a:pPr marL="228600" indent="-228600">
              <a:buAutoNum type="arabicParenR"/>
            </a:pPr>
            <a:r>
              <a:rPr lang="sv-SE" dirty="0" smtClean="0"/>
              <a:t>lm</a:t>
            </a:r>
            <a:r>
              <a:rPr lang="sv-SE" baseline="0" dirty="0" smtClean="0"/>
              <a:t> vs </a:t>
            </a:r>
            <a:r>
              <a:rPr lang="sv-SE" baseline="0" dirty="0" err="1" smtClean="0"/>
              <a:t>glm</a:t>
            </a:r>
            <a:r>
              <a:rPr lang="sv-SE" baseline="0" dirty="0" smtClean="0"/>
              <a:t>, vs gam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consider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variables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likely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binary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responses</a:t>
            </a:r>
            <a:endParaRPr lang="sv-SE" baseline="0" dirty="0" smtClean="0"/>
          </a:p>
          <a:p>
            <a:pPr marL="228600" indent="-228600">
              <a:buAutoNum type="arabicParenR"/>
            </a:pPr>
            <a:r>
              <a:rPr lang="sv-SE" baseline="0" dirty="0" smtClean="0"/>
              <a:t> try to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temporal </a:t>
            </a:r>
            <a:r>
              <a:rPr lang="sv-SE" baseline="0" dirty="0" err="1" smtClean="0"/>
              <a:t>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8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river can belong to </a:t>
            </a:r>
            <a:r>
              <a:rPr lang="en-US" dirty="0" err="1" smtClean="0"/>
              <a:t>differnet</a:t>
            </a:r>
            <a:r>
              <a:rPr lang="en-US" dirty="0" smtClean="0"/>
              <a:t> </a:t>
            </a:r>
            <a:r>
              <a:rPr lang="en-US" dirty="0" err="1" smtClean="0"/>
              <a:t>cathment</a:t>
            </a:r>
            <a:r>
              <a:rPr lang="en-US" dirty="0" smtClean="0"/>
              <a:t>,</a:t>
            </a:r>
            <a:r>
              <a:rPr lang="en-US" baseline="0" dirty="0" smtClean="0"/>
              <a:t> that’s why we have nesting</a:t>
            </a:r>
          </a:p>
          <a:p>
            <a:r>
              <a:rPr lang="sv-SE" baseline="0" dirty="0" err="1" smtClean="0"/>
              <a:t>Ideally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temporal and spatial </a:t>
            </a:r>
            <a:r>
              <a:rPr lang="sv-SE" baseline="0" dirty="0" err="1" smtClean="0"/>
              <a:t>correlation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didn´t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so far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smtClean="0">
                <a:solidFill>
                  <a:srgbClr val="FF0000"/>
                </a:solidFill>
              </a:rPr>
              <a:t>Woody debris can create pool therefore can potentially affect </a:t>
            </a:r>
            <a:r>
              <a:rPr lang="sv-SE" b="0" i="0" baseline="0" dirty="0" smtClean="0">
                <a:solidFill>
                  <a:srgbClr val="FF0000"/>
                </a:solidFill>
              </a:rPr>
              <a:t> the depth and maybe the width  (</a:t>
            </a:r>
            <a:r>
              <a:rPr lang="en-US" dirty="0" err="1" smtClean="0">
                <a:effectLst/>
              </a:rPr>
              <a:t>Dahlström</a:t>
            </a:r>
            <a:r>
              <a:rPr lang="en-US" dirty="0" smtClean="0">
                <a:effectLst/>
              </a:rPr>
              <a:t> and Nilsson 2004)</a:t>
            </a:r>
            <a:r>
              <a:rPr lang="sv-SE" b="0" i="0" baseline="0" dirty="0" smtClean="0">
                <a:solidFill>
                  <a:srgbClr val="FF0000"/>
                </a:solidFill>
              </a:rPr>
              <a:t>. Talk to Erik. Maybe wetted width is less liikely to be affected by LWD, if not, exact area should be indipendent. Test: wetted width (or exact area) -&gt; LWD-&gt;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b="0" i="0" baseline="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baseline="0" dirty="0" smtClean="0">
                <a:solidFill>
                  <a:srgbClr val="FF0000"/>
                </a:solidFill>
              </a:rPr>
              <a:t>LWD: test interaction with predtaors or abiotic such as wetted width (Erik’s graph suggests there may be an interaction)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Playing with predictors:</a:t>
            </a:r>
            <a:r>
              <a:rPr lang="sv-SE" baseline="0" dirty="0" smtClean="0"/>
              <a:t> </a:t>
            </a:r>
          </a:p>
          <a:p>
            <a:r>
              <a:rPr lang="sv-SE" baseline="0" dirty="0" smtClean="0"/>
              <a:t>CIMATIC: when avg air temp is replaced with lat in both repsonse variable models, results are very similar (only slightly different R2, see next slide). With altitude instead, fit is worse.</a:t>
            </a:r>
          </a:p>
          <a:p>
            <a:r>
              <a:rPr lang="sv-SE" baseline="0" dirty="0" smtClean="0"/>
              <a:t>STREAM SIZE: exakt area is not significant when including wetted widht and avg depth. When using max depth  instead of avg depth, max depth only explain öring but not LWD and R squared are slightly lower.</a:t>
            </a:r>
          </a:p>
          <a:p>
            <a:r>
              <a:rPr lang="en-US" dirty="0" smtClean="0"/>
              <a:t>LOCAL</a:t>
            </a:r>
            <a:r>
              <a:rPr lang="en-US" baseline="0" dirty="0" smtClean="0"/>
              <a:t> FEATURES: </a:t>
            </a:r>
            <a:r>
              <a:rPr lang="en-US" dirty="0" smtClean="0"/>
              <a:t>velocity for LWD: not </a:t>
            </a:r>
            <a:r>
              <a:rPr lang="en-US" dirty="0" err="1" smtClean="0"/>
              <a:t>signif</a:t>
            </a:r>
            <a:r>
              <a:rPr lang="en-US" dirty="0" smtClean="0"/>
              <a:t>. </a:t>
            </a:r>
            <a:r>
              <a:rPr lang="en-US" dirty="0" err="1" smtClean="0"/>
              <a:t>Slope_percent</a:t>
            </a:r>
            <a:r>
              <a:rPr lang="en-US" dirty="0" smtClean="0"/>
              <a:t> for LWD: yes, but also a link to </a:t>
            </a:r>
            <a:r>
              <a:rPr lang="en-US" dirty="0" err="1" smtClean="0"/>
              <a:t>Öring</a:t>
            </a:r>
            <a:r>
              <a:rPr lang="en-US" dirty="0" smtClean="0"/>
              <a:t> is suggested, links are positive in both cases, R2 are higher, but are the links supported by</a:t>
            </a:r>
            <a:r>
              <a:rPr lang="en-US" baseline="0" dirty="0" smtClean="0"/>
              <a:t> theory?</a:t>
            </a:r>
          </a:p>
          <a:p>
            <a:r>
              <a:rPr lang="en-US" baseline="0" dirty="0" smtClean="0"/>
              <a:t>SEASONALITY: month or Julian date are </a:t>
            </a:r>
            <a:r>
              <a:rPr lang="en-US" baseline="0" dirty="0" err="1" smtClean="0"/>
              <a:t>signif</a:t>
            </a:r>
            <a:r>
              <a:rPr lang="en-US" baseline="0" dirty="0" smtClean="0"/>
              <a:t> for both responses, R2 increase (more with Julian date)</a:t>
            </a:r>
          </a:p>
          <a:p>
            <a:r>
              <a:rPr lang="en-US" baseline="0" dirty="0" smtClean="0"/>
              <a:t>BIOTIC INTERACTIONS: </a:t>
            </a:r>
            <a:r>
              <a:rPr lang="en-US" baseline="0" dirty="0" err="1" smtClean="0"/>
              <a:t>GEdda+Lampetra+Sticklebacks+LaxTOT+Abbor+Lake+Cottus_spp</a:t>
            </a:r>
            <a:r>
              <a:rPr lang="en-US" baseline="0" dirty="0" smtClean="0"/>
              <a:t> were </a:t>
            </a:r>
            <a:r>
              <a:rPr lang="en-US" baseline="0" dirty="0" err="1" smtClean="0"/>
              <a:t>signif</a:t>
            </a:r>
            <a:r>
              <a:rPr lang="en-US" baseline="0" dirty="0" smtClean="0"/>
              <a:t> (see below), but overall fit not good</a:t>
            </a:r>
          </a:p>
          <a:p>
            <a:r>
              <a:rPr lang="en-US" baseline="0" dirty="0" smtClean="0"/>
              <a:t># talk to Erik to know what makes sense. For now I keep only </a:t>
            </a:r>
            <a:r>
              <a:rPr lang="en-US" baseline="0" dirty="0" err="1" smtClean="0"/>
              <a:t>Gedda</a:t>
            </a:r>
            <a:endParaRPr lang="en-US" baseline="0" dirty="0" smtClean="0"/>
          </a:p>
          <a:p>
            <a:r>
              <a:rPr lang="en-US" baseline="0" dirty="0" smtClean="0"/>
              <a:t>&gt; </a:t>
            </a:r>
            <a:r>
              <a:rPr lang="en-US" baseline="0" dirty="0" err="1" smtClean="0"/>
              <a:t>sem.coefs</a:t>
            </a:r>
            <a:r>
              <a:rPr lang="en-US" baseline="0" dirty="0" smtClean="0"/>
              <a:t>(M2,AV2)</a:t>
            </a:r>
          </a:p>
          <a:p>
            <a:r>
              <a:rPr lang="en-US" baseline="0" dirty="0" smtClean="0"/>
              <a:t>            response               predictor     estimate    </a:t>
            </a:r>
            <a:r>
              <a:rPr lang="en-US" baseline="0" dirty="0" err="1" smtClean="0"/>
              <a:t>std.error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p.value</a:t>
            </a:r>
            <a:endParaRPr lang="en-US" baseline="0" dirty="0" smtClean="0"/>
          </a:p>
          <a:p>
            <a:r>
              <a:rPr lang="en-US" baseline="0" dirty="0" smtClean="0"/>
              <a:t>4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</a:t>
            </a:r>
            <a:r>
              <a:rPr lang="en-US" baseline="0" dirty="0" err="1" smtClean="0"/>
              <a:t>Av_depth</a:t>
            </a:r>
            <a:r>
              <a:rPr lang="en-US" baseline="0" dirty="0" smtClean="0"/>
              <a:t> -2.055590693 0.1554829375  0.0000</a:t>
            </a:r>
          </a:p>
          <a:p>
            <a:r>
              <a:rPr lang="en-US" baseline="0" dirty="0" smtClean="0"/>
              <a:t>3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</a:t>
            </a:r>
            <a:r>
              <a:rPr lang="en-US" baseline="0" dirty="0" err="1" smtClean="0"/>
              <a:t>Wetted_width</a:t>
            </a:r>
            <a:r>
              <a:rPr lang="en-US" baseline="0" dirty="0" smtClean="0"/>
              <a:t> -0.073083904 0.0076255206  0.0000</a:t>
            </a:r>
          </a:p>
          <a:p>
            <a:r>
              <a:rPr lang="en-US" baseline="0" dirty="0" smtClean="0"/>
              <a:t>14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</a:t>
            </a:r>
            <a:r>
              <a:rPr lang="en-US" baseline="0" dirty="0" err="1" smtClean="0"/>
              <a:t>Cottus_spp</a:t>
            </a:r>
            <a:r>
              <a:rPr lang="en-US" baseline="0" dirty="0" smtClean="0"/>
              <a:t>  0.003920483 0.0006336577  0.0000</a:t>
            </a:r>
          </a:p>
          <a:p>
            <a:r>
              <a:rPr lang="en-US" baseline="0" dirty="0" smtClean="0"/>
              <a:t>7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</a:t>
            </a:r>
            <a:r>
              <a:rPr lang="en-US" baseline="0" dirty="0" err="1" smtClean="0"/>
              <a:t>Julian_date</a:t>
            </a:r>
            <a:r>
              <a:rPr lang="en-US" baseline="0" dirty="0" smtClean="0"/>
              <a:t> -0.004058484 0.0006592314  0.0000</a:t>
            </a:r>
          </a:p>
          <a:p>
            <a:r>
              <a:rPr lang="en-US" baseline="0" dirty="0" smtClean="0"/>
              <a:t>13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  Lake -0.044322901 0.0082402212  0.0000</a:t>
            </a:r>
          </a:p>
          <a:p>
            <a:r>
              <a:rPr lang="en-US" baseline="0" dirty="0" smtClean="0"/>
              <a:t>6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  SUB1  0.100477837 0.0197948401  0.0000</a:t>
            </a:r>
          </a:p>
          <a:p>
            <a:r>
              <a:rPr lang="en-US" baseline="0" dirty="0" smtClean="0"/>
              <a:t>8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 </a:t>
            </a:r>
            <a:r>
              <a:rPr lang="en-US" baseline="0" dirty="0" err="1" smtClean="0"/>
              <a:t>GEdda</a:t>
            </a:r>
            <a:r>
              <a:rPr lang="en-US" baseline="0" dirty="0" smtClean="0"/>
              <a:t> -0.080355621 0.0168033968  0.0000</a:t>
            </a:r>
          </a:p>
          <a:p>
            <a:r>
              <a:rPr lang="en-US" baseline="0" dirty="0" smtClean="0"/>
              <a:t>1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</a:t>
            </a:r>
            <a:r>
              <a:rPr lang="en-US" baseline="0" dirty="0" err="1" smtClean="0"/>
              <a:t>Average_air_temperature</a:t>
            </a:r>
            <a:r>
              <a:rPr lang="en-US" baseline="0" dirty="0" smtClean="0"/>
              <a:t>  0.102528677 0.0215576316  0.0000</a:t>
            </a:r>
          </a:p>
          <a:p>
            <a:r>
              <a:rPr lang="en-US" baseline="0" dirty="0" smtClean="0"/>
              <a:t>2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</a:t>
            </a:r>
            <a:r>
              <a:rPr lang="en-US" baseline="0" dirty="0" err="1" smtClean="0"/>
              <a:t>Distance_to_sea</a:t>
            </a:r>
            <a:r>
              <a:rPr lang="en-US" baseline="0" dirty="0" smtClean="0"/>
              <a:t> -0.003140073 0.0006913931  0.0000</a:t>
            </a:r>
          </a:p>
          <a:p>
            <a:r>
              <a:rPr lang="en-US" baseline="0" dirty="0" smtClean="0"/>
              <a:t>5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log(LWD + 1)  0.085107344 0.0195263661  0.0000</a:t>
            </a:r>
          </a:p>
          <a:p>
            <a:r>
              <a:rPr lang="en-US" baseline="0" dirty="0" smtClean="0"/>
              <a:t>10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Sticklebacks -0.003169144 0.0007614131  0.0000</a:t>
            </a:r>
          </a:p>
          <a:p>
            <a:r>
              <a:rPr lang="en-US" baseline="0" dirty="0" smtClean="0"/>
              <a:t>12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 </a:t>
            </a:r>
            <a:r>
              <a:rPr lang="en-US" baseline="0" dirty="0" err="1" smtClean="0"/>
              <a:t>Abbor</a:t>
            </a:r>
            <a:r>
              <a:rPr lang="en-US" baseline="0" dirty="0" smtClean="0"/>
              <a:t> -0.011688403 0.0036358854  0.0013</a:t>
            </a:r>
          </a:p>
          <a:p>
            <a:r>
              <a:rPr lang="en-US" baseline="0" dirty="0" smtClean="0"/>
              <a:t>9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</a:t>
            </a:r>
            <a:r>
              <a:rPr lang="en-US" baseline="0" dirty="0" err="1" smtClean="0"/>
              <a:t>Lampetra</a:t>
            </a:r>
            <a:r>
              <a:rPr lang="en-US" baseline="0" dirty="0" smtClean="0"/>
              <a:t>  0.004391320 0.0015543489  0.0047</a:t>
            </a:r>
          </a:p>
          <a:p>
            <a:r>
              <a:rPr lang="en-US" baseline="0" dirty="0" smtClean="0"/>
              <a:t>11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</a:t>
            </a:r>
            <a:r>
              <a:rPr lang="en-US" baseline="0" dirty="0" err="1" smtClean="0"/>
              <a:t>LaxTOT</a:t>
            </a:r>
            <a:r>
              <a:rPr lang="en-US" baseline="0" dirty="0" smtClean="0"/>
              <a:t>  0.001755352 0.0007746250  0.0235</a:t>
            </a:r>
          </a:p>
          <a:p>
            <a:r>
              <a:rPr lang="en-US" baseline="0" dirty="0" smtClean="0"/>
              <a:t>18      log(LWD + 1)            </a:t>
            </a:r>
            <a:r>
              <a:rPr lang="en-US" baseline="0" dirty="0" err="1" smtClean="0"/>
              <a:t>Wetted_width</a:t>
            </a:r>
            <a:r>
              <a:rPr lang="en-US" baseline="0" dirty="0" smtClean="0"/>
              <a:t> -0.053860393 0.0045734869  0.0000</a:t>
            </a:r>
          </a:p>
          <a:p>
            <a:r>
              <a:rPr lang="en-US" baseline="0" dirty="0" smtClean="0"/>
              <a:t>15      log(LWD + 1) </a:t>
            </a:r>
            <a:r>
              <a:rPr lang="en-US" baseline="0" dirty="0" err="1" smtClean="0"/>
              <a:t>Average_air_temperature</a:t>
            </a:r>
            <a:r>
              <a:rPr lang="en-US" baseline="0" dirty="0" smtClean="0"/>
              <a:t> -0.093366739 0.0110073457  0.0000</a:t>
            </a:r>
          </a:p>
          <a:p>
            <a:r>
              <a:rPr lang="en-US" baseline="0" dirty="0" smtClean="0"/>
              <a:t>19      log(LWD + 1)                    Year  0.014844441 0.0024975949  0.0000</a:t>
            </a:r>
          </a:p>
          <a:p>
            <a:r>
              <a:rPr lang="en-US" baseline="0" dirty="0" smtClean="0"/>
              <a:t>16      log(LWD + 1)         </a:t>
            </a:r>
            <a:r>
              <a:rPr lang="en-US" baseline="0" dirty="0" err="1" smtClean="0"/>
              <a:t>Distance_to_sea</a:t>
            </a:r>
            <a:r>
              <a:rPr lang="en-US" baseline="0" dirty="0" smtClean="0"/>
              <a:t> -0.002111485 0.0003655278  0.0000</a:t>
            </a:r>
          </a:p>
          <a:p>
            <a:r>
              <a:rPr lang="en-US" baseline="0" dirty="0" smtClean="0"/>
              <a:t>17      log(LWD + 1)                </a:t>
            </a:r>
            <a:r>
              <a:rPr lang="en-US" baseline="0" dirty="0" err="1" smtClean="0"/>
              <a:t>Av_depth</a:t>
            </a:r>
            <a:r>
              <a:rPr lang="en-US" baseline="0" dirty="0" smtClean="0"/>
              <a:t> -0.521459989 0.1047526216  0.0000</a:t>
            </a:r>
          </a:p>
          <a:p>
            <a:r>
              <a:rPr lang="en-US" baseline="0" dirty="0" smtClean="0"/>
              <a:t>20      log(LWD + 1)             </a:t>
            </a:r>
            <a:r>
              <a:rPr lang="en-US" baseline="0" dirty="0" err="1" smtClean="0"/>
              <a:t>Julian_date</a:t>
            </a:r>
            <a:r>
              <a:rPr lang="en-US" baseline="0" dirty="0" smtClean="0"/>
              <a:t> -0.001066235 0.0004439064  0.0164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9960-2F21-4EF5-964C-3B1D5B1C721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</a:rPr>
              <a:t>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28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856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8" idx="0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86462" y="521455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58029" y="2922867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50" y="39827"/>
            <a:ext cx="430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Replication</a:t>
            </a:r>
            <a:r>
              <a:rPr lang="sv-SE" dirty="0" smtClean="0"/>
              <a:t> </a:t>
            </a:r>
            <a:r>
              <a:rPr lang="sv-SE" dirty="0" err="1" smtClean="0"/>
              <a:t>levels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5516" y="2552180"/>
            <a:ext cx="57664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The </a:t>
            </a:r>
            <a:r>
              <a:rPr lang="sv-SE" sz="1200" dirty="0" err="1" smtClean="0"/>
              <a:t>great</a:t>
            </a:r>
            <a:r>
              <a:rPr lang="sv-SE" sz="1200" dirty="0" smtClean="0"/>
              <a:t> </a:t>
            </a:r>
            <a:r>
              <a:rPr lang="sv-SE" sz="1200" dirty="0" err="1" smtClean="0"/>
              <a:t>majority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sites </a:t>
            </a:r>
            <a:r>
              <a:rPr lang="sv-SE" sz="1200" dirty="0" err="1" smtClean="0"/>
              <a:t>have</a:t>
            </a:r>
            <a:r>
              <a:rPr lang="sv-SE" sz="1200" dirty="0" smtClean="0"/>
              <a:t> </a:t>
            </a:r>
            <a:r>
              <a:rPr lang="sv-SE" sz="1200" dirty="0" err="1" smtClean="0"/>
              <a:t>only</a:t>
            </a:r>
            <a:r>
              <a:rPr lang="sv-SE" sz="1200" dirty="0" smtClean="0"/>
              <a:t> 1 </a:t>
            </a:r>
            <a:r>
              <a:rPr lang="sv-SE" sz="1200" b="1" dirty="0" smtClean="0"/>
              <a:t>spot</a:t>
            </a:r>
            <a:r>
              <a:rPr lang="sv-SE" sz="1200" dirty="0" smtClean="0"/>
              <a:t> (</a:t>
            </a:r>
            <a:r>
              <a:rPr lang="sv-SE" sz="1200" dirty="0" err="1" smtClean="0"/>
              <a:t>corresponding</a:t>
            </a:r>
            <a:r>
              <a:rPr lang="sv-SE" sz="1200" dirty="0" smtClean="0"/>
              <a:t> to </a:t>
            </a:r>
            <a:r>
              <a:rPr lang="sv-SE" sz="1200" dirty="0" err="1" smtClean="0"/>
              <a:t>specific</a:t>
            </a:r>
            <a:r>
              <a:rPr lang="sv-SE" sz="1200" dirty="0" smtClean="0"/>
              <a:t> </a:t>
            </a:r>
            <a:r>
              <a:rPr lang="sv-SE" sz="1200" dirty="0" err="1" smtClean="0"/>
              <a:t>coordinates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lat and long), as </a:t>
            </a:r>
            <a:r>
              <a:rPr lang="sv-SE" sz="1200" dirty="0" err="1" smtClean="0"/>
              <a:t>shown</a:t>
            </a:r>
            <a:r>
              <a:rPr lang="sv-SE" sz="1200" dirty="0" smtClean="0"/>
              <a:t> for site 3.</a:t>
            </a:r>
          </a:p>
          <a:p>
            <a:r>
              <a:rPr lang="sv-SE" sz="1200" dirty="0" err="1" smtClean="0"/>
              <a:t>Number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b="1" dirty="0" err="1" smtClean="0"/>
              <a:t>years</a:t>
            </a:r>
            <a:r>
              <a:rPr lang="sv-SE" sz="1200" dirty="0" smtClean="0"/>
              <a:t> per site (or </a:t>
            </a:r>
            <a:r>
              <a:rPr lang="sv-SE" sz="1200" dirty="0" err="1" smtClean="0"/>
              <a:t>more</a:t>
            </a:r>
            <a:r>
              <a:rPr lang="sv-SE" sz="1200" dirty="0" smtClean="0"/>
              <a:t> </a:t>
            </a:r>
            <a:r>
              <a:rPr lang="sv-SE" sz="1200" dirty="0" err="1" smtClean="0"/>
              <a:t>correctly</a:t>
            </a:r>
            <a:r>
              <a:rPr lang="sv-SE" sz="1200" dirty="0" smtClean="0"/>
              <a:t> spot) </a:t>
            </a:r>
            <a:r>
              <a:rPr lang="sv-SE" sz="1200" dirty="0" err="1" smtClean="0"/>
              <a:t>can</a:t>
            </a:r>
            <a:r>
              <a:rPr lang="sv-SE" sz="1200" dirty="0" smtClean="0"/>
              <a:t> </a:t>
            </a:r>
            <a:r>
              <a:rPr lang="sv-SE" sz="1200" dirty="0" err="1" smtClean="0"/>
              <a:t>vary</a:t>
            </a:r>
            <a:r>
              <a:rPr lang="sv-SE" sz="1200" dirty="0" smtClean="0"/>
              <a:t> from 1 (</a:t>
            </a:r>
            <a:r>
              <a:rPr lang="sv-SE" sz="1200" dirty="0" err="1" smtClean="0"/>
              <a:t>often</a:t>
            </a:r>
            <a:r>
              <a:rPr lang="sv-SE" sz="1200" dirty="0" smtClean="0"/>
              <a:t>) to ca 15, </a:t>
            </a:r>
            <a:r>
              <a:rPr lang="sv-SE" sz="1200" dirty="0" err="1" smtClean="0"/>
              <a:t>most</a:t>
            </a:r>
            <a:r>
              <a:rPr lang="sv-SE" sz="1200" dirty="0" smtClean="0"/>
              <a:t> </a:t>
            </a:r>
            <a:r>
              <a:rPr lang="sv-SE" sz="1200" dirty="0" err="1" smtClean="0"/>
              <a:t>commonly</a:t>
            </a:r>
            <a:r>
              <a:rPr lang="sv-SE" sz="1200" dirty="0" smtClean="0"/>
              <a:t> 2. </a:t>
            </a:r>
            <a:r>
              <a:rPr lang="sv-SE" sz="1200" dirty="0" err="1" smtClean="0"/>
              <a:t>Number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b="1" dirty="0" smtClean="0"/>
              <a:t>sites</a:t>
            </a:r>
            <a:r>
              <a:rPr lang="sv-SE" sz="1200" dirty="0" smtClean="0"/>
              <a:t> per river </a:t>
            </a:r>
            <a:r>
              <a:rPr lang="sv-SE" sz="1200" dirty="0" err="1" smtClean="0"/>
              <a:t>are</a:t>
            </a:r>
            <a:r>
              <a:rPr lang="sv-SE" sz="1200" dirty="0" smtClean="0"/>
              <a:t> ca 1 to 5.</a:t>
            </a:r>
          </a:p>
          <a:p>
            <a:r>
              <a:rPr lang="sv-SE" sz="1200" dirty="0" smtClean="0"/>
              <a:t>NB: </a:t>
            </a:r>
            <a:r>
              <a:rPr lang="sv-SE" sz="1200" dirty="0" err="1" smtClean="0"/>
              <a:t>There</a:t>
            </a:r>
            <a:r>
              <a:rPr lang="sv-SE" sz="1200" dirty="0" smtClean="0"/>
              <a:t> </a:t>
            </a:r>
            <a:r>
              <a:rPr lang="sv-SE" sz="1200" dirty="0" err="1" smtClean="0"/>
              <a:t>are</a:t>
            </a:r>
            <a:r>
              <a:rPr lang="sv-SE" sz="1200" dirty="0" smtClean="0"/>
              <a:t> NAs at the </a:t>
            </a:r>
            <a:r>
              <a:rPr lang="sv-SE" sz="1200" dirty="0" err="1" smtClean="0"/>
              <a:t>level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Site!</a:t>
            </a:r>
            <a:endParaRPr lang="en-US" sz="1200" dirty="0" smtClean="0"/>
          </a:p>
          <a:p>
            <a:endParaRPr lang="sv-SE" sz="1200" dirty="0"/>
          </a:p>
          <a:p>
            <a:r>
              <a:rPr lang="sv-SE" sz="1200" dirty="0" smtClean="0"/>
              <a:t>If I </a:t>
            </a:r>
            <a:r>
              <a:rPr lang="sv-SE" sz="1200" dirty="0" err="1" smtClean="0"/>
              <a:t>consider</a:t>
            </a:r>
            <a:r>
              <a:rPr lang="sv-SE" sz="1200" dirty="0" smtClean="0"/>
              <a:t> river as my </a:t>
            </a:r>
            <a:r>
              <a:rPr lang="sv-SE" sz="1200" dirty="0" err="1" smtClean="0"/>
              <a:t>replicate</a:t>
            </a:r>
            <a:r>
              <a:rPr lang="sv-SE" sz="1200" dirty="0" smtClean="0"/>
              <a:t>, </a:t>
            </a:r>
            <a:r>
              <a:rPr lang="sv-SE" sz="1200" dirty="0" err="1" smtClean="0"/>
              <a:t>shall</a:t>
            </a:r>
            <a:r>
              <a:rPr lang="sv-SE" sz="1200" dirty="0" smtClean="0"/>
              <a:t> I </a:t>
            </a:r>
            <a:r>
              <a:rPr lang="sv-SE" sz="1200" dirty="0" err="1" smtClean="0"/>
              <a:t>average</a:t>
            </a:r>
            <a:r>
              <a:rPr lang="sv-SE" sz="1200" dirty="0" smtClean="0"/>
              <a:t> </a:t>
            </a:r>
            <a:r>
              <a:rPr lang="sv-SE" sz="1200" dirty="0" err="1" smtClean="0"/>
              <a:t>away</a:t>
            </a:r>
            <a:r>
              <a:rPr lang="sv-SE" sz="1200" dirty="0" smtClean="0"/>
              <a:t>:</a:t>
            </a:r>
          </a:p>
          <a:p>
            <a:pPr marL="342900" indent="-342900">
              <a:buAutoNum type="arabicParenR"/>
            </a:pPr>
            <a:r>
              <a:rPr lang="sv-SE" sz="1200" dirty="0" smtClean="0"/>
              <a:t>the spatial variation: </a:t>
            </a:r>
            <a:r>
              <a:rPr lang="sv-SE" sz="1200" dirty="0" err="1" smtClean="0"/>
              <a:t>take</a:t>
            </a:r>
            <a:r>
              <a:rPr lang="sv-SE" sz="1200" dirty="0" smtClean="0"/>
              <a:t> </a:t>
            </a:r>
            <a:r>
              <a:rPr lang="sv-SE" sz="1200" dirty="0" err="1" smtClean="0"/>
              <a:t>avg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sites per </a:t>
            </a:r>
            <a:r>
              <a:rPr lang="sv-SE" sz="1200" dirty="0" err="1" smtClean="0"/>
              <a:t>year</a:t>
            </a:r>
            <a:r>
              <a:rPr lang="sv-SE" sz="1200" dirty="0" smtClean="0"/>
              <a:t>, to </a:t>
            </a:r>
            <a:r>
              <a:rPr lang="sv-SE" sz="1200" dirty="0" err="1" smtClean="0"/>
              <a:t>obtain</a:t>
            </a:r>
            <a:r>
              <a:rPr lang="sv-SE" sz="1200" dirty="0" smtClean="0"/>
              <a:t> </a:t>
            </a:r>
            <a:r>
              <a:rPr lang="sv-SE" sz="1200" dirty="0" err="1" smtClean="0"/>
              <a:t>one</a:t>
            </a:r>
            <a:r>
              <a:rPr lang="sv-SE" sz="1200" dirty="0" smtClean="0"/>
              <a:t> </a:t>
            </a:r>
            <a:r>
              <a:rPr lang="sv-SE" sz="1200" dirty="0" err="1" smtClean="0"/>
              <a:t>value</a:t>
            </a:r>
            <a:r>
              <a:rPr lang="sv-SE" sz="1200" dirty="0" smtClean="0"/>
              <a:t> per river and </a:t>
            </a:r>
            <a:r>
              <a:rPr lang="sv-SE" sz="1200" dirty="0" err="1" smtClean="0"/>
              <a:t>year</a:t>
            </a:r>
            <a:r>
              <a:rPr lang="sv-SE" sz="1200" dirty="0"/>
              <a:t> </a:t>
            </a:r>
            <a:r>
              <a:rPr lang="sv-SE" sz="1200" dirty="0" smtClean="0"/>
              <a:t>combination. </a:t>
            </a:r>
            <a:r>
              <a:rPr lang="sv-SE" sz="1200" dirty="0" err="1" smtClean="0"/>
              <a:t>This</a:t>
            </a:r>
            <a:r>
              <a:rPr lang="sv-SE" sz="1200" dirty="0" smtClean="0"/>
              <a:t> </a:t>
            </a:r>
            <a:r>
              <a:rPr lang="sv-SE" sz="1200" dirty="0" err="1" smtClean="0"/>
              <a:t>would</a:t>
            </a:r>
            <a:r>
              <a:rPr lang="sv-SE" sz="1200" dirty="0" smtClean="0"/>
              <a:t> </a:t>
            </a:r>
            <a:r>
              <a:rPr lang="sv-SE" sz="1200" dirty="0" err="1" smtClean="0"/>
              <a:t>solve</a:t>
            </a:r>
            <a:r>
              <a:rPr lang="sv-SE" sz="1200" dirty="0" smtClean="0"/>
              <a:t> the problem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having</a:t>
            </a:r>
            <a:r>
              <a:rPr lang="sv-SE" sz="1200" dirty="0" smtClean="0"/>
              <a:t> different </a:t>
            </a:r>
            <a:r>
              <a:rPr lang="sv-SE" sz="1200" dirty="0" err="1" smtClean="0"/>
              <a:t>spots</a:t>
            </a:r>
            <a:r>
              <a:rPr lang="sv-SE" sz="1200" dirty="0" smtClean="0"/>
              <a:t> per site and NAs in </a:t>
            </a:r>
            <a:r>
              <a:rPr lang="sv-SE" sz="1200" dirty="0" err="1" smtClean="0"/>
              <a:t>site’s</a:t>
            </a:r>
            <a:r>
              <a:rPr lang="sv-SE" sz="1200" dirty="0" smtClean="0"/>
              <a:t> </a:t>
            </a:r>
            <a:r>
              <a:rPr lang="sv-SE" sz="1200" dirty="0" err="1" smtClean="0"/>
              <a:t>labels</a:t>
            </a:r>
            <a:r>
              <a:rPr lang="sv-SE" sz="1200" dirty="0" smtClean="0"/>
              <a:t> (</a:t>
            </a:r>
            <a:r>
              <a:rPr lang="sv-SE" sz="1200" dirty="0" err="1" smtClean="0"/>
              <a:t>which</a:t>
            </a:r>
            <a:r>
              <a:rPr lang="sv-SE" sz="1200" dirty="0" smtClean="0"/>
              <a:t> </a:t>
            </a:r>
            <a:r>
              <a:rPr lang="sv-SE" sz="1200" dirty="0" err="1" smtClean="0"/>
              <a:t>could</a:t>
            </a:r>
            <a:r>
              <a:rPr lang="sv-SE" sz="1200" dirty="0" smtClean="0"/>
              <a:t> </a:t>
            </a:r>
            <a:r>
              <a:rPr lang="sv-SE" sz="1200" dirty="0" err="1" smtClean="0"/>
              <a:t>represent</a:t>
            </a:r>
            <a:r>
              <a:rPr lang="sv-SE" sz="1200" dirty="0" smtClean="0"/>
              <a:t> </a:t>
            </a:r>
            <a:r>
              <a:rPr lang="sv-SE" sz="1200" dirty="0" err="1" smtClean="0"/>
              <a:t>more</a:t>
            </a:r>
            <a:r>
              <a:rPr lang="sv-SE" sz="1200" dirty="0" smtClean="0"/>
              <a:t> </a:t>
            </a:r>
            <a:r>
              <a:rPr lang="sv-SE" sz="1200" dirty="0" err="1" smtClean="0"/>
              <a:t>than</a:t>
            </a:r>
            <a:r>
              <a:rPr lang="sv-SE" sz="1200" dirty="0" smtClean="0"/>
              <a:t> </a:t>
            </a:r>
            <a:r>
              <a:rPr lang="sv-SE" sz="1200" dirty="0" err="1" smtClean="0"/>
              <a:t>one</a:t>
            </a:r>
            <a:r>
              <a:rPr lang="sv-SE" sz="1200" dirty="0" smtClean="0"/>
              <a:t> site)</a:t>
            </a:r>
          </a:p>
          <a:p>
            <a:pPr marL="342900" indent="-342900">
              <a:buAutoNum type="arabicParenR"/>
            </a:pPr>
            <a:r>
              <a:rPr lang="sv-SE" sz="1200" dirty="0" smtClean="0"/>
              <a:t>the temporal variation: </a:t>
            </a:r>
            <a:r>
              <a:rPr lang="sv-SE" sz="1200" dirty="0" err="1" smtClean="0"/>
              <a:t>calculate</a:t>
            </a:r>
            <a:r>
              <a:rPr lang="sv-SE" sz="1200" dirty="0" smtClean="0"/>
              <a:t> </a:t>
            </a:r>
            <a:r>
              <a:rPr lang="sv-SE" sz="1200" dirty="0" err="1" smtClean="0"/>
              <a:t>avg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years</a:t>
            </a:r>
            <a:r>
              <a:rPr lang="sv-SE" sz="1200" dirty="0" smtClean="0"/>
              <a:t> per </a:t>
            </a:r>
            <a:r>
              <a:rPr lang="sv-SE" sz="1200" dirty="0" err="1" smtClean="0"/>
              <a:t>each</a:t>
            </a:r>
            <a:r>
              <a:rPr lang="sv-SE" sz="1200" dirty="0" smtClean="0"/>
              <a:t> site. It </a:t>
            </a:r>
            <a:r>
              <a:rPr lang="sv-SE" sz="1200" dirty="0" err="1" smtClean="0"/>
              <a:t>would</a:t>
            </a:r>
            <a:r>
              <a:rPr lang="sv-SE" sz="1200" dirty="0" smtClean="0"/>
              <a:t> not </a:t>
            </a:r>
            <a:r>
              <a:rPr lang="sv-SE" sz="1200" dirty="0" err="1" smtClean="0"/>
              <a:t>solve</a:t>
            </a:r>
            <a:r>
              <a:rPr lang="sv-SE" sz="1200" dirty="0" smtClean="0"/>
              <a:t> the problem </a:t>
            </a:r>
            <a:r>
              <a:rPr lang="sv-SE" sz="1200" dirty="0" err="1" smtClean="0"/>
              <a:t>of</a:t>
            </a:r>
            <a:r>
              <a:rPr lang="sv-SE" sz="1200" dirty="0" smtClean="0"/>
              <a:t> NAs in </a:t>
            </a:r>
            <a:r>
              <a:rPr lang="sv-SE" sz="1200" dirty="0" err="1" smtClean="0"/>
              <a:t>site’s</a:t>
            </a:r>
            <a:r>
              <a:rPr lang="sv-SE" sz="1200" dirty="0" smtClean="0"/>
              <a:t> </a:t>
            </a:r>
            <a:r>
              <a:rPr lang="sv-SE" sz="1200" dirty="0" err="1" smtClean="0"/>
              <a:t>label</a:t>
            </a:r>
            <a:r>
              <a:rPr lang="sv-SE" sz="1200" dirty="0" smtClean="0"/>
              <a:t>, </a:t>
            </a:r>
            <a:r>
              <a:rPr lang="sv-SE" sz="1200" dirty="0" err="1" smtClean="0"/>
              <a:t>but</a:t>
            </a:r>
            <a:r>
              <a:rPr lang="sv-SE" sz="1200" dirty="0" smtClean="0"/>
              <a:t> lat-long show </a:t>
            </a:r>
            <a:r>
              <a:rPr lang="sv-SE" sz="1200" dirty="0" err="1" smtClean="0"/>
              <a:t>that</a:t>
            </a:r>
            <a:r>
              <a:rPr lang="sv-SE" sz="1200" dirty="0" smtClean="0"/>
              <a:t> NAs </a:t>
            </a:r>
            <a:r>
              <a:rPr lang="sv-SE" sz="1200" dirty="0" err="1" smtClean="0"/>
              <a:t>corrispond</a:t>
            </a:r>
            <a:r>
              <a:rPr lang="sv-SE" sz="1200" dirty="0" smtClean="0"/>
              <a:t> to </a:t>
            </a:r>
            <a:r>
              <a:rPr lang="sv-SE" sz="1200" dirty="0" err="1" smtClean="0"/>
              <a:t>one</a:t>
            </a:r>
            <a:r>
              <a:rPr lang="sv-SE" sz="1200" dirty="0" smtClean="0"/>
              <a:t> site </a:t>
            </a:r>
            <a:r>
              <a:rPr lang="sv-SE" sz="1200" dirty="0" err="1" smtClean="0"/>
              <a:t>most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</a:t>
            </a:r>
            <a:r>
              <a:rPr lang="sv-SE" sz="1200" dirty="0" err="1" smtClean="0"/>
              <a:t>time</a:t>
            </a:r>
            <a:r>
              <a:rPr lang="sv-SE" sz="1200" dirty="0" smtClean="0"/>
              <a:t> </a:t>
            </a:r>
            <a:r>
              <a:rPr lang="sv-SE" sz="1200" dirty="0" err="1" smtClean="0"/>
              <a:t>rather</a:t>
            </a:r>
            <a:r>
              <a:rPr lang="sv-SE" sz="1200" dirty="0" smtClean="0"/>
              <a:t> </a:t>
            </a:r>
            <a:r>
              <a:rPr lang="sv-SE" sz="1200" dirty="0" err="1" smtClean="0"/>
              <a:t>than</a:t>
            </a:r>
            <a:r>
              <a:rPr lang="sv-SE" sz="1200" dirty="0" smtClean="0"/>
              <a:t> </a:t>
            </a:r>
            <a:r>
              <a:rPr lang="sv-SE" sz="1200" dirty="0" err="1" smtClean="0"/>
              <a:t>mutliple</a:t>
            </a:r>
            <a:r>
              <a:rPr lang="sv-SE" sz="1200" dirty="0" smtClean="0"/>
              <a:t> site, so as far as Site is </a:t>
            </a:r>
            <a:r>
              <a:rPr lang="sv-SE" sz="1200" dirty="0" err="1" smtClean="0"/>
              <a:t>nested</a:t>
            </a:r>
            <a:r>
              <a:rPr lang="sv-SE" sz="1200" dirty="0" smtClean="0"/>
              <a:t> in River (site/river) it </a:t>
            </a:r>
            <a:r>
              <a:rPr lang="sv-SE" sz="1200" dirty="0" err="1" smtClean="0"/>
              <a:t>can</a:t>
            </a:r>
            <a:r>
              <a:rPr lang="sv-SE" sz="1200" dirty="0" smtClean="0"/>
              <a:t> be </a:t>
            </a:r>
            <a:r>
              <a:rPr lang="sv-SE" sz="1200" dirty="0" err="1" smtClean="0"/>
              <a:t>okeysh</a:t>
            </a:r>
            <a:r>
              <a:rPr lang="sv-SE" sz="1200" dirty="0" smtClean="0"/>
              <a:t>. </a:t>
            </a:r>
          </a:p>
          <a:p>
            <a:pPr marL="342900" indent="-342900">
              <a:buAutoNum type="arabicParenR"/>
            </a:pPr>
            <a:endParaRPr lang="sv-SE" sz="1200" dirty="0"/>
          </a:p>
          <a:p>
            <a:r>
              <a:rPr lang="sv-SE" sz="1200" dirty="0" smtClean="0"/>
              <a:t>Not to </a:t>
            </a:r>
            <a:r>
              <a:rPr lang="sv-SE" sz="1200" dirty="0" err="1" smtClean="0"/>
              <a:t>loose</a:t>
            </a:r>
            <a:r>
              <a:rPr lang="sv-SE" sz="1200" dirty="0" smtClean="0"/>
              <a:t> information and </a:t>
            </a:r>
            <a:r>
              <a:rPr lang="sv-SE" sz="1200" dirty="0" err="1" smtClean="0"/>
              <a:t>homogenize</a:t>
            </a:r>
            <a:r>
              <a:rPr lang="sv-SE" sz="1200" dirty="0" smtClean="0"/>
              <a:t> </a:t>
            </a:r>
            <a:r>
              <a:rPr lang="sv-SE" sz="1200" dirty="0" err="1" smtClean="0"/>
              <a:t>everything</a:t>
            </a:r>
            <a:r>
              <a:rPr lang="sv-SE" sz="1200" dirty="0" smtClean="0"/>
              <a:t>, I </a:t>
            </a:r>
            <a:r>
              <a:rPr lang="sv-SE" sz="1200" dirty="0" err="1" smtClean="0"/>
              <a:t>should</a:t>
            </a:r>
            <a:r>
              <a:rPr lang="sv-SE" sz="1200" dirty="0" smtClean="0"/>
              <a:t> </a:t>
            </a:r>
            <a:r>
              <a:rPr lang="sv-SE" sz="1200" dirty="0" err="1" smtClean="0"/>
              <a:t>average</a:t>
            </a:r>
            <a:r>
              <a:rPr lang="sv-SE" sz="1200" dirty="0" smtClean="0"/>
              <a:t> </a:t>
            </a:r>
            <a:r>
              <a:rPr lang="sv-SE" sz="1200" dirty="0" err="1" smtClean="0"/>
              <a:t>where</a:t>
            </a:r>
            <a:r>
              <a:rPr lang="sv-SE" sz="1200" dirty="0" smtClean="0"/>
              <a:t> the </a:t>
            </a:r>
            <a:r>
              <a:rPr lang="sv-SE" sz="1200" dirty="0" err="1" smtClean="0"/>
              <a:t>variability</a:t>
            </a:r>
            <a:r>
              <a:rPr lang="sv-SE" sz="1200" dirty="0" smtClean="0"/>
              <a:t> is </a:t>
            </a:r>
            <a:r>
              <a:rPr lang="sv-SE" sz="1200" dirty="0" err="1" smtClean="0"/>
              <a:t>lowest</a:t>
            </a:r>
            <a:r>
              <a:rPr lang="sv-SE" sz="1200" dirty="0" smtClean="0"/>
              <a:t>: from </a:t>
            </a:r>
            <a:r>
              <a:rPr lang="sv-SE" sz="1200" dirty="0" err="1" smtClean="0"/>
              <a:t>year</a:t>
            </a:r>
            <a:r>
              <a:rPr lang="sv-SE" sz="1200" dirty="0" smtClean="0"/>
              <a:t> to </a:t>
            </a:r>
            <a:r>
              <a:rPr lang="sv-SE" sz="1200" dirty="0" err="1" smtClean="0"/>
              <a:t>year</a:t>
            </a:r>
            <a:r>
              <a:rPr lang="sv-SE" sz="1200" dirty="0" smtClean="0"/>
              <a:t> or </a:t>
            </a:r>
            <a:r>
              <a:rPr lang="sv-SE" sz="1200" dirty="0" err="1" smtClean="0"/>
              <a:t>between</a:t>
            </a:r>
            <a:r>
              <a:rPr lang="sv-SE" sz="1200" dirty="0" smtClean="0"/>
              <a:t> sites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same river? Test by </a:t>
            </a:r>
            <a:r>
              <a:rPr lang="sv-SE" sz="1200" dirty="0" err="1" smtClean="0"/>
              <a:t>plotting</a:t>
            </a:r>
            <a:r>
              <a:rPr lang="sv-SE" sz="1200" dirty="0" smtClean="0"/>
              <a:t> </a:t>
            </a:r>
            <a:r>
              <a:rPr lang="sv-SE" sz="1200" dirty="0" err="1" smtClean="0"/>
              <a:t>response</a:t>
            </a:r>
            <a:r>
              <a:rPr lang="sv-SE" sz="1200" dirty="0" smtClean="0"/>
              <a:t> </a:t>
            </a:r>
            <a:r>
              <a:rPr lang="sv-SE" sz="1200" dirty="0" err="1" smtClean="0"/>
              <a:t>variables</a:t>
            </a:r>
            <a:r>
              <a:rPr lang="sv-SE" sz="1200" dirty="0" smtClean="0"/>
              <a:t> (LWD and </a:t>
            </a:r>
            <a:r>
              <a:rPr lang="sv-SE" sz="1200" dirty="0" err="1" smtClean="0"/>
              <a:t>fish</a:t>
            </a:r>
            <a:r>
              <a:rPr lang="sv-SE" sz="1200" dirty="0" smtClean="0"/>
              <a:t>) vs site (</a:t>
            </a:r>
            <a:r>
              <a:rPr lang="sv-SE" sz="1200" dirty="0" err="1" smtClean="0"/>
              <a:t>boxplot</a:t>
            </a:r>
            <a:r>
              <a:rPr lang="sv-SE" sz="1200" dirty="0" smtClean="0"/>
              <a:t>) to </a:t>
            </a:r>
            <a:r>
              <a:rPr lang="sv-SE" sz="1200" dirty="0" err="1" smtClean="0"/>
              <a:t>see</a:t>
            </a:r>
            <a:r>
              <a:rPr lang="sv-SE" sz="1200" dirty="0" smtClean="0"/>
              <a:t> temporal variation, or vs river per </a:t>
            </a:r>
            <a:r>
              <a:rPr lang="sv-SE" sz="1200" dirty="0" err="1" smtClean="0"/>
              <a:t>year</a:t>
            </a:r>
            <a:r>
              <a:rPr lang="sv-SE" sz="1200" dirty="0" smtClean="0"/>
              <a:t> (</a:t>
            </a:r>
            <a:r>
              <a:rPr lang="sv-SE" sz="1200" dirty="0" err="1" smtClean="0"/>
              <a:t>xyplot</a:t>
            </a:r>
            <a:r>
              <a:rPr lang="sv-SE" sz="1200" dirty="0" smtClean="0"/>
              <a:t>) to </a:t>
            </a:r>
            <a:r>
              <a:rPr lang="sv-SE" sz="1200" dirty="0" err="1" smtClean="0"/>
              <a:t>see</a:t>
            </a:r>
            <a:r>
              <a:rPr lang="sv-SE" sz="1200" dirty="0" smtClean="0"/>
              <a:t> spatial variation </a:t>
            </a:r>
            <a:r>
              <a:rPr lang="sv-SE" sz="1200" dirty="0" err="1" smtClean="0"/>
              <a:t>between</a:t>
            </a:r>
            <a:r>
              <a:rPr lang="sv-SE" sz="1200" dirty="0" smtClean="0"/>
              <a:t> sites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same river.</a:t>
            </a:r>
            <a:endParaRPr lang="sv-SE" sz="1200" dirty="0"/>
          </a:p>
          <a:p>
            <a:endParaRPr lang="sv-SE" sz="1200" dirty="0" smtClean="0"/>
          </a:p>
        </p:txBody>
      </p:sp>
    </p:spTree>
    <p:extLst>
      <p:ext uri="{BB962C8B-B14F-4D97-AF65-F5344CB8AC3E}">
        <p14:creationId xmlns:p14="http://schemas.microsoft.com/office/powerpoint/2010/main" val="224301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93" y="178676"/>
            <a:ext cx="119397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should </a:t>
            </a:r>
            <a:r>
              <a:rPr lang="en-US" u="sng" dirty="0"/>
              <a:t>include both spatial and temporal autocorrelation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Peter’s dam removal study, I used this script:</a:t>
            </a:r>
          </a:p>
          <a:p>
            <a:r>
              <a:rPr lang="sv-SE" dirty="0"/>
              <a:t># temporal corr signif?</a:t>
            </a:r>
          </a:p>
          <a:p>
            <a:r>
              <a:rPr lang="sv-SE" dirty="0"/>
              <a:t>model1&lt;-lme(lnR~Time..months. +Catchment...undisturbed + Discharge..m3.s. , random=~1|DAM.CODE, data=reservoir)</a:t>
            </a:r>
          </a:p>
          <a:p>
            <a:r>
              <a:rPr lang="sv-SE" dirty="0"/>
              <a:t>model2&lt;-lme(lnR~Time..months. +Catchment...undisturbed + Discharge..m3.s. , </a:t>
            </a:r>
            <a:r>
              <a:rPr lang="sv-SE" b="1" dirty="0"/>
              <a:t>random=~1|DAM.CODE</a:t>
            </a:r>
            <a:r>
              <a:rPr lang="sv-SE" dirty="0"/>
              <a:t>, data=reservoir, </a:t>
            </a:r>
            <a:r>
              <a:rPr lang="sv-SE" b="1" dirty="0"/>
              <a:t>correlation=corExp(form=~Time..months.+DISTANCE+Initial.State)</a:t>
            </a:r>
            <a:r>
              <a:rPr lang="sv-SE" dirty="0"/>
              <a:t>)</a:t>
            </a:r>
          </a:p>
          <a:p>
            <a:r>
              <a:rPr lang="sv-SE" dirty="0"/>
              <a:t>anova(model1,model2) #nope</a:t>
            </a:r>
          </a:p>
          <a:p>
            <a:r>
              <a:rPr lang="sv-SE" dirty="0"/>
              <a:t>## NB: I included "initial state" in the correlation strc bc there are two points that were measured at the same</a:t>
            </a:r>
          </a:p>
          <a:p>
            <a:r>
              <a:rPr lang="sv-SE" dirty="0"/>
              <a:t># distance and time, that's why R complained that there were zeros distances between points. What differentiate these</a:t>
            </a:r>
          </a:p>
          <a:p>
            <a:r>
              <a:rPr lang="sv-SE" dirty="0"/>
              <a:t># points is the initial status, there were indeed points measured on both side of the lake.</a:t>
            </a:r>
          </a:p>
          <a:p>
            <a:endParaRPr lang="sv-SE" dirty="0"/>
          </a:p>
          <a:p>
            <a:r>
              <a:rPr lang="sv-SE" dirty="0"/>
              <a:t>Spatial and temporal correlation are modelled separately, i.e. I don’t need to include the spatial random factor in the temporal correlation structure. But in the temporal correlation I need to make sure that the values for which I model </a:t>
            </a:r>
            <a:r>
              <a:rPr lang="sv-SE" dirty="0" smtClean="0"/>
              <a:t>the temporal  </a:t>
            </a:r>
            <a:r>
              <a:rPr lang="sv-SE" dirty="0"/>
              <a:t>correlation come from the same spot, i.e. they can differ in year and river but not other spatial variables. E.g.:</a:t>
            </a:r>
          </a:p>
          <a:p>
            <a:endParaRPr lang="sv-SE" dirty="0"/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</a:t>
            </a:r>
            <a:r>
              <a:rPr lang="en-US" b="1" dirty="0" err="1" smtClean="0"/>
              <a:t>corCompSymm</a:t>
            </a:r>
            <a:r>
              <a:rPr lang="en-US" b="1" dirty="0" smtClean="0"/>
              <a:t>(form</a:t>
            </a:r>
            <a:r>
              <a:rPr lang="en-US" b="1" dirty="0"/>
              <a:t>=~</a:t>
            </a:r>
            <a:r>
              <a:rPr lang="en-US" b="1" dirty="0" smtClean="0"/>
              <a:t>Year), </a:t>
            </a:r>
            <a:r>
              <a:rPr lang="en-US" dirty="0"/>
              <a:t>data=AV</a:t>
            </a:r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/>
              <a:t>lme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correlation=corExp(form=~ </a:t>
            </a:r>
            <a:r>
              <a:rPr lang="en-US" b="1" dirty="0" smtClean="0"/>
              <a:t>Year</a:t>
            </a:r>
            <a:r>
              <a:rPr lang="en-US" b="1" dirty="0"/>
              <a:t>), </a:t>
            </a:r>
            <a:r>
              <a:rPr lang="en-US" dirty="0"/>
              <a:t>data=AV</a:t>
            </a:r>
          </a:p>
          <a:p>
            <a:r>
              <a:rPr lang="sv-SE" dirty="0">
                <a:solidFill>
                  <a:srgbClr val="00B0F0"/>
                </a:solidFill>
              </a:rPr>
              <a:t>M1&lt;-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lme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OringTOT~LWD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sv-SE" b="1" dirty="0">
                <a:solidFill>
                  <a:srgbClr val="00B0F0"/>
                </a:solidFill>
              </a:rPr>
              <a:t>random=~1|</a:t>
            </a:r>
            <a:r>
              <a:rPr lang="en-US" b="1" dirty="0" err="1">
                <a:solidFill>
                  <a:srgbClr val="00B0F0"/>
                </a:solidFill>
              </a:rPr>
              <a:t>River_name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Catchment_number</a:t>
            </a:r>
            <a:r>
              <a:rPr lang="sv-SE" b="1" dirty="0">
                <a:solidFill>
                  <a:srgbClr val="00B0F0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corAR1(form</a:t>
            </a:r>
            <a:r>
              <a:rPr lang="en-US" b="1" dirty="0" smtClean="0">
                <a:solidFill>
                  <a:srgbClr val="00B0F0"/>
                </a:solidFill>
              </a:rPr>
              <a:t>=~Year</a:t>
            </a:r>
            <a:r>
              <a:rPr lang="en-US" b="1" dirty="0">
                <a:solidFill>
                  <a:srgbClr val="00B0F0"/>
                </a:solidFill>
              </a:rPr>
              <a:t>), </a:t>
            </a:r>
            <a:r>
              <a:rPr lang="en-US" dirty="0" smtClean="0">
                <a:solidFill>
                  <a:srgbClr val="00B0F0"/>
                </a:solidFill>
              </a:rPr>
              <a:t>data=AV</a:t>
            </a:r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/>
              <a:t>lme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corLin(form=~</a:t>
            </a:r>
            <a:r>
              <a:rPr lang="sv-SE" b="1" dirty="0" smtClean="0"/>
              <a:t>Year</a:t>
            </a:r>
            <a:r>
              <a:rPr lang="en-US" b="1" dirty="0" smtClean="0"/>
              <a:t>, </a:t>
            </a:r>
            <a:r>
              <a:rPr lang="en-US" dirty="0"/>
              <a:t>data=AV</a:t>
            </a:r>
          </a:p>
          <a:p>
            <a:endParaRPr lang="en-US" dirty="0"/>
          </a:p>
          <a:p>
            <a:r>
              <a:rPr lang="en-US" dirty="0" smtClean="0"/>
              <a:t>CorAR1 is the best (which is the same as </a:t>
            </a:r>
            <a:r>
              <a:rPr lang="en-US" dirty="0" err="1" smtClean="0"/>
              <a:t>corExp</a:t>
            </a:r>
            <a:r>
              <a:rPr lang="en-US" dirty="0" smtClean="0"/>
              <a:t>) and random factor is significant, at least for </a:t>
            </a:r>
            <a:r>
              <a:rPr lang="en-US" dirty="0" err="1" smtClean="0"/>
              <a:t>Öring</a:t>
            </a:r>
            <a:r>
              <a:rPr lang="en-US" dirty="0" smtClean="0"/>
              <a:t>, both continuous and categorical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27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124" y="-37708"/>
            <a:ext cx="1129862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Collinearity among predictors:</a:t>
            </a:r>
          </a:p>
          <a:p>
            <a:r>
              <a:rPr lang="sv-SE" b="1" dirty="0" smtClean="0"/>
              <a:t>DCA</a:t>
            </a:r>
            <a:r>
              <a:rPr lang="sv-SE" dirty="0" smtClean="0"/>
              <a:t>: DCA1    DCA2    DCA3    DCA4</a:t>
            </a:r>
          </a:p>
          <a:p>
            <a:r>
              <a:rPr lang="sv-SE" dirty="0" smtClean="0"/>
              <a:t>Axis </a:t>
            </a:r>
            <a:r>
              <a:rPr lang="sv-SE" dirty="0"/>
              <a:t>lengths    </a:t>
            </a:r>
            <a:r>
              <a:rPr lang="sv-SE" b="1" dirty="0"/>
              <a:t>2.8568 1.74466 </a:t>
            </a:r>
            <a:r>
              <a:rPr lang="sv-SE" dirty="0"/>
              <a:t>1.69388 </a:t>
            </a:r>
            <a:r>
              <a:rPr lang="sv-SE" dirty="0" smtClean="0"/>
              <a:t>1.10429</a:t>
            </a:r>
          </a:p>
          <a:p>
            <a:r>
              <a:rPr lang="en-US" dirty="0" smtClean="0"/>
              <a:t>Gradient </a:t>
            </a:r>
            <a:r>
              <a:rPr lang="en-US" dirty="0"/>
              <a:t>lengths were </a:t>
            </a:r>
            <a:r>
              <a:rPr lang="en-US" dirty="0" smtClean="0"/>
              <a:t>first </a:t>
            </a:r>
            <a:r>
              <a:rPr lang="en-US" dirty="0"/>
              <a:t>estimated in a </a:t>
            </a:r>
            <a:r>
              <a:rPr lang="en-US" dirty="0" err="1"/>
              <a:t>detrended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correspondence analysis </a:t>
            </a:r>
            <a:r>
              <a:rPr lang="en-US" dirty="0"/>
              <a:t>(DCA). As the lengths of DCA axes </a:t>
            </a:r>
            <a:r>
              <a:rPr lang="en-US" dirty="0" smtClean="0"/>
              <a:t>1</a:t>
            </a:r>
          </a:p>
          <a:p>
            <a:r>
              <a:rPr lang="en-US" dirty="0" smtClean="0"/>
              <a:t>and </a:t>
            </a:r>
            <a:r>
              <a:rPr lang="en-US" dirty="0"/>
              <a:t>2 were both lower than 3, we used PCA, which assumes 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responses of species to environmental gradients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Braak</a:t>
            </a:r>
            <a:r>
              <a:rPr lang="en-US" dirty="0"/>
              <a:t> and </a:t>
            </a:r>
            <a:r>
              <a:rPr lang="en-US" dirty="0" err="1"/>
              <a:t>Smilauer</a:t>
            </a:r>
            <a:r>
              <a:rPr lang="en-US" dirty="0"/>
              <a:t> 2002).</a:t>
            </a:r>
            <a:endParaRPr lang="sv-SE" dirty="0" smtClean="0"/>
          </a:p>
          <a:p>
            <a:endParaRPr lang="sv-SE" dirty="0"/>
          </a:p>
          <a:p>
            <a:r>
              <a:rPr lang="sv-SE" b="1" dirty="0" smtClean="0"/>
              <a:t>PCA</a:t>
            </a:r>
            <a:r>
              <a:rPr lang="sv-SE" dirty="0" smtClean="0"/>
              <a:t>: 21% by PC1, 14% by PC2</a:t>
            </a:r>
          </a:p>
          <a:p>
            <a:r>
              <a:rPr lang="sv-SE" dirty="0" smtClean="0"/>
              <a:t>Correlated and contributing most to PC1 </a:t>
            </a:r>
            <a:r>
              <a:rPr lang="sv-SE" dirty="0"/>
              <a:t>a</a:t>
            </a:r>
            <a:r>
              <a:rPr lang="sv-SE" dirty="0" smtClean="0"/>
              <a:t>re:</a:t>
            </a:r>
          </a:p>
          <a:p>
            <a:r>
              <a:rPr lang="sv-SE" dirty="0" smtClean="0"/>
              <a:t>-Climatic factors: </a:t>
            </a:r>
            <a:r>
              <a:rPr lang="sv-SE" i="1" dirty="0" smtClean="0"/>
              <a:t>Avg air temp ~~ </a:t>
            </a:r>
            <a:r>
              <a:rPr lang="sv-SE" b="1" i="1" dirty="0" smtClean="0"/>
              <a:t>lat</a:t>
            </a:r>
            <a:r>
              <a:rPr lang="sv-SE" i="1" dirty="0" smtClean="0"/>
              <a:t> and long ~ altitude </a:t>
            </a:r>
          </a:p>
          <a:p>
            <a:r>
              <a:rPr lang="sv-SE" dirty="0" smtClean="0"/>
              <a:t>-Geographical factors: </a:t>
            </a:r>
            <a:r>
              <a:rPr lang="sv-SE" b="1" i="1" dirty="0" smtClean="0"/>
              <a:t>distance to sea</a:t>
            </a:r>
          </a:p>
          <a:p>
            <a:r>
              <a:rPr lang="sv-SE" dirty="0" smtClean="0"/>
              <a:t>-Sampling factors: </a:t>
            </a:r>
            <a:r>
              <a:rPr lang="sv-SE" i="1" dirty="0" smtClean="0"/>
              <a:t>Site length (length walked), site area – </a:t>
            </a:r>
          </a:p>
          <a:p>
            <a:r>
              <a:rPr lang="sv-SE" i="1" dirty="0" smtClean="0"/>
              <a:t>check sampling artifacts (y vs site length or area)</a:t>
            </a:r>
            <a:endParaRPr lang="sv-SE" i="1" dirty="0"/>
          </a:p>
          <a:p>
            <a:endParaRPr lang="sv-SE" dirty="0" smtClean="0"/>
          </a:p>
          <a:p>
            <a:r>
              <a:rPr lang="sv-SE" dirty="0" smtClean="0"/>
              <a:t>To PC2 are:</a:t>
            </a:r>
          </a:p>
          <a:p>
            <a:r>
              <a:rPr lang="sv-SE" dirty="0" smtClean="0"/>
              <a:t>-Stream size</a:t>
            </a:r>
            <a:r>
              <a:rPr lang="sv-SE" i="1" dirty="0" smtClean="0"/>
              <a:t>: Avg depth ~</a:t>
            </a:r>
            <a:r>
              <a:rPr lang="sv-SE" b="1" i="1" dirty="0" smtClean="0"/>
              <a:t>wetted width </a:t>
            </a:r>
            <a:r>
              <a:rPr lang="sv-SE" i="1" dirty="0" smtClean="0"/>
              <a:t>~ max depth~exact area</a:t>
            </a:r>
          </a:p>
          <a:p>
            <a:r>
              <a:rPr lang="sv-SE" dirty="0" smtClean="0"/>
              <a:t>-Stream local features</a:t>
            </a:r>
            <a:r>
              <a:rPr lang="sv-SE" i="1" dirty="0" smtClean="0"/>
              <a:t>: velocity~</a:t>
            </a:r>
            <a:r>
              <a:rPr lang="sv-SE" i="1" dirty="0"/>
              <a:t> </a:t>
            </a:r>
            <a:r>
              <a:rPr lang="sv-SE" b="1" i="1" dirty="0"/>
              <a:t>slope </a:t>
            </a:r>
            <a:r>
              <a:rPr lang="sv-SE" b="1" i="1" dirty="0" smtClean="0"/>
              <a:t>%, SUB1 or substrate1</a:t>
            </a:r>
            <a:endParaRPr lang="sv-SE" b="1" i="1" dirty="0"/>
          </a:p>
          <a:p>
            <a:r>
              <a:rPr lang="sv-SE" i="1" dirty="0" smtClean="0"/>
              <a:t>-</a:t>
            </a:r>
            <a:r>
              <a:rPr lang="sv-SE" dirty="0" smtClean="0"/>
              <a:t>Wood</a:t>
            </a:r>
            <a:r>
              <a:rPr lang="sv-SE" i="1" dirty="0" smtClean="0"/>
              <a:t>: </a:t>
            </a:r>
            <a:r>
              <a:rPr lang="sv-SE" b="1" i="1" dirty="0" smtClean="0"/>
              <a:t>LWD</a:t>
            </a:r>
          </a:p>
          <a:p>
            <a:r>
              <a:rPr lang="sv-SE" b="1" i="1" dirty="0" smtClean="0"/>
              <a:t>-</a:t>
            </a:r>
            <a:r>
              <a:rPr lang="sv-SE" dirty="0" smtClean="0"/>
              <a:t>Seasonality</a:t>
            </a:r>
            <a:r>
              <a:rPr lang="sv-SE" b="1" i="1" dirty="0" smtClean="0"/>
              <a:t>: Julian date </a:t>
            </a:r>
            <a:r>
              <a:rPr lang="sv-SE" i="1" dirty="0" smtClean="0"/>
              <a:t>~month </a:t>
            </a:r>
            <a:r>
              <a:rPr lang="sv-SE" dirty="0" smtClean="0"/>
              <a:t>(between PC1 and PC2)</a:t>
            </a:r>
          </a:p>
          <a:p>
            <a:endParaRPr lang="sv-SE" i="1" dirty="0" smtClean="0"/>
          </a:p>
          <a:p>
            <a:r>
              <a:rPr lang="sv-SE" dirty="0"/>
              <a:t>Extra factors to </a:t>
            </a:r>
            <a:r>
              <a:rPr lang="sv-SE" dirty="0" smtClean="0"/>
              <a:t>consider: </a:t>
            </a:r>
            <a:r>
              <a:rPr lang="sv-SE" b="1" dirty="0" smtClean="0"/>
              <a:t>Year</a:t>
            </a:r>
            <a:r>
              <a:rPr lang="sv-SE" dirty="0" smtClean="0"/>
              <a:t> (year-to-year variation), </a:t>
            </a:r>
            <a:r>
              <a:rPr lang="sv-SE" b="1" dirty="0" smtClean="0"/>
              <a:t>Water </a:t>
            </a:r>
            <a:r>
              <a:rPr lang="sv-SE" b="1" dirty="0"/>
              <a:t>temp </a:t>
            </a:r>
            <a:r>
              <a:rPr lang="sv-SE" dirty="0"/>
              <a:t>influences </a:t>
            </a:r>
            <a:r>
              <a:rPr lang="en-US" dirty="0"/>
              <a:t>catchability. However, standard </a:t>
            </a:r>
            <a:r>
              <a:rPr lang="en-US" dirty="0" err="1"/>
              <a:t>european</a:t>
            </a:r>
            <a:r>
              <a:rPr lang="en-US" dirty="0"/>
              <a:t>: no sampling below 10 degrees. check its weight anyways. Maybe exclude samples taken at temp &lt; 10 C</a:t>
            </a:r>
            <a:r>
              <a:rPr lang="en-US" dirty="0" smtClean="0"/>
              <a:t>?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PS: VIX or </a:t>
            </a:r>
            <a:r>
              <a:rPr lang="en-US" b="1" i="1" dirty="0" err="1" smtClean="0">
                <a:solidFill>
                  <a:srgbClr val="FF0000"/>
                </a:solidFill>
              </a:rPr>
              <a:t>VIX_klass</a:t>
            </a:r>
            <a:r>
              <a:rPr lang="en-US" i="1" dirty="0" smtClean="0">
                <a:solidFill>
                  <a:srgbClr val="FF0000"/>
                </a:solidFill>
              </a:rPr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number of fish </a:t>
            </a:r>
            <a:r>
              <a:rPr lang="en-US" b="1" i="1" dirty="0" err="1" smtClean="0">
                <a:solidFill>
                  <a:srgbClr val="FF0000"/>
                </a:solidFill>
              </a:rPr>
              <a:t>spp</a:t>
            </a:r>
            <a:r>
              <a:rPr lang="en-US" b="1" i="1" dirty="0" smtClean="0">
                <a:solidFill>
                  <a:srgbClr val="FF0000"/>
                </a:solidFill>
              </a:rPr>
              <a:t> should be response rather than predictors?</a:t>
            </a:r>
            <a:endParaRPr lang="sv-SE" b="1" i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755" t="4101" r="17987" b="1826"/>
          <a:stretch/>
        </p:blipFill>
        <p:spPr>
          <a:xfrm>
            <a:off x="6381946" y="275064"/>
            <a:ext cx="5731497" cy="5821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9645" y="0"/>
            <a:ext cx="717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NB: after removing NAs from matrix of 16.000 rows I end up with 5400 :/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50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109" y="131975"/>
            <a:ext cx="11896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Response variables:</a:t>
            </a:r>
          </a:p>
          <a:p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 smtClean="0"/>
              <a:t>Individual species abundances: binary or continuous?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Number of fish species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Tot fish abundance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Biomass – but we don’t have lengths right?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Species composition (multivariate response)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82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53295" y="3750810"/>
            <a:ext cx="5285012" cy="3019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7175" y="88826"/>
            <a:ext cx="5254844" cy="3531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7423" y="-56118"/>
            <a:ext cx="15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Hypotheses: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6381947" y="3271102"/>
            <a:ext cx="104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LWD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708445" y="2994103"/>
            <a:ext cx="233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ÖRING</a:t>
            </a:r>
          </a:p>
          <a:p>
            <a:pPr algn="ctr"/>
            <a:r>
              <a:rPr lang="sv-SE" dirty="0" smtClean="0"/>
              <a:t>(abund or occurrence)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8621" y="1907824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CLIMATE</a:t>
            </a:r>
          </a:p>
          <a:p>
            <a:pPr algn="ctr"/>
            <a:r>
              <a:rPr lang="sv-SE" dirty="0" smtClean="0"/>
              <a:t>(</a:t>
            </a:r>
            <a:r>
              <a:rPr lang="sv-SE" b="1" dirty="0" smtClean="0"/>
              <a:t>lat</a:t>
            </a:r>
            <a:r>
              <a:rPr lang="sv-SE" dirty="0" smtClean="0"/>
              <a:t>, altitude, avg air temp) 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059716" y="2692514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Geography</a:t>
            </a:r>
          </a:p>
          <a:p>
            <a:pPr algn="ctr"/>
            <a:r>
              <a:rPr lang="sv-SE" dirty="0" smtClean="0"/>
              <a:t>(distance to sea) 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688621" y="3775902"/>
            <a:ext cx="293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Stream </a:t>
            </a:r>
            <a:r>
              <a:rPr lang="sv-SE" dirty="0" smtClean="0"/>
              <a:t>size</a:t>
            </a:r>
            <a:endParaRPr lang="sv-SE" i="1" dirty="0" smtClean="0"/>
          </a:p>
          <a:p>
            <a:pPr algn="ctr"/>
            <a:r>
              <a:rPr lang="sv-SE" i="1" dirty="0" smtClean="0"/>
              <a:t>(Avg </a:t>
            </a:r>
            <a:r>
              <a:rPr lang="sv-SE" i="1" dirty="0"/>
              <a:t>depth ~</a:t>
            </a:r>
            <a:r>
              <a:rPr lang="sv-SE" b="1" i="1" dirty="0"/>
              <a:t>wetted width </a:t>
            </a:r>
            <a:r>
              <a:rPr lang="sv-SE" i="1" dirty="0"/>
              <a:t>~ </a:t>
            </a:r>
            <a:r>
              <a:rPr lang="sv-SE" i="1" dirty="0" smtClean="0"/>
              <a:t>max </a:t>
            </a:r>
            <a:r>
              <a:rPr lang="sv-SE" i="1" dirty="0"/>
              <a:t>depth~exact </a:t>
            </a:r>
            <a:r>
              <a:rPr lang="sv-SE" i="1" dirty="0" smtClean="0"/>
              <a:t>area) </a:t>
            </a:r>
            <a:r>
              <a:rPr lang="sv-SE" i="1" dirty="0" smtClean="0">
                <a:solidFill>
                  <a:srgbClr val="FF0000"/>
                </a:solidFill>
              </a:rPr>
              <a:t>*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045" y="4829110"/>
            <a:ext cx="4052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Stream local features</a:t>
            </a:r>
            <a:r>
              <a:rPr lang="sv-SE" i="1" dirty="0"/>
              <a:t>: </a:t>
            </a:r>
            <a:endParaRPr lang="sv-SE" i="1" dirty="0" smtClean="0"/>
          </a:p>
          <a:p>
            <a:pPr algn="ctr"/>
            <a:r>
              <a:rPr lang="sv-SE" i="1" dirty="0"/>
              <a:t>(</a:t>
            </a:r>
            <a:r>
              <a:rPr lang="sv-SE" i="1" dirty="0" smtClean="0"/>
              <a:t>velocity, </a:t>
            </a:r>
            <a:r>
              <a:rPr lang="sv-SE" b="1" i="1" dirty="0" smtClean="0"/>
              <a:t>slope </a:t>
            </a:r>
            <a:r>
              <a:rPr lang="sv-SE" b="1" i="1" dirty="0"/>
              <a:t>%, </a:t>
            </a:r>
            <a:endParaRPr lang="sv-SE" b="1" i="1" dirty="0" smtClean="0"/>
          </a:p>
          <a:p>
            <a:pPr algn="ctr"/>
            <a:endParaRPr lang="sv-SE" b="1" i="1" dirty="0" smtClean="0"/>
          </a:p>
          <a:p>
            <a:pPr algn="ctr"/>
            <a:endParaRPr lang="sv-SE" b="1" i="1" dirty="0"/>
          </a:p>
          <a:p>
            <a:pPr algn="ctr"/>
            <a:endParaRPr lang="sv-SE" b="1" i="1" dirty="0"/>
          </a:p>
          <a:p>
            <a:pPr algn="ctr"/>
            <a:r>
              <a:rPr lang="sv-SE" b="1" i="1" dirty="0" smtClean="0"/>
              <a:t>SUB1 </a:t>
            </a:r>
            <a:r>
              <a:rPr lang="sv-SE" b="1" i="1" dirty="0"/>
              <a:t>or </a:t>
            </a:r>
            <a:r>
              <a:rPr lang="sv-SE" b="1" i="1" dirty="0" smtClean="0"/>
              <a:t>substrate1)</a:t>
            </a:r>
            <a:endParaRPr lang="sv-SE" b="1" i="1" dirty="0"/>
          </a:p>
          <a:p>
            <a:pPr algn="ctr"/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978400" y="482454"/>
            <a:ext cx="364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Seasonality</a:t>
            </a:r>
            <a:endParaRPr lang="sv-SE" b="1" i="1" dirty="0" smtClean="0"/>
          </a:p>
          <a:p>
            <a:pPr algn="ctr"/>
            <a:r>
              <a:rPr lang="sv-SE" b="1" i="1" dirty="0"/>
              <a:t>(</a:t>
            </a:r>
            <a:r>
              <a:rPr lang="sv-SE" b="1" i="1" dirty="0" smtClean="0"/>
              <a:t>Julian </a:t>
            </a:r>
            <a:r>
              <a:rPr lang="sv-SE" b="1" i="1" dirty="0"/>
              <a:t>date </a:t>
            </a:r>
            <a:r>
              <a:rPr lang="sv-SE" i="1" dirty="0"/>
              <a:t>~</a:t>
            </a:r>
            <a:r>
              <a:rPr lang="sv-SE" i="1" dirty="0" smtClean="0"/>
              <a:t>month)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9426283" y="80363"/>
            <a:ext cx="23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Sampling artifacts</a:t>
            </a:r>
          </a:p>
          <a:p>
            <a:pPr algn="ctr"/>
            <a:r>
              <a:rPr lang="sv-SE" dirty="0" smtClean="0"/>
              <a:t>(site length, site area, water temp)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5454513" y="5861907"/>
            <a:ext cx="290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Year-to-year variation</a:t>
            </a:r>
          </a:p>
          <a:p>
            <a:pPr algn="ctr"/>
            <a:r>
              <a:rPr lang="sv-SE" dirty="0" smtClean="0"/>
              <a:t>(Year)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12" idx="2"/>
            <a:endCxn id="4" idx="0"/>
          </p:cNvCxnSpPr>
          <p:nvPr/>
        </p:nvCxnSpPr>
        <p:spPr>
          <a:xfrm>
            <a:off x="10595789" y="1003693"/>
            <a:ext cx="282162" cy="199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69956" y="1221118"/>
            <a:ext cx="2449688" cy="186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3" idx="0"/>
          </p:cNvCxnSpPr>
          <p:nvPr/>
        </p:nvCxnSpPr>
        <p:spPr>
          <a:xfrm>
            <a:off x="6801556" y="1128785"/>
            <a:ext cx="103579" cy="214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7428322" y="3455768"/>
            <a:ext cx="2133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942667" y="3756591"/>
            <a:ext cx="80564" cy="217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35709" y="3822150"/>
            <a:ext cx="2310560" cy="219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386666" y="2230990"/>
            <a:ext cx="3189110" cy="112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3386666" y="2230990"/>
            <a:ext cx="6313808" cy="9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>
          <a:xfrm flipV="1">
            <a:off x="3619901" y="3608263"/>
            <a:ext cx="2927654" cy="62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V="1">
            <a:off x="3619901" y="3679681"/>
            <a:ext cx="6086274" cy="55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62489" y="3778933"/>
            <a:ext cx="3386667" cy="148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01196" y="3795838"/>
            <a:ext cx="6749961" cy="253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92983" y="5595135"/>
            <a:ext cx="0" cy="58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13871" y="2882450"/>
            <a:ext cx="6447818" cy="4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25324" y="2007077"/>
            <a:ext cx="14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VIX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4583" y="44208"/>
            <a:ext cx="2527436" cy="2031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Land use (</a:t>
            </a:r>
            <a:r>
              <a:rPr lang="en-US" dirty="0"/>
              <a:t>land clearing, forestry and </a:t>
            </a:r>
            <a:r>
              <a:rPr lang="en-US" dirty="0" smtClean="0"/>
              <a:t>agriculture)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pPr algn="ctr"/>
            <a:endParaRPr lang="sv-SE" dirty="0" smtClean="0"/>
          </a:p>
          <a:p>
            <a:pPr algn="ctr"/>
            <a:r>
              <a:rPr lang="sv-SE" dirty="0" smtClean="0"/>
              <a:t>input of sediment, nutrients, OM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021066" y="667077"/>
            <a:ext cx="1678887" cy="266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283376" y="616895"/>
            <a:ext cx="0" cy="46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16908" y="1831428"/>
            <a:ext cx="4934249" cy="127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53600" y="4856471"/>
            <a:ext cx="23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BIOTIC INTERACTIONS:</a:t>
            </a:r>
          </a:p>
          <a:p>
            <a:r>
              <a:rPr lang="sv-SE" dirty="0" smtClean="0"/>
              <a:t>Predators and competitors</a:t>
            </a:r>
            <a:endParaRPr lang="sv-SE" dirty="0"/>
          </a:p>
        </p:txBody>
      </p:sp>
      <p:cxnSp>
        <p:nvCxnSpPr>
          <p:cNvPr id="73" name="Straight Arrow Connector 72"/>
          <p:cNvCxnSpPr>
            <a:stCxn id="71" idx="0"/>
          </p:cNvCxnSpPr>
          <p:nvPr/>
        </p:nvCxnSpPr>
        <p:spPr>
          <a:xfrm flipH="1" flipV="1">
            <a:off x="10877950" y="3739962"/>
            <a:ext cx="45156" cy="111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5133" y="747530"/>
            <a:ext cx="2032666" cy="9233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Presence of dams, other obstacles, and bypasses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991670" y="1468548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LWD* Predators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9901308" y="1837880"/>
            <a:ext cx="694481" cy="111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598" y="2940486"/>
            <a:ext cx="74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Large -scale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5256" y="6090590"/>
            <a:ext cx="74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Small-scale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8499" y="671218"/>
            <a:ext cx="1816850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Precipitation, annual discharge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13871" y="1329073"/>
            <a:ext cx="223903" cy="30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8600" y="5143500"/>
            <a:ext cx="111442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Tree spp.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78400" y="3775902"/>
            <a:ext cx="1823156" cy="148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2962" y="6477485"/>
            <a:ext cx="1262303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vegetation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445265" y="3822150"/>
            <a:ext cx="5670285" cy="26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068365" y="1039402"/>
            <a:ext cx="2632109" cy="220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3225822" y="2951080"/>
            <a:ext cx="3156125" cy="5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3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39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Links supported by literature</a:t>
            </a:r>
          </a:p>
          <a:p>
            <a:endParaRPr lang="sv-SE" dirty="0"/>
          </a:p>
          <a:p>
            <a:r>
              <a:rPr lang="sv-SE" sz="1200" u="sng" dirty="0" smtClean="0"/>
              <a:t>Effects on fish:</a:t>
            </a:r>
          </a:p>
          <a:p>
            <a:endParaRPr lang="sv-SE" sz="1200" dirty="0"/>
          </a:p>
          <a:p>
            <a:r>
              <a:rPr lang="sv-SE" sz="1200" dirty="0" smtClean="0"/>
              <a:t>Woody debris enhance trout abundance (Sievers et al. 2017, Degerman et al. 2004, Roni et al. 2008, 2015 and ref therein). Also, </a:t>
            </a:r>
            <a:r>
              <a:rPr lang="sv-SE" sz="1200" dirty="0"/>
              <a:t>max lentgh increases while avg size of juv decreases due to density dependence (Degerman et al. </a:t>
            </a:r>
            <a:r>
              <a:rPr lang="sv-SE" sz="1200" dirty="0" smtClean="0"/>
              <a:t>2004)</a:t>
            </a:r>
          </a:p>
          <a:p>
            <a:r>
              <a:rPr lang="sv-SE" sz="1200" dirty="0" smtClean="0"/>
              <a:t>Wood debris may be especially important as shelter in presence of predators (e.g. pikes, burbots. Enefalk et al. 2016). But also: nesting and feeding ground (Dolloff and Warren 2003). </a:t>
            </a:r>
            <a:r>
              <a:rPr lang="en-US" sz="1200" dirty="0" smtClean="0"/>
              <a:t>three </a:t>
            </a:r>
            <a:r>
              <a:rPr lang="en-US" sz="1200" dirty="0"/>
              <a:t>main </a:t>
            </a:r>
            <a:r>
              <a:rPr lang="en-US" sz="1200" dirty="0" smtClean="0"/>
              <a:t>functions: overhead </a:t>
            </a:r>
            <a:r>
              <a:rPr lang="en-US" sz="1200" dirty="0"/>
              <a:t>cover that decreases predation risk both vertically </a:t>
            </a:r>
            <a:r>
              <a:rPr lang="en-US" sz="1200" dirty="0" smtClean="0"/>
              <a:t>and horizontally</a:t>
            </a:r>
            <a:r>
              <a:rPr lang="en-US" sz="1200" dirty="0"/>
              <a:t>; horizontal visual isolation that reduces contact between fish; and velocity refuge which </a:t>
            </a:r>
            <a:r>
              <a:rPr lang="en-US" sz="1200" dirty="0" smtClean="0"/>
              <a:t>minimizes </a:t>
            </a:r>
            <a:r>
              <a:rPr lang="en-US" sz="1200" dirty="0"/>
              <a:t>energetic </a:t>
            </a:r>
            <a:r>
              <a:rPr lang="en-US" sz="1200" dirty="0" smtClean="0"/>
              <a:t>costs. </a:t>
            </a:r>
            <a:r>
              <a:rPr lang="en-US" sz="1200" dirty="0"/>
              <a:t>It </a:t>
            </a:r>
            <a:r>
              <a:rPr lang="en-US" sz="1200" dirty="0" smtClean="0"/>
              <a:t>may </a:t>
            </a:r>
            <a:r>
              <a:rPr lang="en-US" sz="1200" dirty="0"/>
              <a:t>modify predator–prey interactions, </a:t>
            </a:r>
            <a:r>
              <a:rPr lang="en-US" sz="1200" dirty="0" smtClean="0"/>
              <a:t>and provides </a:t>
            </a:r>
            <a:r>
              <a:rPr lang="en-US" sz="1200" dirty="0"/>
              <a:t>spatial reference points </a:t>
            </a:r>
            <a:r>
              <a:rPr lang="en-US" sz="1200" dirty="0" smtClean="0"/>
              <a:t>(Crooks and Robertson 1999).</a:t>
            </a:r>
            <a:endParaRPr lang="sv-SE" sz="1200" dirty="0" smtClean="0"/>
          </a:p>
          <a:p>
            <a:r>
              <a:rPr lang="sv-SE" sz="1200" dirty="0" smtClean="0"/>
              <a:t>Create pools and change morphology of the channel, thus affecting fish. </a:t>
            </a:r>
            <a:r>
              <a:rPr lang="en-US" sz="1200" dirty="0"/>
              <a:t>Most positive responses reported were for juvenile and adult </a:t>
            </a:r>
            <a:r>
              <a:rPr lang="en-US" sz="1200" dirty="0" smtClean="0"/>
              <a:t>salmonids, </a:t>
            </a:r>
            <a:r>
              <a:rPr lang="en-US" sz="1200" dirty="0"/>
              <a:t>with results for non-salmonid fishes being equivocal.</a:t>
            </a:r>
            <a:r>
              <a:rPr lang="sv-SE" sz="1200" dirty="0" smtClean="0"/>
              <a:t> (</a:t>
            </a:r>
            <a:r>
              <a:rPr lang="sv-SE" sz="1200" dirty="0"/>
              <a:t>Roni et al. </a:t>
            </a:r>
            <a:r>
              <a:rPr lang="sv-SE" sz="1200" dirty="0" smtClean="0"/>
              <a:t>2014 and ref therein, Langford et al. 2012)</a:t>
            </a:r>
          </a:p>
          <a:p>
            <a:endParaRPr lang="sv-SE" sz="1200" dirty="0"/>
          </a:p>
          <a:p>
            <a:r>
              <a:rPr lang="sv-SE" sz="1200" dirty="0"/>
              <a:t>Land use (</a:t>
            </a:r>
            <a:r>
              <a:rPr lang="en-US" sz="1200" dirty="0"/>
              <a:t>land clearing, forestry and </a:t>
            </a:r>
            <a:r>
              <a:rPr lang="en-US" sz="1200" dirty="0" smtClean="0"/>
              <a:t>agriculture) influence trout abundance and size (</a:t>
            </a:r>
            <a:r>
              <a:rPr lang="en-US" sz="1200" dirty="0" err="1" smtClean="0"/>
              <a:t>Sievers</a:t>
            </a:r>
            <a:r>
              <a:rPr lang="en-US" sz="1200" dirty="0" smtClean="0"/>
              <a:t> et al. 2017)</a:t>
            </a:r>
          </a:p>
          <a:p>
            <a:endParaRPr lang="sv-SE" sz="1200" dirty="0"/>
          </a:p>
          <a:p>
            <a:r>
              <a:rPr lang="sv-SE" sz="1200" dirty="0" smtClean="0"/>
              <a:t>Stream width affects fish </a:t>
            </a:r>
            <a:r>
              <a:rPr lang="sv-SE" sz="1200" dirty="0"/>
              <a:t>abundance </a:t>
            </a:r>
            <a:r>
              <a:rPr lang="sv-SE" sz="1200" dirty="0" smtClean="0"/>
              <a:t>(positive response for trout Degerman </a:t>
            </a:r>
            <a:r>
              <a:rPr lang="sv-SE" sz="1200" dirty="0"/>
              <a:t>et al. </a:t>
            </a:r>
            <a:r>
              <a:rPr lang="sv-SE" sz="1200" dirty="0" smtClean="0"/>
              <a:t>2004, </a:t>
            </a:r>
            <a:r>
              <a:rPr lang="sv-SE" sz="1200" dirty="0"/>
              <a:t>variable </a:t>
            </a:r>
            <a:r>
              <a:rPr lang="sv-SE" sz="1200" dirty="0" smtClean="0"/>
              <a:t>response for fish </a:t>
            </a:r>
            <a:r>
              <a:rPr lang="sv-SE" sz="1200" dirty="0"/>
              <a:t>Trigal </a:t>
            </a:r>
            <a:r>
              <a:rPr lang="sv-SE" sz="1200" dirty="0" smtClean="0"/>
              <a:t>and Degerman 2015)</a:t>
            </a:r>
          </a:p>
          <a:p>
            <a:endParaRPr lang="sv-SE" sz="1200" dirty="0"/>
          </a:p>
          <a:p>
            <a:r>
              <a:rPr lang="sv-SE" sz="1200" dirty="0" smtClean="0"/>
              <a:t>Connectivity: distance to sea or lakes (variable response, Trigal </a:t>
            </a:r>
            <a:r>
              <a:rPr lang="sv-SE" sz="1200" dirty="0"/>
              <a:t>and Degerman 2015</a:t>
            </a:r>
            <a:r>
              <a:rPr lang="sv-SE" sz="1200" dirty="0" smtClean="0"/>
              <a:t>)</a:t>
            </a:r>
          </a:p>
          <a:p>
            <a:endParaRPr lang="sv-SE" sz="1200" dirty="0"/>
          </a:p>
          <a:p>
            <a:r>
              <a:rPr lang="sv-SE" sz="1200" dirty="0" smtClean="0"/>
              <a:t>Water temperature, positive response (Trigal and Degerman 2015)</a:t>
            </a:r>
          </a:p>
          <a:p>
            <a:endParaRPr lang="sv-SE" sz="1200" dirty="0"/>
          </a:p>
          <a:p>
            <a:r>
              <a:rPr lang="sv-SE" sz="1200" dirty="0" smtClean="0"/>
              <a:t>Water discharge, </a:t>
            </a:r>
            <a:r>
              <a:rPr lang="sv-SE" sz="1200" dirty="0"/>
              <a:t>positive response</a:t>
            </a:r>
            <a:r>
              <a:rPr lang="sv-SE" sz="1200" dirty="0" smtClean="0"/>
              <a:t> </a:t>
            </a:r>
            <a:r>
              <a:rPr lang="sv-SE" sz="1200" dirty="0"/>
              <a:t>(Trigal and Degerman 2015</a:t>
            </a:r>
            <a:r>
              <a:rPr lang="sv-SE" sz="1200" dirty="0" smtClean="0"/>
              <a:t>)</a:t>
            </a:r>
          </a:p>
          <a:p>
            <a:endParaRPr lang="sv-SE" sz="1200" dirty="0"/>
          </a:p>
          <a:p>
            <a:r>
              <a:rPr lang="sv-SE" sz="1200" dirty="0" smtClean="0"/>
              <a:t>Substrate </a:t>
            </a:r>
            <a:r>
              <a:rPr lang="sv-SE" sz="1200" dirty="0"/>
              <a:t>affects fish abundance </a:t>
            </a:r>
            <a:r>
              <a:rPr lang="sv-SE" sz="1200" dirty="0" smtClean="0"/>
              <a:t>(</a:t>
            </a:r>
            <a:r>
              <a:rPr lang="sv-SE" sz="1200" dirty="0"/>
              <a:t>Trigal and Degerman 2015</a:t>
            </a:r>
            <a:r>
              <a:rPr lang="sv-SE" sz="1200" dirty="0" smtClean="0"/>
              <a:t>)</a:t>
            </a:r>
          </a:p>
          <a:p>
            <a:endParaRPr lang="sv-SE" sz="1200" dirty="0"/>
          </a:p>
          <a:p>
            <a:endParaRPr lang="sv-SE" sz="1200" dirty="0"/>
          </a:p>
          <a:p>
            <a:r>
              <a:rPr lang="sv-SE" sz="1200" u="sng" dirty="0"/>
              <a:t>Effects </a:t>
            </a:r>
            <a:r>
              <a:rPr lang="sv-SE" sz="1200" u="sng" dirty="0" smtClean="0"/>
              <a:t>on LWD:</a:t>
            </a:r>
          </a:p>
          <a:p>
            <a:endParaRPr lang="sv-SE" sz="1200" dirty="0" smtClean="0"/>
          </a:p>
          <a:p>
            <a:r>
              <a:rPr lang="sv-SE" sz="1200" dirty="0" smtClean="0"/>
              <a:t>Channel slope, channel size, tree species (affecting decay rate, Roni et al. 2014)</a:t>
            </a:r>
          </a:p>
          <a:p>
            <a:endParaRPr lang="sv-SE" sz="1200" dirty="0"/>
          </a:p>
          <a:p>
            <a:r>
              <a:rPr lang="sv-SE" sz="1200" u="sng" dirty="0" smtClean="0"/>
              <a:t>LWD affect stream functions:</a:t>
            </a:r>
          </a:p>
          <a:p>
            <a:endParaRPr lang="sv-SE" sz="1200" dirty="0" smtClean="0"/>
          </a:p>
          <a:p>
            <a:r>
              <a:rPr lang="sv-SE" sz="1200" dirty="0" smtClean="0"/>
              <a:t>Obs: Potential feedbacks? Wood creates pool, increases retention of OM and nutrients, affect bed load transport and sediment at the bottom, increases availability of </a:t>
            </a:r>
            <a:r>
              <a:rPr lang="sv-SE" sz="1200" dirty="0"/>
              <a:t>spawning </a:t>
            </a:r>
            <a:r>
              <a:rPr lang="sv-SE" sz="1200" dirty="0" smtClean="0"/>
              <a:t>area, </a:t>
            </a:r>
            <a:r>
              <a:rPr lang="sv-SE" sz="1200" dirty="0"/>
              <a:t>increases </a:t>
            </a:r>
            <a:endParaRPr lang="en-US" sz="1200" dirty="0"/>
          </a:p>
          <a:p>
            <a:r>
              <a:rPr lang="en-US" sz="1200" dirty="0" err="1"/>
              <a:t>periphyton</a:t>
            </a:r>
            <a:r>
              <a:rPr lang="en-US" sz="1200" dirty="0"/>
              <a:t> and invertebrate production, </a:t>
            </a:r>
            <a:r>
              <a:rPr lang="en-US" sz="1200" dirty="0" smtClean="0"/>
              <a:t>improves </a:t>
            </a:r>
            <a:r>
              <a:rPr lang="en-US" sz="1200" dirty="0"/>
              <a:t>habitat complexity </a:t>
            </a:r>
            <a:r>
              <a:rPr lang="sv-SE" sz="1200" dirty="0" smtClean="0"/>
              <a:t>(</a:t>
            </a:r>
            <a:r>
              <a:rPr lang="sv-SE" sz="1200" dirty="0"/>
              <a:t>Roni et al. </a:t>
            </a:r>
            <a:r>
              <a:rPr lang="sv-SE" sz="1200" dirty="0" smtClean="0"/>
              <a:t>2014)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 smtClean="0"/>
          </a:p>
          <a:p>
            <a:endParaRPr lang="sv-SE" sz="1200" dirty="0"/>
          </a:p>
          <a:p>
            <a:r>
              <a:rPr lang="sv-SE" sz="1200" dirty="0" smtClean="0">
                <a:solidFill>
                  <a:srgbClr val="FF0000"/>
                </a:solidFill>
              </a:rPr>
              <a:t>Check also: Friberg et al., and Harmon et al. 1986</a:t>
            </a:r>
            <a:endParaRPr lang="sv-S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3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73" y="168965"/>
            <a:ext cx="707666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&gt; M2 = list(</a:t>
            </a:r>
          </a:p>
          <a:p>
            <a:r>
              <a:rPr lang="sv-SE" sz="900" dirty="0"/>
              <a:t>+   glmer(OringTOT_KLASS~log(LWD+1)+Av_depth+Wetted_width+Year</a:t>
            </a:r>
          </a:p>
          <a:p>
            <a:r>
              <a:rPr lang="sv-SE" sz="900" dirty="0"/>
              <a:t>+             +(1|Catchment_number/River_name),family=binomial,data=AV2),</a:t>
            </a:r>
          </a:p>
          <a:p>
            <a:r>
              <a:rPr lang="sv-SE" sz="900" dirty="0"/>
              <a:t>+   lme(log(LWD+1)~Distance_to_sea+Average_air_temperature+Av_depth+Wetted_width+Year,</a:t>
            </a:r>
          </a:p>
          <a:p>
            <a:r>
              <a:rPr lang="sv-SE" sz="900" dirty="0"/>
              <a:t>+       random=~1|River_name/Catchment_number, corAR1(form=~Year),data=AV2))</a:t>
            </a:r>
          </a:p>
          <a:p>
            <a:r>
              <a:rPr lang="sv-SE" sz="900" dirty="0">
                <a:solidFill>
                  <a:srgbClr val="FF0000"/>
                </a:solidFill>
              </a:rPr>
              <a:t>Warning messages:</a:t>
            </a:r>
          </a:p>
          <a:p>
            <a:r>
              <a:rPr lang="sv-SE" sz="900" dirty="0">
                <a:solidFill>
                  <a:srgbClr val="FF0000"/>
                </a:solidFill>
              </a:rPr>
              <a:t>1: In checkConv(attr(opt, "derivs"), opt$par, ctrl = control$checkConv,  :</a:t>
            </a:r>
          </a:p>
          <a:p>
            <a:r>
              <a:rPr lang="sv-SE" sz="900" dirty="0">
                <a:solidFill>
                  <a:srgbClr val="FF0000"/>
                </a:solidFill>
              </a:rPr>
              <a:t>  Model failed to converge with max|grad| = 0.837533 (tol = 0.001, component 1)</a:t>
            </a:r>
          </a:p>
          <a:p>
            <a:r>
              <a:rPr lang="sv-SE" sz="900" dirty="0">
                <a:solidFill>
                  <a:srgbClr val="FF0000"/>
                </a:solidFill>
              </a:rPr>
              <a:t>2: In checkConv(attr(opt, "derivs"), opt$par, ctrl = control$checkConv,  :</a:t>
            </a:r>
          </a:p>
          <a:p>
            <a:r>
              <a:rPr lang="sv-SE" sz="900" dirty="0">
                <a:solidFill>
                  <a:srgbClr val="FF0000"/>
                </a:solidFill>
              </a:rPr>
              <a:t>  Model is nearly unidentifiable: very large eigenvalue</a:t>
            </a:r>
          </a:p>
          <a:p>
            <a:r>
              <a:rPr lang="sv-SE" sz="900" dirty="0">
                <a:solidFill>
                  <a:srgbClr val="FF0000"/>
                </a:solidFill>
              </a:rPr>
              <a:t> - Rescale variables?;Model is nearly unidentifiable: large eigenvalue ratio</a:t>
            </a:r>
          </a:p>
          <a:p>
            <a:r>
              <a:rPr lang="sv-SE" sz="900" dirty="0">
                <a:solidFill>
                  <a:srgbClr val="FF0000"/>
                </a:solidFill>
              </a:rPr>
              <a:t> - Rescale variables?</a:t>
            </a:r>
          </a:p>
          <a:p>
            <a:r>
              <a:rPr lang="sv-SE" sz="900" dirty="0"/>
              <a:t>&gt; sem.fit(M2,AV2)</a:t>
            </a:r>
          </a:p>
          <a:p>
            <a:r>
              <a:rPr lang="sv-SE" sz="900" dirty="0"/>
              <a:t>  |==============================================================================================================| 100%</a:t>
            </a:r>
          </a:p>
          <a:p>
            <a:r>
              <a:rPr lang="sv-SE" sz="900" dirty="0"/>
              <a:t>Conditional variables have been omitted from output table for clarity (or use argument conditional = T)</a:t>
            </a:r>
          </a:p>
          <a:p>
            <a:r>
              <a:rPr lang="sv-SE" sz="900" dirty="0"/>
              <a:t>$missing.paths</a:t>
            </a:r>
          </a:p>
          <a:p>
            <a:r>
              <a:rPr lang="sv-SE" sz="900" dirty="0"/>
              <a:t>                                    missing.path estimate std.error df crit.value p.value</a:t>
            </a:r>
          </a:p>
          <a:p>
            <a:r>
              <a:rPr lang="sv-SE" sz="900" dirty="0"/>
              <a:t>1         OringTOT_KLASS ~ Distance_to_sea + ...  -0.0057    0.0032 NA    -1.7518  0.0798</a:t>
            </a:r>
          </a:p>
          <a:p>
            <a:r>
              <a:rPr lang="sv-SE" sz="900" dirty="0"/>
              <a:t>2 OringTOT_KLASS ~ Average_air_temperature + ...   0.0886    0.1053 NA     0.8419  0.3998</a:t>
            </a:r>
          </a:p>
          <a:p>
            <a:endParaRPr lang="sv-SE" sz="900" dirty="0"/>
          </a:p>
          <a:p>
            <a:r>
              <a:rPr lang="sv-SE" sz="900" dirty="0"/>
              <a:t>$Fisher.C</a:t>
            </a:r>
          </a:p>
          <a:p>
            <a:r>
              <a:rPr lang="sv-SE" sz="900" dirty="0"/>
              <a:t>  fisher.c df p.value</a:t>
            </a:r>
          </a:p>
          <a:p>
            <a:r>
              <a:rPr lang="sv-SE" sz="900" dirty="0"/>
              <a:t>1     6.89  4   0.142</a:t>
            </a:r>
          </a:p>
          <a:p>
            <a:endParaRPr lang="sv-SE" sz="900" dirty="0"/>
          </a:p>
          <a:p>
            <a:r>
              <a:rPr lang="sv-SE" sz="900" dirty="0"/>
              <a:t>$AIC</a:t>
            </a:r>
          </a:p>
          <a:p>
            <a:r>
              <a:rPr lang="sv-SE" sz="900" dirty="0"/>
              <a:t>    AIC   AICc  K    n</a:t>
            </a:r>
          </a:p>
          <a:p>
            <a:r>
              <a:rPr lang="sv-SE" sz="900" dirty="0"/>
              <a:t>1 40.89 41.007 17 5263</a:t>
            </a:r>
          </a:p>
          <a:p>
            <a:endParaRPr lang="sv-SE" sz="900" dirty="0"/>
          </a:p>
          <a:p>
            <a:r>
              <a:rPr lang="sv-SE" sz="900" dirty="0"/>
              <a:t>&gt; sem.coefs(M2,AV2)</a:t>
            </a:r>
          </a:p>
          <a:p>
            <a:r>
              <a:rPr lang="sv-SE" sz="900" dirty="0"/>
              <a:t>        response               predictor     estimate    std.error p.value</a:t>
            </a:r>
          </a:p>
          <a:p>
            <a:r>
              <a:rPr lang="sv-SE" sz="900" dirty="0"/>
              <a:t>2 OringTOT_KLASS                Av_depth -4.822304071 1.1593256133  0.0000</a:t>
            </a:r>
          </a:p>
          <a:p>
            <a:r>
              <a:rPr lang="sv-SE" sz="900" dirty="0"/>
              <a:t>3 OringTOT_KLASS            Wetted_width  0.153714210 0.0555047735  0.0056</a:t>
            </a:r>
          </a:p>
          <a:p>
            <a:r>
              <a:rPr lang="sv-SE" sz="900" dirty="0"/>
              <a:t>1 OringTOT_KLASS            log(LWD + 1)  0.439002754 0.1603767704  0.0062</a:t>
            </a:r>
          </a:p>
          <a:p>
            <a:r>
              <a:rPr lang="sv-SE" sz="900" dirty="0"/>
              <a:t>4 OringTOT_KLASS                    Year  0.012105996 0.0051706757  0.0192</a:t>
            </a:r>
          </a:p>
          <a:p>
            <a:r>
              <a:rPr lang="sv-SE" sz="900" dirty="0"/>
              <a:t>8   log(LWD + 1)            Wetted_width -0.053638484 0.0045812919  0.0000</a:t>
            </a:r>
          </a:p>
          <a:p>
            <a:r>
              <a:rPr lang="sv-SE" sz="900" dirty="0"/>
              <a:t>6   log(LWD + 1) Average_air_temperature -0.095535325 0.0110119517  0.0000</a:t>
            </a:r>
          </a:p>
          <a:p>
            <a:r>
              <a:rPr lang="sv-SE" sz="900" dirty="0"/>
              <a:t>9   log(LWD + 1)                    Year  0.015163769 0.0024948585  0.0000</a:t>
            </a:r>
          </a:p>
          <a:p>
            <a:r>
              <a:rPr lang="sv-SE" sz="900" dirty="0"/>
              <a:t>5   log(LWD + 1)         Distance_to_sea -0.002102436 0.0003668393  0.0000</a:t>
            </a:r>
          </a:p>
          <a:p>
            <a:r>
              <a:rPr lang="sv-SE" sz="900" dirty="0"/>
              <a:t>7   log(LWD + 1)                Av_depth -0.541866923 0.1043790679  0.0000</a:t>
            </a:r>
          </a:p>
          <a:p>
            <a:r>
              <a:rPr lang="sv-SE" sz="900" dirty="0"/>
              <a:t>&gt; sem.model.fits(M2)</a:t>
            </a:r>
          </a:p>
          <a:p>
            <a:r>
              <a:rPr lang="sv-SE" sz="900" dirty="0"/>
              <a:t>     Class   Family     Link    N    Marginal Conditional</a:t>
            </a:r>
          </a:p>
          <a:p>
            <a:r>
              <a:rPr lang="sv-SE" sz="900" dirty="0"/>
              <a:t>1 glmerMod binomial    logit 5263 0.002319134   0.9832784</a:t>
            </a:r>
          </a:p>
          <a:p>
            <a:r>
              <a:rPr lang="sv-SE" sz="900" dirty="0"/>
              <a:t>2      lme gaussian identity 5263 0.097951003   0.5145529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85" y="340917"/>
            <a:ext cx="6806984" cy="45555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25748" y="4731026"/>
            <a:ext cx="428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Besides warning msg, one problem is that I could not model temp correlation for öring</a:t>
            </a:r>
          </a:p>
          <a:p>
            <a:endParaRPr lang="sv-SE" dirty="0"/>
          </a:p>
          <a:p>
            <a:r>
              <a:rPr lang="sv-SE" dirty="0" smtClean="0"/>
              <a:t>NB: reduced dataset without NAs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7682948" y="168965"/>
            <a:ext cx="40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Öring binary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6083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096" y="1603730"/>
            <a:ext cx="6455017" cy="43199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270" y="129208"/>
            <a:ext cx="759349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&gt; M2 = list(</a:t>
            </a:r>
          </a:p>
          <a:p>
            <a:r>
              <a:rPr lang="sv-SE" sz="1000" dirty="0"/>
              <a:t>+   lme(log(OringTOT+1)~log(LWD+1)+Av_depth+Wetted_width+Distance_to_sea+Average_air_temperature+SUB1+GEdda,</a:t>
            </a:r>
          </a:p>
          <a:p>
            <a:r>
              <a:rPr lang="sv-SE" sz="1000" dirty="0"/>
              <a:t>+       random=~1|River_name/Catchment_number, corAR1(form=~Year),data=AV2),</a:t>
            </a:r>
          </a:p>
          <a:p>
            <a:r>
              <a:rPr lang="sv-SE" sz="1000" dirty="0"/>
              <a:t>+   lme(log(LWD+1)~Distance_to_sea+Average_air_temperature+Av_depth+Wetted_width+Year,</a:t>
            </a:r>
          </a:p>
          <a:p>
            <a:r>
              <a:rPr lang="sv-SE" sz="1000" dirty="0"/>
              <a:t>+       random=~1|River_name/Catchment_number, corAR1(form=~Year),data=AV2))</a:t>
            </a:r>
          </a:p>
          <a:p>
            <a:r>
              <a:rPr lang="sv-SE" sz="1000" dirty="0"/>
              <a:t>&gt; sem.fit(M2,AV2)</a:t>
            </a:r>
          </a:p>
          <a:p>
            <a:r>
              <a:rPr lang="sv-SE" sz="1000" dirty="0"/>
              <a:t>  |==============================================================================================================| 100%</a:t>
            </a:r>
          </a:p>
          <a:p>
            <a:r>
              <a:rPr lang="sv-SE" sz="1000" dirty="0"/>
              <a:t>Conditional variables have been omitted from output table for clarity (or use argument conditional = T)</a:t>
            </a:r>
          </a:p>
          <a:p>
            <a:r>
              <a:rPr lang="sv-SE" sz="1000" dirty="0"/>
              <a:t>$missing.paths</a:t>
            </a:r>
          </a:p>
          <a:p>
            <a:r>
              <a:rPr lang="sv-SE" sz="1000" dirty="0"/>
              <a:t>                    missing.path estimate std.error   df crit.value p.value</a:t>
            </a:r>
          </a:p>
          <a:p>
            <a:r>
              <a:rPr lang="sv-SE" sz="1000" dirty="0"/>
              <a:t>1      log(LWD + 1) ~ SUB1 + ...   0.0023    0.0132 4075     0.1726  0.8630</a:t>
            </a:r>
          </a:p>
          <a:p>
            <a:r>
              <a:rPr lang="sv-SE" sz="1000" dirty="0"/>
              <a:t>2     log(LWD + 1) ~ GEdda + ...  -0.0166    0.0110 4075    -1.5085  0.1315</a:t>
            </a:r>
          </a:p>
          <a:p>
            <a:r>
              <a:rPr lang="sv-SE" sz="1000" dirty="0"/>
              <a:t>3 log(OringTOT + 1) ~ Year + ...   0.0050    0.0027 4073     1.8350  0.0666</a:t>
            </a:r>
          </a:p>
          <a:p>
            <a:endParaRPr lang="sv-SE" sz="1000" dirty="0"/>
          </a:p>
          <a:p>
            <a:r>
              <a:rPr lang="sv-SE" sz="1000" dirty="0"/>
              <a:t>$Fisher.C</a:t>
            </a:r>
          </a:p>
          <a:p>
            <a:r>
              <a:rPr lang="sv-SE" sz="1000" dirty="0"/>
              <a:t>  fisher.c df p.value</a:t>
            </a:r>
          </a:p>
          <a:p>
            <a:r>
              <a:rPr lang="sv-SE" sz="1000" dirty="0"/>
              <a:t>1     9.77  6   0.135</a:t>
            </a:r>
          </a:p>
          <a:p>
            <a:endParaRPr lang="sv-SE" sz="1000" dirty="0"/>
          </a:p>
          <a:p>
            <a:r>
              <a:rPr lang="sv-SE" sz="1000" dirty="0"/>
              <a:t>$AIC</a:t>
            </a:r>
          </a:p>
          <a:p>
            <a:r>
              <a:rPr lang="sv-SE" sz="1000" dirty="0"/>
              <a:t>    AIC   AICc  K    n</a:t>
            </a:r>
          </a:p>
          <a:p>
            <a:r>
              <a:rPr lang="sv-SE" sz="1000" dirty="0"/>
              <a:t>1 53.77 53.963 22 5263</a:t>
            </a:r>
          </a:p>
          <a:p>
            <a:endParaRPr lang="sv-SE" sz="1000" dirty="0"/>
          </a:p>
          <a:p>
            <a:r>
              <a:rPr lang="sv-SE" sz="1000" dirty="0"/>
              <a:t>&gt; sem.coefs(M2,AV2)</a:t>
            </a:r>
          </a:p>
          <a:p>
            <a:r>
              <a:rPr lang="sv-SE" sz="1000" dirty="0"/>
              <a:t>            response               predictor     estimate    std.error p.value</a:t>
            </a:r>
          </a:p>
          <a:p>
            <a:r>
              <a:rPr lang="sv-SE" sz="1000" dirty="0"/>
              <a:t>2  log(OringTOT + 1)                Av_depth -2.175563985 0.1555555370   0e+00</a:t>
            </a:r>
          </a:p>
          <a:p>
            <a:r>
              <a:rPr lang="sv-SE" sz="1000" dirty="0"/>
              <a:t>3  log(OringTOT + 1)            Wetted_width -0.072270102 0.0077301974   0e+00</a:t>
            </a:r>
          </a:p>
          <a:p>
            <a:r>
              <a:rPr lang="sv-SE" sz="1000" dirty="0"/>
              <a:t>6  log(OringTOT + 1)                    SUB1  0.108400432 0.0199657725   0e+00</a:t>
            </a:r>
          </a:p>
          <a:p>
            <a:r>
              <a:rPr lang="sv-SE" sz="1000" dirty="0"/>
              <a:t>4  log(OringTOT + 1)         Distance_to_sea -0.003387130 0.0007079608   0e+00</a:t>
            </a:r>
          </a:p>
          <a:p>
            <a:r>
              <a:rPr lang="sv-SE" sz="1000" dirty="0"/>
              <a:t>1  log(OringTOT + 1)            log(LWD + 1)  </a:t>
            </a:r>
            <a:r>
              <a:rPr lang="sv-SE" sz="1000" b="1" dirty="0"/>
              <a:t>0.093209435 0.0196335787   0e+00</a:t>
            </a:r>
          </a:p>
          <a:p>
            <a:r>
              <a:rPr lang="sv-SE" sz="1000" dirty="0"/>
              <a:t>7  log(OringTOT + 1)                   GEdda -0.078657484 0.0169988672   0e+00</a:t>
            </a:r>
          </a:p>
          <a:p>
            <a:r>
              <a:rPr lang="sv-SE" sz="1000" dirty="0"/>
              <a:t>5  log(OringTOT + 1) Average_air_temperature  0.081597394 0.0220290488   2e-04</a:t>
            </a:r>
          </a:p>
          <a:p>
            <a:r>
              <a:rPr lang="sv-SE" sz="1000" dirty="0"/>
              <a:t>11      log(LWD + 1)            Wetted_width -0.053638484 0.0045812919   0e+00</a:t>
            </a:r>
          </a:p>
          <a:p>
            <a:r>
              <a:rPr lang="sv-SE" sz="1000" dirty="0"/>
              <a:t>9       log(LWD + 1) Average_air_temperature -0.095535325 0.0110119517   0e+00</a:t>
            </a:r>
          </a:p>
          <a:p>
            <a:r>
              <a:rPr lang="sv-SE" sz="1000" dirty="0"/>
              <a:t>12      log(LWD + 1)                    Year  0.015163769 0.0024948585   0e+00</a:t>
            </a:r>
          </a:p>
          <a:p>
            <a:r>
              <a:rPr lang="sv-SE" sz="1000" dirty="0"/>
              <a:t>8       log(LWD + 1)         Distance_to_sea -0.002102436 0.0003668393   0e+00</a:t>
            </a:r>
          </a:p>
          <a:p>
            <a:r>
              <a:rPr lang="sv-SE" sz="1000" dirty="0"/>
              <a:t>10      log(LWD + 1)                Av_depth -0.541866923 0.1043790679   0e+00</a:t>
            </a:r>
          </a:p>
          <a:p>
            <a:r>
              <a:rPr lang="sv-SE" sz="1000" dirty="0"/>
              <a:t>&gt; sem.model.fits(M2)</a:t>
            </a:r>
          </a:p>
          <a:p>
            <a:r>
              <a:rPr lang="sv-SE" sz="1000" dirty="0"/>
              <a:t>  Class   Family     Link    N  Marginal Conditional</a:t>
            </a:r>
          </a:p>
          <a:p>
            <a:r>
              <a:rPr lang="sv-SE" sz="1000" dirty="0"/>
              <a:t>1   lme gaussian identity 5263 0.0970524   0.8003521</a:t>
            </a:r>
          </a:p>
          <a:p>
            <a:r>
              <a:rPr lang="sv-SE" sz="1000" dirty="0"/>
              <a:t>2   lme gaussian identity 5263 0.0979510   0.5145529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7104" y="228600"/>
            <a:ext cx="3329609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Öring continuous</a:t>
            </a:r>
            <a:endParaRPr lang="sv-SE" dirty="0"/>
          </a:p>
        </p:txBody>
      </p:sp>
      <p:sp>
        <p:nvSpPr>
          <p:cNvPr id="5" name="5-Point Star 4"/>
          <p:cNvSpPr/>
          <p:nvPr/>
        </p:nvSpPr>
        <p:spPr>
          <a:xfrm>
            <a:off x="11430000" y="490654"/>
            <a:ext cx="363113" cy="446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3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7104" y="228600"/>
            <a:ext cx="3329609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Öring continuous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27" y="1363494"/>
            <a:ext cx="6627072" cy="44351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649" y="228600"/>
            <a:ext cx="836341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/>
              <a:t>M2 = list(</a:t>
            </a:r>
          </a:p>
          <a:p>
            <a:r>
              <a:rPr lang="sv-SE" sz="1000"/>
              <a:t>+   lme(log(OringTOT+1)~Lat+Distance_to_sea+Wetted_width+Av_depth+log(LWD+1)+SUB1+GEdda,</a:t>
            </a:r>
          </a:p>
          <a:p>
            <a:r>
              <a:rPr lang="sv-SE" sz="1000"/>
              <a:t>+       random=~1|River_name/Catchment_number, corAR1(form=~Year),data=AV2),</a:t>
            </a:r>
          </a:p>
          <a:p>
            <a:r>
              <a:rPr lang="sv-SE" sz="1000"/>
              <a:t>+   lme(log(LWD+1)~Distance_to_sea+Lat+Av_depth+Wetted_width+Year,</a:t>
            </a:r>
          </a:p>
          <a:p>
            <a:r>
              <a:rPr lang="sv-SE" sz="1000"/>
              <a:t>+       random=~1|River_name/Catchment_number, corAR1(form=~Year),data=AV2))</a:t>
            </a:r>
          </a:p>
          <a:p>
            <a:r>
              <a:rPr lang="sv-SE" sz="1000"/>
              <a:t>&gt; sem.fit(M2,AV2)</a:t>
            </a:r>
          </a:p>
          <a:p>
            <a:r>
              <a:rPr lang="sv-SE" sz="1000"/>
              <a:t>  |==============================================================================================================| 100%</a:t>
            </a:r>
          </a:p>
          <a:p>
            <a:r>
              <a:rPr lang="sv-SE" sz="1000"/>
              <a:t>Conditional variables have been omitted from output table for clarity (or use argument conditional = T)</a:t>
            </a:r>
          </a:p>
          <a:p>
            <a:r>
              <a:rPr lang="sv-SE" sz="1000"/>
              <a:t>$missing.paths</a:t>
            </a:r>
          </a:p>
          <a:p>
            <a:r>
              <a:rPr lang="sv-SE" sz="1000"/>
              <a:t>                    missing.path estimate std.error   df crit.value p.value</a:t>
            </a:r>
          </a:p>
          <a:p>
            <a:r>
              <a:rPr lang="sv-SE" sz="1000"/>
              <a:t>1      log(LWD + 1) ~ SUB1 + ...   0.0034    0.0132 4075     0.2575  0.7968</a:t>
            </a:r>
          </a:p>
          <a:p>
            <a:r>
              <a:rPr lang="sv-SE" sz="1000"/>
              <a:t>2     log(LWD + 1) ~ GEdda + ...  -0.0154    0.0110 4075    -1.4005  0.1614</a:t>
            </a:r>
          </a:p>
          <a:p>
            <a:r>
              <a:rPr lang="sv-SE" sz="1000"/>
              <a:t>3 log(OringTOT + 1) ~ Year + ...   0.0051    0.0027 4073     1.8614  0.0628</a:t>
            </a:r>
          </a:p>
          <a:p>
            <a:endParaRPr lang="sv-SE" sz="1000"/>
          </a:p>
          <a:p>
            <a:r>
              <a:rPr lang="sv-SE" sz="1000"/>
              <a:t>$Fisher.C</a:t>
            </a:r>
          </a:p>
          <a:p>
            <a:r>
              <a:rPr lang="sv-SE" sz="1000"/>
              <a:t>  fisher.c df p.value</a:t>
            </a:r>
          </a:p>
          <a:p>
            <a:r>
              <a:rPr lang="sv-SE" sz="1000"/>
              <a:t>1     9.64  6   0.141</a:t>
            </a:r>
          </a:p>
          <a:p>
            <a:endParaRPr lang="sv-SE" sz="1000"/>
          </a:p>
          <a:p>
            <a:r>
              <a:rPr lang="sv-SE" sz="1000"/>
              <a:t>$AIC</a:t>
            </a:r>
          </a:p>
          <a:p>
            <a:r>
              <a:rPr lang="sv-SE" sz="1000"/>
              <a:t>    AIC   AICc  K    n</a:t>
            </a:r>
          </a:p>
          <a:p>
            <a:r>
              <a:rPr lang="sv-SE" sz="1000"/>
              <a:t>1 53.64 53.833 22 5263</a:t>
            </a:r>
          </a:p>
          <a:p>
            <a:endParaRPr lang="sv-SE" sz="1000"/>
          </a:p>
          <a:p>
            <a:r>
              <a:rPr lang="sv-SE" sz="1000"/>
              <a:t>&gt; sem.coefs(M2,AV2)</a:t>
            </a:r>
          </a:p>
          <a:p>
            <a:r>
              <a:rPr lang="sv-SE" sz="1000"/>
              <a:t>            response       predictor     estimate    std.error p.value</a:t>
            </a:r>
          </a:p>
          <a:p>
            <a:r>
              <a:rPr lang="sv-SE" sz="1000"/>
              <a:t>4  log(OringTOT + 1)        Av_depth -2.177356947 0.1555823428   0e+00</a:t>
            </a:r>
          </a:p>
          <a:p>
            <a:r>
              <a:rPr lang="sv-SE" sz="1000"/>
              <a:t>3  log(OringTOT + 1)    Wetted_width -0.072667097 0.0077287742   0e+00</a:t>
            </a:r>
          </a:p>
          <a:p>
            <a:r>
              <a:rPr lang="sv-SE" sz="1000"/>
              <a:t>2  log(OringTOT + 1) Distance_to_sea -0.003738785 0.0006818281   0e+00</a:t>
            </a:r>
          </a:p>
          <a:p>
            <a:r>
              <a:rPr lang="sv-SE" sz="1000"/>
              <a:t>6  log(OringTOT + 1)            SUB1  0.107306114 0.0199565395   0e+00</a:t>
            </a:r>
          </a:p>
          <a:p>
            <a:r>
              <a:rPr lang="sv-SE" sz="1000"/>
              <a:t>5  log(OringTOT + 1)    log(LWD + 1)  0.092985531 0.0196436241   0e+00</a:t>
            </a:r>
          </a:p>
          <a:p>
            <a:r>
              <a:rPr lang="sv-SE" sz="1000"/>
              <a:t>7  log(OringTOT + 1)           GEdda -0.079281020 0.0170031468   0e+00</a:t>
            </a:r>
          </a:p>
          <a:p>
            <a:r>
              <a:rPr lang="sv-SE" sz="1000"/>
              <a:t>1  log(OringTOT + 1)             Lat -0.050594068 0.0147669570   6e-04</a:t>
            </a:r>
          </a:p>
          <a:p>
            <a:r>
              <a:rPr lang="sv-SE" sz="1000"/>
              <a:t>11      log(LWD + 1)    Wetted_width -0.053428568 0.0045695549   0e+00</a:t>
            </a:r>
          </a:p>
          <a:p>
            <a:r>
              <a:rPr lang="sv-SE" sz="1000"/>
              <a:t>9       log(LWD + 1)             Lat  0.065436918 0.0073224292   0e+00</a:t>
            </a:r>
          </a:p>
          <a:p>
            <a:r>
              <a:rPr lang="sv-SE" sz="1000"/>
              <a:t>12      log(LWD + 1)            Year  0.014959421 0.0024947004   0e+00</a:t>
            </a:r>
          </a:p>
          <a:p>
            <a:r>
              <a:rPr lang="sv-SE" sz="1000"/>
              <a:t>10      log(LWD + 1)        Av_depth -0.537123117 0.1043543168   0e+00</a:t>
            </a:r>
          </a:p>
          <a:p>
            <a:r>
              <a:rPr lang="sv-SE" sz="1000"/>
              <a:t>8       log(LWD + 1) Distance_to_sea -0.001774232 0.0003540409   0e+00</a:t>
            </a:r>
          </a:p>
          <a:p>
            <a:r>
              <a:rPr lang="sv-SE" sz="1000"/>
              <a:t>&gt; sem.model.fits(M2)</a:t>
            </a:r>
          </a:p>
          <a:p>
            <a:r>
              <a:rPr lang="sv-SE" sz="1000"/>
              <a:t>  Class   Family     Link    N   Marginal Conditional</a:t>
            </a:r>
          </a:p>
          <a:p>
            <a:r>
              <a:rPr lang="sv-SE" sz="1000"/>
              <a:t>1   lme gaussian identity 5263 0.09539722   0.8000731</a:t>
            </a:r>
          </a:p>
          <a:p>
            <a:r>
              <a:rPr lang="sv-SE" sz="1000"/>
              <a:t>2   lme gaussian identity 5263 0.10236969   0.5158832</a:t>
            </a:r>
          </a:p>
          <a:p>
            <a:r>
              <a:rPr lang="sv-SE" sz="1000"/>
              <a:t>&gt; sem.plot(M2, AV)</a:t>
            </a:r>
            <a:endParaRPr lang="sv-SE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441795" y="5798633"/>
            <a:ext cx="67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With Lat instead of avg air temp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777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00" y="1486158"/>
            <a:ext cx="3939881" cy="26367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7268"/>
            <a:ext cx="869795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&gt; M2 = list(</a:t>
            </a:r>
          </a:p>
          <a:p>
            <a:r>
              <a:rPr lang="sv-SE" sz="1000" dirty="0"/>
              <a:t>+   lme(log(OringTOT+1)~Average_air_temperature+Distance_to_sea+Wetted_width+Av_depth+log(LWD+1)+Slope_percent+SUB1+GEdda,</a:t>
            </a:r>
          </a:p>
          <a:p>
            <a:r>
              <a:rPr lang="sv-SE" sz="1000" dirty="0"/>
              <a:t>+       random=~1|River_name/Catchment_number, corAR1(form=~Year),data=AV2),</a:t>
            </a:r>
          </a:p>
          <a:p>
            <a:r>
              <a:rPr lang="sv-SE" sz="1000" dirty="0"/>
              <a:t>+   lme(log(LWD+1)~Average_air_temperature+Distance_to_sea+Av_depth+Wetted_width+Year+Slope_percent,</a:t>
            </a:r>
          </a:p>
          <a:p>
            <a:r>
              <a:rPr lang="sv-SE" sz="1000" dirty="0"/>
              <a:t>+       random=~1|River_name/Catchment_number, corAR1(form=~Year),data=AV2))</a:t>
            </a:r>
          </a:p>
          <a:p>
            <a:r>
              <a:rPr lang="sv-SE" sz="1000" dirty="0"/>
              <a:t>&gt; sem.fit(M2,AV2)</a:t>
            </a:r>
          </a:p>
          <a:p>
            <a:r>
              <a:rPr lang="sv-SE" sz="1000" dirty="0"/>
              <a:t>  |==============================================================================================================| 100%</a:t>
            </a:r>
          </a:p>
          <a:p>
            <a:r>
              <a:rPr lang="sv-SE" sz="1000" dirty="0"/>
              <a:t>Conditional variables have been omitted from output table for clarity (or use argument conditional = T)</a:t>
            </a:r>
          </a:p>
          <a:p>
            <a:r>
              <a:rPr lang="sv-SE" sz="1000" dirty="0"/>
              <a:t>$missing.paths</a:t>
            </a:r>
          </a:p>
          <a:p>
            <a:r>
              <a:rPr lang="sv-SE" sz="1000" dirty="0"/>
              <a:t>                    missing.path estimate std.error   df crit.value p.value</a:t>
            </a:r>
          </a:p>
          <a:p>
            <a:r>
              <a:rPr lang="sv-SE" sz="1000" dirty="0"/>
              <a:t>1      log(LWD + 1) ~ SUB1 + ...  -0.0033    0.0132 4074    -0.2515  0.8014</a:t>
            </a:r>
          </a:p>
          <a:p>
            <a:r>
              <a:rPr lang="sv-SE" sz="1000" dirty="0"/>
              <a:t>2     log(LWD + 1) ~ GEdda + ...  -0.0130    0.0110 4074    -1.1819  0.2373</a:t>
            </a:r>
          </a:p>
          <a:p>
            <a:r>
              <a:rPr lang="sv-SE" sz="1000" dirty="0"/>
              <a:t>3 log(OringTOT + 1) ~ Year + ...   0.0051    0.0027 4072     1.8605  0.0629</a:t>
            </a:r>
          </a:p>
          <a:p>
            <a:endParaRPr lang="sv-SE" sz="1000" dirty="0"/>
          </a:p>
          <a:p>
            <a:r>
              <a:rPr lang="sv-SE" sz="1000" dirty="0"/>
              <a:t>$Fisher.C</a:t>
            </a:r>
          </a:p>
          <a:p>
            <a:r>
              <a:rPr lang="sv-SE" sz="1000" dirty="0"/>
              <a:t>  fisher.c df p.value</a:t>
            </a:r>
          </a:p>
          <a:p>
            <a:r>
              <a:rPr lang="sv-SE" sz="1000" dirty="0"/>
              <a:t>1     8.85  6   0.182</a:t>
            </a:r>
          </a:p>
          <a:p>
            <a:endParaRPr lang="sv-SE" sz="1000" dirty="0"/>
          </a:p>
          <a:p>
            <a:r>
              <a:rPr lang="sv-SE" sz="1000" dirty="0"/>
              <a:t>$AIC</a:t>
            </a:r>
          </a:p>
          <a:p>
            <a:r>
              <a:rPr lang="sv-SE" sz="1000" dirty="0"/>
              <a:t>    AIC   AICc  K    n</a:t>
            </a:r>
          </a:p>
          <a:p>
            <a:r>
              <a:rPr lang="sv-SE" sz="1000" dirty="0"/>
              <a:t>1 56.85 57.079 24 5263</a:t>
            </a:r>
          </a:p>
          <a:p>
            <a:endParaRPr lang="sv-SE" sz="1000" dirty="0"/>
          </a:p>
          <a:p>
            <a:r>
              <a:rPr lang="sv-SE" sz="1000" dirty="0"/>
              <a:t>&gt; sem.coefs(M2,AV2)</a:t>
            </a:r>
          </a:p>
          <a:p>
            <a:r>
              <a:rPr lang="sv-SE" sz="1000" dirty="0"/>
              <a:t>            response               predictor     estimate    std.error p.value</a:t>
            </a:r>
          </a:p>
          <a:p>
            <a:r>
              <a:rPr lang="sv-SE" sz="1000" dirty="0"/>
              <a:t>4  log(OringTOT + 1)                Av_depth -2.151537045 0.1556548534  0.0000</a:t>
            </a:r>
          </a:p>
          <a:p>
            <a:r>
              <a:rPr lang="sv-SE" sz="1000" dirty="0"/>
              <a:t>3  log(OringTOT + 1)            Wetted_width -0.070365969 0.0077560392  0.0000</a:t>
            </a:r>
          </a:p>
          <a:p>
            <a:r>
              <a:rPr lang="sv-SE" sz="1000" dirty="0"/>
              <a:t>7  log(OringTOT + 1)                    SUB1  0.104541756 0.0199989323  0.0000</a:t>
            </a:r>
          </a:p>
          <a:p>
            <a:r>
              <a:rPr lang="sv-SE" sz="1000" dirty="0"/>
              <a:t>2  log(OringTOT + 1)         Distance_to_sea -0.003283858 0.0007090272  0.0000</a:t>
            </a:r>
          </a:p>
          <a:p>
            <a:r>
              <a:rPr lang="sv-SE" sz="1000" dirty="0"/>
              <a:t>5  log(OringTOT + 1)            log(LWD + 1)  0.090353169 0.0196479373  0.0000</a:t>
            </a:r>
          </a:p>
          <a:p>
            <a:r>
              <a:rPr lang="sv-SE" sz="1000" dirty="0"/>
              <a:t>8  log(OringTOT + 1)                   GEdda -0.075745838 0.0170110027  0.0000</a:t>
            </a:r>
          </a:p>
          <a:p>
            <a:r>
              <a:rPr lang="sv-SE" sz="1000" dirty="0"/>
              <a:t>1  log(OringTOT + 1) Average_air_temperature  0.087212710 0.0221248570  0.0001</a:t>
            </a:r>
          </a:p>
          <a:p>
            <a:r>
              <a:rPr lang="sv-SE" sz="1000" dirty="0"/>
              <a:t>6  log(OringTOT + 1)           Slope_percent  0.057848536 0.0205260836  0.0049</a:t>
            </a:r>
          </a:p>
          <a:p>
            <a:r>
              <a:rPr lang="sv-SE" sz="1000" dirty="0"/>
              <a:t>12      log(LWD + 1)            Wetted_width -0.051088874 0.0045860759  0.0000</a:t>
            </a:r>
          </a:p>
          <a:p>
            <a:r>
              <a:rPr lang="sv-SE" sz="1000" dirty="0"/>
              <a:t>9       log(LWD + 1) Average_air_temperature -0.088521418 0.0109813921  0.0000</a:t>
            </a:r>
          </a:p>
          <a:p>
            <a:r>
              <a:rPr lang="sv-SE" sz="1000" dirty="0"/>
              <a:t>13      log(LWD + 1)                    Year  0.015004313 0.0024903165  0.0000</a:t>
            </a:r>
          </a:p>
          <a:p>
            <a:r>
              <a:rPr lang="sv-SE" sz="1000" dirty="0"/>
              <a:t>10      log(LWD + 1)         Distance_to_sea -0.002001481 0.0003637716  0.0000</a:t>
            </a:r>
          </a:p>
          <a:p>
            <a:r>
              <a:rPr lang="sv-SE" sz="1000" dirty="0"/>
              <a:t>14      log(LWD + 1)           Slope_percent  0.061086977 0.0115639868  0.0000</a:t>
            </a:r>
          </a:p>
          <a:p>
            <a:r>
              <a:rPr lang="sv-SE" sz="1000" dirty="0"/>
              <a:t>11      log(LWD + 1)                Av_depth -0.506157091 0.1044539289  0.0000</a:t>
            </a:r>
          </a:p>
          <a:p>
            <a:r>
              <a:rPr lang="sv-SE" sz="1000" dirty="0"/>
              <a:t>&gt; sem.model.fits(M2)</a:t>
            </a:r>
          </a:p>
          <a:p>
            <a:r>
              <a:rPr lang="sv-SE" sz="1000" dirty="0"/>
              <a:t>  Class   Family     Link    N  Marginal Conditional</a:t>
            </a:r>
          </a:p>
          <a:p>
            <a:r>
              <a:rPr lang="sv-SE" sz="1000" dirty="0"/>
              <a:t>1   lme gaussian identity 5263 0.1024969   0.8018843</a:t>
            </a:r>
          </a:p>
          <a:p>
            <a:r>
              <a:rPr lang="sv-SE" sz="1000" dirty="0"/>
              <a:t>2   lme gaussian identity 5263 0.1118796   0.5148663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1318488" y="167268"/>
            <a:ext cx="423746" cy="4906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6177776" y="4973444"/>
            <a:ext cx="574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Slope has been added. Support for both (positive) links??</a:t>
            </a:r>
          </a:p>
          <a:p>
            <a:endParaRPr lang="sv-SE" dirty="0"/>
          </a:p>
          <a:p>
            <a:r>
              <a:rPr lang="sv-SE" dirty="0" smtClean="0"/>
              <a:t>I go on without meanwhile..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373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17687" y="329683"/>
            <a:ext cx="44493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&gt; M2 = list(</a:t>
            </a:r>
          </a:p>
          <a:p>
            <a:r>
              <a:rPr lang="sv-SE" sz="800" dirty="0"/>
              <a:t>+   lme(log(OringTOT+1)~Average_air_temperature+Distance_to_sea+Wetted_width+Av_depth+log(LWD+1)+SUB1+GEdda+Julian_date,</a:t>
            </a:r>
          </a:p>
          <a:p>
            <a:r>
              <a:rPr lang="sv-SE" sz="800" dirty="0"/>
              <a:t>+       random=~1|River_name/Catchment_number, corAR1(form=~Year),data=AV2),</a:t>
            </a:r>
          </a:p>
          <a:p>
            <a:r>
              <a:rPr lang="sv-SE" sz="800" dirty="0"/>
              <a:t>+   lme(log(LWD+1)~Average_air_temperature+Distance_to_sea+Av_depth+Wetted_width+Year+Julian_date,</a:t>
            </a:r>
          </a:p>
          <a:p>
            <a:r>
              <a:rPr lang="sv-SE" sz="800" dirty="0"/>
              <a:t>+       random=~1|River_name/Catchment_number, corAR1(form=~Year),data=AV2))</a:t>
            </a:r>
          </a:p>
          <a:p>
            <a:r>
              <a:rPr lang="sv-SE" sz="800" dirty="0"/>
              <a:t>&gt; sem.fit(M2,AV2)</a:t>
            </a:r>
          </a:p>
          <a:p>
            <a:r>
              <a:rPr lang="sv-SE" sz="800" dirty="0"/>
              <a:t>  |==============================================================================================================| 100%</a:t>
            </a:r>
          </a:p>
          <a:p>
            <a:r>
              <a:rPr lang="sv-SE" sz="800" dirty="0"/>
              <a:t>Conditional variables have been omitted from output table for clarity (or use argument conditional = T)</a:t>
            </a:r>
          </a:p>
          <a:p>
            <a:r>
              <a:rPr lang="sv-SE" sz="800" dirty="0"/>
              <a:t>$missing.paths</a:t>
            </a:r>
          </a:p>
          <a:p>
            <a:r>
              <a:rPr lang="sv-SE" sz="800" dirty="0"/>
              <a:t>                    missing.path estimate std.error   df crit.value p.value</a:t>
            </a:r>
          </a:p>
          <a:p>
            <a:r>
              <a:rPr lang="sv-SE" sz="800" dirty="0"/>
              <a:t>1      log(LWD + 1) ~ SUB1 + ...   0.0011    0.0132 4074     0.0851  0.9322</a:t>
            </a:r>
          </a:p>
          <a:p>
            <a:r>
              <a:rPr lang="sv-SE" sz="800" dirty="0"/>
              <a:t>2     log(LWD + 1) ~ GEdda + ...  -0.0167    0.0110 4074    -1.5144  0.1300</a:t>
            </a:r>
          </a:p>
          <a:p>
            <a:r>
              <a:rPr lang="sv-SE" sz="800" dirty="0"/>
              <a:t>3 log(OringTOT + 1) ~ Year + ...   0.0035    0.0027 4072     1.2736  0.2029</a:t>
            </a:r>
          </a:p>
          <a:p>
            <a:endParaRPr lang="sv-SE" sz="800" dirty="0"/>
          </a:p>
          <a:p>
            <a:r>
              <a:rPr lang="sv-SE" sz="800" dirty="0"/>
              <a:t>$Fisher.C</a:t>
            </a:r>
          </a:p>
          <a:p>
            <a:r>
              <a:rPr lang="sv-SE" sz="800" dirty="0"/>
              <a:t>  fisher.c df p.value</a:t>
            </a:r>
          </a:p>
          <a:p>
            <a:r>
              <a:rPr lang="sv-SE" sz="800" dirty="0"/>
              <a:t>1     7.41  6   0.284</a:t>
            </a:r>
          </a:p>
          <a:p>
            <a:endParaRPr lang="sv-SE" sz="800" dirty="0"/>
          </a:p>
          <a:p>
            <a:r>
              <a:rPr lang="sv-SE" sz="800" dirty="0"/>
              <a:t>$AIC</a:t>
            </a:r>
          </a:p>
          <a:p>
            <a:r>
              <a:rPr lang="sv-SE" sz="800" dirty="0"/>
              <a:t>    AIC   AICc  K    n</a:t>
            </a:r>
          </a:p>
          <a:p>
            <a:r>
              <a:rPr lang="sv-SE" sz="800" dirty="0"/>
              <a:t>1 55.41 55.639 24 5263</a:t>
            </a:r>
          </a:p>
          <a:p>
            <a:endParaRPr lang="sv-SE" sz="800" dirty="0"/>
          </a:p>
          <a:p>
            <a:r>
              <a:rPr lang="sv-SE" sz="800" dirty="0"/>
              <a:t>&gt; sem.coefs(M2,AV2)</a:t>
            </a:r>
          </a:p>
          <a:p>
            <a:r>
              <a:rPr lang="sv-SE" sz="800" dirty="0"/>
              <a:t>            response               predictor     estimate    std.error p.value</a:t>
            </a:r>
          </a:p>
          <a:p>
            <a:r>
              <a:rPr lang="sv-SE" sz="800" dirty="0"/>
              <a:t>4  log(OringTOT + 1)                Av_depth -2.106714665 0.1553597636  0.0000</a:t>
            </a:r>
          </a:p>
          <a:p>
            <a:r>
              <a:rPr lang="sv-SE" sz="800" dirty="0"/>
              <a:t>3  log(OringTOT + 1)            Wetted_width -0.072748606 0.0077037313  0.0000</a:t>
            </a:r>
          </a:p>
          <a:p>
            <a:r>
              <a:rPr lang="sv-SE" sz="800" dirty="0"/>
              <a:t>8  log(OringTOT + 1)             Julian_date -0.004113608 0.0006591749  0.0000</a:t>
            </a:r>
          </a:p>
          <a:p>
            <a:r>
              <a:rPr lang="sv-SE" sz="800" dirty="0"/>
              <a:t>6  log(OringTOT + 1)                    SUB1  0.104686994 0.0198996192  0.0000</a:t>
            </a:r>
          </a:p>
          <a:p>
            <a:r>
              <a:rPr lang="sv-SE" sz="800" dirty="0"/>
              <a:t>2  log(OringTOT + 1)         Distance_to_sea -0.003430614 0.0007058658  0.0000</a:t>
            </a:r>
          </a:p>
          <a:p>
            <a:r>
              <a:rPr lang="sv-SE" sz="800" dirty="0"/>
              <a:t>7  log(OringTOT + 1)                   GEdda -0.079364454 0.0169394461  0.0000</a:t>
            </a:r>
          </a:p>
          <a:p>
            <a:r>
              <a:rPr lang="sv-SE" sz="800" dirty="0"/>
              <a:t>5  log(OringTOT + 1)            log(LWD + 1)  0.090051687 0.0195609164  0.0000</a:t>
            </a:r>
          </a:p>
          <a:p>
            <a:r>
              <a:rPr lang="sv-SE" sz="800" dirty="0"/>
              <a:t>1  log(OringTOT + 1) Average_air_temperature  0.088852826 0.0219955689  0.0001</a:t>
            </a:r>
          </a:p>
          <a:p>
            <a:r>
              <a:rPr lang="sv-SE" sz="800" dirty="0"/>
              <a:t>12      log(LWD + 1)            Wetted_width -0.053860393 0.0045734869  0.0000</a:t>
            </a:r>
          </a:p>
          <a:p>
            <a:r>
              <a:rPr lang="sv-SE" sz="800" dirty="0"/>
              <a:t>9       log(LWD + 1) Average_air_temperature -0.093366739 0.0110073457  0.0000</a:t>
            </a:r>
          </a:p>
          <a:p>
            <a:r>
              <a:rPr lang="sv-SE" sz="800" dirty="0"/>
              <a:t>13      log(LWD + 1)                    Year  0.014844441 0.0024975949  0.0000</a:t>
            </a:r>
          </a:p>
          <a:p>
            <a:r>
              <a:rPr lang="sv-SE" sz="800" dirty="0"/>
              <a:t>10      log(LWD + 1)         Distance_to_sea -0.002111485 0.0003655278  0.0000</a:t>
            </a:r>
          </a:p>
          <a:p>
            <a:r>
              <a:rPr lang="sv-SE" sz="800" dirty="0"/>
              <a:t>11      log(LWD + 1)                Av_depth -0.521459989 0.1047526216  0.0000</a:t>
            </a:r>
          </a:p>
          <a:p>
            <a:r>
              <a:rPr lang="sv-SE" sz="800" dirty="0"/>
              <a:t>14      log(LWD + 1)             Julian_date -0.001066235 0.0004439064  0.0164</a:t>
            </a:r>
          </a:p>
          <a:p>
            <a:r>
              <a:rPr lang="sv-SE" sz="800" dirty="0"/>
              <a:t>&gt; sem.model.fits(M2)</a:t>
            </a:r>
          </a:p>
          <a:p>
            <a:r>
              <a:rPr lang="sv-SE" sz="800" dirty="0"/>
              <a:t>  Class   Family     Link    N   Marginal Conditional</a:t>
            </a:r>
          </a:p>
          <a:p>
            <a:r>
              <a:rPr lang="sv-SE" sz="800" dirty="0"/>
              <a:t>1   lme gaussian identity 5263 0.09986461   0.8014699</a:t>
            </a:r>
          </a:p>
          <a:p>
            <a:r>
              <a:rPr lang="sv-SE" sz="800" dirty="0"/>
              <a:t>2   lme gaussian identity 5263 0.09997273   0.5124213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33815"/>
            <a:ext cx="48730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&gt; M2 = list(</a:t>
            </a:r>
          </a:p>
          <a:p>
            <a:r>
              <a:rPr lang="sv-SE" sz="800" dirty="0"/>
              <a:t>+   lme(log(OringTOT+1)~Average_air_temperature+Distance_to_sea+Wetted_width+Av_depth+log(LWD+1)+SUB1+GEdda+Month,</a:t>
            </a:r>
          </a:p>
          <a:p>
            <a:r>
              <a:rPr lang="sv-SE" sz="800" dirty="0"/>
              <a:t>+       random=~1|River_name/Catchment_number, corAR1(form=~Year),data=AV2),</a:t>
            </a:r>
          </a:p>
          <a:p>
            <a:r>
              <a:rPr lang="sv-SE" sz="800" dirty="0"/>
              <a:t>+   lme(log(LWD+1)~Average_air_temperature+Distance_to_sea+Av_depth+Wetted_width+Year+Month,</a:t>
            </a:r>
          </a:p>
          <a:p>
            <a:r>
              <a:rPr lang="sv-SE" sz="800" dirty="0"/>
              <a:t>+       random=~1|River_name/Catchment_number, corAR1(form=~Year),data=AV2))</a:t>
            </a:r>
          </a:p>
          <a:p>
            <a:r>
              <a:rPr lang="sv-SE" sz="800" dirty="0"/>
              <a:t>&gt; sem.fit(M2,AV2)</a:t>
            </a:r>
          </a:p>
          <a:p>
            <a:r>
              <a:rPr lang="sv-SE" sz="800" dirty="0"/>
              <a:t>  |==============================================================================================================| 100%</a:t>
            </a:r>
          </a:p>
          <a:p>
            <a:r>
              <a:rPr lang="sv-SE" sz="800" dirty="0"/>
              <a:t>Conditional variables have been omitted from output table for clarity (or use argument conditional = T)</a:t>
            </a:r>
          </a:p>
          <a:p>
            <a:r>
              <a:rPr lang="sv-SE" sz="800" dirty="0"/>
              <a:t>$missing.paths</a:t>
            </a:r>
          </a:p>
          <a:p>
            <a:r>
              <a:rPr lang="sv-SE" sz="800" dirty="0"/>
              <a:t>                    missing.path estimate std.error   df crit.value p.value</a:t>
            </a:r>
          </a:p>
          <a:p>
            <a:r>
              <a:rPr lang="sv-SE" sz="800" dirty="0"/>
              <a:t>1      log(LWD + 1) ~ SUB1 + ...   0.0010    0.0132 4074     0.0752  0.9400</a:t>
            </a:r>
          </a:p>
          <a:p>
            <a:r>
              <a:rPr lang="sv-SE" sz="800" dirty="0"/>
              <a:t>2     log(LWD + 1) ~ GEdda + ...  -0.0166    0.0110 4074    -1.5063  0.1321</a:t>
            </a:r>
          </a:p>
          <a:p>
            <a:r>
              <a:rPr lang="sv-SE" sz="800" dirty="0"/>
              <a:t>3 log(OringTOT + 1) ~ Year + ...   0.0038    0.0027 4072     1.3935  0.1635</a:t>
            </a:r>
          </a:p>
          <a:p>
            <a:endParaRPr lang="sv-SE" sz="800" dirty="0"/>
          </a:p>
          <a:p>
            <a:r>
              <a:rPr lang="sv-SE" sz="800" dirty="0"/>
              <a:t>$Fisher.C</a:t>
            </a:r>
          </a:p>
          <a:p>
            <a:r>
              <a:rPr lang="sv-SE" sz="800" dirty="0"/>
              <a:t>  fisher.c df p.value</a:t>
            </a:r>
          </a:p>
          <a:p>
            <a:r>
              <a:rPr lang="sv-SE" sz="800" dirty="0"/>
              <a:t>1     7.79  6   0.254</a:t>
            </a:r>
          </a:p>
          <a:p>
            <a:endParaRPr lang="sv-SE" sz="800" dirty="0"/>
          </a:p>
          <a:p>
            <a:r>
              <a:rPr lang="sv-SE" sz="800" dirty="0"/>
              <a:t>$AIC</a:t>
            </a:r>
          </a:p>
          <a:p>
            <a:r>
              <a:rPr lang="sv-SE" sz="800" dirty="0"/>
              <a:t>    AIC   AICc  K    n</a:t>
            </a:r>
          </a:p>
          <a:p>
            <a:r>
              <a:rPr lang="sv-SE" sz="800" dirty="0"/>
              <a:t>1 55.79 56.019 24 5263</a:t>
            </a:r>
          </a:p>
          <a:p>
            <a:endParaRPr lang="sv-SE" sz="800" dirty="0"/>
          </a:p>
          <a:p>
            <a:r>
              <a:rPr lang="sv-SE" sz="800" dirty="0"/>
              <a:t>&gt; sem.coefs(M2,AV2)</a:t>
            </a:r>
          </a:p>
          <a:p>
            <a:r>
              <a:rPr lang="sv-SE" sz="800" dirty="0"/>
              <a:t>            response               predictor     estimate    std.error p.value</a:t>
            </a:r>
          </a:p>
          <a:p>
            <a:r>
              <a:rPr lang="sv-SE" sz="800" dirty="0"/>
              <a:t>4  log(OringTOT + 1)                Av_depth -2.123457964 0.1553845708  0.0000</a:t>
            </a:r>
          </a:p>
          <a:p>
            <a:r>
              <a:rPr lang="sv-SE" sz="800" dirty="0"/>
              <a:t>3  log(OringTOT + 1)            Wetted_width -0.072188601 0.0077090553  0.0000</a:t>
            </a:r>
          </a:p>
          <a:p>
            <a:r>
              <a:rPr lang="sv-SE" sz="800" dirty="0"/>
              <a:t>8  log(OringTOT + 1)                   Month -0.102395914 0.0184601615  0.0000</a:t>
            </a:r>
          </a:p>
          <a:p>
            <a:r>
              <a:rPr lang="sv-SE" sz="800" dirty="0"/>
              <a:t>6  log(OringTOT + 1)                    SUB1  0.104632042 0.0199207815  0.0000</a:t>
            </a:r>
          </a:p>
          <a:p>
            <a:r>
              <a:rPr lang="sv-SE" sz="800" dirty="0"/>
              <a:t>2  log(OringTOT + 1)         Distance_to_sea -0.003419526 0.0007063042  0.0000</a:t>
            </a:r>
          </a:p>
          <a:p>
            <a:r>
              <a:rPr lang="sv-SE" sz="800" dirty="0"/>
              <a:t>7  log(OringTOT + 1)                   GEdda -0.079020273 0.0169487716  0.0000</a:t>
            </a:r>
          </a:p>
          <a:p>
            <a:r>
              <a:rPr lang="sv-SE" sz="800" dirty="0"/>
              <a:t>5  log(OringTOT + 1)            log(LWD + 1)  0.090363130 0.0195845685  0.0000</a:t>
            </a:r>
          </a:p>
          <a:p>
            <a:r>
              <a:rPr lang="sv-SE" sz="800" dirty="0"/>
              <a:t>1  log(OringTOT + 1) Average_air_temperature  0.087076110 0.0220000727  0.0001</a:t>
            </a:r>
          </a:p>
          <a:p>
            <a:r>
              <a:rPr lang="sv-SE" sz="800" dirty="0"/>
              <a:t>12      log(LWD + 1)            Wetted_width -0.053697428 0.0045744769  0.0000</a:t>
            </a:r>
          </a:p>
          <a:p>
            <a:r>
              <a:rPr lang="sv-SE" sz="800" dirty="0"/>
              <a:t>9       log(LWD + 1) Average_air_temperature -0.093743473 0.0110052253  0.0000</a:t>
            </a:r>
          </a:p>
          <a:p>
            <a:r>
              <a:rPr lang="sv-SE" sz="800" dirty="0"/>
              <a:t>13      log(LWD + 1)                    Year  0.014907180 0.0024966377  0.0000</a:t>
            </a:r>
          </a:p>
          <a:p>
            <a:r>
              <a:rPr lang="sv-SE" sz="800" dirty="0"/>
              <a:t>10      log(LWD + 1)         Distance_to_sea -0.002107773 0.0003657262  0.0000</a:t>
            </a:r>
          </a:p>
          <a:p>
            <a:r>
              <a:rPr lang="sv-SE" sz="800" dirty="0"/>
              <a:t>11      log(LWD + 1)                Av_depth -0.524463598 0.1046830989  0.0000</a:t>
            </a:r>
          </a:p>
          <a:p>
            <a:r>
              <a:rPr lang="sv-SE" sz="800" dirty="0"/>
              <a:t>14      log(LWD + 1)                   Month -0.028135379 0.0124138580  0.0235</a:t>
            </a:r>
          </a:p>
          <a:p>
            <a:r>
              <a:rPr lang="sv-SE" sz="800" dirty="0"/>
              <a:t>&gt; sem.model.fits(M2)</a:t>
            </a:r>
          </a:p>
          <a:p>
            <a:r>
              <a:rPr lang="sv-SE" sz="800" dirty="0"/>
              <a:t>  Class   Family     Link    N   Marginal Conditional</a:t>
            </a:r>
          </a:p>
          <a:p>
            <a:r>
              <a:rPr lang="sv-SE" sz="800" dirty="0"/>
              <a:t>1   lme gaussian identity 5263 0.09890504   0.8009744</a:t>
            </a:r>
          </a:p>
          <a:p>
            <a:r>
              <a:rPr lang="sv-SE" sz="800" dirty="0"/>
              <a:t>2   lme gaussian identity 5263 0.09951162   0.5127268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3" y="2631870"/>
            <a:ext cx="3939881" cy="2636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6927" y="76717"/>
            <a:ext cx="143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With month</a:t>
            </a:r>
            <a:endParaRPr lang="sv-SE" dirty="0"/>
          </a:p>
        </p:txBody>
      </p:sp>
      <p:sp>
        <p:nvSpPr>
          <p:cNvPr id="5" name="5-Point Star 4"/>
          <p:cNvSpPr/>
          <p:nvPr/>
        </p:nvSpPr>
        <p:spPr>
          <a:xfrm>
            <a:off x="9946888" y="133815"/>
            <a:ext cx="847492" cy="74713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5-Point Star 5"/>
          <p:cNvSpPr/>
          <p:nvPr/>
        </p:nvSpPr>
        <p:spPr>
          <a:xfrm>
            <a:off x="11028556" y="0"/>
            <a:ext cx="780585" cy="89209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7075450" y="0"/>
            <a:ext cx="17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With julian date</a:t>
            </a:r>
            <a:endParaRPr lang="sv-S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094" y="3761006"/>
            <a:ext cx="3939881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00" y="5214551"/>
            <a:ext cx="11165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8527" y="5214551"/>
            <a:ext cx="11203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11699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8" idx="0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77753" y="5213685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5705" y="2932673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950" y="1853350"/>
            <a:ext cx="6425516" cy="3329448"/>
          </a:xfrm>
          <a:prstGeom prst="rect">
            <a:avLst/>
          </a:prstGeom>
          <a:solidFill>
            <a:schemeClr val="accent1">
              <a:lumMod val="40000"/>
              <a:lumOff val="60000"/>
              <a:alpha val="86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 flipH="1">
            <a:off x="626075" y="1821597"/>
            <a:ext cx="2001794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</p:cNvCxnSpPr>
          <p:nvPr/>
        </p:nvCxnSpPr>
        <p:spPr>
          <a:xfrm flipH="1">
            <a:off x="1540473" y="1821597"/>
            <a:ext cx="1087396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 flipH="1">
            <a:off x="4454554" y="1821597"/>
            <a:ext cx="1262505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66722" y="3906078"/>
            <a:ext cx="498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Problem: some rivers belong to more than 1 catchment: why? How many?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971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504" y="1590261"/>
            <a:ext cx="6231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# next step is to consider binary vs not binary variables and start serious modeling</a:t>
            </a:r>
          </a:p>
          <a:p>
            <a:endParaRPr lang="en-US" dirty="0"/>
          </a:p>
          <a:p>
            <a:endParaRPr lang="sv-SE" dirty="0" smtClean="0"/>
          </a:p>
          <a:p>
            <a:r>
              <a:rPr lang="sv-SE" dirty="0" err="1" smtClean="0"/>
              <a:t>Binary</a:t>
            </a:r>
            <a:r>
              <a:rPr lang="sv-SE" dirty="0" smtClean="0"/>
              <a:t> or </a:t>
            </a:r>
            <a:r>
              <a:rPr lang="sv-SE" dirty="0" err="1" smtClean="0"/>
              <a:t>continuous</a:t>
            </a:r>
            <a:r>
              <a:rPr lang="sv-SE" dirty="0" smtClean="0"/>
              <a:t>?</a:t>
            </a:r>
          </a:p>
          <a:p>
            <a:endParaRPr lang="sv-SE" dirty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Remember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to </a:t>
            </a:r>
            <a:r>
              <a:rPr lang="sv-SE" dirty="0" err="1" smtClean="0"/>
              <a:t>say</a:t>
            </a:r>
            <a:r>
              <a:rPr lang="sv-SE" dirty="0" smtClean="0"/>
              <a:t> </a:t>
            </a:r>
            <a:r>
              <a:rPr lang="sv-SE" dirty="0" err="1" smtClean="0"/>
              <a:t>something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possible</a:t>
            </a:r>
            <a:r>
              <a:rPr lang="sv-SE" dirty="0" smtClean="0"/>
              <a:t> sampling </a:t>
            </a:r>
            <a:r>
              <a:rPr lang="sv-SE" dirty="0" err="1" smtClean="0"/>
              <a:t>artifacts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AVG_Site1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AVG_Site3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28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856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86462" y="521455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5705" y="2932673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59" y="3352453"/>
            <a:ext cx="6425516" cy="3329448"/>
          </a:xfrm>
          <a:prstGeom prst="rect">
            <a:avLst/>
          </a:prstGeom>
          <a:solidFill>
            <a:schemeClr val="accent1">
              <a:lumMod val="40000"/>
              <a:lumOff val="60000"/>
              <a:alpha val="86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</a:rPr>
              <a:t>AVG_NA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7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1" t="3836" r="26022" b="979"/>
          <a:stretch/>
        </p:blipFill>
        <p:spPr>
          <a:xfrm>
            <a:off x="106326" y="270588"/>
            <a:ext cx="11053086" cy="647045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565918" y="5617029"/>
            <a:ext cx="214604" cy="531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66187" y="3881534"/>
            <a:ext cx="239486" cy="19034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0726" y="5465406"/>
            <a:ext cx="230155" cy="6391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4070" y="2517190"/>
            <a:ext cx="3213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different sites </a:t>
            </a:r>
            <a:r>
              <a:rPr lang="sv-SE" dirty="0" err="1" smtClean="0"/>
              <a:t>of</a:t>
            </a:r>
            <a:r>
              <a:rPr lang="sv-SE" dirty="0" smtClean="0"/>
              <a:t> the same river </a:t>
            </a:r>
            <a:r>
              <a:rPr lang="sv-SE" dirty="0" err="1" smtClean="0"/>
              <a:t>sampled</a:t>
            </a:r>
            <a:r>
              <a:rPr lang="sv-SE" dirty="0" smtClean="0"/>
              <a:t> in the same </a:t>
            </a:r>
            <a:r>
              <a:rPr lang="sv-SE" dirty="0" err="1" smtClean="0"/>
              <a:t>year</a:t>
            </a:r>
            <a:endParaRPr lang="sv-SE" dirty="0" smtClean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390956" y="3163521"/>
            <a:ext cx="282264" cy="245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472" y="85922"/>
            <a:ext cx="68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SPATIAL VARIATION </a:t>
            </a:r>
            <a:r>
              <a:rPr lang="sv-SE" dirty="0" err="1" smtClean="0"/>
              <a:t>within</a:t>
            </a:r>
            <a:r>
              <a:rPr lang="sv-SE" dirty="0" smtClean="0"/>
              <a:t> river and </a:t>
            </a:r>
            <a:r>
              <a:rPr lang="sv-SE" dirty="0" err="1" smtClean="0"/>
              <a:t>year</a:t>
            </a:r>
            <a:r>
              <a:rPr lang="sv-SE" dirty="0" smtClean="0"/>
              <a:t>, n=500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20270" y="8592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Y = LWD, </a:t>
            </a:r>
            <a:r>
              <a:rPr lang="sv-SE" dirty="0" err="1" smtClean="0"/>
              <a:t>fish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(by </a:t>
            </a:r>
            <a:r>
              <a:rPr lang="sv-SE" dirty="0" err="1" smtClean="0"/>
              <a:t>spp</a:t>
            </a:r>
            <a:r>
              <a:rPr lang="sv-S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070" y="85060"/>
            <a:ext cx="68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TEMPORAL VARIATION </a:t>
            </a:r>
            <a:r>
              <a:rPr lang="sv-SE" dirty="0" err="1" smtClean="0"/>
              <a:t>within</a:t>
            </a:r>
            <a:r>
              <a:rPr lang="sv-SE" dirty="0" smtClean="0"/>
              <a:t> site, n=400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144"/>
          <a:stretch/>
        </p:blipFill>
        <p:spPr>
          <a:xfrm>
            <a:off x="76648" y="619803"/>
            <a:ext cx="11693593" cy="553333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48690" y="5021605"/>
            <a:ext cx="214604" cy="531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68475" y="1499191"/>
            <a:ext cx="283609" cy="41679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6242" y="2451372"/>
            <a:ext cx="3306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Different </a:t>
            </a:r>
            <a:r>
              <a:rPr lang="sv-SE" dirty="0" err="1" smtClean="0"/>
              <a:t>years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same site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71637" y="2820704"/>
            <a:ext cx="1653842" cy="87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028" y="6122658"/>
            <a:ext cx="78291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Temporal variation looks </a:t>
            </a:r>
            <a:r>
              <a:rPr lang="sv-SE" dirty="0" err="1" smtClean="0"/>
              <a:t>larger</a:t>
            </a:r>
            <a:r>
              <a:rPr lang="sv-SE" dirty="0" smtClean="0"/>
              <a:t>, plus it </a:t>
            </a:r>
            <a:r>
              <a:rPr lang="sv-SE" dirty="0" err="1" smtClean="0"/>
              <a:t>may</a:t>
            </a:r>
            <a:r>
              <a:rPr lang="sv-SE" dirty="0" smtClean="0"/>
              <a:t> be </a:t>
            </a:r>
            <a:r>
              <a:rPr lang="sv-SE" dirty="0" err="1" smtClean="0"/>
              <a:t>good</a:t>
            </a:r>
            <a:r>
              <a:rPr lang="sv-SE" dirty="0" smtClean="0"/>
              <a:t> to </a:t>
            </a:r>
            <a:r>
              <a:rPr lang="sv-SE" dirty="0" err="1" smtClean="0"/>
              <a:t>retain</a:t>
            </a:r>
            <a:r>
              <a:rPr lang="sv-SE" dirty="0" smtClean="0"/>
              <a:t> temporal info (</a:t>
            </a:r>
            <a:r>
              <a:rPr lang="sv-SE" dirty="0" err="1" smtClean="0"/>
              <a:t>years</a:t>
            </a:r>
            <a:r>
              <a:rPr lang="sv-SE" dirty="0" smtClean="0"/>
              <a:t>) to be </a:t>
            </a:r>
            <a:r>
              <a:rPr lang="sv-SE" dirty="0" err="1" smtClean="0"/>
              <a:t>able</a:t>
            </a:r>
            <a:r>
              <a:rPr lang="sv-SE" dirty="0" smtClean="0"/>
              <a:t> to 1) look at </a:t>
            </a:r>
            <a:r>
              <a:rPr lang="sv-SE" dirty="0" err="1" smtClean="0"/>
              <a:t>changes</a:t>
            </a:r>
            <a:r>
              <a:rPr lang="sv-SE" dirty="0" smtClean="0"/>
              <a:t> over </a:t>
            </a:r>
            <a:r>
              <a:rPr lang="sv-SE" dirty="0" err="1" smtClean="0"/>
              <a:t>time</a:t>
            </a:r>
            <a:r>
              <a:rPr lang="sv-SE" dirty="0" smtClean="0"/>
              <a:t>, and 2) </a:t>
            </a:r>
            <a:r>
              <a:rPr lang="sv-SE" dirty="0" err="1" smtClean="0"/>
              <a:t>relate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to </a:t>
            </a:r>
            <a:r>
              <a:rPr lang="sv-SE" dirty="0" err="1" smtClean="0"/>
              <a:t>specific</a:t>
            </a:r>
            <a:r>
              <a:rPr lang="sv-SE" dirty="0" smtClean="0"/>
              <a:t>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0270" y="8592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Y = LWD, </a:t>
            </a:r>
            <a:r>
              <a:rPr lang="sv-SE" dirty="0" err="1" smtClean="0"/>
              <a:t>fish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(by </a:t>
            </a:r>
            <a:r>
              <a:rPr lang="sv-SE" dirty="0" err="1" smtClean="0"/>
              <a:t>spp</a:t>
            </a:r>
            <a:r>
              <a:rPr lang="sv-SE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47044" y="6267682"/>
            <a:ext cx="44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</a:t>
            </a:r>
            <a:r>
              <a:rPr lang="en-US" dirty="0"/>
              <a:t>averages per river and year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328991" y="6347195"/>
            <a:ext cx="318053" cy="21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82" y="118741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SPATIAL AUTOCORRELATION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8209" y="129559"/>
            <a:ext cx="70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1) Visual check (variation </a:t>
            </a:r>
            <a:r>
              <a:rPr lang="sv-SE" dirty="0" err="1" smtClean="0"/>
              <a:t>within</a:t>
            </a:r>
            <a:r>
              <a:rPr lang="sv-SE" dirty="0" smtClean="0"/>
              <a:t> vs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catchments</a:t>
            </a:r>
            <a:r>
              <a:rPr lang="sv-SE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790"/>
          <a:stretch/>
        </p:blipFill>
        <p:spPr>
          <a:xfrm>
            <a:off x="90405" y="655990"/>
            <a:ext cx="12101596" cy="32505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3209622">
            <a:off x="9746167" y="2472616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209622">
            <a:off x="6327106" y="2604231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4534" b="3600"/>
          <a:stretch/>
        </p:blipFill>
        <p:spPr>
          <a:xfrm>
            <a:off x="68871" y="3806687"/>
            <a:ext cx="12101595" cy="30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348" y="427383"/>
            <a:ext cx="10883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Quick modeling also indicates correlation within </a:t>
            </a:r>
            <a:r>
              <a:rPr lang="en-US" dirty="0" err="1" smtClean="0"/>
              <a:t>cacthments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M1&lt;-</a:t>
            </a:r>
            <a:r>
              <a:rPr lang="en-US" b="1" dirty="0" err="1"/>
              <a:t>lme</a:t>
            </a:r>
            <a:r>
              <a:rPr lang="en-US" b="1" dirty="0"/>
              <a:t>(</a:t>
            </a:r>
            <a:r>
              <a:rPr lang="en-US" b="1" dirty="0" err="1"/>
              <a:t>OringTOT~LWD</a:t>
            </a:r>
            <a:r>
              <a:rPr lang="en-US" b="1" dirty="0"/>
              <a:t>, random =~1|Catchment_number, data=AV)</a:t>
            </a:r>
          </a:p>
          <a:p>
            <a:r>
              <a:rPr lang="en-US" dirty="0"/>
              <a:t>summary(M1)</a:t>
            </a:r>
          </a:p>
          <a:p>
            <a:r>
              <a:rPr lang="en-US" dirty="0"/>
              <a:t>M2&lt;-lm(</a:t>
            </a:r>
            <a:r>
              <a:rPr lang="en-US" dirty="0" err="1"/>
              <a:t>OringTOT~LWD</a:t>
            </a:r>
            <a:r>
              <a:rPr lang="en-US" dirty="0"/>
              <a:t>, data=AV)</a:t>
            </a:r>
          </a:p>
          <a:p>
            <a:r>
              <a:rPr lang="en-US" dirty="0" err="1"/>
              <a:t>anova</a:t>
            </a:r>
            <a:r>
              <a:rPr lang="en-US" dirty="0"/>
              <a:t>(M1,M2)</a:t>
            </a:r>
          </a:p>
          <a:p>
            <a:endParaRPr lang="sv-SE" dirty="0" smtClean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4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8" y="1144111"/>
            <a:ext cx="4422007" cy="276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76" y="1306733"/>
            <a:ext cx="4421867" cy="276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56" y="4075045"/>
            <a:ext cx="4315097" cy="2701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082" y="198260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TEMPORAL AUTOCORRELATION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3209622">
            <a:off x="1128941" y="4510130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265" y="3947903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Small, for lag=1y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6192" y="1624635"/>
            <a:ext cx="15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River: </a:t>
            </a:r>
            <a:r>
              <a:rPr lang="sv-SE" sz="1600" dirty="0" err="1" smtClean="0"/>
              <a:t>Svartön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36859" y="1793912"/>
            <a:ext cx="167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</a:t>
            </a:r>
            <a:r>
              <a:rPr lang="sv-SE" sz="1600" dirty="0"/>
              <a:t>: </a:t>
            </a:r>
            <a:r>
              <a:rPr lang="sv-SE" sz="1600" dirty="0" err="1" smtClean="0"/>
              <a:t>Kitkiöjoki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1452" y="4554982"/>
            <a:ext cx="1803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</a:t>
            </a:r>
            <a:r>
              <a:rPr lang="sv-SE" sz="1600" dirty="0"/>
              <a:t>: </a:t>
            </a:r>
            <a:r>
              <a:rPr lang="sv-SE" sz="1600" dirty="0" err="1" smtClean="0"/>
              <a:t>Akkarjökkö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58209" y="209078"/>
            <a:ext cx="70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1) Visual check (i.e. </a:t>
            </a:r>
            <a:r>
              <a:rPr lang="sv-SE" dirty="0" err="1" smtClean="0"/>
              <a:t>rivers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longer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series, y = </a:t>
            </a:r>
            <a:r>
              <a:rPr lang="sv-SE" dirty="0" err="1" smtClean="0"/>
              <a:t>brown</a:t>
            </a:r>
            <a:r>
              <a:rPr lang="sv-SE" dirty="0" smtClean="0"/>
              <a:t> </a:t>
            </a:r>
            <a:r>
              <a:rPr lang="sv-SE" dirty="0" err="1" smtClean="0"/>
              <a:t>trouts</a:t>
            </a:r>
            <a:r>
              <a:rPr lang="sv-SE" dirty="0" smtClean="0"/>
              <a:t>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449" y="3916313"/>
            <a:ext cx="4322916" cy="28333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96446" y="4392438"/>
            <a:ext cx="178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River: </a:t>
            </a:r>
            <a:r>
              <a:rPr lang="sv-SE" sz="1600" dirty="0" err="1" smtClean="0"/>
              <a:t>Malbäcken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10028583" y="258773"/>
            <a:ext cx="526774" cy="35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51435" y="243453"/>
            <a:ext cx="147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weak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90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Quick modeling also indicates correlation within catchments:</a:t>
            </a:r>
          </a:p>
          <a:p>
            <a:endParaRPr lang="en-US" dirty="0"/>
          </a:p>
          <a:p>
            <a:r>
              <a:rPr lang="en-US" dirty="0"/>
              <a:t>M0&lt;-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data=AV) </a:t>
            </a:r>
          </a:p>
          <a:p>
            <a:r>
              <a:rPr lang="en-US" dirty="0"/>
              <a:t>M2&lt;-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en-US" dirty="0" err="1"/>
              <a:t>corCompSymm</a:t>
            </a:r>
            <a:r>
              <a:rPr lang="en-US" dirty="0"/>
              <a:t>(form=~</a:t>
            </a:r>
            <a:r>
              <a:rPr lang="en-US" dirty="0" err="1"/>
              <a:t>Year|River_name</a:t>
            </a:r>
            <a:r>
              <a:rPr lang="en-US" dirty="0"/>
              <a:t>/</a:t>
            </a:r>
            <a:r>
              <a:rPr lang="en-US" dirty="0" err="1"/>
              <a:t>Catchment_number</a:t>
            </a:r>
            <a:r>
              <a:rPr lang="en-US" dirty="0"/>
              <a:t>), data=AV) # rho=0.591894 </a:t>
            </a:r>
          </a:p>
          <a:p>
            <a:r>
              <a:rPr lang="en-US" dirty="0"/>
              <a:t>M3&lt;-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corAR1(form=~</a:t>
            </a:r>
            <a:r>
              <a:rPr lang="en-US" dirty="0" err="1"/>
              <a:t>Year|River_name</a:t>
            </a:r>
            <a:r>
              <a:rPr lang="en-US" dirty="0"/>
              <a:t>/</a:t>
            </a:r>
            <a:r>
              <a:rPr lang="en-US" dirty="0" err="1"/>
              <a:t>Catchment_number</a:t>
            </a:r>
            <a:r>
              <a:rPr lang="en-US" dirty="0"/>
              <a:t>), data=AV) # phi = 0.69 </a:t>
            </a:r>
          </a:p>
          <a:p>
            <a:r>
              <a:rPr lang="en-US" b="1" dirty="0"/>
              <a:t>M1&lt;-</a:t>
            </a:r>
            <a:r>
              <a:rPr lang="en-US" b="1" dirty="0" err="1"/>
              <a:t>gls</a:t>
            </a:r>
            <a:r>
              <a:rPr lang="en-US" b="1" dirty="0"/>
              <a:t>(</a:t>
            </a:r>
            <a:r>
              <a:rPr lang="en-US" b="1" dirty="0" err="1"/>
              <a:t>OringTOT~LWD</a:t>
            </a:r>
            <a:r>
              <a:rPr lang="en-US" b="1" dirty="0"/>
              <a:t>, </a:t>
            </a:r>
            <a:r>
              <a:rPr lang="en-US" b="1" dirty="0" err="1"/>
              <a:t>corLin</a:t>
            </a:r>
            <a:r>
              <a:rPr lang="en-US" b="1" dirty="0"/>
              <a:t>(form=~</a:t>
            </a:r>
            <a:r>
              <a:rPr lang="en-US" b="1" dirty="0" err="1"/>
              <a:t>Year|River_name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en-US" b="1" dirty="0"/>
              <a:t>, nugget=T),data=AV)</a:t>
            </a:r>
          </a:p>
          <a:p>
            <a:r>
              <a:rPr lang="en-US" dirty="0"/>
              <a:t>AIC(M1,M2,M3,M0)</a:t>
            </a:r>
          </a:p>
          <a:p>
            <a:r>
              <a:rPr lang="en-US" dirty="0" err="1"/>
              <a:t>anova</a:t>
            </a:r>
            <a:r>
              <a:rPr lang="en-US" dirty="0"/>
              <a:t>(M0,M1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4121</Words>
  <Application>Microsoft Office PowerPoint</Application>
  <PresentationFormat>Widescreen</PresentationFormat>
  <Paragraphs>540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 Donadi</dc:creator>
  <cp:lastModifiedBy>serena</cp:lastModifiedBy>
  <cp:revision>175</cp:revision>
  <dcterms:created xsi:type="dcterms:W3CDTF">2016-11-24T11:10:22Z</dcterms:created>
  <dcterms:modified xsi:type="dcterms:W3CDTF">2017-02-22T15:10:14Z</dcterms:modified>
</cp:coreProperties>
</file>