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299" r:id="rId18"/>
    <p:sldId id="311" r:id="rId19"/>
    <p:sldId id="312" r:id="rId20"/>
    <p:sldId id="313" r:id="rId21"/>
    <p:sldId id="300" r:id="rId22"/>
    <p:sldId id="301" r:id="rId23"/>
    <p:sldId id="309" r:id="rId24"/>
    <p:sldId id="302" r:id="rId25"/>
    <p:sldId id="303" r:id="rId26"/>
    <p:sldId id="304" r:id="rId27"/>
    <p:sldId id="305" r:id="rId28"/>
    <p:sldId id="306" r:id="rId29"/>
    <p:sldId id="307" r:id="rId30"/>
    <p:sldId id="308" r:id="rId31"/>
    <p:sldId id="297" r:id="rId32"/>
    <p:sldId id="298" r:id="rId33"/>
    <p:sldId id="290" r:id="rId34"/>
    <p:sldId id="291" r:id="rId35"/>
    <p:sldId id="280" r:id="rId36"/>
    <p:sldId id="278" r:id="rId37"/>
    <p:sldId id="279" r:id="rId38"/>
    <p:sldId id="288" r:id="rId39"/>
    <p:sldId id="284" r:id="rId40"/>
    <p:sldId id="283" r:id="rId41"/>
    <p:sldId id="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9B8A26-71FB-42C9-BAD6-3949D2EFEC04}">
          <p14:sldIdLst>
            <p14:sldId id="257"/>
            <p14:sldId id="259"/>
            <p14:sldId id="260"/>
            <p14:sldId id="261"/>
            <p14:sldId id="264"/>
            <p14:sldId id="270"/>
            <p14:sldId id="271"/>
            <p14:sldId id="267"/>
            <p14:sldId id="269"/>
            <p14:sldId id="272"/>
            <p14:sldId id="273"/>
            <p14:sldId id="282"/>
            <p14:sldId id="274"/>
            <p14:sldId id="275"/>
            <p14:sldId id="276"/>
            <p14:sldId id="285"/>
            <p14:sldId id="299"/>
            <p14:sldId id="311"/>
            <p14:sldId id="312"/>
            <p14:sldId id="313"/>
            <p14:sldId id="300"/>
            <p14:sldId id="301"/>
            <p14:sldId id="309"/>
            <p14:sldId id="302"/>
          </p14:sldIdLst>
        </p14:section>
        <p14:section name="Older" id="{0C5B5777-CA2B-4E10-AEC8-D37B5B562E5C}">
          <p14:sldIdLst>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840" autoAdjust="0"/>
  </p:normalViewPr>
  <p:slideViewPr>
    <p:cSldViewPr snapToGrid="0">
      <p:cViewPr varScale="1">
        <p:scale>
          <a:sx n="95" d="100"/>
          <a:sy n="95" d="100"/>
        </p:scale>
        <p:origin x="11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signif</a:t>
            </a:r>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218389" y="59542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0779029" y="2048643"/>
            <a:ext cx="1590770" cy="646331"/>
          </a:xfrm>
          <a:prstGeom prst="rect">
            <a:avLst/>
          </a:prstGeom>
          <a:noFill/>
        </p:spPr>
        <p:txBody>
          <a:bodyPr wrap="square" rtlCol="0">
            <a:spAutoFit/>
          </a:bodyPr>
          <a:lstStyle/>
          <a:p>
            <a:r>
              <a:rPr lang="sv-SE" dirty="0" smtClean="0"/>
              <a:t>*stream size (depth/width)</a:t>
            </a:r>
            <a:endParaRPr lang="en-US" dirty="0"/>
          </a:p>
        </p:txBody>
      </p: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39600" cy="7755969"/>
          </a:xfrm>
          <a:prstGeom prst="rect">
            <a:avLst/>
          </a:prstGeom>
          <a:noFill/>
        </p:spPr>
        <p:txBody>
          <a:bodyPr wrap="square" rtlCol="0">
            <a:spAutoFit/>
          </a:bodyPr>
          <a:lstStyle/>
          <a:p>
            <a:r>
              <a:rPr lang="sv-SE" dirty="0" smtClean="0"/>
              <a:t>Links supported by literature</a:t>
            </a:r>
          </a:p>
          <a:p>
            <a:r>
              <a:rPr lang="sv-SE" sz="1200" u="sng" dirty="0" smtClean="0"/>
              <a:t>Effects on fish:</a:t>
            </a:r>
          </a:p>
          <a:p>
            <a:endParaRPr lang="sv-SE" sz="1200" dirty="0"/>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endParaRPr lang="sv-SE" sz="1200" dirty="0" smtClean="0"/>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endParaRPr lang="sv-SE" sz="1200" dirty="0" smtClean="0"/>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a:t>&gt; M2 = list(</a:t>
            </a:r>
          </a:p>
          <a:p>
            <a:r>
              <a:rPr lang="en-US" sz="900"/>
              <a:t>+   lme(log_OringTOT~Average_air_temperature+Distance_to_sea+Wetted_width+Av_depth+log_LWD+SUB1+Julian_date+Slope_percent</a:t>
            </a:r>
          </a:p>
          <a:p>
            <a:r>
              <a:rPr lang="en-US" sz="900"/>
              <a:t>+       +GEdda+Lake,</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GEdda + ...  -0.0131    0.0110 4073    -1.1876  0.2351 </a:t>
            </a:r>
          </a:p>
          <a:p>
            <a:r>
              <a:rPr lang="en-US" sz="900"/>
              <a:t>3      log_LWD ~ Lake + ...  -0.0062    0.0056 4073    -1.1110  0.2666 </a:t>
            </a:r>
          </a:p>
          <a:p>
            <a:r>
              <a:rPr lang="en-US" sz="900"/>
              <a:t>4 log_OringTOT ~ Year + ...   0.0038    0.0028 4070     1.3699  0.1708 </a:t>
            </a:r>
          </a:p>
          <a:p>
            <a:endParaRPr lang="en-US" sz="900"/>
          </a:p>
          <a:p>
            <a:r>
              <a:rPr lang="en-US" sz="900"/>
              <a:t>$Fisher.C</a:t>
            </a:r>
          </a:p>
          <a:p>
            <a:r>
              <a:rPr lang="en-US" sz="900"/>
              <a:t>  fisher.c df p.value</a:t>
            </a:r>
          </a:p>
          <a:p>
            <a:r>
              <a:rPr lang="en-US" sz="900"/>
              <a:t>1     9.69  8   0.287</a:t>
            </a:r>
          </a:p>
          <a:p>
            <a:endParaRPr lang="en-US" sz="900"/>
          </a:p>
          <a:p>
            <a:r>
              <a:rPr lang="en-US" sz="900"/>
              <a:t>$AIC</a:t>
            </a:r>
          </a:p>
          <a:p>
            <a:r>
              <a:rPr lang="en-US" sz="900"/>
              <a:t>    AIC   AICc  K    n</a:t>
            </a:r>
          </a:p>
          <a:p>
            <a:r>
              <a:rPr lang="en-US" sz="900"/>
              <a:t>1 63.69 63.979 27 5263</a:t>
            </a:r>
          </a:p>
          <a:p>
            <a:endParaRPr lang="en-US" sz="900"/>
          </a:p>
          <a:p>
            <a:r>
              <a:rPr lang="en-US" sz="900"/>
              <a:t>&gt; sem.coefs(M2,AV2)</a:t>
            </a:r>
          </a:p>
          <a:p>
            <a:r>
              <a:rPr lang="en-US" sz="900"/>
              <a:t>       response               predictor     estimate    std.error p.value    </a:t>
            </a:r>
          </a:p>
          <a:p>
            <a:r>
              <a:rPr lang="en-US" sz="900"/>
              <a:t>1  log_OringTOT                Av_depth -2.104019123 0.1553658557  0.0000 ***</a:t>
            </a:r>
          </a:p>
          <a:p>
            <a:r>
              <a:rPr lang="en-US" sz="900"/>
              <a:t>2  log_OringTOT            Wetted_width -0.071268825 0.0077064390  0.0000 ***</a:t>
            </a:r>
          </a:p>
          <a:p>
            <a:r>
              <a:rPr lang="en-US" sz="900"/>
              <a:t>3  log_OringTOT             Julian_date -0.004188240 0.0006583019  0.0000 ***</a:t>
            </a:r>
          </a:p>
          <a:p>
            <a:r>
              <a:rPr lang="en-US" sz="900"/>
              <a:t>4  log_OringTOT                    SUB1  0.101571172 0.0199066129  0.0000 ***</a:t>
            </a:r>
          </a:p>
          <a:p>
            <a:r>
              <a:rPr lang="en-US" sz="900"/>
              <a:t>5  log_OringTOT                    Lake -0.040256787 0.0082705694  0.0000 ***</a:t>
            </a:r>
          </a:p>
          <a:p>
            <a:r>
              <a:rPr lang="en-US" sz="900"/>
              <a:t>6  log_OringTOT         Distance_to_sea -0.003216887 0.0007022876  0.0000 ***</a:t>
            </a:r>
          </a:p>
          <a:p>
            <a:r>
              <a:rPr lang="en-US" sz="900"/>
              <a:t>7  log_OringTOT                   GEdda -0.075370583 0.0169252705  0.0000 ***</a:t>
            </a:r>
          </a:p>
          <a:p>
            <a:r>
              <a:rPr lang="en-US" sz="900"/>
              <a:t>8  log_OringTOT Average_air_temperature  0.096423355 0.0219233320  0.0000 ***</a:t>
            </a:r>
          </a:p>
          <a:p>
            <a:r>
              <a:rPr lang="en-US" sz="900"/>
              <a:t>9  log_OringTOT                 log_LWD  0.085588780 0.0195752458  0.0000 ***</a:t>
            </a:r>
          </a:p>
          <a:p>
            <a:r>
              <a:rPr lang="en-US" sz="900"/>
              <a:t>10 log_OringTOT           Slope_percent  0.053750129 0.0203756264  0.0084  **</a:t>
            </a:r>
          </a:p>
          <a:p>
            <a:r>
              <a:rPr lang="en-US" sz="900"/>
              <a:t>11      log_LWD            Wetted_width -0.051306457 0.0045786817  0.0000 ***</a:t>
            </a:r>
          </a:p>
          <a:p>
            <a:r>
              <a:rPr lang="en-US" sz="900"/>
              <a:t>12      log_LWD Average_air_temperature -0.086397067 0.0109774258  0.0000 ***</a:t>
            </a:r>
          </a:p>
          <a:p>
            <a:r>
              <a:rPr lang="en-US" sz="900"/>
              <a:t>13      log_LWD                    Year  0.014690672 0.0024931123  0.0000 ***</a:t>
            </a:r>
          </a:p>
          <a:p>
            <a:r>
              <a:rPr lang="en-US" sz="900"/>
              <a:t>14      log_LWD         Distance_to_sea -0.002011219 0.0003625159  0.0000 ***</a:t>
            </a:r>
          </a:p>
          <a:p>
            <a:r>
              <a:rPr lang="en-US" sz="900"/>
              <a:t>15      log_LWD           Slope_percent  0.060812149 0.0115345003  0.0000 ***</a:t>
            </a:r>
          </a:p>
          <a:p>
            <a:r>
              <a:rPr lang="en-US" sz="900"/>
              <a:t>16      log_LWD                Av_depth -0.485894969 0.1048185319  0.0000 ***</a:t>
            </a:r>
          </a:p>
          <a:p>
            <a:r>
              <a:rPr lang="en-US" sz="900"/>
              <a:t>17      log_LWD             Julian_date -0.001054309 0.0004429863  0.0174   *</a:t>
            </a:r>
          </a:p>
          <a:p>
            <a:r>
              <a:rPr lang="en-US" sz="900"/>
              <a:t>&gt; sem.model.fits(M2)</a:t>
            </a:r>
          </a:p>
          <a:p>
            <a:r>
              <a:rPr lang="en-US" sz="900"/>
              <a:t>  Class   Family     Link    n  Marginal Conditional</a:t>
            </a:r>
          </a:p>
          <a:p>
            <a:r>
              <a:rPr lang="en-US" sz="900"/>
              <a:t>1   lme gaussian identity 5263 0.1092847   0.8005838</a:t>
            </a:r>
          </a:p>
          <a:p>
            <a:r>
              <a:rPr lang="en-US" sz="900"/>
              <a:t>2   lme gaussian identity 5263 0.1139024   0.5128521</a:t>
            </a:r>
            <a:endParaRPr lang="en-US" sz="900" dirty="0"/>
          </a:p>
        </p:txBody>
      </p:sp>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9666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96382"/>
            <a:ext cx="6488966" cy="911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1114419" cy="1089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21662" cy="6740307"/>
          </a:xfrm>
          <a:prstGeom prst="rect">
            <a:avLst/>
          </a:prstGeom>
          <a:noFill/>
        </p:spPr>
        <p:txBody>
          <a:bodyPr wrap="square" rtlCol="0">
            <a:spAutoFit/>
          </a:bodyPr>
          <a:lstStyle/>
          <a:p>
            <a:r>
              <a:rPr lang="en-US" dirty="0"/>
              <a:t># when trying different predictors:</a:t>
            </a: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number fish </a:t>
            </a:r>
            <a:r>
              <a:rPr lang="en-US" dirty="0" err="1"/>
              <a:t>spp</a:t>
            </a:r>
            <a:r>
              <a:rPr lang="en-US" dirty="0"/>
              <a:t> on </a:t>
            </a:r>
            <a:r>
              <a:rPr lang="en-US" dirty="0" err="1"/>
              <a:t>öring</a:t>
            </a:r>
            <a:r>
              <a:rPr lang="en-US" dirty="0"/>
              <a:t>:  </a:t>
            </a:r>
            <a:r>
              <a:rPr lang="en-US" dirty="0" err="1"/>
              <a:t>signif</a:t>
            </a:r>
            <a:r>
              <a:rPr lang="en-US" dirty="0"/>
              <a:t> but has a positive effects! Skip it?</a:t>
            </a:r>
          </a:p>
          <a:p>
            <a:endParaRPr lang="sv-SE" dirty="0" smtClean="0"/>
          </a:p>
          <a:p>
            <a:r>
              <a:rPr lang="sv-SE" dirty="0" smtClean="0"/>
              <a:t>Other:</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86" y="110532"/>
            <a:ext cx="12218795" cy="600164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21% and 12%</a:t>
            </a:r>
          </a:p>
          <a:p>
            <a:endParaRPr lang="sv-SE" sz="800" dirty="0"/>
          </a:p>
          <a:p>
            <a:r>
              <a:rPr lang="sv-SE" sz="800" dirty="0" smtClean="0"/>
              <a:t>M2 </a:t>
            </a:r>
            <a:r>
              <a:rPr lang="sv-SE" sz="800" dirty="0"/>
              <a:t>= list(</a:t>
            </a:r>
          </a:p>
          <a:p>
            <a:r>
              <a:rPr lang="sv-SE" sz="800" dirty="0"/>
              <a:t>  lme(log_OringTOT~Average_air_temperature+Wetted_width+Av_depth+log_LWD+SUB1+Julian_date+Slope_percent</a:t>
            </a:r>
          </a:p>
          <a:p>
            <a:r>
              <a:rPr lang="sv-SE" sz="800" dirty="0"/>
              <a:t>      +GEdda+Lake+Type_migration_continuous,</a:t>
            </a:r>
          </a:p>
          <a:p>
            <a:r>
              <a:rPr lang="sv-SE" sz="800" dirty="0"/>
              <a:t>      random=~1|River_name/Catchment_number, corAR1(form=~Year),data=AV_Migration_NAremoved2),</a:t>
            </a:r>
          </a:p>
          <a:p>
            <a:r>
              <a:rPr lang="sv-SE" sz="800" dirty="0"/>
              <a:t>  lme(log_LWD~Average_air_temperature+Distance_to_sea+Av_depth+Wetted_width+Year+Julian_date+Slope_percent,</a:t>
            </a:r>
          </a:p>
          <a:p>
            <a:r>
              <a:rPr lang="sv-SE" sz="800" dirty="0"/>
              <a:t>      random=~1|River_name/Catchment_number, corAR1(form=~Year),data=AV_Migration_NAremoved2</a:t>
            </a:r>
            <a:r>
              <a:rPr lang="sv-SE" sz="800" dirty="0" smtClean="0"/>
              <a:t>))</a:t>
            </a:r>
            <a:endParaRPr lang="sv-SE" sz="800" dirty="0"/>
          </a:p>
          <a:p>
            <a:r>
              <a:rPr lang="sv-SE" sz="800" dirty="0"/>
              <a:t>sem.fit(M2,AV_Migration_NAremoved2)</a:t>
            </a:r>
          </a:p>
          <a:p>
            <a:endParaRPr lang="sv-SE" sz="800" dirty="0" smtClean="0"/>
          </a:p>
          <a:p>
            <a:endParaRPr lang="sv-SE" sz="800" dirty="0"/>
          </a:p>
          <a:p>
            <a:r>
              <a:rPr lang="sv-SE" dirty="0" smtClean="0"/>
              <a:t>b) </a:t>
            </a:r>
            <a:r>
              <a:rPr lang="en-US" dirty="0" smtClean="0"/>
              <a:t>interaction </a:t>
            </a:r>
            <a:r>
              <a:rPr lang="en-US" dirty="0"/>
              <a:t>type of </a:t>
            </a:r>
            <a:r>
              <a:rPr lang="en-US" dirty="0" smtClean="0"/>
              <a:t>migration*number </a:t>
            </a:r>
            <a:r>
              <a:rPr lang="en-US" dirty="0"/>
              <a:t>of </a:t>
            </a:r>
            <a:r>
              <a:rPr lang="en-US" dirty="0" err="1" smtClean="0"/>
              <a:t>spp</a:t>
            </a:r>
            <a:r>
              <a:rPr lang="en-US" dirty="0" smtClean="0"/>
              <a:t>: </a:t>
            </a:r>
            <a:r>
              <a:rPr lang="en-US" dirty="0" err="1" smtClean="0"/>
              <a:t>signif</a:t>
            </a:r>
            <a:r>
              <a:rPr lang="en-US" dirty="0" smtClean="0"/>
              <a:t>.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I use correlation. </a:t>
            </a:r>
            <a:r>
              <a:rPr lang="en-US" dirty="0">
                <a:solidFill>
                  <a:srgbClr val="FF0000"/>
                </a:solidFill>
              </a:rPr>
              <a:t>However, </a:t>
            </a:r>
            <a:r>
              <a:rPr lang="en-US" dirty="0" smtClean="0">
                <a:solidFill>
                  <a:srgbClr val="FF0000"/>
                </a:solidFill>
              </a:rPr>
              <a:t>interaction has negative effects on </a:t>
            </a:r>
            <a:r>
              <a:rPr lang="en-US" dirty="0" err="1" smtClean="0">
                <a:solidFill>
                  <a:srgbClr val="FF0000"/>
                </a:solidFill>
              </a:rPr>
              <a:t>öring</a:t>
            </a:r>
            <a:r>
              <a:rPr lang="en-US" dirty="0" smtClean="0">
                <a:solidFill>
                  <a:srgbClr val="FF0000"/>
                </a:solidFill>
              </a:rPr>
              <a:t>, but n</a:t>
            </a:r>
            <a:r>
              <a:rPr lang="en-US" dirty="0">
                <a:solidFill>
                  <a:srgbClr val="FF0000"/>
                </a:solidFill>
              </a:rPr>
              <a:t>. of </a:t>
            </a:r>
            <a:r>
              <a:rPr lang="en-US" dirty="0" err="1">
                <a:solidFill>
                  <a:srgbClr val="FF0000"/>
                </a:solidFill>
              </a:rPr>
              <a:t>spp</a:t>
            </a:r>
            <a:r>
              <a:rPr lang="en-US" dirty="0">
                <a:solidFill>
                  <a:srgbClr val="FF0000"/>
                </a:solidFill>
              </a:rPr>
              <a:t> is </a:t>
            </a:r>
            <a:r>
              <a:rPr lang="en-US" dirty="0" smtClean="0">
                <a:solidFill>
                  <a:srgbClr val="FF0000"/>
                </a:solidFill>
              </a:rPr>
              <a:t>positively </a:t>
            </a:r>
            <a:r>
              <a:rPr lang="en-US" dirty="0">
                <a:solidFill>
                  <a:srgbClr val="FF0000"/>
                </a:solidFill>
              </a:rPr>
              <a:t>linked to </a:t>
            </a:r>
            <a:r>
              <a:rPr lang="en-US" dirty="0" err="1">
                <a:solidFill>
                  <a:srgbClr val="FF0000"/>
                </a:solidFill>
              </a:rPr>
              <a:t>öring</a:t>
            </a:r>
            <a:r>
              <a:rPr lang="en-US" dirty="0">
                <a:solidFill>
                  <a:srgbClr val="FF0000"/>
                </a:solidFill>
              </a:rPr>
              <a:t>. Does it make sense</a:t>
            </a:r>
            <a:r>
              <a:rPr lang="en-US" dirty="0" smtClean="0">
                <a:solidFill>
                  <a:srgbClr val="FF0000"/>
                </a:solidFill>
              </a:rPr>
              <a:t>?</a:t>
            </a:r>
          </a:p>
          <a:p>
            <a:r>
              <a:rPr lang="sv-SE" dirty="0" smtClean="0"/>
              <a:t>Explained variance:</a:t>
            </a:r>
            <a:r>
              <a:rPr lang="sv-SE" dirty="0"/>
              <a:t> </a:t>
            </a:r>
            <a:r>
              <a:rPr lang="sv-SE" dirty="0" smtClean="0"/>
              <a:t>20% </a:t>
            </a:r>
            <a:r>
              <a:rPr lang="sv-SE" dirty="0"/>
              <a:t>and 12%!</a:t>
            </a:r>
            <a:endParaRPr lang="en-US" dirty="0"/>
          </a:p>
          <a:p>
            <a:endParaRPr lang="sv-SE" dirty="0" smtClean="0"/>
          </a:p>
          <a:p>
            <a:r>
              <a:rPr lang="sv-SE" dirty="0"/>
              <a:t>c</a:t>
            </a:r>
            <a:r>
              <a:rPr lang="sv-SE" b="1" dirty="0" smtClean="0"/>
              <a:t>)interaction </a:t>
            </a:r>
            <a:r>
              <a:rPr lang="sv-SE" b="1" dirty="0"/>
              <a:t>migration type as </a:t>
            </a:r>
            <a:r>
              <a:rPr lang="sv-SE" b="1" dirty="0" smtClean="0"/>
              <a:t>continuous*depth </a:t>
            </a:r>
            <a:r>
              <a:rPr lang="sv-SE" dirty="0" smtClean="0"/>
              <a:t>or</a:t>
            </a:r>
            <a:r>
              <a:rPr lang="sv-SE" b="1" dirty="0" smtClean="0"/>
              <a:t> </a:t>
            </a:r>
            <a:r>
              <a:rPr lang="sv-SE" b="1" dirty="0"/>
              <a:t>migration type as </a:t>
            </a:r>
            <a:r>
              <a:rPr lang="sv-SE" b="1" dirty="0" smtClean="0"/>
              <a:t>continuous*width </a:t>
            </a:r>
            <a:r>
              <a:rPr lang="sv-SE" dirty="0" smtClean="0"/>
              <a:t>: signif (negative)!</a:t>
            </a:r>
          </a:p>
          <a:p>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correlation:</a:t>
            </a:r>
          </a:p>
          <a:p>
            <a:endParaRPr lang="sv-SE" sz="800" dirty="0" smtClean="0"/>
          </a:p>
          <a:p>
            <a:r>
              <a:rPr lang="sv-SE" dirty="0" smtClean="0"/>
              <a:t>Explained </a:t>
            </a:r>
            <a:r>
              <a:rPr lang="sv-SE" dirty="0"/>
              <a:t>variance: </a:t>
            </a:r>
            <a:r>
              <a:rPr lang="sv-SE" dirty="0" smtClean="0"/>
              <a:t>21-22% </a:t>
            </a:r>
            <a:r>
              <a:rPr lang="sv-SE" dirty="0"/>
              <a:t>and 12</a:t>
            </a:r>
            <a:r>
              <a:rPr lang="sv-SE" dirty="0" smtClean="0"/>
              <a:t>%! </a:t>
            </a:r>
            <a:endParaRPr lang="sv-SE" sz="800" dirty="0" smtClean="0"/>
          </a:p>
          <a:p>
            <a:endParaRPr lang="sv-SE" sz="800" dirty="0"/>
          </a:p>
          <a:p>
            <a:r>
              <a:rPr lang="sv-SE" dirty="0" smtClean="0">
                <a:solidFill>
                  <a:srgbClr val="FF0000"/>
                </a:solidFill>
              </a:rPr>
              <a:t>Ma e’corretto testare un’interaction? Sarebbe piuttosto il link depth/width to</a:t>
            </a:r>
          </a:p>
          <a:p>
            <a:r>
              <a:rPr lang="sv-SE" dirty="0" smtClean="0">
                <a:solidFill>
                  <a:srgbClr val="FF0000"/>
                </a:solidFill>
              </a:rPr>
              <a:t> migration type. There is a weack negative correlation, decideif you want to run</a:t>
            </a:r>
          </a:p>
          <a:p>
            <a:r>
              <a:rPr lang="sv-SE" dirty="0" smtClean="0">
                <a:solidFill>
                  <a:srgbClr val="FF0000"/>
                </a:solidFill>
              </a:rPr>
              <a:t> it in a SEM</a:t>
            </a:r>
          </a:p>
          <a:p>
            <a:endParaRPr lang="sv-SE" dirty="0" smtClean="0"/>
          </a:p>
          <a:p>
            <a:r>
              <a:rPr lang="sv-SE" dirty="0" smtClean="0">
                <a:solidFill>
                  <a:srgbClr val="FF0000"/>
                </a:solidFill>
              </a:rPr>
              <a:t>Maybe test on separate models, one for migrating one for not?</a:t>
            </a:r>
            <a:endParaRPr lang="sv-SE" dirty="0">
              <a:solidFill>
                <a:srgbClr val="FF0000"/>
              </a:solidFill>
            </a:endParaRPr>
          </a:p>
        </p:txBody>
      </p:sp>
      <p:pic>
        <p:nvPicPr>
          <p:cNvPr id="3" name="Picture 2"/>
          <p:cNvPicPr>
            <a:picLocks noChangeAspect="1"/>
          </p:cNvPicPr>
          <p:nvPr/>
        </p:nvPicPr>
        <p:blipFill rotWithShape="1">
          <a:blip r:embed="rId2"/>
          <a:srcRect t="16300" b="15180"/>
          <a:stretch/>
        </p:blipFill>
        <p:spPr>
          <a:xfrm>
            <a:off x="7617897" y="4213036"/>
            <a:ext cx="4876190" cy="2903974"/>
          </a:xfrm>
          <a:prstGeom prst="rect">
            <a:avLst/>
          </a:prstGeom>
        </p:spPr>
      </p:pic>
      <p:pic>
        <p:nvPicPr>
          <p:cNvPr id="4" name="Picture 3"/>
          <p:cNvPicPr>
            <a:picLocks noChangeAspect="1"/>
          </p:cNvPicPr>
          <p:nvPr/>
        </p:nvPicPr>
        <p:blipFill rotWithShape="1">
          <a:blip r:embed="rId3"/>
          <a:srcRect t="15770" b="18858"/>
          <a:stretch/>
        </p:blipFill>
        <p:spPr>
          <a:xfrm>
            <a:off x="9018606" y="612950"/>
            <a:ext cx="3059513" cy="1738366"/>
          </a:xfrm>
          <a:prstGeom prst="rect">
            <a:avLst/>
          </a:prstGeom>
        </p:spPr>
      </p:pic>
    </p:spTree>
    <p:extLst>
      <p:ext uri="{BB962C8B-B14F-4D97-AF65-F5344CB8AC3E}">
        <p14:creationId xmlns:p14="http://schemas.microsoft.com/office/powerpoint/2010/main" val="5240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6" name="5-Point Star 5"/>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9045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476426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9315</Words>
  <Application>Microsoft Office PowerPoint</Application>
  <PresentationFormat>Widescreen</PresentationFormat>
  <Paragraphs>1151</Paragraphs>
  <Slides>41</Slides>
  <Notes>18</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318</cp:revision>
  <dcterms:created xsi:type="dcterms:W3CDTF">2016-11-24T11:10:22Z</dcterms:created>
  <dcterms:modified xsi:type="dcterms:W3CDTF">2017-03-10T13:24:18Z</dcterms:modified>
</cp:coreProperties>
</file>